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1" r:id="rId4"/>
    <p:sldId id="257" r:id="rId5"/>
    <p:sldId id="258" r:id="rId6"/>
    <p:sldId id="259" r:id="rId7"/>
    <p:sldId id="260" r:id="rId8"/>
    <p:sldId id="283" r:id="rId9"/>
    <p:sldId id="264" r:id="rId10"/>
    <p:sldId id="265" r:id="rId11"/>
    <p:sldId id="284" r:id="rId12"/>
    <p:sldId id="266" r:id="rId13"/>
    <p:sldId id="263" r:id="rId14"/>
    <p:sldId id="285" r:id="rId15"/>
    <p:sldId id="268" r:id="rId16"/>
    <p:sldId id="267" r:id="rId17"/>
    <p:sldId id="269" r:id="rId18"/>
    <p:sldId id="270" r:id="rId19"/>
    <p:sldId id="274" r:id="rId20"/>
    <p:sldId id="289" r:id="rId21"/>
    <p:sldId id="262" r:id="rId22"/>
    <p:sldId id="271" r:id="rId23"/>
    <p:sldId id="286" r:id="rId24"/>
    <p:sldId id="273" r:id="rId25"/>
    <p:sldId id="275" r:id="rId26"/>
    <p:sldId id="287" r:id="rId27"/>
    <p:sldId id="276" r:id="rId28"/>
    <p:sldId id="288" r:id="rId29"/>
    <p:sldId id="272" r:id="rId30"/>
    <p:sldId id="277" r:id="rId31"/>
    <p:sldId id="278" r:id="rId32"/>
    <p:sldId id="279" r:id="rId33"/>
    <p:sldId id="280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CF43-D97E-424E-97F9-07BBF178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FE93A-8649-2648-BFDF-03D0700D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47A24-28B2-574E-9A6F-E9721AF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88A7-30BE-4D41-8E93-E3902BA7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DB3B-0864-8242-987E-63A56CCB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0676-D36A-1F45-9063-87BC45D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EFC1-AD2F-634D-97F7-A9FBEF5D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37DC-3DE6-A746-A002-01CDACF4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E175-BB52-B04E-BC50-ABC188A9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8B58-A146-2E46-9AE9-E8BE08D2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FCB25-6961-E040-AB91-10121614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C3109-B864-3F4D-86BA-FF1DB24C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F3B4-49D5-B947-9E40-6A22164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779B-7520-E148-AAF3-796C27A6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3F32-1AD2-0945-A82A-CF340A1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A76-FA5D-064B-856F-6C7C7AE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C245-DADD-2E45-AA50-A2015969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0D71-2357-D34F-8E1B-FC3AA696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4E97-ED59-7648-BD70-131A4AD9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113C-81C3-1541-B92E-85EB1C9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7D6-778E-5946-B39D-E61D5DA9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DF74-4F30-2645-A37D-E1B90589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087F-8E5B-8B40-A14E-B4B5239C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6ABB-B938-4C49-956E-1206369A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D2EC-497F-4943-89A4-71DB7E33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F9E8-096B-A548-937A-7C1FE74C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1054-C6F5-7C4D-984E-CA1410F2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A5E38-7030-F844-82C9-D8889320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6647-26C5-3246-B33F-DB8CD2CE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9111-4FCE-0440-B9EB-7E176C94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BE0C-AB5C-6049-AB49-F7F84A3C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4C0-09C7-6B41-BA46-4E817F6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BB446-899F-EF4C-851D-2667C93F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7D92-893D-A840-B4F4-2ED89D7FE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A43C8-46C1-E04F-9FDC-C42C33C0F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4884-BA29-9A40-B25D-F2194E31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AB42F-7080-0C4D-8682-204BF32B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8A176-44B7-C34C-9725-89087C1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14EB6-ED95-2D49-8190-2E97246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C22F-F2C9-AF46-A8A1-E75B02B1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73846-D248-1C44-8C72-DE93BAC0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CEA25-DCDA-ED4F-B7F7-AF36052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EFE2-8199-0644-AAE6-7D6AE24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C91BE-3E25-704E-BDBF-049167A7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466F8-F452-B24E-961F-13FABF46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4ADCF-07CD-7B4B-8D46-2ABC791A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EBE-9AD6-404A-B154-7CF6E25A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A0C9-7ABE-B949-B97A-190EB84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279E-83FF-6140-B03F-806AA66AA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D157-4E54-0449-90EC-FCFD2F0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B818-1409-4F44-9557-DEE955C7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4555-8C13-E144-9DD0-037F63A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2FE5-68DB-4940-82BD-12E092F7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9F341-956A-1D47-B9D6-BCDCC3AE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8612-4D19-D64C-9AF7-D3412D8A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2900E-63B9-694F-AC6F-B84CDCC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ABE7-36F8-5547-8A07-820EE6A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0DD39-9247-7149-8888-3054C1CE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EA3A9-FE4A-A64E-AACC-EA25135C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0EB5-B8BF-5A48-AA26-32103D8E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EC32-293E-364F-A76C-5DC2735D6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CE49-762B-2240-8943-457CC8A2E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468A-A871-FA40-89C8-09CC2E7EA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8B994-DBA2-B546-984A-9E876DAA4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conMan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3BE5B6-F34E-604D-9CB7-154973134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6330"/>
          </a:xfrm>
        </p:spPr>
        <p:txBody>
          <a:bodyPr/>
          <a:lstStyle/>
          <a:p>
            <a:r>
              <a:rPr lang="en-US" dirty="0"/>
              <a:t>HL7 FHIR Connectathon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1B388-3329-7046-8D1B-715038FD3D47}"/>
              </a:ext>
            </a:extLst>
          </p:cNvPr>
          <p:cNvSpPr txBox="1"/>
          <p:nvPr/>
        </p:nvSpPr>
        <p:spPr>
          <a:xfrm>
            <a:off x="3249827" y="5560540"/>
            <a:ext cx="603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conman.clinfhir.com</a:t>
            </a:r>
            <a:r>
              <a:rPr lang="en-US" b="1" dirty="0"/>
              <a:t>/</a:t>
            </a:r>
            <a:r>
              <a:rPr lang="en-US" b="1" dirty="0" err="1"/>
              <a:t>connectathon.html?event</a:t>
            </a:r>
            <a:r>
              <a:rPr lang="en-US" b="1" dirty="0"/>
              <a:t>=con27</a:t>
            </a:r>
          </a:p>
        </p:txBody>
      </p:sp>
    </p:spTree>
    <p:extLst>
      <p:ext uri="{BB962C8B-B14F-4D97-AF65-F5344CB8AC3E}">
        <p14:creationId xmlns:p14="http://schemas.microsoft.com/office/powerpoint/2010/main" val="27749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8509-9152-4B41-ACE2-548263B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 Create / Edit IG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FCB2-34A4-064B-94BE-72A5C07C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146" y="1690688"/>
            <a:ext cx="4436075" cy="4351338"/>
          </a:xfrm>
        </p:spPr>
        <p:txBody>
          <a:bodyPr/>
          <a:lstStyle/>
          <a:p>
            <a:r>
              <a:rPr lang="en-US" dirty="0"/>
              <a:t>Keep name &amp; description short</a:t>
            </a:r>
          </a:p>
          <a:p>
            <a:r>
              <a:rPr lang="en-US" dirty="0"/>
              <a:t>Use ‘External Link’ for location of IG</a:t>
            </a:r>
          </a:p>
          <a:p>
            <a:r>
              <a:rPr lang="en-US" dirty="0"/>
              <a:t>Set package and version so can be found in registry</a:t>
            </a:r>
          </a:p>
          <a:p>
            <a:pPr lvl="1"/>
            <a:r>
              <a:rPr lang="en-US" dirty="0"/>
              <a:t>Link to registry bottom right for convenience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19251-3602-E54B-ADA7-7594D62C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483"/>
            <a:ext cx="57097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setup</a:t>
            </a:r>
          </a:p>
        </p:txBody>
      </p:sp>
    </p:spTree>
    <p:extLst>
      <p:ext uri="{BB962C8B-B14F-4D97-AF65-F5344CB8AC3E}">
        <p14:creationId xmlns:p14="http://schemas.microsoft.com/office/powerpoint/2010/main" val="17694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FAF3-676E-8D43-8C2C-8F4C0564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 Track list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8AA4-A9E9-8249-89DD-8DAFDE8F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805" y="2048046"/>
            <a:ext cx="2757616" cy="4351338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E4079-2D46-B648-B741-83F10642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477"/>
            <a:ext cx="12192000" cy="53724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D7DA99-BB09-0943-8003-3877EFCCB9B0}"/>
              </a:ext>
            </a:extLst>
          </p:cNvPr>
          <p:cNvSpPr/>
          <p:nvPr/>
        </p:nvSpPr>
        <p:spPr>
          <a:xfrm>
            <a:off x="951472" y="4747574"/>
            <a:ext cx="1013253" cy="358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D81B7C-5116-2A4B-AF5E-6983AB38CF72}"/>
              </a:ext>
            </a:extLst>
          </p:cNvPr>
          <p:cNvSpPr/>
          <p:nvPr/>
        </p:nvSpPr>
        <p:spPr>
          <a:xfrm>
            <a:off x="1499289" y="3669956"/>
            <a:ext cx="465436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0193-FF35-2E4B-9851-252CE85E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 Track edit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81AD-1138-A046-A29C-5F5F5A35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116" y="1468265"/>
            <a:ext cx="3786457" cy="4944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lead is only one who can edit</a:t>
            </a:r>
          </a:p>
          <a:p>
            <a:pPr lvl="1"/>
            <a:r>
              <a:rPr lang="en-US" dirty="0"/>
              <a:t>Logged in user</a:t>
            </a:r>
          </a:p>
          <a:p>
            <a:r>
              <a:rPr lang="en-US" dirty="0"/>
              <a:t>Track type so users know what to expect</a:t>
            </a:r>
          </a:p>
          <a:p>
            <a:r>
              <a:rPr lang="en-US" dirty="0"/>
              <a:t>If type = IG Review can select IG’s</a:t>
            </a:r>
          </a:p>
          <a:p>
            <a:pPr lvl="1"/>
            <a:r>
              <a:rPr lang="en-US" dirty="0"/>
              <a:t>Can have multiple</a:t>
            </a:r>
          </a:p>
          <a:p>
            <a:pPr lvl="1"/>
            <a:r>
              <a:rPr lang="en-US" dirty="0"/>
              <a:t>Will be displayed in IG list and track description</a:t>
            </a:r>
          </a:p>
          <a:p>
            <a:r>
              <a:rPr lang="en-US" dirty="0"/>
              <a:t>Description is useful, others in lower tab less 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C2273-1E6A-AF45-87BA-EE75F887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6" y="1468266"/>
            <a:ext cx="753740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8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91845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1B8-2678-ED4A-9307-97F834E6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Scenarios: General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FE58-ED02-8E44-AD36-43020498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a specific usage of an IG (or other)</a:t>
            </a:r>
          </a:p>
          <a:p>
            <a:r>
              <a:rPr lang="en-US" dirty="0"/>
              <a:t>Optional, but needed if recording test results in </a:t>
            </a:r>
            <a:r>
              <a:rPr lang="en-US" dirty="0" err="1"/>
              <a:t>conMan</a:t>
            </a:r>
            <a:endParaRPr lang="en-US" dirty="0"/>
          </a:p>
          <a:p>
            <a:r>
              <a:rPr lang="en-US" dirty="0"/>
              <a:t>Each scenario can have varying degrees of detail</a:t>
            </a:r>
          </a:p>
          <a:p>
            <a:pPr lvl="1"/>
            <a:r>
              <a:rPr lang="en-US" dirty="0"/>
              <a:t>User can always load the Confluence page via the link in the track</a:t>
            </a:r>
          </a:p>
          <a:p>
            <a:pPr lvl="1"/>
            <a:r>
              <a:rPr lang="en-US" dirty="0"/>
              <a:t>Each scenario has the roles needed within that scenario</a:t>
            </a:r>
          </a:p>
          <a:p>
            <a:pPr lvl="2"/>
            <a:r>
              <a:rPr lang="en-US" dirty="0"/>
              <a:t>E.g. for Clinical Reasoning there is a Producer (server) and a Consumer (client)</a:t>
            </a:r>
          </a:p>
          <a:p>
            <a:pPr lvl="2"/>
            <a:r>
              <a:rPr lang="en-US" dirty="0"/>
              <a:t>Roles are shared across all scenarios in a track</a:t>
            </a:r>
          </a:p>
          <a:p>
            <a:pPr lvl="3"/>
            <a:r>
              <a:rPr lang="en-US" dirty="0"/>
              <a:t>Define in one scenario, and include it in any others (within the track)</a:t>
            </a:r>
          </a:p>
          <a:p>
            <a:pPr lvl="3"/>
            <a:r>
              <a:rPr lang="en-US" dirty="0"/>
              <a:t>A single test is a client app and a server app in a particular role for a given scenario</a:t>
            </a:r>
          </a:p>
        </p:txBody>
      </p:sp>
    </p:spTree>
    <p:extLst>
      <p:ext uri="{BB962C8B-B14F-4D97-AF65-F5344CB8AC3E}">
        <p14:creationId xmlns:p14="http://schemas.microsoft.com/office/powerpoint/2010/main" val="249608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DB49-240D-8944-970D-3AF41AD2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 Scenarios: List and link to create /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179C-71B8-E049-BD94-D1F31F9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957" y="247273"/>
            <a:ext cx="1423087" cy="9681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12688-8037-1943-813F-5D91B210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6" y="1332341"/>
            <a:ext cx="10396591" cy="53723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B3D77D-4560-814E-9289-4E3670FE12AA}"/>
              </a:ext>
            </a:extLst>
          </p:cNvPr>
          <p:cNvSpPr/>
          <p:nvPr/>
        </p:nvSpPr>
        <p:spPr>
          <a:xfrm>
            <a:off x="5140412" y="3091769"/>
            <a:ext cx="630193" cy="405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19778-4779-964D-977A-93791710AFCA}"/>
              </a:ext>
            </a:extLst>
          </p:cNvPr>
          <p:cNvSpPr/>
          <p:nvPr/>
        </p:nvSpPr>
        <p:spPr>
          <a:xfrm>
            <a:off x="4576118" y="3540729"/>
            <a:ext cx="1173891" cy="405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07DD-93EF-6B44-818A-703A246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 Scenarios: Create /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6DBF-F356-B448-B743-52821F41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075" y="1959146"/>
            <a:ext cx="4969475" cy="4701146"/>
          </a:xfrm>
        </p:spPr>
        <p:txBody>
          <a:bodyPr>
            <a:normAutofit/>
          </a:bodyPr>
          <a:lstStyle/>
          <a:p>
            <a:r>
              <a:rPr lang="en-US" dirty="0"/>
              <a:t>At least have description and roles</a:t>
            </a:r>
          </a:p>
          <a:p>
            <a:r>
              <a:rPr lang="en-US" dirty="0"/>
              <a:t>Roles:</a:t>
            </a:r>
          </a:p>
          <a:p>
            <a:pPr lvl="1"/>
            <a:r>
              <a:rPr lang="en-US" dirty="0"/>
              <a:t>Want at least 1 client &amp; 1 server</a:t>
            </a:r>
          </a:p>
          <a:p>
            <a:pPr lvl="1"/>
            <a:r>
              <a:rPr lang="en-US" dirty="0"/>
              <a:t>May have other roles</a:t>
            </a:r>
          </a:p>
          <a:p>
            <a:pPr lvl="2"/>
            <a:r>
              <a:rPr lang="en-US" dirty="0"/>
              <a:t>Each role is a client or </a:t>
            </a:r>
            <a:r>
              <a:rPr lang="en-US" dirty="0" err="1"/>
              <a:t>aserver</a:t>
            </a:r>
            <a:endParaRPr lang="en-US" dirty="0"/>
          </a:p>
          <a:p>
            <a:r>
              <a:rPr lang="en-US" dirty="0"/>
              <a:t>Other tabs for specialized situations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A6E6C-4F0B-BA4D-BB53-12A305E7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0" y="1828799"/>
            <a:ext cx="5880082" cy="31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451-3104-4048-A3C5-2BE2EC5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B796A-E9C1-E74B-9D47-1413C462B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3925A-A469-EA47-ADCB-BE9BAFFD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C5A9B-4ADC-F444-9E52-A67B7540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Person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servers the user has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clients the user has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outcomes of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708A-8E0B-214C-AB19-E35754BF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3D6B-9ACE-6049-ACE6-B29083DA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79692" cy="421682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List connectathon tracks, implementation guides, servers, clients and participants in the connectathon to make it easier for people to understand the range of activities in the Connectathon event.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Allows testing results to be recorded for tracks (especially Implementation guides) to assist with determining IG maturity.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Provide links to other Connectathon artifacts such as Confluence pages, IG’s on the web and the FHIR Package registry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CE76-5BAD-584D-89AB-A73F35556F06}"/>
              </a:ext>
            </a:extLst>
          </p:cNvPr>
          <p:cNvSpPr txBox="1"/>
          <p:nvPr/>
        </p:nvSpPr>
        <p:spPr>
          <a:xfrm>
            <a:off x="2113006" y="6301945"/>
            <a:ext cx="774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Works with any modern browser, with the exception of the Brave Browser</a:t>
            </a:r>
          </a:p>
        </p:txBody>
      </p:sp>
    </p:spTree>
    <p:extLst>
      <p:ext uri="{BB962C8B-B14F-4D97-AF65-F5344CB8AC3E}">
        <p14:creationId xmlns:p14="http://schemas.microsoft.com/office/powerpoint/2010/main" val="109474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setup</a:t>
            </a:r>
          </a:p>
        </p:txBody>
      </p:sp>
    </p:spTree>
    <p:extLst>
      <p:ext uri="{BB962C8B-B14F-4D97-AF65-F5344CB8AC3E}">
        <p14:creationId xmlns:p14="http://schemas.microsoft.com/office/powerpoint/2010/main" val="102852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14B1-5827-CF47-91CD-9F2F5CB2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 Person setup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7187F-53B0-BB48-AE33-F73D36D7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1" y="1690688"/>
            <a:ext cx="5205528" cy="2078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85683E-D4F4-8849-A486-8E273948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95" y="1495167"/>
            <a:ext cx="5702126" cy="45786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49B6BAC-3F92-EA47-8F26-2606DA619F8C}"/>
              </a:ext>
            </a:extLst>
          </p:cNvPr>
          <p:cNvSpPr/>
          <p:nvPr/>
        </p:nvSpPr>
        <p:spPr>
          <a:xfrm>
            <a:off x="4287795" y="3150973"/>
            <a:ext cx="560173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92F36-A3A4-B54E-8E2E-B87E0DC6A284}"/>
              </a:ext>
            </a:extLst>
          </p:cNvPr>
          <p:cNvCxnSpPr>
            <a:stCxn id="13" idx="6"/>
          </p:cNvCxnSpPr>
          <p:nvPr/>
        </p:nvCxnSpPr>
        <p:spPr>
          <a:xfrm>
            <a:off x="4847968" y="3330146"/>
            <a:ext cx="1330410" cy="1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6BC4-C8B8-B943-9B5E-6903F727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3564925"/>
            <a:ext cx="5649097" cy="33301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‘Person’ is created by login</a:t>
            </a:r>
          </a:p>
          <a:p>
            <a:r>
              <a:rPr lang="en-US" dirty="0"/>
              <a:t>Can edit ‘profile’</a:t>
            </a:r>
          </a:p>
          <a:p>
            <a:r>
              <a:rPr lang="en-US" dirty="0"/>
              <a:t>Indicate tracks participating in</a:t>
            </a:r>
          </a:p>
          <a:p>
            <a:pPr lvl="1"/>
            <a:r>
              <a:rPr lang="en-US" dirty="0"/>
              <a:t>Primary Track</a:t>
            </a:r>
          </a:p>
          <a:p>
            <a:pPr lvl="2"/>
            <a:r>
              <a:rPr lang="en-US" dirty="0"/>
              <a:t>Main one. Only 1</a:t>
            </a:r>
          </a:p>
          <a:p>
            <a:pPr lvl="2"/>
            <a:r>
              <a:rPr lang="en-US" dirty="0"/>
              <a:t>Different to Track Lead</a:t>
            </a:r>
          </a:p>
          <a:p>
            <a:pPr lvl="1"/>
            <a:r>
              <a:rPr lang="en-US" dirty="0"/>
              <a:t>Tracks of Interest</a:t>
            </a:r>
          </a:p>
          <a:p>
            <a:pPr lvl="2"/>
            <a:r>
              <a:rPr lang="en-US" dirty="0"/>
              <a:t>Any number of others</a:t>
            </a:r>
          </a:p>
          <a:p>
            <a:r>
              <a:rPr lang="en-US" dirty="0"/>
              <a:t>Will populate participation report</a:t>
            </a:r>
          </a:p>
          <a:p>
            <a:pPr lvl="1"/>
            <a:r>
              <a:rPr lang="en-US" dirty="0"/>
              <a:t>And appear in track details</a:t>
            </a:r>
          </a:p>
        </p:txBody>
      </p:sp>
    </p:spTree>
    <p:extLst>
      <p:ext uri="{BB962C8B-B14F-4D97-AF65-F5344CB8AC3E}">
        <p14:creationId xmlns:p14="http://schemas.microsoft.com/office/powerpoint/2010/main" val="147711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21D7-30F4-704A-A85D-EFF79CDE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 Participation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7BAD-DAA7-864A-A82A-915FED9E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5342670"/>
            <a:ext cx="11530914" cy="11181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Shows who participated in which track</a:t>
            </a:r>
          </a:p>
          <a:p>
            <a:r>
              <a:rPr lang="en-US" dirty="0"/>
              <a:t>Derived from user setup</a:t>
            </a:r>
          </a:p>
          <a:p>
            <a:pPr lvl="1"/>
            <a:r>
              <a:rPr lang="en-US" dirty="0"/>
              <a:t>Primary vs Tracks Of Interest / Others relatively immaterial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8F08-030C-3044-BC89-8800C02C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6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3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</p:spTree>
    <p:extLst>
      <p:ext uri="{BB962C8B-B14F-4D97-AF65-F5344CB8AC3E}">
        <p14:creationId xmlns:p14="http://schemas.microsoft.com/office/powerpoint/2010/main" val="183758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63B6-1355-F245-931B-0B2A6B23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E979-5E45-9441-95B5-D82D4CA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3" y="4987265"/>
            <a:ext cx="11605054" cy="13207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participants to find servers for testing</a:t>
            </a:r>
          </a:p>
          <a:p>
            <a:r>
              <a:rPr lang="en-US" dirty="0"/>
              <a:t>Tracks set by server owner (in edit dialog).</a:t>
            </a:r>
          </a:p>
          <a:p>
            <a:pPr lvl="1"/>
            <a:r>
              <a:rPr lang="en-US" dirty="0"/>
              <a:t>Indicative only – </a:t>
            </a:r>
            <a:r>
              <a:rPr lang="en-US" dirty="0" err="1"/>
              <a:t>ie</a:t>
            </a:r>
            <a:r>
              <a:rPr lang="en-US" dirty="0"/>
              <a:t> any test can select any server</a:t>
            </a:r>
          </a:p>
          <a:p>
            <a:pPr lvl="1"/>
            <a:r>
              <a:rPr lang="en-US" dirty="0"/>
              <a:t>Will also show in the track description (under Track details and testing)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35ACC-18D8-C444-8620-A906767B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185"/>
            <a:ext cx="12192000" cy="32437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D39F8B0-5DA2-C843-A91B-B322D7A5110E}"/>
              </a:ext>
            </a:extLst>
          </p:cNvPr>
          <p:cNvSpPr/>
          <p:nvPr/>
        </p:nvSpPr>
        <p:spPr>
          <a:xfrm>
            <a:off x="11073713" y="2849859"/>
            <a:ext cx="1011195" cy="549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E3495-E243-2542-BD7D-BD189B143306}"/>
              </a:ext>
            </a:extLst>
          </p:cNvPr>
          <p:cNvSpPr/>
          <p:nvPr/>
        </p:nvSpPr>
        <p:spPr>
          <a:xfrm>
            <a:off x="11199341" y="3515497"/>
            <a:ext cx="560173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F4B-9920-ED47-9590-7498937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 Server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92FE-4A4C-5E43-8229-3FC28443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853" y="1855809"/>
            <a:ext cx="4660558" cy="4520277"/>
          </a:xfrm>
        </p:spPr>
        <p:txBody>
          <a:bodyPr/>
          <a:lstStyle/>
          <a:p>
            <a:r>
              <a:rPr lang="en-US" dirty="0"/>
              <a:t>Has endpoint and UI (if any)</a:t>
            </a:r>
          </a:p>
          <a:p>
            <a:r>
              <a:rPr lang="en-US" dirty="0"/>
              <a:t>Check </a:t>
            </a:r>
            <a:r>
              <a:rPr lang="en-US" dirty="0" err="1"/>
              <a:t>CapabilityStatement</a:t>
            </a:r>
            <a:r>
              <a:rPr lang="en-US" dirty="0"/>
              <a:t> link to populate Capability tab</a:t>
            </a:r>
          </a:p>
          <a:p>
            <a:pPr lvl="1"/>
            <a:r>
              <a:rPr lang="en-US" dirty="0"/>
              <a:t>Populates FHIR version</a:t>
            </a:r>
          </a:p>
          <a:p>
            <a:r>
              <a:rPr lang="en-US" dirty="0"/>
              <a:t>Associated tracks tab</a:t>
            </a:r>
          </a:p>
          <a:p>
            <a:pPr lvl="1"/>
            <a:r>
              <a:rPr lang="en-US" dirty="0"/>
              <a:t>Tracks this server can be used for</a:t>
            </a:r>
          </a:p>
          <a:p>
            <a:pPr lvl="1"/>
            <a:r>
              <a:rPr lang="en-US" dirty="0"/>
              <a:t>(Indicative only)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AE801-B734-9040-BD92-A85AE863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4" y="1690688"/>
            <a:ext cx="6351169" cy="50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setup</a:t>
            </a:r>
          </a:p>
        </p:txBody>
      </p:sp>
    </p:spTree>
    <p:extLst>
      <p:ext uri="{BB962C8B-B14F-4D97-AF65-F5344CB8AC3E}">
        <p14:creationId xmlns:p14="http://schemas.microsoft.com/office/powerpoint/2010/main" val="258477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EF5-D731-164D-A1ED-C016B9D4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04E7-73B7-8F47-BBBA-478F82F7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6" y="4707925"/>
            <a:ext cx="10515600" cy="12095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Potential clients for use against a server</a:t>
            </a:r>
          </a:p>
          <a:p>
            <a:r>
              <a:rPr lang="en-US" dirty="0"/>
              <a:t>The ‘invoke’ link will launch the client (if web based)</a:t>
            </a:r>
          </a:p>
          <a:p>
            <a:r>
              <a:rPr lang="en-US" dirty="0"/>
              <a:t>The Track / Scenario Role is populated from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D66F1-5373-804C-8254-B45BF2C7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7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6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1406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CF4A-B9C1-6049-8F39-A134314F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3BC1-C985-E043-A4ED-19AAC490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recording of testing a client/server interaction</a:t>
            </a:r>
          </a:p>
          <a:p>
            <a:pPr lvl="1"/>
            <a:r>
              <a:rPr lang="en-US" dirty="0"/>
              <a:t>Especially useful for IG</a:t>
            </a:r>
          </a:p>
          <a:p>
            <a:r>
              <a:rPr lang="en-US" dirty="0"/>
              <a:t>A test is a client accessing a server – each in some specific role</a:t>
            </a:r>
          </a:p>
          <a:p>
            <a:r>
              <a:rPr lang="en-US" dirty="0"/>
              <a:t>2 parts:</a:t>
            </a:r>
          </a:p>
          <a:p>
            <a:pPr lvl="1"/>
            <a:r>
              <a:rPr lang="en-US" dirty="0"/>
              <a:t>Recording a test result is from the ‘Track details &amp; testing’ tab</a:t>
            </a:r>
          </a:p>
          <a:p>
            <a:pPr lvl="1"/>
            <a:r>
              <a:rPr lang="en-US" dirty="0"/>
              <a:t>All results in the ‘Test Results’ tab</a:t>
            </a:r>
          </a:p>
          <a:p>
            <a:r>
              <a:rPr lang="en-US" dirty="0"/>
              <a:t>Can also enter a general note against a scenario / IG</a:t>
            </a:r>
          </a:p>
        </p:txBody>
      </p:sp>
    </p:spTree>
    <p:extLst>
      <p:ext uri="{BB962C8B-B14F-4D97-AF65-F5344CB8AC3E}">
        <p14:creationId xmlns:p14="http://schemas.microsoft.com/office/powerpoint/2010/main" val="21010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58F3-F75D-C945-8C5C-69C3343E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&amp; User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29F0-8586-D64C-AF9D-A52C5633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is just name. No password required (at the moment)</a:t>
            </a:r>
          </a:p>
          <a:p>
            <a:r>
              <a:rPr lang="en-US" dirty="0"/>
              <a:t>When starting the app in a browser</a:t>
            </a:r>
          </a:p>
          <a:p>
            <a:pPr lvl="1"/>
            <a:r>
              <a:rPr lang="en-US" dirty="0"/>
              <a:t>If this is the first time in the browser (or restarted), but the user has already been created:</a:t>
            </a:r>
          </a:p>
          <a:p>
            <a:pPr lvl="2"/>
            <a:r>
              <a:rPr lang="en-US" dirty="0"/>
              <a:t>Type name in dialog – auto complete</a:t>
            </a:r>
          </a:p>
          <a:p>
            <a:pPr lvl="2"/>
            <a:r>
              <a:rPr lang="en-US" dirty="0"/>
              <a:t>After selecting, user saved in browser and will be remembered</a:t>
            </a:r>
          </a:p>
          <a:p>
            <a:pPr lvl="1"/>
            <a:r>
              <a:rPr lang="en-US" dirty="0"/>
              <a:t>If this user has not been created:</a:t>
            </a:r>
          </a:p>
          <a:p>
            <a:pPr lvl="2"/>
            <a:r>
              <a:rPr lang="en-US" dirty="0"/>
              <a:t>Click ‘Register new Person’ in the dialog, then enter the user name</a:t>
            </a:r>
          </a:p>
          <a:p>
            <a:pPr lvl="2"/>
            <a:r>
              <a:rPr lang="en-US" dirty="0"/>
              <a:t>Must be a unique name</a:t>
            </a:r>
          </a:p>
          <a:p>
            <a:pPr lvl="2"/>
            <a:r>
              <a:rPr lang="en-US" dirty="0"/>
              <a:t>After selecting, user saved in browser and will be remembered</a:t>
            </a:r>
          </a:p>
          <a:p>
            <a:r>
              <a:rPr lang="en-US" dirty="0"/>
              <a:t>There is a logout option on the navbar</a:t>
            </a:r>
          </a:p>
          <a:p>
            <a:pPr lvl="1"/>
            <a:r>
              <a:rPr lang="en-US" dirty="0"/>
              <a:t>Really only useful if someone else wishes to use the same browser</a:t>
            </a:r>
          </a:p>
        </p:txBody>
      </p:sp>
    </p:spTree>
    <p:extLst>
      <p:ext uri="{BB962C8B-B14F-4D97-AF65-F5344CB8AC3E}">
        <p14:creationId xmlns:p14="http://schemas.microsoft.com/office/powerpoint/2010/main" val="56257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0E00-614A-F342-B22F-BD6D901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 Recording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9613-47EB-6B4C-B593-C84843D3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5704230"/>
            <a:ext cx="11020168" cy="936926"/>
          </a:xfrm>
        </p:spPr>
        <p:txBody>
          <a:bodyPr/>
          <a:lstStyle/>
          <a:p>
            <a:r>
              <a:rPr lang="en-US" dirty="0"/>
              <a:t>Existing results and new test under </a:t>
            </a:r>
            <a:r>
              <a:rPr lang="en-US"/>
              <a:t>track tab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BE8C9-6242-0042-8753-2412A203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069"/>
            <a:ext cx="12192000" cy="40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1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0AF4C-83CB-C945-944F-1E732EA0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917"/>
            <a:ext cx="12192000" cy="3970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BC66E-6647-414A-BAF6-EA7FDC6B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 Add a client or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2208-3F9C-9745-85DC-E19BFDBB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5414083"/>
            <a:ext cx="10515600" cy="15308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defined scenarios are listed in the tab. </a:t>
            </a:r>
          </a:p>
          <a:p>
            <a:r>
              <a:rPr lang="en-US" dirty="0"/>
              <a:t>Add a client (in a role) and a server (in a role) and the ‘intersection’ is where a test result can be added (one per combination)</a:t>
            </a:r>
          </a:p>
          <a:p>
            <a:r>
              <a:rPr lang="en-US" dirty="0"/>
              <a:t>Also have the option to make a general comment against a scenario without specifying client or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27C76-DA99-1C47-864E-E359A6C6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48" y="778475"/>
            <a:ext cx="6353944" cy="22733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7EDCA44-E0AA-1E43-826A-4A6421211B0C}"/>
              </a:ext>
            </a:extLst>
          </p:cNvPr>
          <p:cNvSpPr/>
          <p:nvPr/>
        </p:nvSpPr>
        <p:spPr>
          <a:xfrm>
            <a:off x="11073713" y="3106779"/>
            <a:ext cx="996779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CA7D-25BA-3842-B72C-3C64DE6C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4d Enter the test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EA84-043E-9246-AF4D-67F943C0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237"/>
            <a:ext cx="12192000" cy="4005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1E4F87-3197-F748-8E71-C75F52E28B60}"/>
              </a:ext>
            </a:extLst>
          </p:cNvPr>
          <p:cNvSpPr/>
          <p:nvPr/>
        </p:nvSpPr>
        <p:spPr>
          <a:xfrm>
            <a:off x="6802566" y="4075163"/>
            <a:ext cx="996779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043D-0C43-E243-BB80-C0EE9702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40" y="5360228"/>
            <a:ext cx="5488460" cy="13948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Click the ‘Enter result’ link to set the result</a:t>
            </a:r>
          </a:p>
          <a:p>
            <a:r>
              <a:rPr lang="en-US" dirty="0"/>
              <a:t>Can indicate outcome: Pass / Fail / Partial or just a note</a:t>
            </a:r>
          </a:p>
          <a:p>
            <a:r>
              <a:rPr lang="en-US" dirty="0"/>
              <a:t>Can select the IG if more than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8EB8F8-57E8-F541-B99F-F9A072EC4AE7}"/>
              </a:ext>
            </a:extLst>
          </p:cNvPr>
          <p:cNvSpPr txBox="1">
            <a:spLocks/>
          </p:cNvSpPr>
          <p:nvPr/>
        </p:nvSpPr>
        <p:spPr>
          <a:xfrm>
            <a:off x="5865339" y="5360228"/>
            <a:ext cx="5910649" cy="139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enter a note for any result</a:t>
            </a:r>
          </a:p>
          <a:p>
            <a:r>
              <a:rPr lang="en-US" sz="2200" dirty="0"/>
              <a:t>Can change the asserter</a:t>
            </a:r>
          </a:p>
          <a:p>
            <a:r>
              <a:rPr lang="en-US" sz="2200" dirty="0"/>
              <a:t>Can edit the result by clicking the result icon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FA19A-CBD0-1A4A-A69C-A4480940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6" y="491572"/>
            <a:ext cx="4986002" cy="34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A1082B-C6E7-1346-AF1A-7AD5C6A9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0" y="1522256"/>
            <a:ext cx="9720649" cy="416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C0860-FE11-C448-B945-4E9D753E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4e View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773D-F842-BA4B-BA2E-4D932D32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4" y="5523471"/>
            <a:ext cx="11345563" cy="1234460"/>
          </a:xfrm>
        </p:spPr>
        <p:txBody>
          <a:bodyPr>
            <a:normAutofit/>
          </a:bodyPr>
          <a:lstStyle/>
          <a:p>
            <a:r>
              <a:rPr lang="en-US" dirty="0"/>
              <a:t>Various report formats </a:t>
            </a:r>
          </a:p>
          <a:p>
            <a:r>
              <a:rPr lang="en-US" dirty="0"/>
              <a:t>Can also download all results (from the ‘details all scenarios this track)</a:t>
            </a:r>
          </a:p>
        </p:txBody>
      </p:sp>
    </p:spTree>
    <p:extLst>
      <p:ext uri="{BB962C8B-B14F-4D97-AF65-F5344CB8AC3E}">
        <p14:creationId xmlns:p14="http://schemas.microsoft.com/office/powerpoint/2010/main" val="3100300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15C8-D53E-C54D-A5E8-AB1D720D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by 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52209-B19F-4B4F-A0D6-34808024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" y="1487574"/>
            <a:ext cx="12192000" cy="378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EC69-1856-6D46-B584-7A86FE36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30" y="5271574"/>
            <a:ext cx="11580341" cy="1469039"/>
          </a:xfrm>
        </p:spPr>
        <p:txBody>
          <a:bodyPr/>
          <a:lstStyle/>
          <a:p>
            <a:r>
              <a:rPr lang="en-US" dirty="0"/>
              <a:t>When a test is associated with an IG</a:t>
            </a:r>
          </a:p>
          <a:p>
            <a:pPr lvl="1"/>
            <a:r>
              <a:rPr lang="en-US" dirty="0"/>
              <a:t>IGs registered against track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86C48-166E-2E4D-B98F-9A01DBCD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Leads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997D1-127D-3D41-BC93-E1E7D3461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C29AC-B5A6-8949-93DC-5032E336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in setting up a track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5D0D5B-5950-D14D-AAB1-7E782D02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conMan</a:t>
            </a:r>
            <a:r>
              <a:rPr lang="en-US" dirty="0"/>
              <a:t> tracks for participants to use</a:t>
            </a:r>
          </a:p>
          <a:p>
            <a:r>
              <a:rPr lang="en-US" dirty="0"/>
              <a:t>Specifically to enable</a:t>
            </a:r>
          </a:p>
          <a:p>
            <a:pPr lvl="1"/>
            <a:r>
              <a:rPr lang="en-US" dirty="0"/>
              <a:t>Easy way to find stuff</a:t>
            </a:r>
          </a:p>
          <a:p>
            <a:pPr lvl="1"/>
            <a:r>
              <a:rPr lang="en-US" dirty="0"/>
              <a:t>Enter tests / comments against an IG</a:t>
            </a:r>
          </a:p>
          <a:p>
            <a:r>
              <a:rPr lang="en-US" dirty="0"/>
              <a:t>One off task before event (though can edit at any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26A1F-B59C-EC4E-A629-015B0E52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CC0043-2649-2345-BA91-50FD93EE371D}"/>
              </a:ext>
            </a:extLst>
          </p:cNvPr>
          <p:cNvSpPr/>
          <p:nvPr/>
        </p:nvSpPr>
        <p:spPr>
          <a:xfrm>
            <a:off x="2737911" y="2102116"/>
            <a:ext cx="169272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D7AE12-69C3-BC44-879D-30DFD9F0DD43}"/>
              </a:ext>
            </a:extLst>
          </p:cNvPr>
          <p:cNvSpPr/>
          <p:nvPr/>
        </p:nvSpPr>
        <p:spPr>
          <a:xfrm>
            <a:off x="5807974" y="1786431"/>
            <a:ext cx="209005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Guide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0C827-CD42-4A49-90D1-B1A8D78FA20C}"/>
              </a:ext>
            </a:extLst>
          </p:cNvPr>
          <p:cNvSpPr/>
          <p:nvPr/>
        </p:nvSpPr>
        <p:spPr>
          <a:xfrm>
            <a:off x="5807974" y="3321316"/>
            <a:ext cx="209005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2774AE6-711D-C747-81AB-5D26FEE5B75C}"/>
              </a:ext>
            </a:extLst>
          </p:cNvPr>
          <p:cNvCxnSpPr>
            <a:endCxn id="6" idx="1"/>
          </p:cNvCxnSpPr>
          <p:nvPr/>
        </p:nvCxnSpPr>
        <p:spPr>
          <a:xfrm flipV="1">
            <a:off x="3761461" y="2167431"/>
            <a:ext cx="2046513" cy="73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8B05DB1-B5BB-214F-9336-3A49182FE068}"/>
              </a:ext>
            </a:extLst>
          </p:cNvPr>
          <p:cNvCxnSpPr>
            <a:endCxn id="7" idx="1"/>
          </p:cNvCxnSpPr>
          <p:nvPr/>
        </p:nvCxnSpPr>
        <p:spPr>
          <a:xfrm>
            <a:off x="3761461" y="2902216"/>
            <a:ext cx="2046513" cy="80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6F1560-3177-3F43-80B2-21747A702C52}"/>
              </a:ext>
            </a:extLst>
          </p:cNvPr>
          <p:cNvSpPr txBox="1"/>
          <p:nvPr/>
        </p:nvSpPr>
        <p:spPr>
          <a:xfrm>
            <a:off x="5191020" y="33022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7EE65-EA82-944A-B137-FDDA6A106B34}"/>
              </a:ext>
            </a:extLst>
          </p:cNvPr>
          <p:cNvSpPr txBox="1"/>
          <p:nvPr/>
        </p:nvSpPr>
        <p:spPr>
          <a:xfrm>
            <a:off x="5191020" y="18351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27F07-5383-2840-A7DD-5830DD3084AF}"/>
              </a:ext>
            </a:extLst>
          </p:cNvPr>
          <p:cNvSpPr txBox="1"/>
          <p:nvPr/>
        </p:nvSpPr>
        <p:spPr>
          <a:xfrm>
            <a:off x="69673" y="2369885"/>
            <a:ext cx="274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Track Lead</a:t>
            </a:r>
          </a:p>
          <a:p>
            <a:r>
              <a:rPr lang="en-US" dirty="0"/>
              <a:t>Links to confluence / chat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9C148-088F-8949-9D41-744B1824ECF2}"/>
              </a:ext>
            </a:extLst>
          </p:cNvPr>
          <p:cNvSpPr txBox="1"/>
          <p:nvPr/>
        </p:nvSpPr>
        <p:spPr>
          <a:xfrm>
            <a:off x="8316100" y="1583005"/>
            <a:ext cx="3598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an IG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Links to IG on web and FHIR Registry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316C7-181E-CD4F-9648-D936A353483D}"/>
              </a:ext>
            </a:extLst>
          </p:cNvPr>
          <p:cNvSpPr txBox="1"/>
          <p:nvPr/>
        </p:nvSpPr>
        <p:spPr>
          <a:xfrm>
            <a:off x="8452025" y="3153296"/>
            <a:ext cx="309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specific scenario to be tested</a:t>
            </a:r>
          </a:p>
          <a:p>
            <a:r>
              <a:rPr lang="en-US" dirty="0"/>
              <a:t>Varying level of detail</a:t>
            </a:r>
          </a:p>
          <a:p>
            <a:r>
              <a:rPr lang="en-US" dirty="0"/>
              <a:t>Includes roles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C6DDE-6CC0-B544-BDB9-5E5540D87E14}"/>
              </a:ext>
            </a:extLst>
          </p:cNvPr>
          <p:cNvSpPr txBox="1"/>
          <p:nvPr/>
        </p:nvSpPr>
        <p:spPr>
          <a:xfrm>
            <a:off x="9428208" y="4162636"/>
            <a:ext cx="2298357" cy="66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Must have scenarios if recording testing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D83C7E3-CD1B-3B4B-BC65-4D6656514730}"/>
              </a:ext>
            </a:extLst>
          </p:cNvPr>
          <p:cNvSpPr/>
          <p:nvPr/>
        </p:nvSpPr>
        <p:spPr>
          <a:xfrm>
            <a:off x="5807974" y="5160656"/>
            <a:ext cx="209005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AEFC2A-1BFC-D943-AF33-883EDEE184B7}"/>
              </a:ext>
            </a:extLst>
          </p:cNvPr>
          <p:cNvCxnSpPr>
            <a:stCxn id="18" idx="0"/>
            <a:endCxn id="7" idx="2"/>
          </p:cNvCxnSpPr>
          <p:nvPr/>
        </p:nvCxnSpPr>
        <p:spPr>
          <a:xfrm flipV="1">
            <a:off x="6853003" y="4083316"/>
            <a:ext cx="0" cy="107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C1B648-9624-2D4D-9A15-141A94BC6573}"/>
              </a:ext>
            </a:extLst>
          </p:cNvPr>
          <p:cNvSpPr txBox="1"/>
          <p:nvPr/>
        </p:nvSpPr>
        <p:spPr>
          <a:xfrm>
            <a:off x="6236431" y="479132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5D6C3-1716-5F46-958F-E7937BA19D18}"/>
              </a:ext>
            </a:extLst>
          </p:cNvPr>
          <p:cNvSpPr txBox="1"/>
          <p:nvPr/>
        </p:nvSpPr>
        <p:spPr>
          <a:xfrm>
            <a:off x="8489095" y="5160656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testing a server interaction</a:t>
            </a:r>
          </a:p>
          <a:p>
            <a:r>
              <a:rPr lang="en-US" dirty="0"/>
              <a:t>Generally a client &amp; server in roles</a:t>
            </a:r>
          </a:p>
          <a:p>
            <a:r>
              <a:rPr lang="en-US" dirty="0"/>
              <a:t>Can just be a note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97E9BF2-2071-6C47-8C35-7CD88CFD3C4F}"/>
              </a:ext>
            </a:extLst>
          </p:cNvPr>
          <p:cNvSpPr/>
          <p:nvPr/>
        </p:nvSpPr>
        <p:spPr>
          <a:xfrm>
            <a:off x="2737912" y="4691033"/>
            <a:ext cx="1692728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332476-4ED4-6E46-ADFE-0B577E84F82C}"/>
              </a:ext>
            </a:extLst>
          </p:cNvPr>
          <p:cNvSpPr/>
          <p:nvPr/>
        </p:nvSpPr>
        <p:spPr>
          <a:xfrm>
            <a:off x="2737912" y="5702986"/>
            <a:ext cx="1692728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25573B9-BB4F-F545-96EC-00A6DC46F3F4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rot="10800000">
            <a:off x="4430640" y="5072034"/>
            <a:ext cx="1377334" cy="469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02B04CC-C5F2-7C40-9A78-8E546B49B0C7}"/>
              </a:ext>
            </a:extLst>
          </p:cNvPr>
          <p:cNvCxnSpPr>
            <a:cxnSpLocks/>
            <a:stCxn id="18" idx="1"/>
            <a:endCxn id="24" idx="3"/>
          </p:cNvCxnSpPr>
          <p:nvPr/>
        </p:nvCxnSpPr>
        <p:spPr>
          <a:xfrm rot="10800000" flipV="1">
            <a:off x="4430640" y="5541656"/>
            <a:ext cx="1377334" cy="54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C0FA79-7967-F64F-861A-C87588A43AA8}"/>
              </a:ext>
            </a:extLst>
          </p:cNvPr>
          <p:cNvSpPr txBox="1"/>
          <p:nvPr/>
        </p:nvSpPr>
        <p:spPr>
          <a:xfrm>
            <a:off x="444843" y="4827020"/>
            <a:ext cx="14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FHIR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909BFE-F4F7-C84E-A8AA-9C71D86D1B48}"/>
              </a:ext>
            </a:extLst>
          </p:cNvPr>
          <p:cNvSpPr txBox="1"/>
          <p:nvPr/>
        </p:nvSpPr>
        <p:spPr>
          <a:xfrm>
            <a:off x="444843" y="592642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FHIR client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62921A-A9B9-C04F-8579-D71194093DE1}"/>
              </a:ext>
            </a:extLst>
          </p:cNvPr>
          <p:cNvSpPr txBox="1"/>
          <p:nvPr/>
        </p:nvSpPr>
        <p:spPr>
          <a:xfrm>
            <a:off x="4512434" y="46583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E2C8C4-72EA-1F4D-B914-B1F8EFF500C0}"/>
              </a:ext>
            </a:extLst>
          </p:cNvPr>
          <p:cNvSpPr txBox="1"/>
          <p:nvPr/>
        </p:nvSpPr>
        <p:spPr>
          <a:xfrm>
            <a:off x="4578335" y="57128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6946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C29AC-B5A6-8949-93DC-5032E336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track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5D0D5B-5950-D14D-AAB1-7E782D02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testing an IG, ensure that there is a definition for the IG</a:t>
            </a:r>
          </a:p>
          <a:p>
            <a:pPr lvl="2"/>
            <a:r>
              <a:rPr lang="en-US" dirty="0"/>
              <a:t>Should only be 1 per IG</a:t>
            </a:r>
          </a:p>
          <a:p>
            <a:pPr lvl="2"/>
            <a:r>
              <a:rPr lang="en-US" dirty="0"/>
              <a:t>IG’s can be referenced by any number of Tracks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Track</a:t>
            </a:r>
          </a:p>
          <a:p>
            <a:pPr lvl="2"/>
            <a:r>
              <a:rPr lang="en-US" dirty="0"/>
              <a:t>Track Lead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IGs</a:t>
            </a:r>
          </a:p>
          <a:p>
            <a:pPr lvl="2"/>
            <a:r>
              <a:rPr lang="en-US" dirty="0"/>
              <a:t>Links to confluence / FHIR registry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scenarios</a:t>
            </a:r>
          </a:p>
          <a:p>
            <a:pPr lvl="2"/>
            <a:r>
              <a:rPr lang="en-US" dirty="0"/>
              <a:t>Basis of testing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D637A-74CC-DD47-AE10-98BDED4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29A0F-5A1D-824A-BC7E-B8FEE0694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Guide setup</a:t>
            </a:r>
          </a:p>
        </p:txBody>
      </p:sp>
    </p:spTree>
    <p:extLst>
      <p:ext uri="{BB962C8B-B14F-4D97-AF65-F5344CB8AC3E}">
        <p14:creationId xmlns:p14="http://schemas.microsoft.com/office/powerpoint/2010/main" val="32923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AFA19-14D1-AB47-8092-898804C4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" y="1354884"/>
            <a:ext cx="12192000" cy="3617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42011-42FE-9844-8E60-525A8FB5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 IG list and link to new/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5CC1-F209-8F43-A811-88F44D5B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23" y="4972113"/>
            <a:ext cx="10186087" cy="18858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Main IG attributes</a:t>
            </a:r>
          </a:p>
          <a:p>
            <a:r>
              <a:rPr lang="en-US" dirty="0"/>
              <a:t>Tracks are those with a link to the IG</a:t>
            </a:r>
          </a:p>
          <a:p>
            <a:pPr lvl="1"/>
            <a:r>
              <a:rPr lang="en-US" dirty="0"/>
              <a:t>Set in track edit (next section) and read-only here</a:t>
            </a:r>
          </a:p>
          <a:p>
            <a:r>
              <a:rPr lang="en-US" dirty="0"/>
              <a:t>External link is IG on web (i.e. human readable version)</a:t>
            </a:r>
          </a:p>
          <a:p>
            <a:r>
              <a:rPr lang="en-US" dirty="0"/>
              <a:t>Package &amp; version if IG is in FHIR registry</a:t>
            </a:r>
          </a:p>
          <a:p>
            <a:pPr lvl="1"/>
            <a:r>
              <a:rPr lang="en-US" dirty="0"/>
              <a:t>‘View in Registry’ link will display registry entry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8A6CB0-18F8-9744-98E7-824C4B2ABAED}"/>
              </a:ext>
            </a:extLst>
          </p:cNvPr>
          <p:cNvSpPr/>
          <p:nvPr/>
        </p:nvSpPr>
        <p:spPr>
          <a:xfrm>
            <a:off x="98855" y="4460790"/>
            <a:ext cx="1013253" cy="358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2F5923-561A-3B40-8A81-85C97633DA6D}"/>
              </a:ext>
            </a:extLst>
          </p:cNvPr>
          <p:cNvSpPr/>
          <p:nvPr/>
        </p:nvSpPr>
        <p:spPr>
          <a:xfrm>
            <a:off x="11693612" y="3152395"/>
            <a:ext cx="560173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1191</Words>
  <Application>Microsoft Macintosh PowerPoint</Application>
  <PresentationFormat>Widescreen</PresentationFormat>
  <Paragraphs>180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conMan</vt:lpstr>
      <vt:lpstr>TL;DR</vt:lpstr>
      <vt:lpstr>Login &amp; User creation</vt:lpstr>
      <vt:lpstr>Track Leads</vt:lpstr>
      <vt:lpstr>Goal in setting up a track</vt:lpstr>
      <vt:lpstr>Architecture</vt:lpstr>
      <vt:lpstr>Setting up a track</vt:lpstr>
      <vt:lpstr>PowerPoint Presentation</vt:lpstr>
      <vt:lpstr>1a IG list and link to new/ edit</vt:lpstr>
      <vt:lpstr>1b Create / Edit IG entry</vt:lpstr>
      <vt:lpstr>PowerPoint Presentation</vt:lpstr>
      <vt:lpstr>2a Track list tab</vt:lpstr>
      <vt:lpstr>2b Track edit dialog</vt:lpstr>
      <vt:lpstr>PowerPoint Presentation</vt:lpstr>
      <vt:lpstr>3a Scenarios: General comments</vt:lpstr>
      <vt:lpstr>3b Scenarios: List and link to create / edit</vt:lpstr>
      <vt:lpstr>3c Scenarios: Create / Edit</vt:lpstr>
      <vt:lpstr>All users</vt:lpstr>
      <vt:lpstr>Main tasks</vt:lpstr>
      <vt:lpstr>PowerPoint Presentation</vt:lpstr>
      <vt:lpstr>1a Person setup</vt:lpstr>
      <vt:lpstr>1b Participation report</vt:lpstr>
      <vt:lpstr>PowerPoint Presentation</vt:lpstr>
      <vt:lpstr>2a Servers</vt:lpstr>
      <vt:lpstr>2b Server details</vt:lpstr>
      <vt:lpstr>PowerPoint Presentation</vt:lpstr>
      <vt:lpstr>3a Clients</vt:lpstr>
      <vt:lpstr>PowerPoint Presentation</vt:lpstr>
      <vt:lpstr>4a Testing</vt:lpstr>
      <vt:lpstr>4b Recording a test</vt:lpstr>
      <vt:lpstr>4c Add a client or server</vt:lpstr>
      <vt:lpstr>4d Enter the test result</vt:lpstr>
      <vt:lpstr>4e View results</vt:lpstr>
      <vt:lpstr>Report by IG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hay</dc:creator>
  <cp:lastModifiedBy>David hay</cp:lastModifiedBy>
  <cp:revision>61</cp:revision>
  <dcterms:created xsi:type="dcterms:W3CDTF">2021-03-23T05:00:53Z</dcterms:created>
  <dcterms:modified xsi:type="dcterms:W3CDTF">2021-03-23T21:18:32Z</dcterms:modified>
</cp:coreProperties>
</file>