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5DBF-0B18-5E23-EE8F-EF0AD3575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44095-A231-D378-4A49-664E65957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B138F-CBC7-6AD4-60E1-02181951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882-16D1-4E35-A8B6-C0A564ED9EA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CBA09-319C-7DD5-3F75-026E131A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163EB-162E-ADF5-25DA-8FF5584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88A5-6DF6-4C96-9E65-B9AE2151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04E-8AB9-03D9-D0FF-964467AA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ED734-DB1F-ECC3-C688-D5D89A532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3CD1-8BC3-FC7F-449C-555BFA61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882-16D1-4E35-A8B6-C0A564ED9EA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87707-47BB-B09C-E216-81C529EE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44B50-6BED-8ACE-E30F-2CD93AFC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88A5-6DF6-4C96-9E65-B9AE2151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7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6DF91-F9A3-C15E-A2D3-73D1D9886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75F19-FC50-958C-FAF0-2245DE9DB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CE440-EBD4-CC92-633B-CD2D2A41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882-16D1-4E35-A8B6-C0A564ED9EA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61301-9635-BC10-2251-CA9F63B7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2EFD0-36D6-1B71-A4D2-7771113E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88A5-6DF6-4C96-9E65-B9AE2151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3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636F-03EA-2E20-5CF4-80C242B8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98E1-0585-6440-249B-89AF4F8F9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F58F0-9A21-AE5F-BDC0-6BB93DEF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882-16D1-4E35-A8B6-C0A564ED9EA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C502A-F0C5-2D96-1E04-88CB0EFF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08F8-1791-356E-6154-87C3AE63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88A5-6DF6-4C96-9E65-B9AE2151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0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F876-17BA-6F19-0B3E-533D3AF2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EE3C1-71D6-B0DA-ED1D-AC0AD941D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D78F-BD3F-0371-5F40-F39E66B0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882-16D1-4E35-A8B6-C0A564ED9EA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881DD-BC79-BCF7-FB76-3C258E64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513AB-3EFF-62EC-0F9E-0059C7D5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88A5-6DF6-4C96-9E65-B9AE2151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3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9C5C-79B7-4082-A40F-F3801284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8CF0-7E07-007E-E559-3628E4EE0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949F7-F8D5-8040-8567-91DF1A29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EF8B3-CE55-7E2D-1E31-BE9E1F20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882-16D1-4E35-A8B6-C0A564ED9EA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49796-D7DD-8985-D768-4AE326F9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F96AC-8788-52F0-C82D-41512893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88A5-6DF6-4C96-9E65-B9AE2151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9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65AF-4729-F9DA-3A79-C895CEEA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272CA-DDC9-E6BC-EFA0-7F8044CE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C2024-CDAB-D1C8-5A5B-972BA09A4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0445A-0B02-5C09-ADB7-2F1B0A2F4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5D687-0916-7CB8-DFE2-F2829563D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79A7A-422F-ECC6-2B62-F5EC3B9E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882-16D1-4E35-A8B6-C0A564ED9EA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00169-CD9A-E940-2883-FE3C8B92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C3FCF-A19F-A93C-4DDB-FB03C882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88A5-6DF6-4C96-9E65-B9AE2151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B38F-299F-EBEE-1C5A-2E9F4A2A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ABD24-99B2-9CFF-8CBF-0D0856F6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882-16D1-4E35-A8B6-C0A564ED9EA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AE548-F60B-9115-8521-77C1DF31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C3D59-E1DA-D8B2-28B8-D8437FFD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88A5-6DF6-4C96-9E65-B9AE2151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8CAD9-1B5D-653D-F03E-7BDE3E81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882-16D1-4E35-A8B6-C0A564ED9EA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B6B1D-C536-3EEC-5321-68819CFF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BA9E4-DAFF-30F4-74EF-1D55CD53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88A5-6DF6-4C96-9E65-B9AE2151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3A06-00E8-EF16-F9F0-2411036C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9D66-4A7A-87B2-03E7-602BA066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93919-7AF1-25C7-BCB7-5266CCCEE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55A10-F3A1-6406-6384-49686C65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882-16D1-4E35-A8B6-C0A564ED9EA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C9CB2-91C6-0946-2682-00A71981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7DB89-B384-8490-A160-0F1D1FEA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88A5-6DF6-4C96-9E65-B9AE2151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5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C2AD-FDDF-80E0-F98B-CF3B7D33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F3F97-58EC-C69D-5B37-2F673BFB6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49B62-837F-5CEB-3F01-105A5284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03177-8265-13AA-BD32-13E279FD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7882-16D1-4E35-A8B6-C0A564ED9EA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0FAD8-21C1-7550-99E1-E99B6C92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2664C-54BF-F4C4-FE94-07B288CE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88A5-6DF6-4C96-9E65-B9AE2151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9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753A7-AF4D-912E-41C5-65BA8C93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77857-15F4-09C2-69E4-7CD2633BA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E6E4-C69E-5F5D-C103-07CFF3F29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5C7882-16D1-4E35-A8B6-C0A564ED9EA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7C895-EC7E-FD5E-D7EB-5E1E025E7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EEA-0C62-E54E-0D4C-C3B2FD154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7F88A5-6DF6-4C96-9E65-B9AE2151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1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rotrends.net/stocks/charts/NVDA/nvidia/stock-price-histor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query.com/stock/NVDA/volatility-option-statistics/180-day/historical-volatilit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0E093-E28C-2D03-99EC-9FF3ED664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/>
              <a:t>Intellicator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0E82E1-A7A9-69E5-30D5-D240B57E2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49" r="1152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77E3E-D651-1897-8C14-89549A73B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1" y="2706624"/>
            <a:ext cx="6393495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b="0" i="0" dirty="0">
                <a:effectLst/>
              </a:rPr>
              <a:t>C++ Qt Monte Carlo Simulation application that estimates a stock's price based on the historical average rate of return and volatility (std dev of returns) and runs a number (n) of simulations to simulate possible paths of stock price movements.</a:t>
            </a:r>
          </a:p>
          <a:p>
            <a:pPr algn="l"/>
            <a:br>
              <a:rPr lang="en-US" sz="2200" b="0" i="0" dirty="0">
                <a:effectLst/>
              </a:rPr>
            </a:br>
            <a:endParaRPr lang="en-US" sz="2200" b="0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0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AB0783-3BED-EB9C-7587-08F76270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3C11CC-88AA-7B12-76C6-7C88122B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Build</a:t>
            </a:r>
          </a:p>
        </p:txBody>
      </p:sp>
      <p:pic>
        <p:nvPicPr>
          <p:cNvPr id="8" name="Picture 7" descr="Colourful maths learning objects">
            <a:extLst>
              <a:ext uri="{FF2B5EF4-FFF2-40B4-BE49-F238E27FC236}">
                <a16:creationId xmlns:a16="http://schemas.microsoft.com/office/drawing/2014/main" id="{B765241C-25A3-6349-E92E-6668E7571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53" r="2801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F72C4-48C1-7A3E-A507-6B03FC039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589438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Arial" panose="020B0604020202020204" pitchFamily="34" charset="0"/>
            </a:endParaRPr>
          </a:p>
          <a:p>
            <a:r>
              <a:rPr lang="en-US" sz="2200" b="0" i="0" dirty="0">
                <a:effectLst/>
                <a:latin typeface="Arial" panose="020B0604020202020204" pitchFamily="34" charset="0"/>
              </a:rPr>
              <a:t>Microsoft Visual Studio Community 2022 (64-bit) </a:t>
            </a:r>
            <a:endParaRPr lang="en-US" sz="2200" dirty="0">
              <a:latin typeface="Arial" panose="020B0604020202020204" pitchFamily="34" charset="0"/>
            </a:endParaRPr>
          </a:p>
          <a:p>
            <a:r>
              <a:rPr lang="en-US" sz="2200" b="0" i="0" dirty="0">
                <a:effectLst/>
                <a:latin typeface="Arial" panose="020B0604020202020204" pitchFamily="34" charset="0"/>
              </a:rPr>
              <a:t>Qt Visual Studio Tools - 3.0.2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</a:rPr>
              <a:t>Qt 6.1.1 binaries compiled for MSVC 2019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0671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C7936-A74F-DF09-060B-517F355B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894238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Monte Carlo Simulations</a:t>
            </a:r>
          </a:p>
        </p:txBody>
      </p:sp>
      <p:pic>
        <p:nvPicPr>
          <p:cNvPr id="1026" name="Picture 2" descr="The origins of Roulette | Casino Answer Man | atlanticcityweekly.com">
            <a:extLst>
              <a:ext uri="{FF2B5EF4-FFF2-40B4-BE49-F238E27FC236}">
                <a16:creationId xmlns:a16="http://schemas.microsoft.com/office/drawing/2014/main" id="{D2AF8556-7F09-8684-00B3-1AF4E73072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5" r="3115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EB09-D705-C311-0061-6D55AC3E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August 1913 was a day at the Monte Carlo Casino the roulette wheel landing on black 26 times in a row 1 in ~64M chance</a:t>
            </a:r>
          </a:p>
          <a:p>
            <a:r>
              <a:rPr lang="en-US" sz="2200" dirty="0"/>
              <a:t>Gambler’s Fallacy – Each spin was an independent event – therefore the chance for red or black were always 50%</a:t>
            </a:r>
          </a:p>
          <a:p>
            <a:r>
              <a:rPr lang="en-US" sz="2200" dirty="0"/>
              <a:t>What Monte Carlo Simulations tries to benefit from the law of big numbers and gets closer to the mean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Monte Carlo simulation is a computational technique used to estimate the probability distribution of outcomes by generating a large number of random samples</a:t>
            </a:r>
          </a:p>
        </p:txBody>
      </p:sp>
    </p:spTree>
    <p:extLst>
      <p:ext uri="{BB962C8B-B14F-4D97-AF65-F5344CB8AC3E}">
        <p14:creationId xmlns:p14="http://schemas.microsoft.com/office/powerpoint/2010/main" val="347203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98D78-0B2C-AD79-3001-964A96C7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Basic Stock Predictions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8DB36506-77AB-B6AB-2647-4275CB67A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D32B-4DF2-25C3-C983-59E687966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Originally goal was to see how current events affected the stock prices</a:t>
            </a:r>
          </a:p>
          <a:p>
            <a:pPr lvl="1"/>
            <a:r>
              <a:rPr lang="en-US" sz="2200"/>
              <a:t>Economy – long / short</a:t>
            </a:r>
          </a:p>
          <a:p>
            <a:pPr lvl="1"/>
            <a:r>
              <a:rPr lang="en-US" sz="2200"/>
              <a:t>Natural Disasters</a:t>
            </a:r>
          </a:p>
          <a:p>
            <a:pPr lvl="1"/>
            <a:r>
              <a:rPr lang="en-US" sz="2200"/>
              <a:t>Inflation/Recession</a:t>
            </a:r>
          </a:p>
          <a:p>
            <a:r>
              <a:rPr lang="en-US" sz="2200" b="0" i="0">
                <a:effectLst/>
                <a:latin typeface="Google Sans"/>
              </a:rPr>
              <a:t>Researched lead to the Monte Carlo simulation. A mathematical technique that predicts possible outcomes of an uncertain event</a:t>
            </a:r>
            <a:r>
              <a:rPr lang="en-US" sz="2200">
                <a:latin typeface="Google Sans"/>
              </a:rPr>
              <a:t> using past data to predict a range of random outcomes.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54937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0205-C12C-A3FE-F6C3-CFF696F8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down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4C7E-0CF9-F00E-3D4E-DFAC3018E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1548882"/>
            <a:ext cx="11728580" cy="5309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Simulator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simulateStockPrice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mu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sigma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timeHorizon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mt19937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generator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fr-F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normal_distribution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distribution(0, 1);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price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 = 0; time &lt;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timeHorizon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time += 1.0 / ONE_YEAR_TRADING_DAYS)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1800" dirty="0">
                <a:solidFill>
                  <a:srgbClr val="00B050"/>
                </a:solidFill>
              </a:rPr>
              <a:t>the deterministic drift “avg return” term in the geometric Brownian motion model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 price +=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mu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price * (1.0 / ONE_YEAR_TRADING_DAYS) +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1800" dirty="0">
                <a:solidFill>
                  <a:srgbClr val="00B050"/>
                </a:solidFill>
              </a:rPr>
              <a:t>introduces randomness into the simulation capturing unpredictable fluctuations in stock prices “volatility”</a:t>
            </a:r>
            <a:endParaRPr lang="en-US" sz="1800" dirty="0">
              <a:solidFill>
                <a:srgbClr val="80808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        sigma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price * sqrt(1.0 / ONE_YEAR_TRADING_DAYS) * distribution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generator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return price;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EAA32-3AC7-F9A5-6D48-1D3422192352}"/>
              </a:ext>
            </a:extLst>
          </p:cNvPr>
          <p:cNvSpPr txBox="1"/>
          <p:nvPr/>
        </p:nvSpPr>
        <p:spPr>
          <a:xfrm>
            <a:off x="7963677" y="2874445"/>
            <a:ext cx="4138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divides the time horizon into smaller intervals corresponding to trading days.</a:t>
            </a:r>
          </a:p>
        </p:txBody>
      </p:sp>
    </p:spTree>
    <p:extLst>
      <p:ext uri="{BB962C8B-B14F-4D97-AF65-F5344CB8AC3E}">
        <p14:creationId xmlns:p14="http://schemas.microsoft.com/office/powerpoint/2010/main" val="83399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2685F-4162-1D5F-C207-EE066CBC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Nvidia’s – annualized return 35%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D56268-1363-43AC-E329-745236F8D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According to Kiplinger, Nvidia's stock has had an annualized total return of 35% over the past 20 years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2049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44046EB2-41A3-26DE-D271-B0942EA50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8438" y="0"/>
            <a:ext cx="5962766" cy="683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57DFDF4-DAED-6856-AFF9-113B448DF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852" y="6866943"/>
            <a:ext cx="713914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Reference: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https://www.macrotrends.net/stocks/charts/NVDA/nvidia/stock-price-history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0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EF2E-FA56-E1DB-00F2-AE6D5FD5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574"/>
            <a:ext cx="10515600" cy="1325563"/>
          </a:xfrm>
        </p:spPr>
        <p:txBody>
          <a:bodyPr/>
          <a:lstStyle/>
          <a:p>
            <a:r>
              <a:rPr lang="en-US" dirty="0"/>
              <a:t>Nvidia’s - Historical Volatility 37%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00D270E-85ED-D62F-8A7F-3F128EC0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 descr="A graph with blue lines&#10;&#10;Description automatically generated">
            <a:extLst>
              <a:ext uri="{FF2B5EF4-FFF2-40B4-BE49-F238E27FC236}">
                <a16:creationId xmlns:a16="http://schemas.microsoft.com/office/drawing/2014/main" id="{DD50647C-BC7B-B459-938D-FA6911705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43" y="2274347"/>
            <a:ext cx="10596189" cy="38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7DDF9D0-D316-7C4B-82E5-48418C8D5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459864"/>
            <a:ext cx="64219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https://www.alphaquery.com/stock/NVDA/volatility-option-statistics/180-day/historical-volatility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8C437-75C8-0A90-45CC-155DA4CA7699}"/>
              </a:ext>
            </a:extLst>
          </p:cNvPr>
          <p:cNvSpPr txBox="1"/>
          <p:nvPr/>
        </p:nvSpPr>
        <p:spPr>
          <a:xfrm>
            <a:off x="743338" y="1551560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0E00"/>
                </a:solidFill>
                <a:effectLst/>
                <a:latin typeface="Google Sans"/>
              </a:rPr>
              <a:t> Def: </a:t>
            </a:r>
            <a:r>
              <a:rPr lang="en-US" dirty="0"/>
              <a:t>a statistical measure of how much a security's price deviates from its average over a period of time</a:t>
            </a:r>
            <a:r>
              <a:rPr lang="en-US" b="0" i="0" dirty="0">
                <a:solidFill>
                  <a:srgbClr val="370E00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0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21F4E-FA32-238D-5DCD-005C4238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D85E8D-90A8-97CE-92D6-531FEF372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044" y="640080"/>
            <a:ext cx="616711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3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477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Cascadia Mono</vt:lpstr>
      <vt:lpstr>Google Sans</vt:lpstr>
      <vt:lpstr>Office Theme</vt:lpstr>
      <vt:lpstr>Intellicator</vt:lpstr>
      <vt:lpstr>Build</vt:lpstr>
      <vt:lpstr>Monte Carlo Simulations</vt:lpstr>
      <vt:lpstr>Basic Stock Predictions</vt:lpstr>
      <vt:lpstr>Break down of algorithm</vt:lpstr>
      <vt:lpstr>Nvidia’s – annualized return 35%</vt:lpstr>
      <vt:lpstr>Nvidia’s - Historical Volatility 37%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Intellicator</dc:title>
  <dc:creator>Haynes, David (haynesd)</dc:creator>
  <cp:lastModifiedBy>Haynes, David (haynesd)</cp:lastModifiedBy>
  <cp:revision>3</cp:revision>
  <dcterms:created xsi:type="dcterms:W3CDTF">2024-02-16T00:18:12Z</dcterms:created>
  <dcterms:modified xsi:type="dcterms:W3CDTF">2024-02-16T13:58:55Z</dcterms:modified>
</cp:coreProperties>
</file>