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handoutMasterIdLst>
    <p:handoutMasterId r:id="rId23"/>
  </p:handoutMasterIdLst>
  <p:sldIdLst>
    <p:sldId id="266" r:id="rId2"/>
    <p:sldId id="256" r:id="rId3"/>
    <p:sldId id="276" r:id="rId4"/>
    <p:sldId id="257" r:id="rId5"/>
    <p:sldId id="271" r:id="rId6"/>
    <p:sldId id="272" r:id="rId7"/>
    <p:sldId id="267" r:id="rId8"/>
    <p:sldId id="258" r:id="rId9"/>
    <p:sldId id="259" r:id="rId10"/>
    <p:sldId id="273" r:id="rId11"/>
    <p:sldId id="260" r:id="rId12"/>
    <p:sldId id="261" r:id="rId13"/>
    <p:sldId id="274" r:id="rId14"/>
    <p:sldId id="262" r:id="rId15"/>
    <p:sldId id="263" r:id="rId16"/>
    <p:sldId id="275" r:id="rId17"/>
    <p:sldId id="264" r:id="rId18"/>
    <p:sldId id="265" r:id="rId19"/>
    <p:sldId id="269" r:id="rId20"/>
    <p:sldId id="270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9A24E9-7AD8-4FDA-A209-9FBAD945DBDD}" v="2" dt="2023-09-07T01:53:53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>
      <p:cViewPr>
        <p:scale>
          <a:sx n="58" d="100"/>
          <a:sy n="58" d="100"/>
        </p:scale>
        <p:origin x="3144" y="10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rown" userId="a76c2741745b4c17" providerId="LiveId" clId="{EF9A24E9-7AD8-4FDA-A209-9FBAD945DBDD}"/>
    <pc:docChg chg="custSel modSld">
      <pc:chgData name="David Brown" userId="a76c2741745b4c17" providerId="LiveId" clId="{EF9A24E9-7AD8-4FDA-A209-9FBAD945DBDD}" dt="2023-09-07T01:55:48.462" v="547" actId="20577"/>
      <pc:docMkLst>
        <pc:docMk/>
      </pc:docMkLst>
      <pc:sldChg chg="modSp mod">
        <pc:chgData name="David Brown" userId="a76c2741745b4c17" providerId="LiveId" clId="{EF9A24E9-7AD8-4FDA-A209-9FBAD945DBDD}" dt="2023-09-07T01:43:52.131" v="125" actId="20577"/>
        <pc:sldMkLst>
          <pc:docMk/>
          <pc:sldMk cId="0" sldId="263"/>
        </pc:sldMkLst>
        <pc:spChg chg="mod">
          <ac:chgData name="David Brown" userId="a76c2741745b4c17" providerId="LiveId" clId="{EF9A24E9-7AD8-4FDA-A209-9FBAD945DBDD}" dt="2023-09-07T01:43:52.131" v="125" actId="20577"/>
          <ac:spMkLst>
            <pc:docMk/>
            <pc:sldMk cId="0" sldId="263"/>
            <ac:spMk id="38914" creationId="{5A4E960A-F562-1D0E-D6E7-6CE7CC7DC587}"/>
          </ac:spMkLst>
        </pc:spChg>
      </pc:sldChg>
      <pc:sldChg chg="modSp mod">
        <pc:chgData name="David Brown" userId="a76c2741745b4c17" providerId="LiveId" clId="{EF9A24E9-7AD8-4FDA-A209-9FBAD945DBDD}" dt="2023-09-07T01:33:09.946" v="81" actId="20577"/>
        <pc:sldMkLst>
          <pc:docMk/>
          <pc:sldMk cId="0" sldId="266"/>
        </pc:sldMkLst>
        <pc:spChg chg="mod">
          <ac:chgData name="David Brown" userId="a76c2741745b4c17" providerId="LiveId" clId="{EF9A24E9-7AD8-4FDA-A209-9FBAD945DBDD}" dt="2023-09-07T01:33:09.946" v="81" actId="20577"/>
          <ac:spMkLst>
            <pc:docMk/>
            <pc:sldMk cId="0" sldId="266"/>
            <ac:spMk id="49155" creationId="{49090787-C575-5487-97D9-CCA694991CBD}"/>
          </ac:spMkLst>
        </pc:spChg>
      </pc:sldChg>
      <pc:sldChg chg="modSp mod">
        <pc:chgData name="David Brown" userId="a76c2741745b4c17" providerId="LiveId" clId="{EF9A24E9-7AD8-4FDA-A209-9FBAD945DBDD}" dt="2023-09-07T01:55:48.462" v="547" actId="20577"/>
        <pc:sldMkLst>
          <pc:docMk/>
          <pc:sldMk cId="0" sldId="270"/>
        </pc:sldMkLst>
        <pc:spChg chg="mod">
          <ac:chgData name="David Brown" userId="a76c2741745b4c17" providerId="LiveId" clId="{EF9A24E9-7AD8-4FDA-A209-9FBAD945DBDD}" dt="2023-09-07T01:55:48.462" v="547" actId="20577"/>
          <ac:spMkLst>
            <pc:docMk/>
            <pc:sldMk cId="0" sldId="270"/>
            <ac:spMk id="48130" creationId="{03D34B87-12FF-B683-0068-5DBDC6E7E5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7786C18-7A30-EFD0-0DDD-20AFCB253B3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DC185FD-5223-AA8B-F0D4-3DC07C62C04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7E6B152-B1B3-1D82-97DB-2B5FA099FBC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885F56A1-B181-2D31-476C-76B534FD300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6D45B52D-A0D2-4093-96B7-F8A619C24B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F1E83CA9-9523-384C-C17E-9E528A95F1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A7BDCC53-69E7-FB29-CE66-68D860D84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74B5E15F-060F-267E-4827-C1A992DC12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1029">
            <a:extLst>
              <a:ext uri="{FF2B5EF4-FFF2-40B4-BE49-F238E27FC236}">
                <a16:creationId xmlns:a16="http://schemas.microsoft.com/office/drawing/2014/main" id="{732F284C-DF44-39A4-4880-06E4A64A1EE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34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7894" name="Rectangle 1030">
            <a:extLst>
              <a:ext uri="{FF2B5EF4-FFF2-40B4-BE49-F238E27FC236}">
                <a16:creationId xmlns:a16="http://schemas.microsoft.com/office/drawing/2014/main" id="{52062C02-A7E6-B7CF-BCE8-5388B85E01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5" name="Rectangle 1031">
            <a:extLst>
              <a:ext uri="{FF2B5EF4-FFF2-40B4-BE49-F238E27FC236}">
                <a16:creationId xmlns:a16="http://schemas.microsoft.com/office/drawing/2014/main" id="{DD7791FA-A999-0A52-2B8C-6C2F92B21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60F209B-F32B-418F-9FFC-5A06DD16E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031">
            <a:extLst>
              <a:ext uri="{FF2B5EF4-FFF2-40B4-BE49-F238E27FC236}">
                <a16:creationId xmlns:a16="http://schemas.microsoft.com/office/drawing/2014/main" id="{70192652-FD76-4EC8-2BD2-D7061C879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002303-244E-41DB-990D-02DC148E5F6C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EF40C9D2-ADC6-DC57-E755-7BF1CAA33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436B15B5-4E6A-5AF9-B32A-BF1B01311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031">
            <a:extLst>
              <a:ext uri="{FF2B5EF4-FFF2-40B4-BE49-F238E27FC236}">
                <a16:creationId xmlns:a16="http://schemas.microsoft.com/office/drawing/2014/main" id="{226A41C2-CDC6-1E7C-8346-9A33ACA07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0518996-8832-4DEA-89A5-DCC837DC81A7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26191AEF-8338-D217-3C2E-D340C8F862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ABC0253-7BD0-B767-4DDB-493417425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031">
            <a:extLst>
              <a:ext uri="{FF2B5EF4-FFF2-40B4-BE49-F238E27FC236}">
                <a16:creationId xmlns:a16="http://schemas.microsoft.com/office/drawing/2014/main" id="{6A48B4D8-E8A6-880E-1366-AC2DB97D9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2E4959-F51B-4131-92B1-B9ED7C7FB05C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99FED306-B3FF-D598-B8DF-26BC4D0AF9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868731B-E610-A16F-07FD-C672408BD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31">
            <a:extLst>
              <a:ext uri="{FF2B5EF4-FFF2-40B4-BE49-F238E27FC236}">
                <a16:creationId xmlns:a16="http://schemas.microsoft.com/office/drawing/2014/main" id="{E2A03CED-D5AF-9ECF-A96C-C21A6C1B28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4E8361-1FD7-4F50-B175-8D7F3D2F452E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95AD280D-7F85-B329-979B-53E3E50FF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FB04A2EB-661F-513E-EE6B-5C3BFFFDE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031">
            <a:extLst>
              <a:ext uri="{FF2B5EF4-FFF2-40B4-BE49-F238E27FC236}">
                <a16:creationId xmlns:a16="http://schemas.microsoft.com/office/drawing/2014/main" id="{9F8B0AC1-6392-AF78-19CD-C3386FEE6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D64F720-338B-4AB6-88A8-1C2F79817C57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B4646EC-53D3-A25F-6B7C-C1C5DE3D6C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EBFFF84-ABAF-FD5B-FE85-8D65E49FA5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031">
            <a:extLst>
              <a:ext uri="{FF2B5EF4-FFF2-40B4-BE49-F238E27FC236}">
                <a16:creationId xmlns:a16="http://schemas.microsoft.com/office/drawing/2014/main" id="{20586EB6-04DE-F38B-965F-145D636293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79DD2B-4AF3-4716-8408-2A04D09178F6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64045D8F-63F4-DFAD-BBA8-572385FA0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1C898B2-AAAB-50B2-7036-83A57C2E7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31">
            <a:extLst>
              <a:ext uri="{FF2B5EF4-FFF2-40B4-BE49-F238E27FC236}">
                <a16:creationId xmlns:a16="http://schemas.microsoft.com/office/drawing/2014/main" id="{47559876-A754-D798-47C6-62F121D995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20A31D-3273-4F2F-AF5A-FABE089B0F26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18434" name="Rectangle 1026">
            <a:extLst>
              <a:ext uri="{FF2B5EF4-FFF2-40B4-BE49-F238E27FC236}">
                <a16:creationId xmlns:a16="http://schemas.microsoft.com/office/drawing/2014/main" id="{E4A23578-E6C3-7FD4-2930-6F377AA10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3BAE719A-73A1-7B16-981B-93D2D03EF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31">
            <a:extLst>
              <a:ext uri="{FF2B5EF4-FFF2-40B4-BE49-F238E27FC236}">
                <a16:creationId xmlns:a16="http://schemas.microsoft.com/office/drawing/2014/main" id="{70618E13-685A-48AB-0B89-548EBC689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7DE576-DD9E-4AF6-BC8F-93BEE8E1F31A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849CDC50-B3F3-E611-1369-A77B87738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FB7AD320-17CB-12C7-CC19-9A9FFEB53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31">
            <a:extLst>
              <a:ext uri="{FF2B5EF4-FFF2-40B4-BE49-F238E27FC236}">
                <a16:creationId xmlns:a16="http://schemas.microsoft.com/office/drawing/2014/main" id="{3ADBE4EE-EB14-1174-1820-BBF767163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6132F0-5FB2-4196-BD38-AF305AF094AC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62B202E-6677-7520-4DD8-613E3B26A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3B8D586-62FE-BF08-8C41-DEB649C1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31">
            <a:extLst>
              <a:ext uri="{FF2B5EF4-FFF2-40B4-BE49-F238E27FC236}">
                <a16:creationId xmlns:a16="http://schemas.microsoft.com/office/drawing/2014/main" id="{C27344BC-7AF8-CEBF-3788-6221D1409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CDAF32-D555-4B98-A5F4-4177CD03C92F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4CD60490-8BAC-EB09-69DA-69943DAAD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BFDBA4A-F326-0F17-4F29-7AA0D947F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31">
            <a:extLst>
              <a:ext uri="{FF2B5EF4-FFF2-40B4-BE49-F238E27FC236}">
                <a16:creationId xmlns:a16="http://schemas.microsoft.com/office/drawing/2014/main" id="{42AE7CC9-8B52-1A15-6290-74E711D536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8D0D30-E987-45F6-9A8E-B29A71C523BD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CEFC131-52D5-BC71-BBD4-F8353038D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899F93F-90D0-0F7C-E01D-2DC428BC95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031">
            <a:extLst>
              <a:ext uri="{FF2B5EF4-FFF2-40B4-BE49-F238E27FC236}">
                <a16:creationId xmlns:a16="http://schemas.microsoft.com/office/drawing/2014/main" id="{41374923-605E-4840-3555-368FE8D9E6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CE132B-4D2F-4213-9CA6-873AF5D7D976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AEB97A8B-15F3-55BA-4160-78591BDEA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D54BA8C-2049-66D8-BDF1-99B8AE40E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031">
            <a:extLst>
              <a:ext uri="{FF2B5EF4-FFF2-40B4-BE49-F238E27FC236}">
                <a16:creationId xmlns:a16="http://schemas.microsoft.com/office/drawing/2014/main" id="{AEC46C65-A6CF-1EBC-9C22-53C9592B1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BCE376-CC14-4D66-8C19-519A62F6E0EF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69B6BA5-7640-AAD3-4926-884CDA2D2B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93DB59F-25BC-7AB7-485A-54B8F6D59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031">
            <a:extLst>
              <a:ext uri="{FF2B5EF4-FFF2-40B4-BE49-F238E27FC236}">
                <a16:creationId xmlns:a16="http://schemas.microsoft.com/office/drawing/2014/main" id="{69885083-E140-D3F9-6726-C8821B20E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4ECAB1-5EF8-4C97-A947-9EE3060022D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A98E0F8-E390-DBD6-588A-B8ECC11B7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57DE2E8-E81A-92C8-F940-452F56009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0431796-4C5E-8C17-A11A-F9314AA00705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4EA32A7C-84CA-56D6-421C-1C0972C49B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352B9B4-4205-2B21-7FF1-85EBD4B70D5C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charset="0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E05EF63D-A18D-B825-ED4F-F8BAC89B6CF6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181204 w 4917"/>
                <a:gd name="T3" fmla="*/ -1 h 1000"/>
                <a:gd name="T4" fmla="*/ 201719 w 4917"/>
                <a:gd name="T5" fmla="*/ 4181 h 1000"/>
                <a:gd name="T6" fmla="*/ 181160 w 4917"/>
                <a:gd name="T7" fmla="*/ 8347 h 1000"/>
                <a:gd name="T8" fmla="*/ 0 w 4917"/>
                <a:gd name="T9" fmla="*/ 8347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7" y="-1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1000"/>
                    <a:pt x="4416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D18E3E54-D755-32CC-DAD7-84EE851373C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535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253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charset="0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E362118-3178-AAE2-8479-F928860F6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DA53D16-D908-EA39-9BDA-2139C7D4C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02FB8B6E-7581-A014-4871-197FE1B02B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E3AD-5B6E-47DE-9503-2E2CD3C28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55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8A53A1-C824-BB72-6D9D-78E59B3D5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287765B-5BCA-06C3-8018-DE5444883B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A310EC8-6721-E3B3-5885-998C5E918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9102F-D03D-48D0-9DD4-5DCF8CC636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9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6D70431-E6EB-1B05-1098-D1751AAB2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98294F5-43C5-2B51-C099-ED1860812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8F9C7A6-F609-64F3-48C0-5990FA287F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83775-584E-41DE-B257-36684E0479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2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276D48D-B77E-08FF-FC2E-50C98ADD93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21466A9-85BF-9491-3390-FB9951305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0C715C-A223-B4CF-256B-97D473019B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96AFF-9DDD-46AD-81A6-123DD7820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279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3B9F1F7-93D3-95A8-3C8C-653DA1E20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DB789B0-FE58-5514-12AC-EFD0D25F8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9C674B-DFC2-D6DC-624A-47C4C1B2A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25305-4C93-495C-88D2-4DA7F75F1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17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AE756F1-9206-9303-4D55-9FAD28D98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15827C-19C1-C6CE-D811-E1635F19F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793D13-DD44-C9FE-48EF-160BCD2CB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BCD1C4-6A1D-430C-9B02-0D7ABC0653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3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82ACF3B-5BBC-99F5-AFD8-8528304764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5C2126E-4DA2-AB93-1CEF-5F4B27991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65A8F58-560E-7ED0-5ECF-35834EADD8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B519C-0D3B-42CC-97B6-779C48B699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7E407CDE-928B-1B08-DA7F-2B5863205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A1A3246-7C4C-D813-9E71-7C7DD3CD58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380087C-77B6-1A99-962E-63E2663561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EFE02-D3CB-458D-B498-8396520AFA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6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E67EF836-262A-AB01-9247-05BC753121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3B2898E-0D48-AF3E-5FA7-DFA919B85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A16802C-125E-5FBD-AA6E-9452D2B15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B8780-1514-405F-ACA4-DFA5D4A4A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43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C6F179D-88C2-7EE1-8FED-C44F4E9D7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D9C0FB5-3D8A-6F3D-CC79-6279B70C7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78320DD-C6DD-E56E-9194-16EE2F0B16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00BE7-F589-4668-9E6E-DF02EC2267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40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621DA9E-5788-7AB0-7241-CC2CD42048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8B5C3C2-5490-A660-C5A2-1ADAE5A6EB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22AD341-4766-71A6-95E1-43982D0E1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54FA5-A653-4BDB-9A77-2CD32ACC5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13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DD11EE4-66F6-4FE1-901C-9E5119F36548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ECC0A0DA-8917-24E6-4A4D-CBEB04A5B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>
                <a:latin typeface="Times New Roman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63F74BC2-46E1-5F6E-4744-6B62F446B997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868 w 7000"/>
                <a:gd name="T3" fmla="*/ -1 h 1000"/>
                <a:gd name="T4" fmla="*/ 935 w 7000"/>
                <a:gd name="T5" fmla="*/ 10 h 1000"/>
                <a:gd name="T6" fmla="*/ 868 w 7000"/>
                <a:gd name="T7" fmla="*/ 19 h 1000"/>
                <a:gd name="T8" fmla="*/ 0 w 7000"/>
                <a:gd name="T9" fmla="*/ 1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500" y="-1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1000"/>
                    <a:pt x="6499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92DA2423-66D9-F969-4BDC-7E6F8186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39ED1AF5-C0D6-F915-98D2-8AFCF5A77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F2F43581-F08A-8118-E8FB-CD89D505D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EE1372F2-6A30-6186-F14D-C32993C449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0F67EC0B-1A8D-01FB-B6D8-9B36872AF7D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6EC28DF4-296D-8CDF-93C1-CEA731C4C1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pPr>
              <a:defRPr/>
            </a:pPr>
            <a:fld id="{7950CD9F-ABEA-4BC3-99B9-5F899B5300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charset="0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_h_brown@uri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eroid-lang.readthedocs.i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0202621-3E32-DAD8-7F01-94177C105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Welcome - CSC 301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9090787-C575-5487-97D9-CCA694991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108450"/>
            <a:ext cx="6705600" cy="21971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CSC 301- Fundamentals of Programming Languages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cs typeface="+mn-cs"/>
              </a:rPr>
              <a:t>Instructor: Mr. David H. Brown (MS in CS from URI)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cs typeface="+mn-cs"/>
              </a:rPr>
              <a:t>Email: </a:t>
            </a:r>
            <a:r>
              <a:rPr lang="en-US" sz="2000" dirty="0">
                <a:cs typeface="+mn-cs"/>
                <a:hlinkClick r:id="rId3"/>
              </a:rPr>
              <a:t>david_h_brown@uri.edu</a:t>
            </a:r>
            <a:r>
              <a:rPr lang="en-US" sz="2000" dirty="0">
                <a:cs typeface="+mn-cs"/>
              </a:rPr>
              <a:t> (underscores!)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cs typeface="+mn-cs"/>
              </a:rPr>
              <a:t>Book: “Modern Programming Languages”, </a:t>
            </a:r>
            <a:r>
              <a:rPr lang="en-US" sz="2000" b="1" dirty="0">
                <a:cs typeface="+mn-cs"/>
              </a:rPr>
              <a:t>any edition</a:t>
            </a:r>
            <a:endParaRPr lang="en-US" sz="2000" dirty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>
                <a:cs typeface="+mn-cs"/>
              </a:rPr>
              <a:t>(for more details see </a:t>
            </a:r>
            <a:r>
              <a:rPr lang="en-US" sz="2000" dirty="0" err="1">
                <a:cs typeface="+mn-cs"/>
              </a:rPr>
              <a:t>BrightSpace</a:t>
            </a:r>
            <a:r>
              <a:rPr lang="en-US" sz="2000" dirty="0">
                <a:cs typeface="+mn-cs"/>
              </a:rPr>
              <a:t>)</a:t>
            </a:r>
          </a:p>
        </p:txBody>
      </p:sp>
      <p:pic>
        <p:nvPicPr>
          <p:cNvPr id="15363" name="Picture 2" descr="Shape&#10;&#10;Description automatically generated with low confidence">
            <a:extLst>
              <a:ext uri="{FF2B5EF4-FFF2-40B4-BE49-F238E27FC236}">
                <a16:creationId xmlns:a16="http://schemas.microsoft.com/office/drawing/2014/main" id="{8E3CE60C-CD19-0F5F-72B8-0023AC165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4125"/>
            <a:ext cx="1862138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C918E03F-814D-736C-128B-64ED0ADA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066800"/>
            <a:ext cx="2203450" cy="28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11">
            <a:extLst>
              <a:ext uri="{FF2B5EF4-FFF2-40B4-BE49-F238E27FC236}">
                <a16:creationId xmlns:a16="http://schemas.microsoft.com/office/drawing/2014/main" id="{7F2C4F18-A898-577A-2BAA-294360C4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463" y="1066800"/>
            <a:ext cx="2341562" cy="288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F956F058-7B49-3F41-0367-8F80D3AAF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Imperative Asteroid</a:t>
            </a:r>
          </a:p>
        </p:txBody>
      </p:sp>
      <p:pic>
        <p:nvPicPr>
          <p:cNvPr id="30722" name="Picture 1">
            <a:extLst>
              <a:ext uri="{FF2B5EF4-FFF2-40B4-BE49-F238E27FC236}">
                <a16:creationId xmlns:a16="http://schemas.microsoft.com/office/drawing/2014/main" id="{FF7ACD00-EF80-97E3-3FA4-C39431C48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651000"/>
            <a:ext cx="7213600" cy="35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3" name="TextBox 2">
            <a:extLst>
              <a:ext uri="{FF2B5EF4-FFF2-40B4-BE49-F238E27FC236}">
                <a16:creationId xmlns:a16="http://schemas.microsoft.com/office/drawing/2014/main" id="{6D1CEE52-9610-102C-3873-D96D4A9ED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5486400"/>
            <a:ext cx="1546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ln001/fact-iter.ast</a:t>
            </a:r>
          </a:p>
        </p:txBody>
      </p:sp>
      <p:sp>
        <p:nvSpPr>
          <p:cNvPr id="30724" name="TextBox 3">
            <a:extLst>
              <a:ext uri="{FF2B5EF4-FFF2-40B4-BE49-F238E27FC236}">
                <a16:creationId xmlns:a16="http://schemas.microsoft.com/office/drawing/2014/main" id="{BA6CC504-718F-13B7-4D35-1739CD209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1541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/>
              <a:t>State variables</a:t>
            </a:r>
          </a:p>
        </p:txBody>
      </p:sp>
      <p:cxnSp>
        <p:nvCxnSpPr>
          <p:cNvPr id="30725" name="Straight Arrow Connector 5">
            <a:extLst>
              <a:ext uri="{FF2B5EF4-FFF2-40B4-BE49-F238E27FC236}">
                <a16:creationId xmlns:a16="http://schemas.microsoft.com/office/drawing/2014/main" id="{9B8D7DA0-2F28-7908-3451-5BA4B049A374}"/>
              </a:ext>
            </a:extLst>
          </p:cNvPr>
          <p:cNvCxnSpPr>
            <a:cxnSpLocks noChangeShapeType="1"/>
            <a:stCxn id="30724" idx="1"/>
          </p:cNvCxnSpPr>
          <p:nvPr/>
        </p:nvCxnSpPr>
        <p:spPr bwMode="auto">
          <a:xfrm flipH="1">
            <a:off x="3048000" y="3141663"/>
            <a:ext cx="1600200" cy="1682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726" name="Straight Arrow Connector 7">
            <a:extLst>
              <a:ext uri="{FF2B5EF4-FFF2-40B4-BE49-F238E27FC236}">
                <a16:creationId xmlns:a16="http://schemas.microsoft.com/office/drawing/2014/main" id="{16C495B4-46F5-CD67-9CDE-7B3A57822561}"/>
              </a:ext>
            </a:extLst>
          </p:cNvPr>
          <p:cNvCxnSpPr>
            <a:cxnSpLocks noChangeShapeType="1"/>
            <a:stCxn id="30724" idx="1"/>
          </p:cNvCxnSpPr>
          <p:nvPr/>
        </p:nvCxnSpPr>
        <p:spPr bwMode="auto">
          <a:xfrm flipH="1">
            <a:off x="2644775" y="3141663"/>
            <a:ext cx="2003425" cy="515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25087D8-ECAB-6872-5605-36D4C2CF3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Functional Languages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1AFF257-1679-8F74-313E-FAF133184A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11430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Hallmarks: recursion, multi-dispatch, single valued variables.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Examples: ML, Lisp, Haskell, Functional sublanguage of Asteroid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Example Program: factorial program in (functional) Asteroid</a:t>
            </a:r>
            <a:br>
              <a:rPr lang="en-US" sz="2800" dirty="0">
                <a:cs typeface="+mn-cs"/>
              </a:rPr>
            </a:br>
            <a:br>
              <a:rPr lang="en-US" sz="2800" dirty="0">
                <a:cs typeface="+mn-cs"/>
              </a:rPr>
            </a:br>
            <a:r>
              <a:rPr lang="en-US" sz="2800" dirty="0">
                <a:cs typeface="+mn-cs"/>
              </a:rPr>
              <a:t>   </a:t>
            </a:r>
            <a:endParaRPr lang="en-US" dirty="0">
              <a:cs typeface="+mn-cs"/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0C3CDBAB-B746-BADB-4C14-D5E825D98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805488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recursion</a:t>
            </a:r>
          </a:p>
        </p:txBody>
      </p:sp>
      <p:sp>
        <p:nvSpPr>
          <p:cNvPr id="31748" name="Left Brace 2">
            <a:extLst>
              <a:ext uri="{FF2B5EF4-FFF2-40B4-BE49-F238E27FC236}">
                <a16:creationId xmlns:a16="http://schemas.microsoft.com/office/drawing/2014/main" id="{F6DB8253-0299-1C18-25E1-611B9CC68338}"/>
              </a:ext>
            </a:extLst>
          </p:cNvPr>
          <p:cNvSpPr>
            <a:spLocks/>
          </p:cNvSpPr>
          <p:nvPr/>
        </p:nvSpPr>
        <p:spPr bwMode="auto">
          <a:xfrm>
            <a:off x="2590800" y="4191000"/>
            <a:ext cx="46038" cy="931863"/>
          </a:xfrm>
          <a:prstGeom prst="leftBrace">
            <a:avLst>
              <a:gd name="adj1" fmla="val 8246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1749" name="TextBox 3">
            <a:extLst>
              <a:ext uri="{FF2B5EF4-FFF2-40B4-BE49-F238E27FC236}">
                <a16:creationId xmlns:a16="http://schemas.microsoft.com/office/drawing/2014/main" id="{06BEEF74-63CE-AA50-76F0-2269A87A3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4471988"/>
            <a:ext cx="1608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multi-dispatch</a:t>
            </a:r>
          </a:p>
        </p:txBody>
      </p:sp>
      <p:pic>
        <p:nvPicPr>
          <p:cNvPr id="31750" name="Picture 1">
            <a:extLst>
              <a:ext uri="{FF2B5EF4-FFF2-40B4-BE49-F238E27FC236}">
                <a16:creationId xmlns:a16="http://schemas.microsoft.com/office/drawing/2014/main" id="{FB94E27F-5BF1-F938-87CA-DB306E10D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2603500" cy="166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51" name="Right Brace 4">
            <a:extLst>
              <a:ext uri="{FF2B5EF4-FFF2-40B4-BE49-F238E27FC236}">
                <a16:creationId xmlns:a16="http://schemas.microsoft.com/office/drawing/2014/main" id="{317B72FA-937E-5C75-60E0-4D793A79499E}"/>
              </a:ext>
            </a:extLst>
          </p:cNvPr>
          <p:cNvSpPr>
            <a:spLocks/>
          </p:cNvSpPr>
          <p:nvPr/>
        </p:nvSpPr>
        <p:spPr bwMode="auto">
          <a:xfrm>
            <a:off x="6019800" y="4656138"/>
            <a:ext cx="46038" cy="466725"/>
          </a:xfrm>
          <a:prstGeom prst="rightBrace">
            <a:avLst>
              <a:gd name="adj1" fmla="val 8307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31752" name="TextBox 5">
            <a:extLst>
              <a:ext uri="{FF2B5EF4-FFF2-40B4-BE49-F238E27FC236}">
                <a16:creationId xmlns:a16="http://schemas.microsoft.com/office/drawing/2014/main" id="{1D255869-6A1F-893C-F069-9F5850AB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611688"/>
            <a:ext cx="19542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 is single valued</a:t>
            </a:r>
            <a:br>
              <a:rPr lang="en-US" altLang="en-US" sz="1800"/>
            </a:br>
            <a:r>
              <a:rPr lang="en-US" altLang="en-US" sz="1800"/>
              <a:t>variable.</a:t>
            </a:r>
          </a:p>
        </p:txBody>
      </p:sp>
      <p:sp>
        <p:nvSpPr>
          <p:cNvPr id="31753" name="Line 5">
            <a:extLst>
              <a:ext uri="{FF2B5EF4-FFF2-40B4-BE49-F238E27FC236}">
                <a16:creationId xmlns:a16="http://schemas.microsoft.com/office/drawing/2014/main" id="{C610AEA5-7007-24BC-A8C7-8EF5BB908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5475" y="51593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8FE70D1-F375-C258-F9F8-5F5D726C0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Functional Languages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0B58054-808F-A9AE-385F-4CFC56F37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Observations: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b="1" dirty="0"/>
              <a:t>No</a:t>
            </a:r>
            <a:r>
              <a:rPr lang="en-US" dirty="0"/>
              <a:t> explicit assignments necessary </a:t>
            </a:r>
          </a:p>
          <a:p>
            <a:pPr lvl="2" eaLnBrk="1" hangingPunct="1">
              <a:buFont typeface="Wingdings" charset="0"/>
              <a:buChar char="l"/>
              <a:defRPr/>
            </a:pPr>
            <a:r>
              <a:rPr lang="en-US" dirty="0"/>
              <a:t>we will allow them later for convenience sake but they will introduce only single valued variables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The name stems from the fact that programs consist of </a:t>
            </a:r>
            <a:r>
              <a:rPr lang="en-US" i="1" dirty="0"/>
              <a:t>recursive</a:t>
            </a:r>
            <a:r>
              <a:rPr lang="en-US" dirty="0"/>
              <a:t> definitions of </a:t>
            </a:r>
            <a:r>
              <a:rPr lang="en-US" b="1" dirty="0"/>
              <a:t>functions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FC564997-A0F4-7FE7-E362-607B2B5A9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Asteroid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631289E8-314F-3B63-9331-77199432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1905000"/>
            <a:ext cx="72136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TextBox 2">
            <a:extLst>
              <a:ext uri="{FF2B5EF4-FFF2-40B4-BE49-F238E27FC236}">
                <a16:creationId xmlns:a16="http://schemas.microsoft.com/office/drawing/2014/main" id="{BF2786D0-8F4F-E2C1-0D9F-770612DC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763" y="5214938"/>
            <a:ext cx="15557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ln001/fact-rec.ast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>
            <a:extLst>
              <a:ext uri="{FF2B5EF4-FFF2-40B4-BE49-F238E27FC236}">
                <a16:creationId xmlns:a16="http://schemas.microsoft.com/office/drawing/2014/main" id="{2C16086B-1515-54ED-4081-843418D0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429000"/>
            <a:ext cx="4192587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>
            <a:extLst>
              <a:ext uri="{FF2B5EF4-FFF2-40B4-BE49-F238E27FC236}">
                <a16:creationId xmlns:a16="http://schemas.microsoft.com/office/drawing/2014/main" id="{D8C3C677-E5AB-E486-C208-AD365113B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Logic Programming Languages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15597B-58D7-31E6-34E0-7F5799A1D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Hallmarks: programs consist of </a:t>
            </a:r>
            <a:r>
              <a:rPr lang="en-US" altLang="en-US" sz="2400" b="1"/>
              <a:t>rules</a:t>
            </a:r>
            <a:r>
              <a:rPr lang="en-US" altLang="en-US" sz="2400"/>
              <a:t> that specify the problem solution.</a:t>
            </a:r>
          </a:p>
          <a:p>
            <a:pPr eaLnBrk="1" hangingPunct="1"/>
            <a:r>
              <a:rPr lang="en-US" altLang="en-US" sz="2400"/>
              <a:t>Examples: Prolog, Maude, Isabelle</a:t>
            </a:r>
          </a:p>
          <a:p>
            <a:pPr eaLnBrk="1" hangingPunct="1"/>
            <a:r>
              <a:rPr lang="en-US" altLang="en-US" sz="2400"/>
              <a:t>Example Program: factorial program written in Prolog</a:t>
            </a:r>
            <a:br>
              <a:rPr lang="en-US" altLang="en-US" sz="2400"/>
            </a:b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	</a:t>
            </a:r>
            <a:endParaRPr lang="en-US" altLang="en-US" sz="2400"/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B3129297-CE98-05DF-4BC7-4726333D0608}"/>
              </a:ext>
            </a:extLst>
          </p:cNvPr>
          <p:cNvSpPr>
            <a:spLocks/>
          </p:cNvSpPr>
          <p:nvPr/>
        </p:nvSpPr>
        <p:spPr bwMode="auto">
          <a:xfrm>
            <a:off x="1219200" y="3505200"/>
            <a:ext cx="304800" cy="2362200"/>
          </a:xfrm>
          <a:prstGeom prst="leftBrace">
            <a:avLst>
              <a:gd name="adj1" fmla="val 6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BD68FB78-D2ED-D5CE-475E-B64957765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4510088"/>
            <a:ext cx="67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rules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ED2DF7F3-A597-EB7D-9666-988838865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81400"/>
            <a:ext cx="183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fact(in,out)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CF43FC85-19AE-B587-7837-BB29F2E9F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227513"/>
            <a:ext cx="666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/>
              <a:t>‘</a:t>
            </a:r>
            <a:r>
              <a:rPr lang="en-US" altLang="ja-JP" sz="1800"/>
              <a:t>and</a:t>
            </a:r>
            <a:r>
              <a:rPr lang="ja-JP" altLang="en-US" sz="1800"/>
              <a:t>’</a:t>
            </a:r>
            <a:endParaRPr lang="en-US" altLang="en-US" sz="1800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991DA6C0-37CF-467A-16EA-A4A0FCEDA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419600"/>
            <a:ext cx="1524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47E55B0-F945-4782-EABF-B26DF54AD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138" y="4543425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8834AAA-097C-0531-7AB4-B41E9D63E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Logic Programming Languages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5A4E960A-F562-1D0E-D6E7-6CE7CC7DC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Observations:</a:t>
            </a:r>
          </a:p>
          <a:p>
            <a:pPr lvl="1" eaLnBrk="1" hangingPunct="1"/>
            <a:r>
              <a:rPr lang="en-US" altLang="en-US" dirty="0"/>
              <a:t>Rules do </a:t>
            </a:r>
            <a:r>
              <a:rPr lang="en-US" altLang="en-US" i="1" dirty="0"/>
              <a:t>not</a:t>
            </a:r>
            <a:r>
              <a:rPr lang="en-US" altLang="en-US" dirty="0"/>
              <a:t> appear in the order of execution in the program text.</a:t>
            </a:r>
          </a:p>
          <a:p>
            <a:pPr lvl="1" eaLnBrk="1" hangingPunct="1"/>
            <a:r>
              <a:rPr lang="en-US" altLang="en-US" dirty="0"/>
              <a:t>No specific order of execution is given – rules </a:t>
            </a:r>
            <a:r>
              <a:rPr lang="ja-JP" altLang="en-US" dirty="0"/>
              <a:t>‘</a:t>
            </a:r>
            <a:r>
              <a:rPr lang="en-US" altLang="ja-JP" dirty="0"/>
              <a:t>fire</a:t>
            </a:r>
            <a:r>
              <a:rPr lang="ja-JP" altLang="en-US" dirty="0"/>
              <a:t>’</a:t>
            </a:r>
            <a:r>
              <a:rPr lang="en-US" altLang="ja-JP" dirty="0"/>
              <a:t> when necessary.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D62AAA7-59F7-FC72-7628-FE2CA0544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Prolog</a:t>
            </a:r>
          </a:p>
        </p:txBody>
      </p:sp>
      <p:pic>
        <p:nvPicPr>
          <p:cNvPr id="40962" name="Picture 5">
            <a:extLst>
              <a:ext uri="{FF2B5EF4-FFF2-40B4-BE49-F238E27FC236}">
                <a16:creationId xmlns:a16="http://schemas.microsoft.com/office/drawing/2014/main" id="{C2B334EA-9021-502B-AF64-A954DA8D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1771650"/>
            <a:ext cx="2844800" cy="3314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C024619-0386-F2C8-1596-4EFDDB6B1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Object-Based Languages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EDE121-2C09-5883-097A-68E3BA5B7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1600" dirty="0">
                <a:cs typeface="+mn-cs"/>
              </a:rPr>
              <a:t>Hallmarks: bundle data with the allowed operations </a:t>
            </a:r>
            <a:r>
              <a:rPr lang="en-US" sz="1600" dirty="0">
                <a:cs typeface="+mn-cs"/>
                <a:sym typeface="Wingdings" charset="0"/>
              </a:rPr>
              <a:t> </a:t>
            </a:r>
            <a:r>
              <a:rPr lang="en-US" sz="1600" u="sng" dirty="0">
                <a:cs typeface="+mn-cs"/>
                <a:sym typeface="Wingdings" charset="0"/>
              </a:rPr>
              <a:t>Objects</a:t>
            </a:r>
          </a:p>
          <a:p>
            <a:pPr eaLnBrk="1" hangingPunct="1">
              <a:lnSpc>
                <a:spcPct val="80000"/>
              </a:lnSpc>
              <a:buFont typeface="Wingdings" charset="0"/>
              <a:buChar char="l"/>
              <a:defRPr/>
            </a:pPr>
            <a:r>
              <a:rPr lang="en-US" sz="1600" dirty="0">
                <a:cs typeface="+mn-cs"/>
                <a:sym typeface="Wingdings" charset="0"/>
              </a:rPr>
              <a:t>Asteroid takes an interesting approach here – structures with functions.</a:t>
            </a:r>
          </a:p>
        </p:txBody>
      </p:sp>
      <p:pic>
        <p:nvPicPr>
          <p:cNvPr id="41987" name="Picture 1">
            <a:extLst>
              <a:ext uri="{FF2B5EF4-FFF2-40B4-BE49-F238E27FC236}">
                <a16:creationId xmlns:a16="http://schemas.microsoft.com/office/drawing/2014/main" id="{E81C6E49-E963-715B-AE84-58A73B9F7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2133600"/>
            <a:ext cx="58039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8" name="TextBox 2">
            <a:extLst>
              <a:ext uri="{FF2B5EF4-FFF2-40B4-BE49-F238E27FC236}">
                <a16:creationId xmlns:a16="http://schemas.microsoft.com/office/drawing/2014/main" id="{384A74A7-103B-CF8C-10FD-6A8FD8EA1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92550"/>
            <a:ext cx="1258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ln001/rect.ast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2AF2A3E-002A-39B7-556E-B769EDD5D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Programming Language Classes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CD85C7EB-5416-74B8-B6F7-1F56674B9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/>
              <a:t>General Observations: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Programming languages guide programmers towards a particular programming style: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Imperative </a:t>
            </a:r>
            <a:r>
              <a:rPr lang="en-US" altLang="en-US" sz="2000">
                <a:sym typeface="Symbol" panose="05050102010706020507" pitchFamily="18" charset="2"/>
              </a:rPr>
              <a:t> iteration/assignment</a:t>
            </a:r>
            <a:endParaRPr lang="en-US" altLang="en-US" sz="2000"/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Functional </a:t>
            </a:r>
            <a:r>
              <a:rPr lang="en-US" altLang="en-US" sz="2000">
                <a:sym typeface="Symbol" panose="05050102010706020507" pitchFamily="18" charset="2"/>
              </a:rPr>
              <a:t> mathematical functions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OO  objects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Logic  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sym typeface="Symbol" panose="05050102010706020507" pitchFamily="18" charset="2"/>
              </a:rPr>
              <a:t>Programming itself guides the developer towards new language ideas: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Recursion was introduced by John McCarthy in the 1950</a:t>
            </a:r>
            <a:r>
              <a:rPr lang="ja-JP" altLang="en-US" sz="2000">
                <a:sym typeface="Symbol" panose="05050102010706020507" pitchFamily="18" charset="2"/>
              </a:rPr>
              <a:t>’</a:t>
            </a:r>
            <a:r>
              <a:rPr lang="en-US" altLang="ja-JP" sz="2000">
                <a:sym typeface="Symbol" panose="05050102010706020507" pitchFamily="18" charset="2"/>
              </a:rPr>
              <a:t>s with the programming language Lisp to solve problems in AI.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>
                <a:sym typeface="Symbol" panose="05050102010706020507" pitchFamily="18" charset="2"/>
              </a:rPr>
              <a:t>Classes and objects were developed by Nygaard and Dahl in the 1960</a:t>
            </a:r>
            <a:r>
              <a:rPr lang="ja-JP" altLang="en-US" sz="2000">
                <a:sym typeface="Symbol" panose="05050102010706020507" pitchFamily="18" charset="2"/>
              </a:rPr>
              <a:t>’</a:t>
            </a:r>
            <a:r>
              <a:rPr lang="en-US" altLang="ja-JP" sz="2000">
                <a:sym typeface="Symbol" panose="05050102010706020507" pitchFamily="18" charset="2"/>
              </a:rPr>
              <a:t>s and 70</a:t>
            </a:r>
            <a:r>
              <a:rPr lang="ja-JP" altLang="en-US" sz="2000">
                <a:sym typeface="Symbol" panose="05050102010706020507" pitchFamily="18" charset="2"/>
              </a:rPr>
              <a:t>’</a:t>
            </a:r>
            <a:r>
              <a:rPr lang="en-US" altLang="ja-JP" sz="2000">
                <a:sym typeface="Symbol" panose="05050102010706020507" pitchFamily="18" charset="2"/>
              </a:rPr>
              <a:t>s for the language Simula in order to solve problem in simulations.</a:t>
            </a:r>
            <a:endParaRPr lang="en-US" altLang="en-US" sz="20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AEDCFA4-B44E-D572-C049-12CD05F5F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Take Away	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705B110F-3FD9-9C06-7E8D-BDBE6220B9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There exist many programming languages today (&gt; 2000)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In order to understand the similarities and differences </a:t>
            </a:r>
            <a:r>
              <a:rPr lang="en-US" sz="2800" dirty="0">
                <a:cs typeface="+mn-cs"/>
                <a:sym typeface="Symbol" charset="0"/>
              </a:rPr>
              <a:t> sort into </a:t>
            </a:r>
            <a:r>
              <a:rPr lang="en-US" sz="2800" i="1" dirty="0">
                <a:cs typeface="+mn-cs"/>
                <a:sym typeface="Symbol" charset="0"/>
              </a:rPr>
              <a:t>classes</a:t>
            </a:r>
            <a:endParaRPr lang="en-US" sz="2800" dirty="0">
              <a:cs typeface="+mn-cs"/>
              <a:sym typeface="Symbol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/>
              <a:t>Imperative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/>
              <a:t>assignment and iteration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/>
              <a:t>Functional 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000" dirty="0"/>
              <a:t>Recursion, single valued variables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/>
              <a:t>Logic/rule based</a:t>
            </a:r>
          </a:p>
          <a:p>
            <a:pPr lvl="2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1800" dirty="0"/>
              <a:t>programs consist of rules</a:t>
            </a:r>
            <a:endParaRPr lang="en-US" sz="2000" dirty="0"/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dirty="0"/>
              <a:t>Object-based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400" dirty="0"/>
              <a:t>bundle data with the allowed 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>
            <a:extLst>
              <a:ext uri="{FF2B5EF4-FFF2-40B4-BE49-F238E27FC236}">
                <a16:creationId xmlns:a16="http://schemas.microsoft.com/office/drawing/2014/main" id="{41B1D940-BA25-9B1C-2DC2-631080FAB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>
                <a:cs typeface="+mj-cs"/>
              </a:rPr>
              <a:t>Why Study Programming Languages?</a:t>
            </a:r>
          </a:p>
        </p:txBody>
      </p:sp>
      <p:sp>
        <p:nvSpPr>
          <p:cNvPr id="17410" name="Rectangle 5">
            <a:extLst>
              <a:ext uri="{FF2B5EF4-FFF2-40B4-BE49-F238E27FC236}">
                <a16:creationId xmlns:a16="http://schemas.microsoft.com/office/drawing/2014/main" id="{93E1397C-5A17-6D1D-149B-D205F7B73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Amazing variety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~2300 different programming languages discussed on online forums*.</a:t>
            </a:r>
          </a:p>
          <a:p>
            <a:pPr eaLnBrk="1" hangingPunct="1">
              <a:lnSpc>
                <a:spcPct val="80000"/>
              </a:lnSpc>
            </a:pPr>
            <a:r>
              <a:rPr lang="ja-JP" altLang="en-US" sz="2000"/>
              <a:t>“</a:t>
            </a:r>
            <a:r>
              <a:rPr lang="en-US" altLang="ja-JP" sz="2000"/>
              <a:t>Strange</a:t>
            </a:r>
            <a:r>
              <a:rPr lang="ja-JP" altLang="en-US" sz="2000"/>
              <a:t>”</a:t>
            </a:r>
            <a:r>
              <a:rPr lang="en-US" altLang="ja-JP" sz="2000"/>
              <a:t> controversies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Should a programming language have a </a:t>
            </a:r>
            <a:r>
              <a:rPr lang="ja-JP" altLang="en-US" sz="1800"/>
              <a:t>‘</a:t>
            </a:r>
            <a:r>
              <a:rPr lang="en-US" altLang="ja-JP" sz="1800"/>
              <a:t>goto</a:t>
            </a:r>
            <a:r>
              <a:rPr lang="ja-JP" altLang="en-US" sz="1800"/>
              <a:t>’</a:t>
            </a:r>
            <a:r>
              <a:rPr lang="en-US" altLang="ja-JP" sz="1800"/>
              <a:t> statement?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Should an OO language support inheritance?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Terminology: argument vs. actual parameter.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Many connections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Programming languages touch upon virtually all areas of computer science: from the mathematical theory of </a:t>
            </a:r>
            <a:r>
              <a:rPr lang="en-US" altLang="en-US" sz="1800" b="1"/>
              <a:t>formal languages </a:t>
            </a:r>
            <a:r>
              <a:rPr lang="en-US" altLang="en-US" sz="1800"/>
              <a:t>and </a:t>
            </a:r>
            <a:r>
              <a:rPr lang="en-US" altLang="en-US" sz="1800" b="1"/>
              <a:t>automata</a:t>
            </a:r>
            <a:r>
              <a:rPr lang="en-US" altLang="en-US" sz="1800"/>
              <a:t> to the implementation of </a:t>
            </a:r>
            <a:r>
              <a:rPr lang="en-US" altLang="en-US" sz="1800" b="1"/>
              <a:t>operating systems</a:t>
            </a:r>
            <a:r>
              <a:rPr lang="en-US" altLang="en-US" sz="1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/>
              <a:t>Intriguing evolution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Programming languages change!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New ideas and experiences trigger new languages.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600"/>
              <a:t>New languages trigger new ideas, etc.</a:t>
            </a:r>
          </a:p>
        </p:txBody>
      </p:sp>
      <p:sp>
        <p:nvSpPr>
          <p:cNvPr id="17411" name="TextBox 1">
            <a:extLst>
              <a:ext uri="{FF2B5EF4-FFF2-40B4-BE49-F238E27FC236}">
                <a16:creationId xmlns:a16="http://schemas.microsoft.com/office/drawing/2014/main" id="{54749BAF-8CB6-97B6-7F04-6E71F6B25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6400800"/>
            <a:ext cx="6270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*Source: Webber, Modern Programming Languages: A Practical Introduction.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509801D-7827-79A4-219F-2BB514723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Reading &amp; Assignments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03D34B87-12FF-B683-0068-5DBDC6E7E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Reading: Modern Programming Languages (MPL) Chap 1.</a:t>
            </a:r>
          </a:p>
          <a:p>
            <a:pPr eaLnBrk="1" hangingPunct="1"/>
            <a:r>
              <a:rPr lang="en-US" altLang="en-US" dirty="0"/>
              <a:t>Install (</a:t>
            </a:r>
            <a:r>
              <a:rPr lang="en-US" altLang="en-US"/>
              <a:t>and run!) Asteroid</a:t>
            </a:r>
            <a:endParaRPr lang="en-US" altLang="en-US" dirty="0"/>
          </a:p>
          <a:p>
            <a:pPr lvl="1" eaLnBrk="1" hangingPunct="1"/>
            <a:r>
              <a:rPr lang="en-US" altLang="en-US" sz="1600" dirty="0">
                <a:hlinkClick r:id="rId3"/>
              </a:rPr>
              <a:t>https://asteroid-lang.readthedocs.io</a:t>
            </a:r>
            <a:endParaRPr lang="en-US" altLang="en-US" sz="1600" dirty="0"/>
          </a:p>
          <a:p>
            <a:pPr lvl="1" eaLnBrk="1" hangingPunct="1"/>
            <a:r>
              <a:rPr lang="en-US" altLang="en-US" sz="1600" dirty="0"/>
              <a:t>Windows – if you get an error about pyreadline3, just </a:t>
            </a:r>
            <a:r>
              <a:rPr lang="en-US" altLang="en-US" sz="1600" b="1" dirty="0"/>
              <a:t>pip install pyreadline3 </a:t>
            </a:r>
            <a:r>
              <a:rPr lang="en-US" altLang="en-US" sz="1600" dirty="0"/>
              <a:t>and try again</a:t>
            </a:r>
          </a:p>
          <a:p>
            <a:pPr eaLnBrk="1" hangingPunct="1"/>
            <a:r>
              <a:rPr lang="en-US" altLang="en-US" dirty="0"/>
              <a:t>Assignment #0: Syllabus Quiz!</a:t>
            </a:r>
          </a:p>
          <a:p>
            <a:pPr lvl="1" eaLnBrk="1" hangingPunct="1"/>
            <a:r>
              <a:rPr lang="en-US" altLang="en-US" dirty="0"/>
              <a:t>Syllabus is online in </a:t>
            </a:r>
            <a:r>
              <a:rPr lang="en-US" altLang="en-US" u="sng" dirty="0"/>
              <a:t>our</a:t>
            </a:r>
            <a:r>
              <a:rPr lang="en-US" altLang="en-US" dirty="0"/>
              <a:t> Brightspace (a little different from Professor Hamel’s)</a:t>
            </a:r>
          </a:p>
          <a:p>
            <a:pPr lvl="1" eaLnBrk="1" hangingPunct="1"/>
            <a:r>
              <a:rPr lang="en-US" altLang="en-US" dirty="0"/>
              <a:t>You get three tries for the quiz; go for 10/10!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B2BE2C8D-7831-8619-229F-4CFBD9536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Reading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2FA13916-F802-3BEC-E0A3-10E2CA32D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Chap 1 in “Modern Programming Languages” (MPL)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9E4FE95-DE50-AC90-1A5C-3B9327EEB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Programming Language Classes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DF9ACD3-DAF7-EEE0-0EA3-FF6E81F5A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There are many different programming language classes, but three classes or </a:t>
            </a:r>
            <a:r>
              <a:rPr lang="en-US" u="sng" dirty="0">
                <a:cs typeface="+mn-cs"/>
              </a:rPr>
              <a:t>paradigms</a:t>
            </a:r>
            <a:r>
              <a:rPr lang="en-US" dirty="0">
                <a:cs typeface="+mn-cs"/>
              </a:rPr>
              <a:t> stand out: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Imperative Languages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Functional Languages</a:t>
            </a:r>
          </a:p>
          <a:p>
            <a:pPr lvl="1" eaLnBrk="1" hangingPunct="1">
              <a:buFont typeface="Wingdings" charset="0"/>
              <a:buChar char="l"/>
              <a:defRPr/>
            </a:pPr>
            <a:r>
              <a:rPr lang="en-US" dirty="0"/>
              <a:t>Logic/Rule Based Languages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C075A611-1ECD-E1FC-4F31-4905BC99C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Happened to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7A31-67A8-78C1-9151-8D18AE046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015288" cy="4419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Object-orientation is really a property of the type system of a language.</a:t>
            </a:r>
          </a:p>
          <a:p>
            <a:pPr>
              <a:defRPr/>
            </a:pPr>
            <a:r>
              <a:rPr lang="en-US" dirty="0"/>
              <a:t>OO features have traditionally been added to imperative languages (C++, Java, Python)</a:t>
            </a:r>
          </a:p>
          <a:p>
            <a:pPr>
              <a:defRPr/>
            </a:pPr>
            <a:r>
              <a:rPr lang="en-US" dirty="0"/>
              <a:t>Object-oriented features have also been added to:</a:t>
            </a:r>
          </a:p>
          <a:p>
            <a:pPr lvl="1">
              <a:defRPr/>
            </a:pPr>
            <a:r>
              <a:rPr lang="en-US" dirty="0"/>
              <a:t>Functional programming languages like Lisp (CLOS)</a:t>
            </a:r>
          </a:p>
          <a:p>
            <a:pPr lvl="1">
              <a:defRPr/>
            </a:pPr>
            <a:r>
              <a:rPr lang="en-US" dirty="0"/>
              <a:t>Logic languages like Prolog (</a:t>
            </a:r>
            <a:r>
              <a:rPr lang="en-US" dirty="0" err="1"/>
              <a:t>Logtalk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Here we look at object-based programming within the multi-paradigm language Asteroid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71EDCE4C-5934-74CE-3EB0-6886364CC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Meet Our Languages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2BD480BB-5FB0-88AF-F7E0-AD538947E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7924800" cy="4419600"/>
          </a:xfrm>
        </p:spPr>
        <p:txBody>
          <a:bodyPr/>
          <a:lstStyle/>
          <a:p>
            <a:r>
              <a:rPr lang="en-US" altLang="en-US"/>
              <a:t>Asteroid – An object-based, imperative, and functional programming language being developed right here at URI</a:t>
            </a:r>
          </a:p>
          <a:p>
            <a:pPr lvl="1"/>
            <a:r>
              <a:rPr lang="en-US" altLang="en-US" sz="1400"/>
              <a:t>https://asteroid-lang.org</a:t>
            </a:r>
          </a:p>
          <a:p>
            <a:r>
              <a:rPr lang="en-US" altLang="en-US"/>
              <a:t>Prolog –  A logic programming language, most famously used in IBM Watson</a:t>
            </a:r>
          </a:p>
          <a:p>
            <a:pPr lvl="1"/>
            <a:r>
              <a:rPr lang="en-US" altLang="en-US" sz="1400"/>
              <a:t>The IBM Watson knowledge base was filled with 200 million pages of information, including the entire Wikipedia website. To parse the questions into a form that IBM Watson could understand, the IBM team used Prolog to parse natural-language questions into new facts that could be used in the IBM Watson pipeline. In 2011, the system competed in the game </a:t>
            </a:r>
            <a:r>
              <a:rPr lang="en-US" altLang="en-US" sz="1400" i="1"/>
              <a:t>Jeopardy!</a:t>
            </a:r>
            <a:r>
              <a:rPr lang="en-US" altLang="en-US" sz="1400"/>
              <a:t> and defeated former winners of the game.</a:t>
            </a:r>
          </a:p>
          <a:p>
            <a:pPr lvl="1"/>
            <a:r>
              <a:rPr lang="en-US" altLang="en-US" sz="1400"/>
              <a:t>https://www.swi-prolog.com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sp>
        <p:nvSpPr>
          <p:cNvPr id="23555" name="TextBox 1">
            <a:extLst>
              <a:ext uri="{FF2B5EF4-FFF2-40B4-BE49-F238E27FC236}">
                <a16:creationId xmlns:a16="http://schemas.microsoft.com/office/drawing/2014/main" id="{76D0CD2E-7D0B-1579-EE2A-B310202D9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53175"/>
            <a:ext cx="4956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/>
              <a:t>Source: developer.ibm.com/articles/cc-languages-artificial-intelligence/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FBF24D0-1880-3B3F-0145-4993B1AA2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Example Computation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3F50E5A-7CAA-1BC7-F4DB-313F87453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924800" cy="4495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>
                <a:cs typeface="+mn-cs"/>
              </a:rPr>
              <a:t>Recursive definition of the factorial operator</a:t>
            </a:r>
            <a:br>
              <a:rPr lang="en-US">
                <a:cs typeface="+mn-cs"/>
              </a:rPr>
            </a:br>
            <a:br>
              <a:rPr lang="en-US">
                <a:cs typeface="+mn-cs"/>
              </a:rPr>
            </a:br>
            <a:br>
              <a:rPr lang="en-US">
                <a:cs typeface="+mn-cs"/>
              </a:rPr>
            </a:br>
            <a:br>
              <a:rPr lang="en-US">
                <a:cs typeface="+mn-cs"/>
              </a:rPr>
            </a:br>
            <a:br>
              <a:rPr lang="en-US">
                <a:cs typeface="+mn-cs"/>
              </a:rPr>
            </a:br>
            <a:br>
              <a:rPr lang="en-US">
                <a:cs typeface="+mn-cs"/>
              </a:rPr>
            </a:br>
            <a:r>
              <a:rPr lang="en-US">
                <a:cs typeface="+mn-cs"/>
              </a:rPr>
              <a:t>for all </a:t>
            </a:r>
            <a:r>
              <a:rPr lang="en-US" i="1">
                <a:latin typeface="Times New Roman" charset="0"/>
                <a:cs typeface="+mn-cs"/>
              </a:rPr>
              <a:t>x</a:t>
            </a:r>
            <a:r>
              <a:rPr lang="en-US">
                <a:cs typeface="+mn-cs"/>
              </a:rPr>
              <a:t> &gt; 0.</a:t>
            </a: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EDE35F92-CFBD-9442-AC95-5699E2B08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0"/>
          <a:ext cx="41148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0" imgH="0" progId="Equation.3">
                  <p:embed/>
                </p:oleObj>
              </mc:Choice>
              <mc:Fallback>
                <p:oleObj name="Equation" r:id="rId3" imgW="0" imgH="0" progId="Equation.3">
                  <p:embed/>
                  <p:pic>
                    <p:nvPicPr>
                      <p:cNvPr id="24579" name="Object 4">
                        <a:extLst>
                          <a:ext uri="{FF2B5EF4-FFF2-40B4-BE49-F238E27FC236}">
                            <a16:creationId xmlns:a16="http://schemas.microsoft.com/office/drawing/2014/main" id="{EDE35F92-CFBD-9442-AC95-5699E2B08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41148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021A3F8-BD18-D09D-07DE-52B74321F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Imperative Languages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DF1FAF8E-233B-C035-4C0D-A4726A82B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15288" cy="14478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Hallmarks: assignment and iteration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Examples: C, FORTRAN, Imperative sublanguage of Asteroid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l"/>
              <a:defRPr/>
            </a:pPr>
            <a:r>
              <a:rPr lang="en-US" sz="2800" dirty="0">
                <a:cs typeface="+mn-cs"/>
              </a:rPr>
              <a:t>Example Program: factorial program in (imperative) Asteroid</a:t>
            </a:r>
            <a:br>
              <a:rPr lang="en-US" sz="2800" dirty="0">
                <a:cs typeface="+mn-cs"/>
              </a:rPr>
            </a:br>
            <a:r>
              <a:rPr lang="en-US" sz="2400" dirty="0">
                <a:latin typeface="Courier New" charset="0"/>
                <a:cs typeface="+mn-cs"/>
              </a:rPr>
              <a:t>		</a:t>
            </a:r>
            <a:endParaRPr lang="en-US" sz="2400" dirty="0">
              <a:cs typeface="+mn-cs"/>
            </a:endParaRPr>
          </a:p>
        </p:txBody>
      </p:sp>
      <p:pic>
        <p:nvPicPr>
          <p:cNvPr id="26627" name="Picture 1">
            <a:extLst>
              <a:ext uri="{FF2B5EF4-FFF2-40B4-BE49-F238E27FC236}">
                <a16:creationId xmlns:a16="http://schemas.microsoft.com/office/drawing/2014/main" id="{461104AC-A604-9745-9F2C-A54DAE9B3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3429000"/>
            <a:ext cx="2298700" cy="185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DBF52A-AE82-B98A-C58B-2A90468C58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Imperative Languages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47906EAC-5B60-5444-AAC5-CF80DBA80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Observations:</a:t>
            </a:r>
          </a:p>
          <a:p>
            <a:pPr lvl="1" eaLnBrk="1" hangingPunct="1"/>
            <a:r>
              <a:rPr lang="en-US" altLang="en-US"/>
              <a:t>The program text determines the order of execution of the statements.</a:t>
            </a:r>
          </a:p>
          <a:p>
            <a:pPr lvl="1" eaLnBrk="1" hangingPunct="1"/>
            <a:r>
              <a:rPr lang="en-US" altLang="en-US"/>
              <a:t>We have the notion of a </a:t>
            </a:r>
            <a:r>
              <a:rPr lang="ja-JP" altLang="en-US"/>
              <a:t>‘</a:t>
            </a:r>
            <a:r>
              <a:rPr lang="en-US" altLang="ja-JP" i="1"/>
              <a:t>current value</a:t>
            </a:r>
            <a:r>
              <a:rPr lang="ja-JP" altLang="en-US"/>
              <a:t>’</a:t>
            </a:r>
            <a:r>
              <a:rPr lang="en-US" altLang="ja-JP"/>
              <a:t> of a variable – accessible state of variable.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This is not always true in other languages.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28020</TotalTime>
  <Words>939</Words>
  <Application>Microsoft Office PowerPoint</Application>
  <PresentationFormat>On-screen Show (4:3)</PresentationFormat>
  <Paragraphs>128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ＭＳ Ｐゴシック</vt:lpstr>
      <vt:lpstr>Wingdings</vt:lpstr>
      <vt:lpstr>Times New Roman</vt:lpstr>
      <vt:lpstr>Arial Black</vt:lpstr>
      <vt:lpstr>Courier New</vt:lpstr>
      <vt:lpstr>Symbol</vt:lpstr>
      <vt:lpstr>Radial</vt:lpstr>
      <vt:lpstr>Microsoft Equation</vt:lpstr>
      <vt:lpstr>Welcome - CSC 301</vt:lpstr>
      <vt:lpstr>Why Study Programming Languages?</vt:lpstr>
      <vt:lpstr>Reading</vt:lpstr>
      <vt:lpstr>Programming Language Classes</vt:lpstr>
      <vt:lpstr>What Happened to OOP?</vt:lpstr>
      <vt:lpstr>Meet Our Languages</vt:lpstr>
      <vt:lpstr>Example Computation</vt:lpstr>
      <vt:lpstr>Imperative Languages</vt:lpstr>
      <vt:lpstr>Imperative Languages</vt:lpstr>
      <vt:lpstr>Imperative Asteroid</vt:lpstr>
      <vt:lpstr>Functional Languages</vt:lpstr>
      <vt:lpstr>Functional Languages</vt:lpstr>
      <vt:lpstr>Functional Asteroid</vt:lpstr>
      <vt:lpstr>Logic Programming Languages</vt:lpstr>
      <vt:lpstr>Logic Programming Languages</vt:lpstr>
      <vt:lpstr>Prolog</vt:lpstr>
      <vt:lpstr>Object-Based Languages</vt:lpstr>
      <vt:lpstr>Programming Language Classes</vt:lpstr>
      <vt:lpstr>Take Away </vt:lpstr>
      <vt:lpstr>Reading &amp;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David Brown</cp:lastModifiedBy>
  <cp:revision>80</cp:revision>
  <cp:lastPrinted>2018-09-04T19:35:44Z</cp:lastPrinted>
  <dcterms:created xsi:type="dcterms:W3CDTF">2009-04-22T19:24:48Z</dcterms:created>
  <dcterms:modified xsi:type="dcterms:W3CDTF">2023-09-07T01:55:53Z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