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8"/>
  </p:notesMasterIdLst>
  <p:handoutMasterIdLst>
    <p:handoutMasterId r:id="rId79"/>
  </p:handoutMasterIdLst>
  <p:sldIdLst>
    <p:sldId id="377" r:id="rId3"/>
    <p:sldId id="578" r:id="rId4"/>
    <p:sldId id="494" r:id="rId5"/>
    <p:sldId id="575" r:id="rId6"/>
    <p:sldId id="496" r:id="rId7"/>
    <p:sldId id="497" r:id="rId8"/>
    <p:sldId id="498" r:id="rId9"/>
    <p:sldId id="598" r:id="rId10"/>
    <p:sldId id="581" r:id="rId11"/>
    <p:sldId id="579" r:id="rId12"/>
    <p:sldId id="583" r:id="rId13"/>
    <p:sldId id="582" r:id="rId14"/>
    <p:sldId id="584" r:id="rId15"/>
    <p:sldId id="585" r:id="rId16"/>
    <p:sldId id="586" r:id="rId17"/>
    <p:sldId id="587" r:id="rId18"/>
    <p:sldId id="499" r:id="rId19"/>
    <p:sldId id="567" r:id="rId20"/>
    <p:sldId id="566" r:id="rId21"/>
    <p:sldId id="568" r:id="rId22"/>
    <p:sldId id="500" r:id="rId23"/>
    <p:sldId id="501" r:id="rId24"/>
    <p:sldId id="502" r:id="rId25"/>
    <p:sldId id="591" r:id="rId26"/>
    <p:sldId id="592" r:id="rId27"/>
    <p:sldId id="593" r:id="rId28"/>
    <p:sldId id="503" r:id="rId29"/>
    <p:sldId id="504" r:id="rId30"/>
    <p:sldId id="505" r:id="rId31"/>
    <p:sldId id="594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97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7" r:id="rId52"/>
    <p:sldId id="528" r:id="rId53"/>
    <p:sldId id="569" r:id="rId54"/>
    <p:sldId id="570" r:id="rId55"/>
    <p:sldId id="573" r:id="rId56"/>
    <p:sldId id="535" r:id="rId57"/>
    <p:sldId id="596" r:id="rId58"/>
    <p:sldId id="595" r:id="rId59"/>
    <p:sldId id="526" r:id="rId60"/>
    <p:sldId id="571" r:id="rId61"/>
    <p:sldId id="529" r:id="rId62"/>
    <p:sldId id="530" r:id="rId63"/>
    <p:sldId id="531" r:id="rId64"/>
    <p:sldId id="532" r:id="rId65"/>
    <p:sldId id="533" r:id="rId66"/>
    <p:sldId id="577" r:id="rId67"/>
    <p:sldId id="574" r:id="rId68"/>
    <p:sldId id="572" r:id="rId69"/>
    <p:sldId id="433" r:id="rId70"/>
    <p:sldId id="486" r:id="rId71"/>
    <p:sldId id="487" r:id="rId72"/>
    <p:sldId id="488" r:id="rId73"/>
    <p:sldId id="489" r:id="rId74"/>
    <p:sldId id="490" r:id="rId75"/>
    <p:sldId id="491" r:id="rId76"/>
    <p:sldId id="4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460"/>
    <a:srgbClr val="8D4C4C"/>
    <a:srgbClr val="C16B6A"/>
    <a:srgbClr val="4D7E61"/>
    <a:srgbClr val="9A9A9A"/>
    <a:srgbClr val="008040"/>
    <a:srgbClr val="5F84D2"/>
    <a:srgbClr val="6684BF"/>
    <a:srgbClr val="0070C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1377" autoAdjust="0"/>
  </p:normalViewPr>
  <p:slideViewPr>
    <p:cSldViewPr snapToGrid="0">
      <p:cViewPr varScale="1">
        <p:scale>
          <a:sx n="66" d="100"/>
          <a:sy n="66" d="100"/>
        </p:scale>
        <p:origin x="-12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47BA-E954-144D-94F0-E98B9C169A1F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EBAE-C6EA-0441-BB84-B72A03B0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8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4A3B-F841-444A-84F0-0B5E6FFAEA53}" type="datetimeFigureOut">
              <a:rPr lang="en-US" smtClean="0"/>
              <a:pPr/>
              <a:t>12/15/2011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8F3C-3F3A-49BB-86F7-17301BD567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35C99-A540-6749-8F61-8676214CEEA9}" type="slidenum">
              <a:rPr lang="en-GB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42C2AA-3931-472E-ADB4-E1FFCD3C0CF9}" type="slidenum">
              <a:rPr lang="en-GB"/>
              <a:pPr/>
              <a:t>23</a:t>
            </a:fld>
            <a:endParaRPr lang="en-GB"/>
          </a:p>
        </p:txBody>
      </p:sp>
      <p:sp>
        <p:nvSpPr>
          <p:cNvPr id="83970" name="Rectangle 92569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92569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B7F2AE-1EE1-4C0E-9D20-361EEDFD0D6B}" type="slidenum">
              <a:rPr lang="en-GB"/>
              <a:pPr/>
              <a:t>27</a:t>
            </a:fld>
            <a:endParaRPr lang="en-GB"/>
          </a:p>
        </p:txBody>
      </p:sp>
      <p:sp>
        <p:nvSpPr>
          <p:cNvPr id="84994" name="Rectangle 92774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92774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0B80C8-A80A-4564-A6F7-A1C059B047FC}" type="slidenum">
              <a:rPr lang="en-GB"/>
              <a:pPr/>
              <a:t>28</a:t>
            </a:fld>
            <a:endParaRPr lang="en-GB"/>
          </a:p>
        </p:txBody>
      </p:sp>
      <p:sp>
        <p:nvSpPr>
          <p:cNvPr id="86018" name="Rectangle 92979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6019" name="Rectangle 9297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704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1128F-B458-4C6D-B41A-128C1535B1BE}" type="slidenum">
              <a:rPr lang="en-GB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909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1136-6076-4AB1-B192-E8344879A8EF}" type="slidenum">
              <a:rPr lang="en-GB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011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FCE5-8E81-477F-9D97-37F304E02259}" type="slidenum">
              <a:rPr lang="en-GB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1138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DDB82-899B-438F-AAA6-86B2B9B5257A}" type="slidenum">
              <a:rPr lang="en-GB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216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09367-8B41-4E63-AFF6-3A3C0C05062E}" type="slidenum">
              <a:rPr lang="en-GB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318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D4954-CAB3-434C-82DC-A6B1A3DB0EEB}" type="slidenum">
              <a:rPr lang="en-GB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421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43DBE-2DC5-4313-9067-F001D2A05A0B}" type="slidenum">
              <a:rPr lang="en-GB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761E94-003B-4924-AD93-05D1D719F27B}" type="slidenum">
              <a:rPr lang="en-GB"/>
              <a:pPr/>
              <a:t>3</a:t>
            </a:fld>
            <a:endParaRPr lang="en-GB"/>
          </a:p>
        </p:txBody>
      </p:sp>
      <p:sp>
        <p:nvSpPr>
          <p:cNvPr id="75778" name="Rectangle 9441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44131" name="Rectangle 9441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halkboard"/>
              </a:rPr>
              <a:t>NB: Not just our work: many have contributed both in Microsoft and outside.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523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918D2-C09E-4D41-8906-3C3B2B721701}" type="slidenum">
              <a:rPr lang="en-GB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6258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BD0E1-B8B1-47C1-80FD-DD6BE5D463A1}" type="slidenum">
              <a:rPr lang="en-GB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728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44662-3B7A-4382-98AC-ADCB76D2A658}" type="slidenum">
              <a:rPr lang="en-GB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933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0D99-2BF4-4912-9146-FE0A5FB497E8}" type="slidenum">
              <a:rPr lang="en-GB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035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B741-B973-4CCF-AF93-E7C3022E0F45}" type="slidenum">
              <a:rPr lang="en-GB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1378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210C4-594A-4D1A-9E20-048C0552E059}" type="slidenum">
              <a:rPr lang="en-GB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240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510-FC91-4D5C-B507-B0896FCFF777}" type="slidenum">
              <a:rPr lang="en-GB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49F0F-DF3A-49C5-B1DE-1B621DBCC915}" type="slidenum">
              <a:rPr lang="en-GB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445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30AB-9C5A-4C29-86E0-C2BDC416000E}" type="slidenum">
              <a:rPr lang="en-GB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547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7D5D9-1EAC-4D74-B015-25CD121C7B0F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761E94-003B-4924-AD93-05D1D719F27B}" type="slidenum">
              <a:rPr lang="en-GB"/>
              <a:pPr/>
              <a:t>4</a:t>
            </a:fld>
            <a:endParaRPr lang="en-GB"/>
          </a:p>
        </p:txBody>
      </p:sp>
      <p:sp>
        <p:nvSpPr>
          <p:cNvPr id="75778" name="Rectangle 9441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44131" name="Rectangle 9441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halkboard"/>
              </a:rPr>
              <a:t>NB: Not just our work: many have contributed both in Microsoft and outside.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6498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62F64-AA2B-4577-8D45-3B40D5890554}" type="slidenum">
              <a:rPr lang="en-GB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752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5CE57-A17B-4B06-AAE2-CF5DB67C813D}" type="slidenum">
              <a:rPr lang="en-GB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957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EBBD1-F57B-4843-A00B-B2E7E5C126F5}" type="slidenum">
              <a:rPr lang="en-GB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1059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44FA5-6937-48FE-8912-F8FC7D880CE5}" type="slidenum">
              <a:rPr lang="en-GB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3296" y="8684298"/>
            <a:ext cx="2973149" cy="45813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89724" tIns="44862" rIns="89724" bIns="44862" anchor="b"/>
          <a:lstStyle/>
          <a:p>
            <a:pPr algn="r" defTabSz="897113"/>
            <a:fld id="{851357EC-FE8C-4FB1-9B4B-00418D32A14C}" type="slidenum">
              <a:rPr lang="en-GB" sz="1200">
                <a:latin typeface="Chalkboard"/>
              </a:rPr>
              <a:pPr algn="r" defTabSz="897113"/>
              <a:t>55</a:t>
            </a:fld>
            <a:endParaRPr lang="en-GB" sz="1200" dirty="0">
              <a:latin typeface="Chalkboard"/>
            </a:endParaRPr>
          </a:p>
        </p:txBody>
      </p:sp>
      <p:sp>
        <p:nvSpPr>
          <p:cNvPr id="158723" name="Rectangle 9400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8724" name="Rectangle 94003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854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7C319-67DC-4B94-A993-A1A4CCD82658}" type="slidenum">
              <a:rPr lang="en-GB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0771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hape 3"/>
          <p:cNvSpPr txBox="1">
            <a:spLocks noGrp="1"/>
          </p:cNvSpPr>
          <p:nvPr/>
        </p:nvSpPr>
        <p:spPr bwMode="auto">
          <a:xfrm>
            <a:off x="3883296" y="8684298"/>
            <a:ext cx="2973149" cy="45813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89724" tIns="44862" rIns="89724" bIns="44862" anchor="b"/>
          <a:lstStyle/>
          <a:p>
            <a:pPr algn="r" defTabSz="897113"/>
            <a:fld id="{05C97BA9-0477-4CE3-8A7F-FFD8C47475DC}" type="slidenum">
              <a:rPr lang="en-GB" sz="1200">
                <a:latin typeface="Chalkboard"/>
              </a:rPr>
              <a:pPr algn="r" defTabSz="897113"/>
              <a:t>59</a:t>
            </a:fld>
            <a:endParaRPr lang="en-GB" sz="1200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EB800E-D962-476C-BEA4-43569F712A55}" type="slidenum">
              <a:rPr lang="en-GB"/>
              <a:pPr/>
              <a:t>60</a:t>
            </a:fld>
            <a:endParaRPr lang="en-GB"/>
          </a:p>
        </p:txBody>
      </p:sp>
      <p:sp>
        <p:nvSpPr>
          <p:cNvPr id="113666" name="Rectangle 9420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13667" name="Rectangle 9420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529B05-6F28-4111-A5DC-4AF8A6826C1E}" type="slidenum">
              <a:rPr lang="en-GB"/>
              <a:pPr/>
              <a:t>61</a:t>
            </a:fld>
            <a:endParaRPr lang="en-GB"/>
          </a:p>
        </p:txBody>
      </p:sp>
      <p:sp>
        <p:nvSpPr>
          <p:cNvPr id="114690" name="Rectangle 789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89507" name="Rectangle 7895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halkboard"/>
              </a:rPr>
              <a:t>Scalable lock-per-node design</a:t>
            </a:r>
          </a:p>
          <a:p>
            <a:pPr eaLnBrk="1" hangingPunct="1"/>
            <a:r>
              <a:rPr lang="en-GB" dirty="0">
                <a:latin typeface="Chalkboard"/>
              </a:rPr>
              <a:t>Visible arrows</a:t>
            </a:r>
          </a:p>
          <a:p>
            <a:pPr eaLnBrk="1" hangingPunct="1"/>
            <a:endParaRPr lang="en-GB" dirty="0">
              <a:latin typeface="Chalkboard"/>
            </a:endParaRPr>
          </a:p>
          <a:p>
            <a:pPr eaLnBrk="1" hangingPunct="1"/>
            <a:r>
              <a:rPr lang="en-GB" dirty="0" err="1">
                <a:latin typeface="Chalkboard"/>
              </a:rPr>
              <a:t>Predede</a:t>
            </a:r>
            <a:r>
              <a:rPr lang="en-GB" dirty="0">
                <a:latin typeface="Chalkboard"/>
              </a:rPr>
              <a:t> with “How much does it cost”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of entry/exit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</a:t>
            </a:r>
            <a:r>
              <a:rPr lang="en-GB" dirty="0" err="1">
                <a:latin typeface="Chalkboard"/>
              </a:rPr>
              <a:t>oflogging</a:t>
            </a:r>
            <a:r>
              <a:rPr lang="en-GB" dirty="0">
                <a:latin typeface="Chalkboard"/>
              </a:rPr>
              <a:t> etc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Compare -- unsafe / coarse-grained / fine-grained</a:t>
            </a:r>
          </a:p>
          <a:p>
            <a:pPr eaLnBrk="1" hangingPunct="1">
              <a:buFontTx/>
              <a:buChar char="-"/>
            </a:pPr>
            <a:endParaRPr lang="en-GB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BE543A-5C47-485B-99DD-FAC937595B1D}" type="slidenum">
              <a:rPr lang="en-GB"/>
              <a:pPr/>
              <a:t>62</a:t>
            </a:fld>
            <a:endParaRPr lang="en-GB"/>
          </a:p>
        </p:txBody>
      </p:sp>
      <p:sp>
        <p:nvSpPr>
          <p:cNvPr id="115714" name="Rectangle 83456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15715" name="Rectangle 8345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782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8F05-671B-4657-B3AE-3D5BA17B4FC3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BF5876-5ECE-4C02-A89B-B733D1B3881C}" type="slidenum">
              <a:rPr lang="en-GB"/>
              <a:pPr/>
              <a:t>63</a:t>
            </a:fld>
            <a:endParaRPr lang="en-GB"/>
          </a:p>
        </p:txBody>
      </p:sp>
      <p:sp>
        <p:nvSpPr>
          <p:cNvPr id="116738" name="Rectangle 83251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32515" name="Rectangle 8325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halkboard"/>
              </a:rPr>
              <a:t>Scalable lock-per-node design</a:t>
            </a:r>
          </a:p>
          <a:p>
            <a:pPr eaLnBrk="1" hangingPunct="1"/>
            <a:r>
              <a:rPr lang="en-GB" dirty="0">
                <a:latin typeface="Chalkboard"/>
              </a:rPr>
              <a:t>Visible arrows</a:t>
            </a:r>
          </a:p>
          <a:p>
            <a:pPr eaLnBrk="1" hangingPunct="1"/>
            <a:endParaRPr lang="en-GB" dirty="0">
              <a:latin typeface="Chalkboard"/>
            </a:endParaRPr>
          </a:p>
          <a:p>
            <a:pPr eaLnBrk="1" hangingPunct="1"/>
            <a:r>
              <a:rPr lang="en-GB" dirty="0" err="1">
                <a:latin typeface="Chalkboard"/>
              </a:rPr>
              <a:t>Predede</a:t>
            </a:r>
            <a:r>
              <a:rPr lang="en-GB" dirty="0">
                <a:latin typeface="Chalkboard"/>
              </a:rPr>
              <a:t> with “How much does it cost”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of entry/exit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</a:t>
            </a:r>
            <a:r>
              <a:rPr lang="en-GB" dirty="0" err="1">
                <a:latin typeface="Chalkboard"/>
              </a:rPr>
              <a:t>oflogging</a:t>
            </a:r>
            <a:r>
              <a:rPr lang="en-GB" dirty="0">
                <a:latin typeface="Chalkboard"/>
              </a:rPr>
              <a:t> etc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Compare -- unsafe / coarse-grained / fine-grained</a:t>
            </a:r>
          </a:p>
          <a:p>
            <a:pPr eaLnBrk="1" hangingPunct="1">
              <a:buFontTx/>
              <a:buChar char="-"/>
            </a:pPr>
            <a:endParaRPr lang="en-GB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43FCC7-3542-4217-AF44-A29C869B9F10}" type="slidenum">
              <a:rPr lang="en-GB"/>
              <a:pPr/>
              <a:t>64</a:t>
            </a:fld>
            <a:endParaRPr lang="en-GB"/>
          </a:p>
        </p:txBody>
      </p:sp>
      <p:sp>
        <p:nvSpPr>
          <p:cNvPr id="117762" name="Rectangle 8304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30467" name="Rectangle 8304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halkboard"/>
              </a:rPr>
              <a:t>Scalable lock-per-node design</a:t>
            </a:r>
          </a:p>
          <a:p>
            <a:pPr eaLnBrk="1" hangingPunct="1"/>
            <a:r>
              <a:rPr lang="en-GB" dirty="0">
                <a:latin typeface="Chalkboard"/>
              </a:rPr>
              <a:t>Visible arrows</a:t>
            </a:r>
          </a:p>
          <a:p>
            <a:pPr eaLnBrk="1" hangingPunct="1"/>
            <a:endParaRPr lang="en-GB" dirty="0">
              <a:latin typeface="Chalkboard"/>
            </a:endParaRPr>
          </a:p>
          <a:p>
            <a:pPr eaLnBrk="1" hangingPunct="1"/>
            <a:r>
              <a:rPr lang="en-GB" dirty="0" err="1">
                <a:latin typeface="Chalkboard"/>
              </a:rPr>
              <a:t>Predede</a:t>
            </a:r>
            <a:r>
              <a:rPr lang="en-GB" dirty="0">
                <a:latin typeface="Chalkboard"/>
              </a:rPr>
              <a:t> with “How much does it cost”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of entry/exit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Cost </a:t>
            </a:r>
            <a:r>
              <a:rPr lang="en-GB" dirty="0" err="1">
                <a:latin typeface="Chalkboard"/>
              </a:rPr>
              <a:t>oflogging</a:t>
            </a:r>
            <a:r>
              <a:rPr lang="en-GB" dirty="0">
                <a:latin typeface="Chalkboard"/>
              </a:rPr>
              <a:t> etc</a:t>
            </a:r>
          </a:p>
          <a:p>
            <a:pPr eaLnBrk="1" hangingPunct="1">
              <a:buFontTx/>
              <a:buChar char="-"/>
            </a:pPr>
            <a:r>
              <a:rPr lang="en-GB" dirty="0">
                <a:latin typeface="Chalkboard"/>
              </a:rPr>
              <a:t>Compare -- unsafe / coarse-grained / fine-grained</a:t>
            </a:r>
          </a:p>
          <a:p>
            <a:pPr eaLnBrk="1" hangingPunct="1">
              <a:buFontTx/>
              <a:buChar char="-"/>
            </a:pPr>
            <a:endParaRPr lang="en-GB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9F7C23-BF9C-4AD8-B347-C3762000B19F}" type="slidenum">
              <a:rPr lang="en-GB"/>
              <a:pPr/>
              <a:t>67</a:t>
            </a:fld>
            <a:endParaRPr lang="en-GB"/>
          </a:p>
        </p:txBody>
      </p:sp>
      <p:sp>
        <p:nvSpPr>
          <p:cNvPr id="133122" name="Rectangle 87756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33123" name="Rectangle 87757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4B50C-572E-46ED-9249-37E5CD983DEE}" type="slidenum">
              <a:rPr lang="en-GB"/>
              <a:pPr/>
              <a:t>69</a:t>
            </a:fld>
            <a:endParaRPr lang="en-GB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C4799-B3F8-46E0-B9E9-666269076754}" type="slidenum">
              <a:rPr lang="en-GB"/>
              <a:pPr/>
              <a:t>70</a:t>
            </a:fld>
            <a:endParaRPr lang="en-GB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BFD2-9DBC-41AB-B581-45CA050876BC}" type="slidenum">
              <a:rPr lang="en-GB"/>
              <a:pPr/>
              <a:t>71</a:t>
            </a:fld>
            <a:endParaRPr lang="en-GB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E7E32-8AE7-4453-BC67-BE7611E478FC}" type="slidenum">
              <a:rPr lang="en-GB"/>
              <a:pPr/>
              <a:t>72</a:t>
            </a:fld>
            <a:endParaRPr lang="en-GB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C4799-B3F8-46E0-B9E9-666269076754}" type="slidenum">
              <a:rPr lang="en-GB"/>
              <a:pPr/>
              <a:t>73</a:t>
            </a:fld>
            <a:endParaRPr lang="en-GB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C4799-B3F8-46E0-B9E9-666269076754}" type="slidenum">
              <a:rPr lang="en-GB"/>
              <a:pPr/>
              <a:t>74</a:t>
            </a:fld>
            <a:endParaRPr lang="en-GB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6EA741-7CC4-4E52-9A1B-03008A9F4841}" type="slidenum">
              <a:rPr lang="en-GB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8850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AC941-0844-4375-93FA-F2B45C03A7CF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9874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EE8-0C01-42D2-8E1D-8817E11EA799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873FF2-B82D-4762-8F78-214DF7ADBF56}" type="slidenum">
              <a:rPr lang="en-GB"/>
              <a:pPr/>
              <a:t>17</a:t>
            </a:fld>
            <a:endParaRPr lang="en-GB"/>
          </a:p>
        </p:txBody>
      </p:sp>
      <p:sp>
        <p:nvSpPr>
          <p:cNvPr id="80898" name="Rectangle 91955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91955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EA78EC-ACB2-4D4E-A2B6-CB358987F548}" type="slidenum">
              <a:rPr lang="en-GB"/>
              <a:pPr/>
              <a:t>21</a:t>
            </a:fld>
            <a:endParaRPr lang="en-GB"/>
          </a:p>
        </p:txBody>
      </p:sp>
      <p:sp>
        <p:nvSpPr>
          <p:cNvPr id="81922" name="Rectangle 92160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1923" name="Rectangle 9216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A7603B-A0EB-48A6-AF44-A4DDAA540C72}" type="slidenum">
              <a:rPr lang="en-GB"/>
              <a:pPr/>
              <a:t>22</a:t>
            </a:fld>
            <a:endParaRPr lang="en-GB"/>
          </a:p>
        </p:txBody>
      </p:sp>
      <p:sp>
        <p:nvSpPr>
          <p:cNvPr id="82946" name="Rectangle 92364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2947" name="Rectangle 9236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halkboar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0" h="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558EB7-1057-4BF8-90FE-9347B83D63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0" y="1130300"/>
            <a:ext cx="4114800" cy="507365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130300"/>
            <a:ext cx="4114800" cy="507365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3FB663-8F4A-4891-A1C5-1D2BE8D95C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halkboard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Wingdings 2" pitchFamily="18" charset="2"/>
              <a:buChar char=""/>
              <a:defRPr sz="2400">
                <a:latin typeface="Chalkboard"/>
              </a:defRPr>
            </a:lvl1pPr>
            <a:lvl2pPr>
              <a:buSzPct val="100000"/>
              <a:defRPr>
                <a:latin typeface="Chalkboard"/>
              </a:defRPr>
            </a:lvl2pPr>
            <a:lvl3pPr>
              <a:buSzPct val="100000"/>
              <a:defRPr>
                <a:latin typeface="Chalkboard"/>
              </a:defRPr>
            </a:lvl3pPr>
            <a:lvl4pPr>
              <a:buSzPct val="100000"/>
              <a:defRPr>
                <a:latin typeface="Chalkboard"/>
              </a:defRPr>
            </a:lvl4pPr>
            <a:lvl5pPr>
              <a:buSzPct val="100000"/>
              <a:defRPr>
                <a:latin typeface="Chalkboard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2771775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575" y="4593761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>
                <a:latin typeface="Chalkboard"/>
              </a:defRPr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fld id="{A8F289B4-9B5B-45EA-80A8-E5B08E8DCE21}" type="datetimeFigureOut">
              <a:rPr lang="en-US" smtClean="0"/>
              <a:pPr/>
              <a:t>12/15/2011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fld id="{F1C9D949-F4F2-4FC4-944D-1E13F6E602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/>
          <a:latin typeface="Chalkboard"/>
          <a:ea typeface="+mj-ea"/>
          <a:cs typeface="Chalkboard"/>
        </a:defRPr>
      </a:lvl1pPr>
    </p:titleStyle>
    <p:bodyStyle>
      <a:lvl1pPr marL="548640" indent="-411480" algn="l" rtl="0" eaLnBrk="1" latinLnBrk="0" hangingPunct="1">
        <a:spcBef>
          <a:spcPct val="20000"/>
        </a:spcBef>
        <a:spcAft>
          <a:spcPts val="600"/>
        </a:spcAft>
        <a:buClr>
          <a:schemeClr val="tx1">
            <a:shade val="95000"/>
          </a:schemeClr>
        </a:buClr>
        <a:buSzPct val="100000"/>
        <a:buFont typeface="Wingdings" charset="2"/>
        <a:buChar char="§"/>
        <a:defRPr kumimoji="0" sz="2800" kern="1200">
          <a:solidFill>
            <a:schemeClr val="tx1"/>
          </a:solidFill>
          <a:latin typeface="Chalkboard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Lucida Grande"/>
        <a:buChar char="-"/>
        <a:defRPr kumimoji="0" sz="2400" kern="1200">
          <a:solidFill>
            <a:schemeClr val="tx1"/>
          </a:solidFill>
          <a:latin typeface="Chalkboard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Chalkboard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Chalkboard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Chalkboard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DEB-F23C-894B-8A0E-877A1EBF843D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1D8A-EE9A-5F45-A7B1-C08F61DE3D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ibm.com/people/m/michael/podc-1996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ibm.com/people/m/michael/podc-199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simonpj/papers/stm/stm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research.microsoft.com/~simonpj/papers/stm/stm.pdf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homes/djg/papers/tm_pldi07.pdf" TargetMode="Externa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doi.acm.org/10.1145/1133255.1133984" TargetMode="Externa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Microsoft_Excel_97-2003_Worksheet2.xls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Excel_97-2003_Worksheet3.xls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" y="1371600"/>
            <a:ext cx="8915400" cy="1828800"/>
          </a:xfrm>
        </p:spPr>
        <p:txBody>
          <a:bodyPr/>
          <a:lstStyle/>
          <a:p>
            <a:r>
              <a:rPr lang="en-GB" dirty="0" smtClean="0"/>
              <a:t>Parallel Programming</a:t>
            </a:r>
            <a:br>
              <a:rPr lang="en-GB" dirty="0" smtClean="0"/>
            </a:br>
            <a:r>
              <a:rPr lang="en-GB" dirty="0" smtClean="0"/>
              <a:t>in Haskell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Walker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27000" y="5362245"/>
            <a:ext cx="751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halkboard"/>
                <a:ea typeface="Chalkboard"/>
                <a:cs typeface="Chalkboard"/>
              </a:rPr>
              <a:t>Optional Reading: </a:t>
            </a:r>
          </a:p>
          <a:p>
            <a:r>
              <a:rPr lang="en-US" dirty="0" smtClean="0">
                <a:latin typeface="Chalkboard"/>
                <a:ea typeface="Chalkboard"/>
                <a:cs typeface="Chalkboard"/>
              </a:rPr>
              <a:t>“Beautiful Concurrency”, </a:t>
            </a:r>
          </a:p>
          <a:p>
            <a:r>
              <a:rPr lang="en-US" dirty="0" smtClean="0">
                <a:latin typeface="Chalkboard"/>
                <a:ea typeface="Chalkboard"/>
                <a:cs typeface="Chalkboard"/>
              </a:rPr>
              <a:t>“The Transactional Memory / Garbage Collection Analogy”</a:t>
            </a:r>
          </a:p>
          <a:p>
            <a:r>
              <a:rPr lang="en-US" dirty="0" smtClean="0">
                <a:latin typeface="Chalkboard"/>
                <a:ea typeface="Chalkboard"/>
                <a:cs typeface="Chalkboard"/>
              </a:rPr>
              <a:t>“</a:t>
            </a:r>
            <a:r>
              <a:rPr lang="en-US" dirty="0">
                <a:latin typeface="Chalkboard"/>
              </a:rPr>
              <a:t>A Tutorial on Parallel and Concurrent Programming in </a:t>
            </a:r>
            <a:r>
              <a:rPr lang="en-US" dirty="0" smtClean="0">
                <a:latin typeface="Chalkboard"/>
              </a:rPr>
              <a:t>Haskell</a:t>
            </a:r>
            <a:r>
              <a:rPr lang="en-US" dirty="0" smtClean="0"/>
              <a:t>”</a:t>
            </a:r>
            <a:endParaRPr lang="en-US" dirty="0" smtClean="0">
              <a:latin typeface="Chalkboard"/>
              <a:ea typeface="Chalkboard"/>
              <a:cs typeface="Chalkboard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000" y="4442324"/>
            <a:ext cx="70057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Thanks</a:t>
            </a:r>
            <a:r>
              <a:rPr lang="en-US" dirty="0" smtClean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 to Kathleen Fisher and recursively to</a:t>
            </a:r>
          </a:p>
          <a:p>
            <a:r>
              <a:rPr lang="en-US" dirty="0" smtClean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Simon Peyton Jones for much of the content of these </a:t>
            </a:r>
            <a:r>
              <a:rPr lang="en-US" dirty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slides.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4230" y="488632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x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5780" y="488632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 = x + 1;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9750" y="2247900"/>
            <a:ext cx="11049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0375" y="184853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global 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 initially 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91" y="2947600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two imperative assignments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execute “at the same time”: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4230" y="488632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x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5780" y="488632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 = x + 1;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9750" y="2247900"/>
            <a:ext cx="11049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0375" y="184853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global 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 initially 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91" y="2947600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two imperative assignments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execute “at the same time”: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770" y="63956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possible answers: 1 or 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7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986" y="5279946"/>
            <a:ext cx="169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tempA</a:t>
            </a:r>
            <a:r>
              <a:rPr lang="en-US" dirty="0" smtClean="0"/>
              <a:t>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5780" y="5255657"/>
            <a:ext cx="1656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tempB</a:t>
            </a:r>
            <a:r>
              <a:rPr lang="en-US" dirty="0" smtClean="0"/>
              <a:t> + 1;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4185166"/>
            <a:ext cx="352425" cy="177165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280" y="4360307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 = 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5780" y="4360307"/>
            <a:ext cx="128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 =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986" y="4027230"/>
            <a:ext cx="169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tempA</a:t>
            </a:r>
            <a:r>
              <a:rPr lang="en-US" dirty="0" smtClean="0"/>
              <a:t>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5780" y="5897523"/>
            <a:ext cx="1656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tempB</a:t>
            </a:r>
            <a:r>
              <a:rPr lang="en-US" dirty="0" smtClean="0"/>
              <a:t> + 1;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3057525"/>
            <a:ext cx="352425" cy="33909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3057525"/>
            <a:ext cx="352425" cy="34671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279" y="3108544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 = 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5780" y="4941629"/>
            <a:ext cx="128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 = x;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9591" y="36059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: 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7204" y="4462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8063" y="533697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:  </a:t>
            </a:r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7204" y="61930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7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986" y="4831437"/>
            <a:ext cx="169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tempA</a:t>
            </a:r>
            <a:r>
              <a:rPr lang="en-US" dirty="0" smtClean="0"/>
              <a:t>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5780" y="5897523"/>
            <a:ext cx="1656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tempB</a:t>
            </a:r>
            <a:r>
              <a:rPr lang="en-US" dirty="0" smtClean="0"/>
              <a:t> + 1;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3057525"/>
            <a:ext cx="352425" cy="33909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3057525"/>
            <a:ext cx="352425" cy="34671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279" y="3108544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 = 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5780" y="3975318"/>
            <a:ext cx="128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 = x;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9591" y="36059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: 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7204" y="53766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8063" y="442626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: 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7204" y="61930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is Hard: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Locks and Critical Sections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69155" y="3057525"/>
            <a:ext cx="352425" cy="33909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3330" y="3057525"/>
            <a:ext cx="352425" cy="34671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3204" y="3108544"/>
            <a:ext cx="18101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acquire(L);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tempA</a:t>
            </a:r>
            <a:r>
              <a:rPr lang="en-US" dirty="0" smtClean="0"/>
              <a:t> = x;</a:t>
            </a:r>
          </a:p>
          <a:p>
            <a:r>
              <a:rPr lang="en-US" dirty="0" smtClean="0"/>
              <a:t>  x </a:t>
            </a:r>
            <a:r>
              <a:rPr lang="en-US" dirty="0"/>
              <a:t>= </a:t>
            </a:r>
            <a:r>
              <a:rPr lang="en-US" dirty="0" err="1"/>
              <a:t>tempA</a:t>
            </a:r>
            <a:r>
              <a:rPr lang="en-US" dirty="0"/>
              <a:t> + 1;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release(L);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5780" y="5143083"/>
            <a:ext cx="17716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acquire(L);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tempB</a:t>
            </a:r>
            <a:r>
              <a:rPr lang="en-US" dirty="0" smtClean="0"/>
              <a:t> = x;</a:t>
            </a:r>
          </a:p>
          <a:p>
            <a:r>
              <a:rPr lang="en-US" dirty="0" smtClean="0"/>
              <a:t>  x = </a:t>
            </a:r>
            <a:r>
              <a:rPr lang="en-US" dirty="0" err="1" smtClean="0"/>
              <a:t>tempB</a:t>
            </a:r>
            <a:r>
              <a:rPr lang="en-US" dirty="0" smtClean="0"/>
              <a:t> + a;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release(L);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9591" y="36059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tempA</a:t>
            </a:r>
            <a:r>
              <a:rPr lang="en-US" dirty="0" smtClean="0"/>
              <a:t>:  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7601" y="39395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58063" y="533697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tempB</a:t>
            </a:r>
            <a:r>
              <a:rPr lang="en-US" dirty="0" smtClean="0"/>
              <a:t>:  </a:t>
            </a:r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7365" y="56891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2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856344" y="3057525"/>
            <a:ext cx="217714" cy="1251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20" y="2320470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8B460"/>
                </a:solidFill>
              </a:rPr>
              <a:t>critical</a:t>
            </a:r>
          </a:p>
          <a:p>
            <a:r>
              <a:rPr lang="en-US" dirty="0" smtClean="0">
                <a:solidFill>
                  <a:srgbClr val="A8B460"/>
                </a:solidFill>
              </a:rPr>
              <a:t>section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5287" y="2980312"/>
            <a:ext cx="319315" cy="625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9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</a:t>
            </a:r>
            <a:r>
              <a:rPr lang="en-US" dirty="0" smtClean="0"/>
              <a:t>Hard: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FF00"/>
                </a:solidFill>
              </a:rPr>
              <a:t>Synchronized Methods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7576" y="2194441"/>
            <a:ext cx="2762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dder </a:t>
            </a:r>
            <a:r>
              <a:rPr lang="en-US" dirty="0"/>
              <a:t>a</a:t>
            </a:r>
            <a:r>
              <a:rPr lang="en-US" dirty="0" smtClean="0"/>
              <a:t> = new Adder(0);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860817" y="3153334"/>
            <a:ext cx="352425" cy="33909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547190" y="3077134"/>
            <a:ext cx="352425" cy="3467100"/>
          </a:xfrm>
          <a:custGeom>
            <a:avLst/>
            <a:gdLst>
              <a:gd name="connsiteX0" fmla="*/ 247650 w 352425"/>
              <a:gd name="connsiteY0" fmla="*/ 0 h 1771650"/>
              <a:gd name="connsiteX1" fmla="*/ 200025 w 352425"/>
              <a:gd name="connsiteY1" fmla="*/ 38100 h 1771650"/>
              <a:gd name="connsiteX2" fmla="*/ 180975 w 352425"/>
              <a:gd name="connsiteY2" fmla="*/ 66675 h 1771650"/>
              <a:gd name="connsiteX3" fmla="*/ 152400 w 352425"/>
              <a:gd name="connsiteY3" fmla="*/ 85725 h 1771650"/>
              <a:gd name="connsiteX4" fmla="*/ 104775 w 352425"/>
              <a:gd name="connsiteY4" fmla="*/ 142875 h 1771650"/>
              <a:gd name="connsiteX5" fmla="*/ 95250 w 352425"/>
              <a:gd name="connsiteY5" fmla="*/ 171450 h 1771650"/>
              <a:gd name="connsiteX6" fmla="*/ 104775 w 352425"/>
              <a:gd name="connsiteY6" fmla="*/ 238125 h 1771650"/>
              <a:gd name="connsiteX7" fmla="*/ 133350 w 352425"/>
              <a:gd name="connsiteY7" fmla="*/ 266700 h 1771650"/>
              <a:gd name="connsiteX8" fmla="*/ 161925 w 352425"/>
              <a:gd name="connsiteY8" fmla="*/ 304800 h 1771650"/>
              <a:gd name="connsiteX9" fmla="*/ 190500 w 352425"/>
              <a:gd name="connsiteY9" fmla="*/ 323850 h 1771650"/>
              <a:gd name="connsiteX10" fmla="*/ 228600 w 352425"/>
              <a:gd name="connsiteY10" fmla="*/ 352425 h 1771650"/>
              <a:gd name="connsiteX11" fmla="*/ 257175 w 352425"/>
              <a:gd name="connsiteY11" fmla="*/ 390525 h 1771650"/>
              <a:gd name="connsiteX12" fmla="*/ 314325 w 352425"/>
              <a:gd name="connsiteY12" fmla="*/ 438150 h 1771650"/>
              <a:gd name="connsiteX13" fmla="*/ 333375 w 352425"/>
              <a:gd name="connsiteY13" fmla="*/ 476250 h 1771650"/>
              <a:gd name="connsiteX14" fmla="*/ 352425 w 352425"/>
              <a:gd name="connsiteY14" fmla="*/ 533400 h 1771650"/>
              <a:gd name="connsiteX15" fmla="*/ 323850 w 352425"/>
              <a:gd name="connsiteY15" fmla="*/ 638175 h 1771650"/>
              <a:gd name="connsiteX16" fmla="*/ 295275 w 352425"/>
              <a:gd name="connsiteY16" fmla="*/ 657225 h 1771650"/>
              <a:gd name="connsiteX17" fmla="*/ 266700 w 352425"/>
              <a:gd name="connsiteY17" fmla="*/ 685800 h 1771650"/>
              <a:gd name="connsiteX18" fmla="*/ 238125 w 352425"/>
              <a:gd name="connsiteY18" fmla="*/ 695325 h 1771650"/>
              <a:gd name="connsiteX19" fmla="*/ 152400 w 352425"/>
              <a:gd name="connsiteY19" fmla="*/ 752475 h 1771650"/>
              <a:gd name="connsiteX20" fmla="*/ 123825 w 352425"/>
              <a:gd name="connsiteY20" fmla="*/ 771525 h 1771650"/>
              <a:gd name="connsiteX21" fmla="*/ 95250 w 352425"/>
              <a:gd name="connsiteY21" fmla="*/ 800100 h 1771650"/>
              <a:gd name="connsiteX22" fmla="*/ 66675 w 352425"/>
              <a:gd name="connsiteY22" fmla="*/ 819150 h 1771650"/>
              <a:gd name="connsiteX23" fmla="*/ 9525 w 352425"/>
              <a:gd name="connsiteY23" fmla="*/ 876300 h 1771650"/>
              <a:gd name="connsiteX24" fmla="*/ 0 w 352425"/>
              <a:gd name="connsiteY24" fmla="*/ 904875 h 1771650"/>
              <a:gd name="connsiteX25" fmla="*/ 47625 w 352425"/>
              <a:gd name="connsiteY25" fmla="*/ 1047750 h 1771650"/>
              <a:gd name="connsiteX26" fmla="*/ 133350 w 352425"/>
              <a:gd name="connsiteY26" fmla="*/ 1143000 h 1771650"/>
              <a:gd name="connsiteX27" fmla="*/ 161925 w 352425"/>
              <a:gd name="connsiteY27" fmla="*/ 1171575 h 1771650"/>
              <a:gd name="connsiteX28" fmla="*/ 228600 w 352425"/>
              <a:gd name="connsiteY28" fmla="*/ 1257300 h 1771650"/>
              <a:gd name="connsiteX29" fmla="*/ 314325 w 352425"/>
              <a:gd name="connsiteY29" fmla="*/ 1323975 h 1771650"/>
              <a:gd name="connsiteX30" fmla="*/ 333375 w 352425"/>
              <a:gd name="connsiteY30" fmla="*/ 1381125 h 1771650"/>
              <a:gd name="connsiteX31" fmla="*/ 323850 w 352425"/>
              <a:gd name="connsiteY31" fmla="*/ 1457325 h 1771650"/>
              <a:gd name="connsiteX32" fmla="*/ 295275 w 352425"/>
              <a:gd name="connsiteY32" fmla="*/ 1495425 h 1771650"/>
              <a:gd name="connsiteX33" fmla="*/ 238125 w 352425"/>
              <a:gd name="connsiteY33" fmla="*/ 1543050 h 1771650"/>
              <a:gd name="connsiteX34" fmla="*/ 209550 w 352425"/>
              <a:gd name="connsiteY34" fmla="*/ 1552575 h 1771650"/>
              <a:gd name="connsiteX35" fmla="*/ 180975 w 352425"/>
              <a:gd name="connsiteY35" fmla="*/ 1581150 h 1771650"/>
              <a:gd name="connsiteX36" fmla="*/ 152400 w 352425"/>
              <a:gd name="connsiteY36" fmla="*/ 1600200 h 1771650"/>
              <a:gd name="connsiteX37" fmla="*/ 104775 w 352425"/>
              <a:gd name="connsiteY37" fmla="*/ 1647825 h 1771650"/>
              <a:gd name="connsiteX38" fmla="*/ 85725 w 352425"/>
              <a:gd name="connsiteY38" fmla="*/ 1704975 h 1771650"/>
              <a:gd name="connsiteX39" fmla="*/ 76200 w 352425"/>
              <a:gd name="connsiteY39" fmla="*/ 1733550 h 1771650"/>
              <a:gd name="connsiteX40" fmla="*/ 76200 w 352425"/>
              <a:gd name="connsiteY40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2425" h="1771650">
                <a:moveTo>
                  <a:pt x="247650" y="0"/>
                </a:moveTo>
                <a:cubicBezTo>
                  <a:pt x="231775" y="12700"/>
                  <a:pt x="214400" y="23725"/>
                  <a:pt x="200025" y="38100"/>
                </a:cubicBezTo>
                <a:cubicBezTo>
                  <a:pt x="191930" y="46195"/>
                  <a:pt x="189070" y="58580"/>
                  <a:pt x="180975" y="66675"/>
                </a:cubicBezTo>
                <a:cubicBezTo>
                  <a:pt x="172880" y="74770"/>
                  <a:pt x="161194" y="78396"/>
                  <a:pt x="152400" y="85725"/>
                </a:cubicBezTo>
                <a:cubicBezTo>
                  <a:pt x="134344" y="100772"/>
                  <a:pt x="115479" y="121468"/>
                  <a:pt x="104775" y="142875"/>
                </a:cubicBezTo>
                <a:cubicBezTo>
                  <a:pt x="100285" y="151855"/>
                  <a:pt x="98425" y="161925"/>
                  <a:pt x="95250" y="171450"/>
                </a:cubicBezTo>
                <a:cubicBezTo>
                  <a:pt x="98425" y="193675"/>
                  <a:pt x="96437" y="217280"/>
                  <a:pt x="104775" y="238125"/>
                </a:cubicBezTo>
                <a:cubicBezTo>
                  <a:pt x="109778" y="250632"/>
                  <a:pt x="124584" y="256473"/>
                  <a:pt x="133350" y="266700"/>
                </a:cubicBezTo>
                <a:cubicBezTo>
                  <a:pt x="143681" y="278753"/>
                  <a:pt x="150700" y="293575"/>
                  <a:pt x="161925" y="304800"/>
                </a:cubicBezTo>
                <a:cubicBezTo>
                  <a:pt x="170020" y="312895"/>
                  <a:pt x="181185" y="317196"/>
                  <a:pt x="190500" y="323850"/>
                </a:cubicBezTo>
                <a:cubicBezTo>
                  <a:pt x="203418" y="333077"/>
                  <a:pt x="217375" y="341200"/>
                  <a:pt x="228600" y="352425"/>
                </a:cubicBezTo>
                <a:cubicBezTo>
                  <a:pt x="239825" y="363650"/>
                  <a:pt x="246844" y="378472"/>
                  <a:pt x="257175" y="390525"/>
                </a:cubicBezTo>
                <a:cubicBezTo>
                  <a:pt x="281621" y="419046"/>
                  <a:pt x="284930" y="418553"/>
                  <a:pt x="314325" y="438150"/>
                </a:cubicBezTo>
                <a:cubicBezTo>
                  <a:pt x="320675" y="450850"/>
                  <a:pt x="328102" y="463067"/>
                  <a:pt x="333375" y="476250"/>
                </a:cubicBezTo>
                <a:cubicBezTo>
                  <a:pt x="340833" y="494894"/>
                  <a:pt x="352425" y="533400"/>
                  <a:pt x="352425" y="533400"/>
                </a:cubicBezTo>
                <a:cubicBezTo>
                  <a:pt x="347236" y="569722"/>
                  <a:pt x="348928" y="608082"/>
                  <a:pt x="323850" y="638175"/>
                </a:cubicBezTo>
                <a:cubicBezTo>
                  <a:pt x="316521" y="646969"/>
                  <a:pt x="304069" y="649896"/>
                  <a:pt x="295275" y="657225"/>
                </a:cubicBezTo>
                <a:cubicBezTo>
                  <a:pt x="284927" y="665849"/>
                  <a:pt x="277908" y="678328"/>
                  <a:pt x="266700" y="685800"/>
                </a:cubicBezTo>
                <a:cubicBezTo>
                  <a:pt x="258346" y="691369"/>
                  <a:pt x="246902" y="690449"/>
                  <a:pt x="238125" y="695325"/>
                </a:cubicBezTo>
                <a:lnTo>
                  <a:pt x="152400" y="752475"/>
                </a:lnTo>
                <a:cubicBezTo>
                  <a:pt x="142875" y="758825"/>
                  <a:pt x="131920" y="763430"/>
                  <a:pt x="123825" y="771525"/>
                </a:cubicBezTo>
                <a:cubicBezTo>
                  <a:pt x="114300" y="781050"/>
                  <a:pt x="105598" y="791476"/>
                  <a:pt x="95250" y="800100"/>
                </a:cubicBezTo>
                <a:cubicBezTo>
                  <a:pt x="86456" y="807429"/>
                  <a:pt x="75231" y="811545"/>
                  <a:pt x="66675" y="819150"/>
                </a:cubicBezTo>
                <a:cubicBezTo>
                  <a:pt x="46539" y="837048"/>
                  <a:pt x="9525" y="876300"/>
                  <a:pt x="9525" y="876300"/>
                </a:cubicBezTo>
                <a:cubicBezTo>
                  <a:pt x="6350" y="885825"/>
                  <a:pt x="0" y="894835"/>
                  <a:pt x="0" y="904875"/>
                </a:cubicBezTo>
                <a:cubicBezTo>
                  <a:pt x="0" y="985972"/>
                  <a:pt x="3175" y="988484"/>
                  <a:pt x="47625" y="1047750"/>
                </a:cubicBezTo>
                <a:cubicBezTo>
                  <a:pt x="92364" y="1107403"/>
                  <a:pt x="64975" y="1074625"/>
                  <a:pt x="133350" y="1143000"/>
                </a:cubicBezTo>
                <a:cubicBezTo>
                  <a:pt x="142875" y="1152525"/>
                  <a:pt x="154453" y="1160367"/>
                  <a:pt x="161925" y="1171575"/>
                </a:cubicBezTo>
                <a:cubicBezTo>
                  <a:pt x="184086" y="1204817"/>
                  <a:pt x="197609" y="1233196"/>
                  <a:pt x="228600" y="1257300"/>
                </a:cubicBezTo>
                <a:cubicBezTo>
                  <a:pt x="331137" y="1337051"/>
                  <a:pt x="249451" y="1259101"/>
                  <a:pt x="314325" y="1323975"/>
                </a:cubicBezTo>
                <a:cubicBezTo>
                  <a:pt x="320675" y="1343025"/>
                  <a:pt x="335866" y="1361200"/>
                  <a:pt x="333375" y="1381125"/>
                </a:cubicBezTo>
                <a:cubicBezTo>
                  <a:pt x="330200" y="1406525"/>
                  <a:pt x="331945" y="1433041"/>
                  <a:pt x="323850" y="1457325"/>
                </a:cubicBezTo>
                <a:cubicBezTo>
                  <a:pt x="318830" y="1472385"/>
                  <a:pt x="305606" y="1483372"/>
                  <a:pt x="295275" y="1495425"/>
                </a:cubicBezTo>
                <a:cubicBezTo>
                  <a:pt x="279476" y="1513857"/>
                  <a:pt x="260171" y="1532027"/>
                  <a:pt x="238125" y="1543050"/>
                </a:cubicBezTo>
                <a:cubicBezTo>
                  <a:pt x="229145" y="1547540"/>
                  <a:pt x="219075" y="1549400"/>
                  <a:pt x="209550" y="1552575"/>
                </a:cubicBezTo>
                <a:cubicBezTo>
                  <a:pt x="200025" y="1562100"/>
                  <a:pt x="191323" y="1572526"/>
                  <a:pt x="180975" y="1581150"/>
                </a:cubicBezTo>
                <a:cubicBezTo>
                  <a:pt x="172181" y="1588479"/>
                  <a:pt x="160495" y="1592105"/>
                  <a:pt x="152400" y="1600200"/>
                </a:cubicBezTo>
                <a:cubicBezTo>
                  <a:pt x="88900" y="1663700"/>
                  <a:pt x="180975" y="1597025"/>
                  <a:pt x="104775" y="1647825"/>
                </a:cubicBezTo>
                <a:lnTo>
                  <a:pt x="85725" y="1704975"/>
                </a:lnTo>
                <a:cubicBezTo>
                  <a:pt x="82550" y="1714500"/>
                  <a:pt x="76200" y="1723510"/>
                  <a:pt x="76200" y="1733550"/>
                </a:cubicBezTo>
                <a:lnTo>
                  <a:pt x="76200" y="1771650"/>
                </a:ln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1434" y="3854636"/>
            <a:ext cx="909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a.add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0915" y="5603484"/>
            <a:ext cx="909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a.add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5367" y="385463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5366" y="561929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403" y="4869437"/>
            <a:ext cx="3906839" cy="183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smtClean="0">
                <a:latin typeface="Courier New"/>
                <a:cs typeface="Courier New"/>
              </a:rPr>
              <a:t>Adder{</a:t>
            </a:r>
            <a:endParaRPr lang="en-US" b="1" dirty="0"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x;</a:t>
            </a:r>
            <a:endParaRPr lang="en-US" b="1" dirty="0"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synchronized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void </a:t>
            </a:r>
            <a:r>
              <a:rPr lang="en-US" b="1" dirty="0" smtClean="0">
                <a:latin typeface="Courier New"/>
                <a:cs typeface="Courier New"/>
              </a:rPr>
              <a:t>add(){ </a:t>
            </a:r>
            <a:endParaRPr lang="en-US" b="1" dirty="0"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latin typeface="Courier New"/>
                <a:cs typeface="Courier New"/>
              </a:rPr>
              <a:t>    x</a:t>
            </a:r>
            <a:r>
              <a:rPr lang="en-US" b="1" dirty="0" smtClean="0">
                <a:latin typeface="Courier New"/>
                <a:cs typeface="Courier New"/>
              </a:rPr>
              <a:t> = x+1; </a:t>
            </a:r>
            <a:endParaRPr lang="en-US" b="1" dirty="0"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48" y="447945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Synchronized Methods: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380343" y="2946400"/>
            <a:ext cx="1278150" cy="2641600"/>
          </a:xfrm>
          <a:custGeom>
            <a:avLst/>
            <a:gdLst>
              <a:gd name="connsiteX0" fmla="*/ 159657 w 1278150"/>
              <a:gd name="connsiteY0" fmla="*/ 0 h 2641600"/>
              <a:gd name="connsiteX1" fmla="*/ 1277257 w 1278150"/>
              <a:gd name="connsiteY1" fmla="*/ 1088571 h 2641600"/>
              <a:gd name="connsiteX2" fmla="*/ 0 w 1278150"/>
              <a:gd name="connsiteY2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150" h="2641600">
                <a:moveTo>
                  <a:pt x="159657" y="0"/>
                </a:moveTo>
                <a:cubicBezTo>
                  <a:pt x="731762" y="324152"/>
                  <a:pt x="1303867" y="648304"/>
                  <a:pt x="1277257" y="1088571"/>
                </a:cubicBezTo>
                <a:cubicBezTo>
                  <a:pt x="1250648" y="1528838"/>
                  <a:pt x="625324" y="2085219"/>
                  <a:pt x="0" y="2641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302" y="2219453"/>
            <a:ext cx="471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acquires  and releases the lock </a:t>
            </a:r>
          </a:p>
          <a:p>
            <a:r>
              <a:rPr lang="en-US" dirty="0" smtClean="0"/>
              <a:t>associated with the object  (1 lock 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0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Title 918529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marL="0" indent="0" defTabSz="914400" eaLnBrk="1" hangingPunct="1"/>
            <a:r>
              <a:rPr lang="en-GB" dirty="0" smtClean="0"/>
              <a:t>What’s wrong with locks?</a:t>
            </a:r>
            <a:endParaRPr lang="en-GB" dirty="0" smtClean="0">
              <a:solidFill>
                <a:srgbClr val="FF9900"/>
              </a:solidFill>
            </a:endParaRPr>
          </a:p>
        </p:txBody>
      </p:sp>
      <p:sp>
        <p:nvSpPr>
          <p:cNvPr id="918531" name="Text Placeholder 9185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indent="-358775" defTabSz="914400" eaLnBrk="1" hangingPunct="1">
              <a:buFontTx/>
              <a:buNone/>
            </a:pPr>
            <a:r>
              <a:rPr lang="en-GB" sz="2400" dirty="0" smtClean="0"/>
              <a:t>Correct use of locks can solve concurrency problems, but locks are amazingly difficult to use correctly</a:t>
            </a:r>
          </a:p>
          <a:p>
            <a:pPr marL="358775" indent="-358775" defTabSz="914400" eaLnBrk="1" hangingPunct="1"/>
            <a:r>
              <a:rPr lang="en-GB" sz="2400" b="1" dirty="0" smtClean="0">
                <a:solidFill>
                  <a:srgbClr val="FFFF00"/>
                </a:solidFill>
              </a:rPr>
              <a:t>Races</a:t>
            </a:r>
            <a:r>
              <a:rPr lang="en-GB" sz="2400" dirty="0" smtClean="0"/>
              <a:t>: forgotten locks (or synchronization commands) lead to inconsistent views </a:t>
            </a:r>
          </a:p>
          <a:p>
            <a:pPr marL="358775" indent="-358775" defTabSz="914400" eaLnBrk="1" hangingPunct="1"/>
            <a:r>
              <a:rPr lang="en-GB" sz="2400" b="1" dirty="0" smtClean="0">
                <a:solidFill>
                  <a:srgbClr val="FFFF00"/>
                </a:solidFill>
              </a:rPr>
              <a:t>Deadlock</a:t>
            </a:r>
            <a:r>
              <a:rPr lang="en-GB" sz="2400" dirty="0" smtClean="0"/>
              <a:t>: locks acquired in “wrong” order</a:t>
            </a:r>
          </a:p>
          <a:p>
            <a:pPr marL="358775" indent="-358775" defTabSz="914400" eaLnBrk="1" hangingPunct="1"/>
            <a:r>
              <a:rPr lang="en-GB" sz="2400" b="1" dirty="0" smtClean="0">
                <a:solidFill>
                  <a:srgbClr val="FFFF00"/>
                </a:solidFill>
              </a:rPr>
              <a:t>Lost wakeups</a:t>
            </a:r>
            <a:r>
              <a:rPr lang="en-GB" sz="2400" b="1" dirty="0" smtClean="0"/>
              <a:t>: </a:t>
            </a:r>
            <a:r>
              <a:rPr lang="en-GB" sz="2400" dirty="0" smtClean="0"/>
              <a:t>forget to notify condition variables</a:t>
            </a:r>
          </a:p>
          <a:p>
            <a:pPr marL="358775" indent="-358775" defTabSz="914400" eaLnBrk="1" hangingPunct="1"/>
            <a:r>
              <a:rPr lang="en-GB" sz="2400" b="1" dirty="0" smtClean="0">
                <a:solidFill>
                  <a:srgbClr val="FFFF00"/>
                </a:solidFill>
              </a:rPr>
              <a:t>Diabolical error recovery</a:t>
            </a:r>
            <a:r>
              <a:rPr lang="en-GB" sz="2400" dirty="0" smtClean="0"/>
              <a:t>: need to restore invariants and release locks in exception handlers.  Yikes!</a:t>
            </a:r>
          </a:p>
          <a:p>
            <a:pPr marL="358775" indent="-358775" defTabSz="914400" eaLnBrk="1" hangingPunct="1"/>
            <a:endParaRPr lang="en-GB" sz="2400" dirty="0" smtClean="0"/>
          </a:p>
          <a:p>
            <a:pPr marL="358775" indent="-358775" defTabSz="914400" eaLnBrk="1" hangingPunct="1"/>
            <a:r>
              <a:rPr lang="en-GB" sz="2400" dirty="0" smtClean="0"/>
              <a:t>These are serious problems.  But even worse...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en-US" dirty="0" smtClean="0"/>
              <a:t>Locks are Non-Compositional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0"/>
            <a:ext cx="8229600" cy="5448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(correct) Java bank </a:t>
            </a:r>
            <a:r>
              <a:rPr lang="en-US" dirty="0" smtClean="0">
                <a:solidFill>
                  <a:srgbClr val="FFFF00"/>
                </a:solidFill>
              </a:rPr>
              <a:t>Account </a:t>
            </a:r>
            <a:r>
              <a:rPr lang="en-US" dirty="0" smtClean="0"/>
              <a:t>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suppose we want to add the ability to transfer funds from one account to another.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1881" y="1795463"/>
            <a:ext cx="6893720" cy="36984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class Account{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float balance;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synchronized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deposit(float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amt) {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balance += amt;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}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synchronized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withdraw(float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amt) {  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if (balance &lt; amt)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throw new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OutOfMoneyError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balance -= amt;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GB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en-US" dirty="0" smtClean="0"/>
              <a:t>Locks are Non-Compositional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0"/>
            <a:ext cx="8229600" cy="4709160"/>
          </a:xfrm>
        </p:spPr>
        <p:txBody>
          <a:bodyPr/>
          <a:lstStyle/>
          <a:p>
            <a:r>
              <a:rPr lang="en-US" dirty="0" smtClean="0"/>
              <a:t>Simply calling </a:t>
            </a:r>
            <a:r>
              <a:rPr lang="en-US" dirty="0" smtClean="0">
                <a:solidFill>
                  <a:srgbClr val="FFFF00"/>
                </a:solidFill>
              </a:rPr>
              <a:t>withdraw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deposit </a:t>
            </a:r>
            <a:r>
              <a:rPr lang="en-US" dirty="0" smtClean="0"/>
              <a:t>to implement </a:t>
            </a:r>
            <a:r>
              <a:rPr lang="en-US" dirty="0" smtClean="0">
                <a:solidFill>
                  <a:srgbClr val="FFFF00"/>
                </a:solidFill>
              </a:rPr>
              <a:t>transfer </a:t>
            </a:r>
            <a:r>
              <a:rPr lang="en-US" dirty="0" smtClean="0"/>
              <a:t>causes a race condition: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0280" y="2278063"/>
            <a:ext cx="7477919" cy="452431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class Account{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float balance;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badTransfer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(Acct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other, float amt) {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other.withdraw(amt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this.deposit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amt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);}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class Bank {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Account[] accounts;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float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global_balance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checkBalances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() {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return (sum(Accounts) == </a:t>
            </a:r>
            <a:r>
              <a:rPr lang="en-GB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global_balance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47771" y="3817256"/>
            <a:ext cx="1771940" cy="2090057"/>
          </a:xfrm>
          <a:custGeom>
            <a:avLst/>
            <a:gdLst>
              <a:gd name="connsiteX0" fmla="*/ 217715 w 1771940"/>
              <a:gd name="connsiteY0" fmla="*/ 2017486 h 2017486"/>
              <a:gd name="connsiteX1" fmla="*/ 1770743 w 1771940"/>
              <a:gd name="connsiteY1" fmla="*/ 537029 h 2017486"/>
              <a:gd name="connsiteX2" fmla="*/ 0 w 1771940"/>
              <a:gd name="connsiteY2" fmla="*/ 0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940" h="2017486">
                <a:moveTo>
                  <a:pt x="217715" y="2017486"/>
                </a:moveTo>
                <a:cubicBezTo>
                  <a:pt x="1012372" y="1445381"/>
                  <a:pt x="1807029" y="873277"/>
                  <a:pt x="1770743" y="537029"/>
                </a:cubicBezTo>
                <a:cubicBezTo>
                  <a:pt x="1734457" y="200781"/>
                  <a:pt x="867228" y="100390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9711" y="3734236"/>
            <a:ext cx="1643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sees bad total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balance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 between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withdraw and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deposit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Intel’s Nightmare</a:t>
            </a:r>
            <a:endParaRPr lang="en-US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1590675"/>
            <a:ext cx="85058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" y="6191250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Produced by </a:t>
            </a:r>
            <a:r>
              <a:rPr lang="en-US" dirty="0" err="1"/>
              <a:t>Arun</a:t>
            </a:r>
            <a:r>
              <a:rPr lang="en-US" dirty="0"/>
              <a:t> </a:t>
            </a:r>
            <a:r>
              <a:rPr lang="en-US" dirty="0" smtClean="0"/>
              <a:t>Raman, Ph.D., Princeton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en-US" dirty="0" smtClean="0"/>
              <a:t>Locks are Non-Compositional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0"/>
            <a:ext cx="8229600" cy="4709160"/>
          </a:xfrm>
        </p:spPr>
        <p:txBody>
          <a:bodyPr/>
          <a:lstStyle/>
          <a:p>
            <a:r>
              <a:rPr lang="en-US" dirty="0" smtClean="0"/>
              <a:t>Synchronizing </a:t>
            </a:r>
            <a:r>
              <a:rPr lang="en-US" dirty="0" smtClean="0">
                <a:solidFill>
                  <a:srgbClr val="FFFF00"/>
                </a:solidFill>
              </a:rPr>
              <a:t>transfer </a:t>
            </a:r>
            <a:r>
              <a:rPr lang="en-US" dirty="0" smtClean="0"/>
              <a:t>can cause deadlock: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1" y="1744663"/>
            <a:ext cx="8461828" cy="452431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class Account{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float balance;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synchronized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deposit(float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amt) {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balance += amt;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}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synchronized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withdraw(float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amt) {  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if(balance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 amt)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throw new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OutOfMoneyError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balance -= amt;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synchronized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badT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rans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(Acct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other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float amt) {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// can deadlock with parallel reverse-transfer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this.deposit(amt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other.withdraw(amt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defTabSz="182563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Title 920577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 defTabSz="914400" eaLnBrk="1" hangingPunct="1"/>
            <a:r>
              <a:rPr lang="en-GB" smtClean="0"/>
              <a:t>Locks are absurdly hard to get right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3573463"/>
            <a:ext cx="1676400" cy="1752600"/>
            <a:chOff x="3312" y="2640"/>
            <a:chExt cx="1056" cy="1104"/>
          </a:xfrm>
        </p:grpSpPr>
        <p:sp>
          <p:nvSpPr>
            <p:cNvPr id="21550" name="Shape 920579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0 w 336"/>
                <a:gd name="T21" fmla="*/ 0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21553" name="Shape 920581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0 w 144"/>
                  <a:gd name="T27" fmla="*/ 0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4" name="Shape 920582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0 w 144"/>
                  <a:gd name="T27" fmla="*/ 0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5" name="Shape 920583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0 w 789"/>
                  <a:gd name="T18" fmla="*/ 0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6" name="Shape 920584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0 w 491"/>
                  <a:gd name="T18" fmla="*/ 0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7" name="Shape 920585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0 w 304"/>
                  <a:gd name="T18" fmla="*/ 0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8" name="Shape 920586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0 w 336"/>
                  <a:gd name="T24" fmla="*/ 0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59" name="Shape 920587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0 w 336"/>
                  <a:gd name="T24" fmla="*/ 0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</p:grpSp>
        <p:sp>
          <p:nvSpPr>
            <p:cNvPr id="21552" name="Shape 920588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0 w 336"/>
                <a:gd name="T21" fmla="*/ 0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flipH="1">
            <a:off x="7092950" y="3573463"/>
            <a:ext cx="1676400" cy="1752600"/>
            <a:chOff x="3312" y="2640"/>
            <a:chExt cx="1056" cy="1104"/>
          </a:xfrm>
        </p:grpSpPr>
        <p:sp>
          <p:nvSpPr>
            <p:cNvPr id="21540" name="Shape 920590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0 w 336"/>
                <a:gd name="T21" fmla="*/ 0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21543" name="Shape 920592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0 w 144"/>
                  <a:gd name="T27" fmla="*/ 0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4" name="Shape 920593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0 w 144"/>
                  <a:gd name="T27" fmla="*/ 0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5" name="Shape 920594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0 w 789"/>
                  <a:gd name="T18" fmla="*/ 0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6" name="Shape 920595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0 w 491"/>
                  <a:gd name="T18" fmla="*/ 0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7" name="Shape 920596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0 w 304"/>
                  <a:gd name="T18" fmla="*/ 0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8" name="Shape 920597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0 w 336"/>
                  <a:gd name="T24" fmla="*/ 0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  <p:sp>
            <p:nvSpPr>
              <p:cNvPr id="21549" name="Shape 920598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0 w 336"/>
                  <a:gd name="T24" fmla="*/ 0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0" dirty="0">
                  <a:solidFill>
                    <a:srgbClr val="000000"/>
                  </a:solidFill>
                  <a:latin typeface="Chalkboard"/>
                </a:endParaRPr>
              </a:p>
            </p:txBody>
          </p:sp>
        </p:grpSp>
        <p:sp>
          <p:nvSpPr>
            <p:cNvPr id="21542" name="Shape 920599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0 w 336"/>
                <a:gd name="T21" fmla="*/ 0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05013" y="2038350"/>
            <a:ext cx="5121275" cy="747713"/>
            <a:chOff x="2076" y="1851"/>
            <a:chExt cx="3226" cy="471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5140" y="1907"/>
              <a:ext cx="162" cy="228"/>
              <a:chOff x="1994" y="1893"/>
              <a:chExt cx="162" cy="228"/>
            </a:xfrm>
          </p:grpSpPr>
          <p:sp>
            <p:nvSpPr>
              <p:cNvPr id="21537" name="Straight Connector 920602"/>
              <p:cNvSpPr>
                <a:spLocks noChangeShapeType="1"/>
              </p:cNvSpPr>
              <p:nvPr/>
            </p:nvSpPr>
            <p:spPr bwMode="auto">
              <a:xfrm>
                <a:off x="1994" y="1893"/>
                <a:ext cx="0" cy="228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  <p:sp>
            <p:nvSpPr>
              <p:cNvPr id="21538" name="Straight Connector 920603"/>
              <p:cNvSpPr>
                <a:spLocks noChangeShapeType="1"/>
              </p:cNvSpPr>
              <p:nvPr/>
            </p:nvSpPr>
            <p:spPr bwMode="auto">
              <a:xfrm>
                <a:off x="2067" y="1930"/>
                <a:ext cx="9" cy="155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  <p:sp>
            <p:nvSpPr>
              <p:cNvPr id="21539" name="Straight Connector 920604"/>
              <p:cNvSpPr>
                <a:spLocks noChangeShapeType="1"/>
              </p:cNvSpPr>
              <p:nvPr/>
            </p:nvSpPr>
            <p:spPr bwMode="auto">
              <a:xfrm>
                <a:off x="2150" y="1952"/>
                <a:ext cx="6" cy="110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 flipH="1">
              <a:off x="2076" y="1907"/>
              <a:ext cx="162" cy="228"/>
              <a:chOff x="605" y="1989"/>
              <a:chExt cx="162" cy="228"/>
            </a:xfrm>
          </p:grpSpPr>
          <p:sp>
            <p:nvSpPr>
              <p:cNvPr id="21534" name="Straight Connector 920606"/>
              <p:cNvSpPr>
                <a:spLocks noChangeShapeType="1"/>
              </p:cNvSpPr>
              <p:nvPr/>
            </p:nvSpPr>
            <p:spPr bwMode="auto">
              <a:xfrm>
                <a:off x="605" y="1989"/>
                <a:ext cx="0" cy="228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  <p:sp>
            <p:nvSpPr>
              <p:cNvPr id="21535" name="Straight Connector 920607"/>
              <p:cNvSpPr>
                <a:spLocks noChangeShapeType="1"/>
              </p:cNvSpPr>
              <p:nvPr/>
            </p:nvSpPr>
            <p:spPr bwMode="auto">
              <a:xfrm>
                <a:off x="678" y="2026"/>
                <a:ext cx="9" cy="155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  <p:sp>
            <p:nvSpPr>
              <p:cNvPr id="21536" name="Straight Connector 920608"/>
              <p:cNvSpPr>
                <a:spLocks noChangeShapeType="1"/>
              </p:cNvSpPr>
              <p:nvPr/>
            </p:nvSpPr>
            <p:spPr bwMode="auto">
              <a:xfrm>
                <a:off x="761" y="2048"/>
                <a:ext cx="6" cy="110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halkboard"/>
                </a:endParaRPr>
              </a:p>
            </p:txBody>
          </p:sp>
        </p:grpSp>
        <p:sp>
          <p:nvSpPr>
            <p:cNvPr id="21525" name="Rectangle 920609"/>
            <p:cNvSpPr>
              <a:spLocks noChangeArrowheads="1"/>
            </p:cNvSpPr>
            <p:nvPr/>
          </p:nvSpPr>
          <p:spPr bwMode="auto">
            <a:xfrm>
              <a:off x="4284" y="1852"/>
              <a:ext cx="603" cy="3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sp>
          <p:nvSpPr>
            <p:cNvPr id="21526" name="Straight Connector 920610"/>
            <p:cNvSpPr>
              <a:spLocks noChangeShapeType="1"/>
            </p:cNvSpPr>
            <p:nvPr/>
          </p:nvSpPr>
          <p:spPr bwMode="auto">
            <a:xfrm>
              <a:off x="4713" y="2021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  <p:sp>
          <p:nvSpPr>
            <p:cNvPr id="21527" name="Straight Connector 920611"/>
            <p:cNvSpPr>
              <a:spLocks noChangeShapeType="1"/>
            </p:cNvSpPr>
            <p:nvPr/>
          </p:nvSpPr>
          <p:spPr bwMode="auto">
            <a:xfrm flipH="1">
              <a:off x="4053" y="2021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  <p:sp>
          <p:nvSpPr>
            <p:cNvPr id="21528" name="Rectangle 920612"/>
            <p:cNvSpPr>
              <a:spLocks noChangeArrowheads="1"/>
            </p:cNvSpPr>
            <p:nvPr/>
          </p:nvSpPr>
          <p:spPr bwMode="auto">
            <a:xfrm>
              <a:off x="3402" y="1984"/>
              <a:ext cx="603" cy="3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sp>
          <p:nvSpPr>
            <p:cNvPr id="21529" name="Straight Connector 920613"/>
            <p:cNvSpPr>
              <a:spLocks noChangeShapeType="1"/>
            </p:cNvSpPr>
            <p:nvPr/>
          </p:nvSpPr>
          <p:spPr bwMode="auto">
            <a:xfrm>
              <a:off x="3831" y="2153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  <p:sp>
          <p:nvSpPr>
            <p:cNvPr id="21530" name="Straight Connector 920614"/>
            <p:cNvSpPr>
              <a:spLocks noChangeShapeType="1"/>
            </p:cNvSpPr>
            <p:nvPr/>
          </p:nvSpPr>
          <p:spPr bwMode="auto">
            <a:xfrm flipH="1">
              <a:off x="3171" y="2153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  <p:sp>
          <p:nvSpPr>
            <p:cNvPr id="21531" name="Rectangle 920615"/>
            <p:cNvSpPr>
              <a:spLocks noChangeArrowheads="1"/>
            </p:cNvSpPr>
            <p:nvPr/>
          </p:nvSpPr>
          <p:spPr bwMode="auto">
            <a:xfrm>
              <a:off x="2547" y="1851"/>
              <a:ext cx="603" cy="3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sp>
          <p:nvSpPr>
            <p:cNvPr id="21532" name="Straight Connector 920616"/>
            <p:cNvSpPr>
              <a:spLocks noChangeShapeType="1"/>
            </p:cNvSpPr>
            <p:nvPr/>
          </p:nvSpPr>
          <p:spPr bwMode="auto">
            <a:xfrm>
              <a:off x="2976" y="2020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  <p:sp>
          <p:nvSpPr>
            <p:cNvPr id="21533" name="Straight Connector 920617"/>
            <p:cNvSpPr>
              <a:spLocks noChangeShapeType="1"/>
            </p:cNvSpPr>
            <p:nvPr/>
          </p:nvSpPr>
          <p:spPr bwMode="auto">
            <a:xfrm flipH="1">
              <a:off x="2316" y="2020"/>
              <a:ext cx="375" cy="0"/>
            </a:xfrm>
            <a:prstGeom prst="line">
              <a:avLst/>
            </a:prstGeom>
            <a:noFill/>
            <a:ln w="76200" algn="ctr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dirty="0">
                <a:latin typeface="Chalkboard"/>
              </a:endParaRPr>
            </a:p>
          </p:txBody>
        </p:sp>
      </p:grpSp>
      <p:sp>
        <p:nvSpPr>
          <p:cNvPr id="21511" name="TextBox 920618"/>
          <p:cNvSpPr txBox="1">
            <a:spLocks noChangeArrowheads="1"/>
          </p:cNvSpPr>
          <p:nvPr/>
        </p:nvSpPr>
        <p:spPr bwMode="auto">
          <a:xfrm>
            <a:off x="769938" y="112553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0" dirty="0">
                <a:latin typeface="Chalkboard"/>
              </a:rPr>
              <a:t>Scalable double-ended queue: one lock per cell</a:t>
            </a:r>
          </a:p>
        </p:txBody>
      </p:sp>
      <p:sp>
        <p:nvSpPr>
          <p:cNvPr id="920620" name="TextBox 920619"/>
          <p:cNvSpPr txBox="1">
            <a:spLocks noChangeArrowheads="1"/>
          </p:cNvSpPr>
          <p:nvPr/>
        </p:nvSpPr>
        <p:spPr bwMode="auto">
          <a:xfrm>
            <a:off x="3059113" y="3284538"/>
            <a:ext cx="33115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0" dirty="0">
                <a:solidFill>
                  <a:srgbClr val="FFFFFF"/>
                </a:solidFill>
                <a:latin typeface="Chalkboard"/>
                <a:cs typeface="Chalkboard"/>
              </a:rPr>
              <a:t>No interference if ends “far enough” apart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178050" y="2868613"/>
            <a:ext cx="1016000" cy="762000"/>
            <a:chOff x="2352" y="2256"/>
            <a:chExt cx="768" cy="576"/>
          </a:xfrm>
        </p:grpSpPr>
        <p:sp>
          <p:nvSpPr>
            <p:cNvPr id="21521" name="Shape 920621"/>
            <p:cNvSpPr>
              <a:spLocks/>
            </p:cNvSpPr>
            <p:nvPr/>
          </p:nvSpPr>
          <p:spPr bwMode="auto">
            <a:xfrm>
              <a:off x="2352" y="2256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0 w 528"/>
                <a:gd name="T24" fmla="*/ 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sp>
          <p:nvSpPr>
            <p:cNvPr id="21522" name="Shape 920622"/>
            <p:cNvSpPr>
              <a:spLocks/>
            </p:cNvSpPr>
            <p:nvPr/>
          </p:nvSpPr>
          <p:spPr bwMode="auto">
            <a:xfrm>
              <a:off x="2592" y="2352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0 w 528"/>
                <a:gd name="T24" fmla="*/ 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 flipH="1">
            <a:off x="6353175" y="2870200"/>
            <a:ext cx="1016000" cy="762000"/>
            <a:chOff x="2352" y="2256"/>
            <a:chExt cx="768" cy="576"/>
          </a:xfrm>
        </p:grpSpPr>
        <p:sp>
          <p:nvSpPr>
            <p:cNvPr id="21519" name="Shape 920624"/>
            <p:cNvSpPr>
              <a:spLocks/>
            </p:cNvSpPr>
            <p:nvPr/>
          </p:nvSpPr>
          <p:spPr bwMode="auto">
            <a:xfrm>
              <a:off x="2352" y="2256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0 w 528"/>
                <a:gd name="T24" fmla="*/ 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  <p:sp>
          <p:nvSpPr>
            <p:cNvPr id="21520" name="Shape 920625"/>
            <p:cNvSpPr>
              <a:spLocks/>
            </p:cNvSpPr>
            <p:nvPr/>
          </p:nvSpPr>
          <p:spPr bwMode="auto">
            <a:xfrm>
              <a:off x="2592" y="2352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0 w 528"/>
                <a:gd name="T24" fmla="*/ 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solidFill>
                  <a:srgbClr val="000000"/>
                </a:solidFill>
                <a:latin typeface="Chalkboard"/>
              </a:endParaRPr>
            </a:p>
          </p:txBody>
        </p:sp>
      </p:grpSp>
      <p:sp>
        <p:nvSpPr>
          <p:cNvPr id="920627" name="TextBox 920626"/>
          <p:cNvSpPr txBox="1">
            <a:spLocks noChangeArrowheads="1"/>
          </p:cNvSpPr>
          <p:nvPr/>
        </p:nvSpPr>
        <p:spPr bwMode="auto">
          <a:xfrm>
            <a:off x="1979613" y="5013325"/>
            <a:ext cx="5473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0" dirty="0">
                <a:solidFill>
                  <a:srgbClr val="FFFFFF"/>
                </a:solidFill>
                <a:latin typeface="Chalkboard"/>
              </a:rPr>
              <a:t>But watch out when the queue is 0, 1, or 2 elements long!</a:t>
            </a:r>
          </a:p>
        </p:txBody>
      </p:sp>
      <p:sp>
        <p:nvSpPr>
          <p:cNvPr id="21516" name="Shape 920627"/>
          <p:cNvSpPr>
            <a:spLocks noEditPoints="1" noChangeArrowheads="1"/>
          </p:cNvSpPr>
          <p:nvPr/>
        </p:nvSpPr>
        <p:spPr bwMode="auto">
          <a:xfrm>
            <a:off x="3006725" y="1700213"/>
            <a:ext cx="412750" cy="379412"/>
          </a:xfrm>
          <a:custGeom>
            <a:avLst/>
            <a:gdLst>
              <a:gd name="T0" fmla="*/ 206375 w 21600"/>
              <a:gd name="T1" fmla="*/ 0 h 21600"/>
              <a:gd name="T2" fmla="*/ 412750 w 21600"/>
              <a:gd name="T3" fmla="*/ 168733 h 21600"/>
              <a:gd name="T4" fmla="*/ 206375 w 21600"/>
              <a:gd name="T5" fmla="*/ 379412 h 21600"/>
              <a:gd name="T6" fmla="*/ 0 w 21600"/>
              <a:gd name="T7" fmla="*/ 1687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b="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1517" name="Shape 920628"/>
          <p:cNvSpPr>
            <a:spLocks noEditPoints="1" noChangeArrowheads="1"/>
          </p:cNvSpPr>
          <p:nvPr/>
        </p:nvSpPr>
        <p:spPr bwMode="auto">
          <a:xfrm>
            <a:off x="4375150" y="1916113"/>
            <a:ext cx="412750" cy="379412"/>
          </a:xfrm>
          <a:custGeom>
            <a:avLst/>
            <a:gdLst>
              <a:gd name="T0" fmla="*/ 206375 w 21600"/>
              <a:gd name="T1" fmla="*/ 0 h 21600"/>
              <a:gd name="T2" fmla="*/ 412750 w 21600"/>
              <a:gd name="T3" fmla="*/ 168733 h 21600"/>
              <a:gd name="T4" fmla="*/ 206375 w 21600"/>
              <a:gd name="T5" fmla="*/ 379412 h 21600"/>
              <a:gd name="T6" fmla="*/ 0 w 21600"/>
              <a:gd name="T7" fmla="*/ 1687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b="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1518" name="Shape 920629"/>
          <p:cNvSpPr>
            <a:spLocks noEditPoints="1" noChangeArrowheads="1"/>
          </p:cNvSpPr>
          <p:nvPr/>
        </p:nvSpPr>
        <p:spPr bwMode="auto">
          <a:xfrm>
            <a:off x="5786438" y="1700213"/>
            <a:ext cx="412750" cy="379412"/>
          </a:xfrm>
          <a:custGeom>
            <a:avLst/>
            <a:gdLst>
              <a:gd name="T0" fmla="*/ 206375 w 21600"/>
              <a:gd name="T1" fmla="*/ 0 h 21600"/>
              <a:gd name="T2" fmla="*/ 412750 w 21600"/>
              <a:gd name="T3" fmla="*/ 168733 h 21600"/>
              <a:gd name="T4" fmla="*/ 206375 w 21600"/>
              <a:gd name="T5" fmla="*/ 379412 h 21600"/>
              <a:gd name="T6" fmla="*/ 0 w 21600"/>
              <a:gd name="T7" fmla="*/ 1687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b="0" dirty="0">
              <a:solidFill>
                <a:srgbClr val="000000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20" grpId="0"/>
      <p:bldP spid="9206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Title 922625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 defTabSz="914400" eaLnBrk="1" hangingPunct="1"/>
            <a:r>
              <a:rPr lang="en-GB" smtClean="0"/>
              <a:t>Locks are absurdly hard to get right</a:t>
            </a:r>
          </a:p>
        </p:txBody>
      </p:sp>
      <p:graphicFrame>
        <p:nvGraphicFramePr>
          <p:cNvPr id="8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7363"/>
              </p:ext>
            </p:extLst>
          </p:nvPr>
        </p:nvGraphicFramePr>
        <p:xfrm>
          <a:off x="900113" y="1268413"/>
          <a:ext cx="7812087" cy="1612647"/>
        </p:xfrm>
        <a:graphic>
          <a:graphicData uri="http://schemas.openxmlformats.org/drawingml/2006/table">
            <a:tbl>
              <a:tblPr/>
              <a:tblGrid>
                <a:gridCol w="3384550"/>
                <a:gridCol w="442753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Coding style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Difficulty of queue implementation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Sequential code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Undergraduate (COS 226)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itle 92467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 defTabSz="914400" eaLnBrk="1" hangingPunct="1"/>
            <a:r>
              <a:rPr lang="en-GB" dirty="0" smtClean="0"/>
              <a:t>Locks are absurdly hard to get right</a:t>
            </a:r>
          </a:p>
        </p:txBody>
      </p:sp>
      <p:graphicFrame>
        <p:nvGraphicFramePr>
          <p:cNvPr id="8" name="Table 926722"/>
          <p:cNvGraphicFramePr>
            <a:graphicFrameLocks noGrp="1"/>
          </p:cNvGraphicFramePr>
          <p:nvPr/>
        </p:nvGraphicFramePr>
        <p:xfrm>
          <a:off x="900113" y="1268413"/>
          <a:ext cx="7812087" cy="2914397"/>
        </p:xfrm>
        <a:graphic>
          <a:graphicData uri="http://schemas.openxmlformats.org/drawingml/2006/table">
            <a:tbl>
              <a:tblPr/>
              <a:tblGrid>
                <a:gridCol w="3384550"/>
                <a:gridCol w="442753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Coding style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Difficulty of concurrent queue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Sequential code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Undergraduate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Locks and condition variables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Publishable result at international conference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06531"/>
              </p:ext>
            </p:extLst>
          </p:nvPr>
        </p:nvGraphicFramePr>
        <p:xfrm>
          <a:off x="900113" y="1268413"/>
          <a:ext cx="7812087" cy="2914397"/>
        </p:xfrm>
        <a:graphic>
          <a:graphicData uri="http://schemas.openxmlformats.org/drawingml/2006/table">
            <a:tbl>
              <a:tblPr/>
              <a:tblGrid>
                <a:gridCol w="3384550"/>
                <a:gridCol w="442753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Coding style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Difficulty of queue implementation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Sequential code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Undergraduate (COS 226)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Efficient parallel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code with locks and condition variables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Publishable result at international conference</a:t>
                      </a:r>
                      <a:r>
                        <a:rPr kumimoji="0" lang="en-GB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5100" y="6231235"/>
            <a:ext cx="897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GB" baseline="30000" dirty="0" smtClean="0">
                <a:latin typeface="Chalkboard"/>
              </a:rPr>
              <a:t>1 </a:t>
            </a:r>
            <a:r>
              <a:rPr lang="en-US" b="1" dirty="0" smtClean="0">
                <a:latin typeface="Chalkboard"/>
                <a:cs typeface="Chalkboard"/>
                <a:hlinkClick r:id="rId3"/>
              </a:rPr>
              <a:t>Simple, fast, and practical non-blocking and blocking concurrent queue algorithms. </a:t>
            </a:r>
            <a:endParaRPr lang="en-GB" dirty="0" smtClean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Haskell do about this?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Caveat:  Nobody has the general answer.  It is a huge area of current research.</a:t>
            </a:r>
          </a:p>
          <a:p>
            <a:r>
              <a:rPr lang="en-US" dirty="0" smtClean="0"/>
              <a:t>Haskell has an edge on Java and C because data structures are </a:t>
            </a:r>
            <a:r>
              <a:rPr lang="en-US" dirty="0" smtClean="0">
                <a:solidFill>
                  <a:srgbClr val="FFFF00"/>
                </a:solidFill>
              </a:rPr>
              <a:t>immutable by default </a:t>
            </a:r>
            <a:r>
              <a:rPr lang="en-US" dirty="0" smtClean="0"/>
              <a:t>and the problems appear when two parallel threads are actively mutating shared data or other resources</a:t>
            </a:r>
          </a:p>
          <a:p>
            <a:r>
              <a:rPr lang="en-US" dirty="0" smtClean="0"/>
              <a:t>Haskell provides a tractor-trailer’s worth of options:</a:t>
            </a:r>
          </a:p>
          <a:p>
            <a:pPr lvl="1"/>
            <a:r>
              <a:rPr lang="en-US" dirty="0" smtClean="0"/>
              <a:t>parallelism over immutable data via “sparks”</a:t>
            </a:r>
          </a:p>
          <a:p>
            <a:pPr lvl="1"/>
            <a:r>
              <a:rPr lang="en-US" dirty="0" smtClean="0"/>
              <a:t>parallelism over immutable data via data-parallel operators like parallel </a:t>
            </a:r>
            <a:r>
              <a:rPr lang="en-US" dirty="0" smtClean="0"/>
              <a:t>map and parallel fold (aka reduce)</a:t>
            </a:r>
          </a:p>
          <a:p>
            <a:pPr lvl="2"/>
            <a:r>
              <a:rPr lang="en-US" dirty="0" smtClean="0"/>
              <a:t>Google's map-reduce architecture borrows from older functional programming just like Haskell</a:t>
            </a:r>
            <a:endParaRPr lang="en-US" dirty="0" smtClean="0"/>
          </a:p>
          <a:p>
            <a:pPr lvl="1"/>
            <a:r>
              <a:rPr lang="en-US" dirty="0" smtClean="0"/>
              <a:t>software transactional memory</a:t>
            </a:r>
          </a:p>
          <a:p>
            <a:pPr lvl="1"/>
            <a:r>
              <a:rPr lang="en-US" dirty="0" smtClean="0"/>
              <a:t>ordinary locks &amp; threads (boo!)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1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Haskell do about this?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Caveat:  Nobody has the general answer.  It is a huge area of current research.</a:t>
            </a:r>
          </a:p>
          <a:p>
            <a:r>
              <a:rPr lang="en-US" dirty="0" smtClean="0"/>
              <a:t>Haskell has an edge on Java and C because data structures are </a:t>
            </a:r>
            <a:r>
              <a:rPr lang="en-US" dirty="0" smtClean="0">
                <a:solidFill>
                  <a:srgbClr val="FFFF00"/>
                </a:solidFill>
              </a:rPr>
              <a:t>immutable by default </a:t>
            </a:r>
            <a:r>
              <a:rPr lang="en-US" dirty="0" smtClean="0"/>
              <a:t>and the problems appear when two parallel threads are actively mutating shared data or other resources</a:t>
            </a:r>
          </a:p>
          <a:p>
            <a:r>
              <a:rPr lang="en-US" dirty="0" smtClean="0"/>
              <a:t>Haskell provides a tractor-trailer’s worth of options:</a:t>
            </a:r>
          </a:p>
          <a:p>
            <a:pPr lvl="1"/>
            <a:r>
              <a:rPr lang="en-US" dirty="0"/>
              <a:t>parallelism over immutable data via “sparks”</a:t>
            </a:r>
          </a:p>
          <a:p>
            <a:pPr lvl="1"/>
            <a:r>
              <a:rPr lang="en-US" dirty="0"/>
              <a:t>parallelism over immutable data via data-parallel operators like parallel </a:t>
            </a:r>
            <a:r>
              <a:rPr lang="en-US" dirty="0" smtClean="0"/>
              <a:t>map</a:t>
            </a:r>
          </a:p>
          <a:p>
            <a:pPr lvl="2"/>
            <a:r>
              <a:rPr lang="en-US" dirty="0"/>
              <a:t>Google's map-reduce architecture borrows from older functional programming just like </a:t>
            </a:r>
            <a:r>
              <a:rPr lang="en-US" dirty="0" smtClean="0"/>
              <a:t>Haskell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software transactional memory</a:t>
            </a:r>
          </a:p>
          <a:p>
            <a:pPr lvl="1"/>
            <a:r>
              <a:rPr lang="en-US" dirty="0"/>
              <a:t>ordinary locks &amp; threads (boo!)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384800" y="5704114"/>
            <a:ext cx="1177926" cy="59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29400" y="6110287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look at this</a:t>
            </a:r>
          </a:p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3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4950" y="2733675"/>
            <a:ext cx="7086600" cy="1828800"/>
          </a:xfrm>
        </p:spPr>
        <p:txBody>
          <a:bodyPr/>
          <a:lstStyle/>
          <a:p>
            <a:r>
              <a:rPr lang="en-US" dirty="0" smtClean="0"/>
              <a:t>Software Transactional Memory (STM)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36683"/>
              </p:ext>
            </p:extLst>
          </p:nvPr>
        </p:nvGraphicFramePr>
        <p:xfrm>
          <a:off x="900113" y="1268413"/>
          <a:ext cx="7812087" cy="3798634"/>
        </p:xfrm>
        <a:graphic>
          <a:graphicData uri="http://schemas.openxmlformats.org/drawingml/2006/table">
            <a:tbl>
              <a:tblPr/>
              <a:tblGrid>
                <a:gridCol w="3384550"/>
                <a:gridCol w="442753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Coding style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lkboard"/>
                        </a:rPr>
                        <a:t>Difficulty of queue implementation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Sequential code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Undergraduate (COS 226)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Efficient parallel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code with locks and condition variables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Publishable result at international conference</a:t>
                      </a:r>
                      <a:r>
                        <a:rPr kumimoji="0" lang="en-GB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84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halkboard"/>
                        </a:rPr>
                        <a:t>Parallel code with STM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halkboard"/>
                        </a:rPr>
                        <a:t>Undergraduate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3D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5100" y="6231235"/>
            <a:ext cx="897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GB" baseline="30000" dirty="0" smtClean="0">
                <a:latin typeface="Chalkboard"/>
              </a:rPr>
              <a:t>1 </a:t>
            </a:r>
            <a:r>
              <a:rPr lang="en-US" b="1" dirty="0" smtClean="0">
                <a:latin typeface="Chalkboard"/>
                <a:cs typeface="Chalkboard"/>
                <a:hlinkClick r:id="rId3"/>
              </a:rPr>
              <a:t>Simple, fast, and practical non-blocking and blocking concurrent queue algorithms. </a:t>
            </a:r>
            <a:endParaRPr lang="en-GB" dirty="0" smtClean="0">
              <a:latin typeface="Chalkboard"/>
              <a:cs typeface="Chalkboard"/>
            </a:endParaRPr>
          </a:p>
        </p:txBody>
      </p:sp>
      <p:sp>
        <p:nvSpPr>
          <p:cNvPr id="10" name="Title 92467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marL="0" indent="0" defTabSz="914400" eaLnBrk="1" hangingPunct="1"/>
            <a:r>
              <a:rPr lang="en-GB" dirty="0" smtClean="0"/>
              <a:t>The </a:t>
            </a:r>
            <a:r>
              <a:rPr lang="en-GB" dirty="0" err="1" smtClean="0"/>
              <a:t>Punchline</a:t>
            </a:r>
            <a:r>
              <a:rPr lang="en-GB" dirty="0" smtClean="0"/>
              <a:t> for STM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Title 928769"/>
          <p:cNvSpPr>
            <a:spLocks noGrp="1" noChangeArrowheads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 anchor="t">
            <a:normAutofit/>
          </a:bodyPr>
          <a:lstStyle/>
          <a:p>
            <a:pPr marL="0" indent="0" algn="l" defTabSz="914400" eaLnBrk="1" hangingPunct="1"/>
            <a:r>
              <a:rPr lang="en-GB" dirty="0" smtClean="0"/>
              <a:t>STM =</a:t>
            </a:r>
            <a:br>
              <a:rPr lang="en-GB" dirty="0" smtClean="0"/>
            </a:br>
            <a:r>
              <a:rPr lang="en-GB" dirty="0" smtClean="0"/>
              <a:t>Atomic </a:t>
            </a:r>
            <a:r>
              <a:rPr lang="en-GB" dirty="0" smtClean="0"/>
              <a:t>Memory Transactions</a:t>
            </a:r>
          </a:p>
        </p:txBody>
      </p:sp>
      <p:sp>
        <p:nvSpPr>
          <p:cNvPr id="25604" name="Rectangular Callout 928770"/>
          <p:cNvSpPr>
            <a:spLocks noChangeArrowheads="1"/>
          </p:cNvSpPr>
          <p:nvPr/>
        </p:nvSpPr>
        <p:spPr bwMode="auto">
          <a:xfrm>
            <a:off x="512763" y="2112963"/>
            <a:ext cx="8110537" cy="584776"/>
          </a:xfrm>
          <a:prstGeom prst="wedgeRectCallout">
            <a:avLst>
              <a:gd name="adj1" fmla="val -29996"/>
              <a:gd name="adj2" fmla="val -5035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US" sz="3200" b="1" dirty="0" smtClean="0">
                <a:solidFill>
                  <a:schemeClr val="bg1"/>
                </a:solidFill>
                <a:latin typeface="Courier New"/>
                <a:cs typeface="Courier New"/>
              </a:rPr>
              <a:t>{...sequential code...}</a:t>
            </a:r>
            <a:endParaRPr lang="en-US" sz="32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28772" name="Text Placeholder 928771"/>
          <p:cNvSpPr>
            <a:spLocks noGrp="1" noChangeArrowheads="1"/>
          </p:cNvSpPr>
          <p:nvPr>
            <p:ph type="body" idx="1"/>
          </p:nvPr>
        </p:nvSpPr>
        <p:spPr>
          <a:xfrm>
            <a:off x="330200" y="3098800"/>
            <a:ext cx="8634413" cy="3135313"/>
          </a:xfrm>
        </p:spPr>
        <p:txBody>
          <a:bodyPr>
            <a:normAutofit fontScale="92500" lnSpcReduction="20000"/>
          </a:bodyPr>
          <a:lstStyle/>
          <a:p>
            <a:pPr marL="358775" indent="-358775" defTabSz="914400" eaLnBrk="1" hangingPunct="1">
              <a:lnSpc>
                <a:spcPct val="100000"/>
              </a:lnSpc>
            </a:pPr>
            <a:r>
              <a:rPr lang="en-GB" sz="2400" dirty="0" smtClean="0"/>
              <a:t>To a first approximation, just write the sequential code, and wrap </a:t>
            </a:r>
            <a:r>
              <a:rPr lang="en-GB" sz="2400" b="1" dirty="0" smtClean="0">
                <a:solidFill>
                  <a:srgbClr val="FFFF00"/>
                </a:solidFill>
              </a:rPr>
              <a:t>atomic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around it</a:t>
            </a:r>
          </a:p>
          <a:p>
            <a:pPr marL="358775" indent="-358775" defTabSz="914400" eaLnBrk="1" hangingPunct="1">
              <a:lnSpc>
                <a:spcPct val="100000"/>
              </a:lnSpc>
            </a:pPr>
            <a:r>
              <a:rPr lang="en-GB" sz="2400" dirty="0" smtClean="0"/>
              <a:t>All-or-nothing semantics: </a:t>
            </a:r>
            <a:r>
              <a:rPr lang="en-GB" sz="2400" b="1" dirty="0" smtClean="0">
                <a:solidFill>
                  <a:srgbClr val="FFFF00"/>
                </a:solidFill>
              </a:rPr>
              <a:t>Atomic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commit</a:t>
            </a:r>
          </a:p>
          <a:p>
            <a:pPr marL="358775" indent="-358775" defTabSz="914400" eaLnBrk="1" hangingPunct="1">
              <a:lnSpc>
                <a:spcPct val="100000"/>
              </a:lnSpc>
            </a:pPr>
            <a:r>
              <a:rPr lang="en-GB" sz="2400" dirty="0" smtClean="0"/>
              <a:t>Atomic </a:t>
            </a:r>
            <a:r>
              <a:rPr lang="en-GB" sz="2400" dirty="0" smtClean="0"/>
              <a:t>block executes in </a:t>
            </a:r>
            <a:r>
              <a:rPr lang="en-GB" sz="2400" b="1" dirty="0" smtClean="0">
                <a:solidFill>
                  <a:srgbClr val="FFFF00"/>
                </a:solidFill>
              </a:rPr>
              <a:t>Isolation</a:t>
            </a:r>
          </a:p>
          <a:p>
            <a:pPr marL="678815" lvl="1" indent="-358775"/>
            <a:r>
              <a:rPr lang="en-GB" sz="2000" dirty="0"/>
              <a:t>with automatic retry if another conflicting atomic block </a:t>
            </a:r>
            <a:r>
              <a:rPr lang="en-GB" sz="2000" dirty="0" smtClean="0"/>
              <a:t>interferes</a:t>
            </a:r>
            <a:endParaRPr lang="en-GB" sz="2000" dirty="0" smtClean="0"/>
          </a:p>
          <a:p>
            <a:pPr marL="358775" indent="-358775" defTabSz="914400" eaLnBrk="1" hangingPunct="1">
              <a:lnSpc>
                <a:spcPct val="100000"/>
              </a:lnSpc>
            </a:pPr>
            <a:r>
              <a:rPr lang="en-GB" sz="2400" dirty="0" smtClean="0"/>
              <a:t>Cannot </a:t>
            </a:r>
            <a:r>
              <a:rPr lang="en-GB" sz="2400" dirty="0" smtClean="0"/>
              <a:t>deadlock (there are no locks</a:t>
            </a:r>
            <a:r>
              <a:rPr lang="en-GB" sz="2400" dirty="0" smtClean="0"/>
              <a:t>!)</a:t>
            </a:r>
          </a:p>
          <a:p>
            <a:pPr marL="678815" lvl="1" indent="-358775"/>
            <a:r>
              <a:rPr lang="en-GB" sz="2000" dirty="0" smtClean="0"/>
              <a:t>guarantees about progress on retry</a:t>
            </a:r>
            <a:endParaRPr lang="en-GB" sz="2000" dirty="0" smtClean="0"/>
          </a:p>
          <a:p>
            <a:pPr marL="358775" indent="-358775" defTabSz="914400" eaLnBrk="1" hangingPunct="1">
              <a:lnSpc>
                <a:spcPct val="100000"/>
              </a:lnSpc>
            </a:pPr>
            <a:r>
              <a:rPr lang="en-GB" sz="2400" dirty="0" smtClean="0"/>
              <a:t>Atomicity makes error recovery easy </a:t>
            </a:r>
            <a:br>
              <a:rPr lang="en-GB" sz="2400" dirty="0" smtClean="0"/>
            </a:br>
            <a:r>
              <a:rPr lang="en-GB" sz="2400" dirty="0" smtClean="0"/>
              <a:t>(e.g. throw exception inside sequential code)</a:t>
            </a:r>
          </a:p>
        </p:txBody>
      </p:sp>
      <p:sp>
        <p:nvSpPr>
          <p:cNvPr id="25606" name="Rounded Rectangular Callout 928772"/>
          <p:cNvSpPr>
            <a:spLocks noChangeArrowheads="1"/>
          </p:cNvSpPr>
          <p:nvPr/>
        </p:nvSpPr>
        <p:spPr bwMode="auto">
          <a:xfrm>
            <a:off x="5632450" y="448124"/>
            <a:ext cx="2016125" cy="715089"/>
          </a:xfrm>
          <a:prstGeom prst="wedgeRoundRectCallout">
            <a:avLst>
              <a:gd name="adj1" fmla="val -49450"/>
              <a:gd name="adj2" fmla="val 7986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halkboard"/>
              </a:rPr>
              <a:t>Like database transactions</a:t>
            </a:r>
          </a:p>
        </p:txBody>
      </p:sp>
      <p:sp>
        <p:nvSpPr>
          <p:cNvPr id="25607" name="Rounded Rectangular Callout 928773"/>
          <p:cNvSpPr>
            <a:spLocks noChangeArrowheads="1"/>
          </p:cNvSpPr>
          <p:nvPr/>
        </p:nvSpPr>
        <p:spPr bwMode="auto">
          <a:xfrm>
            <a:off x="7648575" y="3686952"/>
            <a:ext cx="1295400" cy="646986"/>
          </a:xfrm>
          <a:prstGeom prst="wedgeRoundRectCallout">
            <a:avLst>
              <a:gd name="adj1" fmla="val -191438"/>
              <a:gd name="adj2" fmla="val 369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halkboard"/>
              </a:rPr>
              <a:t>A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C</a:t>
            </a:r>
            <a:r>
              <a:rPr lang="en-GB" sz="3200" dirty="0">
                <a:solidFill>
                  <a:schemeClr val="bg1"/>
                </a:solidFill>
                <a:latin typeface="Chalkboard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361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 eaLnBrk="1" hangingPunct="1"/>
            <a:r>
              <a:rPr lang="en-GB" dirty="0" smtClean="0"/>
              <a:t>How does it work?</a:t>
            </a:r>
          </a:p>
        </p:txBody>
      </p:sp>
      <p:sp>
        <p:nvSpPr>
          <p:cNvPr id="136195" name="Text Placeholder 136194"/>
          <p:cNvSpPr>
            <a:spLocks noGrp="1" noChangeArrowheads="1"/>
          </p:cNvSpPr>
          <p:nvPr>
            <p:ph type="body" idx="1"/>
          </p:nvPr>
        </p:nvSpPr>
        <p:spPr>
          <a:xfrm>
            <a:off x="457200" y="2530475"/>
            <a:ext cx="8229600" cy="4327525"/>
          </a:xfrm>
        </p:spPr>
        <p:txBody>
          <a:bodyPr>
            <a:normAutofit lnSpcReduction="10000"/>
          </a:bodyPr>
          <a:lstStyle/>
          <a:p>
            <a:pPr marL="358775" indent="-358775" defTabSz="914400" eaLnBrk="1" hangingPunct="1">
              <a:buFontTx/>
              <a:buNone/>
            </a:pPr>
            <a:r>
              <a:rPr lang="en-GB" sz="2400" dirty="0" smtClean="0"/>
              <a:t>One possibility:</a:t>
            </a:r>
          </a:p>
          <a:p>
            <a:pPr marL="358775" indent="-358775" defTabSz="914400" eaLnBrk="1" hangingPunct="1"/>
            <a:r>
              <a:rPr lang="en-GB" sz="2400" dirty="0" smtClean="0"/>
              <a:t>Execute </a:t>
            </a:r>
            <a:r>
              <a:rPr lang="en-GB" sz="2400" dirty="0" smtClean="0">
                <a:solidFill>
                  <a:srgbClr val="FFFF00"/>
                </a:solidFill>
              </a:rPr>
              <a:t>&lt;code&gt;</a:t>
            </a:r>
            <a:r>
              <a:rPr lang="en-GB" sz="2400" dirty="0" smtClean="0"/>
              <a:t> </a:t>
            </a:r>
            <a:r>
              <a:rPr lang="en-GB" sz="2400" i="1" dirty="0" smtClean="0">
                <a:solidFill>
                  <a:srgbClr val="C00000"/>
                </a:solidFill>
              </a:rPr>
              <a:t>optimistically</a:t>
            </a:r>
            <a:r>
              <a:rPr lang="en-GB" sz="2400" dirty="0" smtClean="0"/>
              <a:t> without </a:t>
            </a:r>
            <a:r>
              <a:rPr lang="en-GB" sz="2400" dirty="0" smtClean="0"/>
              <a:t>taking any locks.</a:t>
            </a:r>
          </a:p>
          <a:p>
            <a:pPr marL="358775" indent="-358775" defTabSz="914400" eaLnBrk="1" hangingPunct="1"/>
            <a:r>
              <a:rPr lang="en-GB" sz="2400" dirty="0" smtClean="0"/>
              <a:t>Log each read and write in </a:t>
            </a:r>
            <a:r>
              <a:rPr lang="en-GB" sz="2400" dirty="0" smtClean="0">
                <a:solidFill>
                  <a:srgbClr val="FFFF00"/>
                </a:solidFill>
              </a:rPr>
              <a:t>&lt;code&gt; </a:t>
            </a:r>
            <a:r>
              <a:rPr lang="en-GB" sz="2400" dirty="0" smtClean="0"/>
              <a:t>to a thread-local transaction log.</a:t>
            </a:r>
          </a:p>
          <a:p>
            <a:pPr marL="358775" indent="-358775" defTabSz="914400" eaLnBrk="1" hangingPunct="1"/>
            <a:r>
              <a:rPr lang="en-GB" sz="2400" dirty="0" smtClean="0"/>
              <a:t>Writes go to the log only, not to memory.</a:t>
            </a:r>
          </a:p>
          <a:p>
            <a:pPr marL="358775" indent="-358775" defTabSz="914400" eaLnBrk="1" hangingPunct="1"/>
            <a:r>
              <a:rPr lang="en-GB" sz="2400" dirty="0" smtClean="0"/>
              <a:t>At the end, the transaction validates the log. </a:t>
            </a:r>
          </a:p>
          <a:p>
            <a:pPr marL="678815" lvl="1" indent="-358775"/>
            <a:r>
              <a:rPr lang="en-GB" sz="2000" dirty="0" smtClean="0"/>
              <a:t>Validation:  Are the values I read the same now as when I read them?</a:t>
            </a:r>
            <a:endParaRPr lang="en-GB" sz="2000" dirty="0" smtClean="0"/>
          </a:p>
          <a:p>
            <a:pPr marL="678815" lvl="1" indent="-358775"/>
            <a:r>
              <a:rPr lang="en-GB" sz="2000" dirty="0" smtClean="0"/>
              <a:t>If </a:t>
            </a:r>
            <a:r>
              <a:rPr lang="en-GB" sz="2000" dirty="0" smtClean="0"/>
              <a:t>valid, atomically </a:t>
            </a:r>
            <a:r>
              <a:rPr lang="en-GB" sz="2000" b="1" dirty="0" smtClean="0"/>
              <a:t>commits changes</a:t>
            </a:r>
            <a:r>
              <a:rPr lang="en-GB" sz="2000" dirty="0" smtClean="0"/>
              <a:t> to memory.</a:t>
            </a:r>
          </a:p>
          <a:p>
            <a:pPr marL="678815" lvl="1" indent="-358775"/>
            <a:r>
              <a:rPr lang="en-GB" sz="2000" dirty="0" smtClean="0"/>
              <a:t>If not valid, re-runs from the beginning, discarding changes.</a:t>
            </a:r>
          </a:p>
        </p:txBody>
      </p:sp>
      <p:sp>
        <p:nvSpPr>
          <p:cNvPr id="26628" name="Rectangular Callout 5"/>
          <p:cNvSpPr>
            <a:spLocks noChangeArrowheads="1"/>
          </p:cNvSpPr>
          <p:nvPr/>
        </p:nvSpPr>
        <p:spPr bwMode="auto">
          <a:xfrm>
            <a:off x="500062" y="1643063"/>
            <a:ext cx="6637338" cy="646331"/>
          </a:xfrm>
          <a:prstGeom prst="wedgeRectCallout">
            <a:avLst>
              <a:gd name="adj1" fmla="val -27773"/>
              <a:gd name="adj2" fmla="val -50976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cs typeface="Courier New"/>
              </a:rPr>
              <a:t>{... &lt;</a:t>
            </a:r>
            <a:r>
              <a:rPr lang="en-US" sz="3600" b="1" dirty="0">
                <a:solidFill>
                  <a:schemeClr val="bg1"/>
                </a:solidFill>
                <a:latin typeface="Courier New"/>
                <a:cs typeface="Courier New"/>
              </a:rPr>
              <a:t>code&gt;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cs typeface="Courier New"/>
              </a:rPr>
              <a:t> ...}</a:t>
            </a:r>
            <a:endParaRPr lang="en-US" sz="36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Vertical Scroll 5"/>
          <p:cNvSpPr/>
          <p:nvPr/>
        </p:nvSpPr>
        <p:spPr>
          <a:xfrm flipH="1">
            <a:off x="7530319" y="237671"/>
            <a:ext cx="1270000" cy="124158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read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y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read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z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write 10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x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write 42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z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2" name="Freeform 1"/>
          <p:cNvSpPr/>
          <p:nvPr/>
        </p:nvSpPr>
        <p:spPr>
          <a:xfrm>
            <a:off x="6560457" y="1698171"/>
            <a:ext cx="2360028" cy="2873829"/>
          </a:xfrm>
          <a:custGeom>
            <a:avLst/>
            <a:gdLst>
              <a:gd name="connsiteX0" fmla="*/ 0 w 2360028"/>
              <a:gd name="connsiteY0" fmla="*/ 2873829 h 2873829"/>
              <a:gd name="connsiteX1" fmla="*/ 1930400 w 2360028"/>
              <a:gd name="connsiteY1" fmla="*/ 2612572 h 2873829"/>
              <a:gd name="connsiteX2" fmla="*/ 2351314 w 2360028"/>
              <a:gd name="connsiteY2" fmla="*/ 1393372 h 2873829"/>
              <a:gd name="connsiteX3" fmla="*/ 1712686 w 2360028"/>
              <a:gd name="connsiteY3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0028" h="2873829">
                <a:moveTo>
                  <a:pt x="0" y="2873829"/>
                </a:moveTo>
                <a:cubicBezTo>
                  <a:pt x="769257" y="2866572"/>
                  <a:pt x="1538514" y="2859315"/>
                  <a:pt x="1930400" y="2612572"/>
                </a:cubicBezTo>
                <a:cubicBezTo>
                  <a:pt x="2322286" y="2365829"/>
                  <a:pt x="2387600" y="1828801"/>
                  <a:pt x="2351314" y="1393372"/>
                </a:cubicBezTo>
                <a:cubicBezTo>
                  <a:pt x="2315028" y="957943"/>
                  <a:pt x="2013857" y="478971"/>
                  <a:pt x="171268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Title 943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Multi-Cores are Coming</a:t>
            </a:r>
          </a:p>
        </p:txBody>
      </p:sp>
      <p:sp>
        <p:nvSpPr>
          <p:cNvPr id="943107" name="Text Placeholder 94310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Multi-cores are coming!</a:t>
            </a:r>
          </a:p>
          <a:p>
            <a:pPr lvl="1"/>
            <a:r>
              <a:rPr lang="en-GB" dirty="0" smtClean="0"/>
              <a:t>For 50 years, hardware designers delivered </a:t>
            </a:r>
            <a:r>
              <a:rPr lang="en-GB" dirty="0" smtClean="0">
                <a:solidFill>
                  <a:srgbClr val="FFFF00"/>
                </a:solidFill>
              </a:rPr>
              <a:t>40-50% increases per year </a:t>
            </a:r>
            <a:r>
              <a:rPr lang="en-GB" dirty="0" smtClean="0"/>
              <a:t>in sequential program performance.</a:t>
            </a:r>
          </a:p>
          <a:p>
            <a:pPr lvl="1"/>
            <a:r>
              <a:rPr lang="en-GB" dirty="0" smtClean="0"/>
              <a:t>Around 2004, this </a:t>
            </a:r>
            <a:r>
              <a:rPr lang="en-GB" dirty="0" smtClean="0">
                <a:solidFill>
                  <a:srgbClr val="FFFF00"/>
                </a:solidFill>
              </a:rPr>
              <a:t>pattern failed </a:t>
            </a:r>
            <a:r>
              <a:rPr lang="en-GB" dirty="0" smtClean="0"/>
              <a:t>because power and cooling issues made it impossible to increase clock frequencies.</a:t>
            </a:r>
          </a:p>
          <a:p>
            <a:pPr lvl="1"/>
            <a:r>
              <a:rPr lang="en-GB" dirty="0" smtClean="0"/>
              <a:t>Now hardware designers are using the extra transistors that Moore’s law is still delivering to put more processors on a single chip.  </a:t>
            </a:r>
          </a:p>
          <a:p>
            <a:r>
              <a:rPr lang="en-GB" i="1" dirty="0" smtClean="0">
                <a:solidFill>
                  <a:srgbClr val="FFFF00"/>
                </a:solidFill>
              </a:rPr>
              <a:t>If we want to improve performance, parallelism is no longer optional.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STM in</a:t>
            </a:r>
            <a:br>
              <a:rPr lang="en-US" dirty="0" smtClean="0"/>
            </a:br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2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Why STM in Haskell?</a:t>
            </a:r>
          </a:p>
        </p:txBody>
      </p:sp>
      <p:sp>
        <p:nvSpPr>
          <p:cNvPr id="201731" name="Text Placeholder 20173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84800"/>
          </a:xfrm>
        </p:spPr>
        <p:txBody>
          <a:bodyPr>
            <a:normAutofit fontScale="92500" lnSpcReduction="10000"/>
          </a:bodyPr>
          <a:lstStyle/>
          <a:p>
            <a:pPr marL="358775" indent="-358775"/>
            <a:r>
              <a:rPr lang="en-GB" dirty="0" smtClean="0"/>
              <a:t>Logging memory effects is </a:t>
            </a:r>
            <a:r>
              <a:rPr lang="en-GB" dirty="0" smtClean="0">
                <a:solidFill>
                  <a:srgbClr val="FF0000"/>
                </a:solidFill>
              </a:rPr>
              <a:t>expensive</a:t>
            </a:r>
            <a:r>
              <a:rPr lang="en-GB" dirty="0" smtClean="0"/>
              <a:t>.</a:t>
            </a:r>
            <a:endParaRPr lang="en-GB" dirty="0" smtClean="0">
              <a:solidFill>
                <a:srgbClr val="FF0000"/>
              </a:solidFill>
            </a:endParaRPr>
          </a:p>
          <a:p>
            <a:pPr marL="358775" indent="-358775" defTabSz="914400" eaLnBrk="1" hangingPunct="1"/>
            <a:r>
              <a:rPr lang="en-GB" dirty="0" smtClean="0"/>
              <a:t>Haskell already partitions the world into</a:t>
            </a:r>
          </a:p>
          <a:p>
            <a:pPr marL="892175" lvl="1" indent="-354013" defTabSz="914400" eaLnBrk="1" hangingPunct="1"/>
            <a:r>
              <a:rPr lang="en-GB" sz="2400" dirty="0" smtClean="0"/>
              <a:t>immutable values (zillions and zillions)</a:t>
            </a:r>
          </a:p>
          <a:p>
            <a:pPr marL="892175" lvl="1" indent="-354013" defTabSz="914400" eaLnBrk="1" hangingPunct="1"/>
            <a:r>
              <a:rPr lang="en-GB" sz="2400" dirty="0" smtClean="0"/>
              <a:t>mutable locations (some or none)</a:t>
            </a:r>
          </a:p>
          <a:p>
            <a:pPr marL="892175" lvl="1" indent="-354013" defTabSz="914400" eaLnBrk="1" hangingPunct="1"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Only need to log the latter!</a:t>
            </a:r>
          </a:p>
          <a:p>
            <a:pPr marL="358775" indent="-358775" defTabSz="914400" eaLnBrk="1" hangingPunct="1"/>
            <a:r>
              <a:rPr lang="en-GB" dirty="0" smtClean="0">
                <a:solidFill>
                  <a:srgbClr val="FFFF00"/>
                </a:solidFill>
              </a:rPr>
              <a:t>Type </a:t>
            </a:r>
            <a:r>
              <a:rPr lang="en-GB" dirty="0" smtClean="0">
                <a:solidFill>
                  <a:srgbClr val="FFFF00"/>
                </a:solidFill>
              </a:rPr>
              <a:t>system: </a:t>
            </a:r>
            <a:r>
              <a:rPr lang="en-GB" dirty="0"/>
              <a:t>C</a:t>
            </a:r>
            <a:r>
              <a:rPr lang="en-GB" dirty="0" smtClean="0"/>
              <a:t>ontrols </a:t>
            </a:r>
            <a:r>
              <a:rPr lang="en-GB" dirty="0" smtClean="0"/>
              <a:t>where I/O effects happen.</a:t>
            </a:r>
          </a:p>
          <a:p>
            <a:pPr marL="358775" indent="-358775" defTabSz="914400" eaLnBrk="1" hangingPunct="1"/>
            <a:r>
              <a:rPr lang="en-GB" dirty="0" smtClean="0">
                <a:solidFill>
                  <a:srgbClr val="FFFF00"/>
                </a:solidFill>
              </a:rPr>
              <a:t>Monad </a:t>
            </a:r>
            <a:r>
              <a:rPr lang="en-GB" dirty="0" smtClean="0">
                <a:solidFill>
                  <a:srgbClr val="FFFF00"/>
                </a:solidFill>
              </a:rPr>
              <a:t>infrastructure: </a:t>
            </a:r>
            <a:r>
              <a:rPr lang="en-GB" dirty="0"/>
              <a:t>I</a:t>
            </a:r>
            <a:r>
              <a:rPr lang="en-GB" dirty="0" smtClean="0"/>
              <a:t>deal </a:t>
            </a:r>
            <a:r>
              <a:rPr lang="en-GB" dirty="0" smtClean="0"/>
              <a:t>for constructing transactions &amp; implicitly passing transaction log.</a:t>
            </a:r>
          </a:p>
          <a:p>
            <a:pPr marL="358775" indent="-358775"/>
            <a:r>
              <a:rPr lang="en-GB" dirty="0" smtClean="0">
                <a:solidFill>
                  <a:srgbClr val="FFFF00"/>
                </a:solidFill>
              </a:rPr>
              <a:t>Already paid the </a:t>
            </a:r>
            <a:r>
              <a:rPr lang="en-GB" dirty="0" smtClean="0">
                <a:solidFill>
                  <a:srgbClr val="FFFF00"/>
                </a:solidFill>
              </a:rPr>
              <a:t>bill:</a:t>
            </a:r>
            <a:r>
              <a:rPr lang="en-GB" dirty="0" smtClean="0"/>
              <a:t>  </a:t>
            </a:r>
            <a:r>
              <a:rPr lang="en-GB" dirty="0" smtClean="0"/>
              <a:t>Simply reading or writing a mutable location is expensive (involving a procedure call) so transaction overhead is not as large as in an imperative language.</a:t>
            </a:r>
          </a:p>
        </p:txBody>
      </p:sp>
      <p:sp>
        <p:nvSpPr>
          <p:cNvPr id="5" name="Rounded Rectangular Callout 143363"/>
          <p:cNvSpPr>
            <a:spLocks noChangeArrowheads="1"/>
          </p:cNvSpPr>
          <p:nvPr/>
        </p:nvSpPr>
        <p:spPr bwMode="auto">
          <a:xfrm>
            <a:off x="6667500" y="2246313"/>
            <a:ext cx="2254250" cy="1191816"/>
          </a:xfrm>
          <a:prstGeom prst="wedgeRoundRectCallout">
            <a:avLst>
              <a:gd name="adj1" fmla="val -68197"/>
              <a:gd name="adj2" fmla="val -297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0" dirty="0" smtClean="0">
                <a:solidFill>
                  <a:srgbClr val="000000"/>
                </a:solidFill>
                <a:latin typeface="Chalkboard"/>
              </a:rPr>
              <a:t>Haskell programmers brutally trained from birth to use memory effects sparingly.</a:t>
            </a:r>
            <a:endParaRPr lang="en-GB" sz="1600" b="0" dirty="0">
              <a:solidFill>
                <a:srgbClr val="000000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217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Tracking Effects with Types</a:t>
            </a:r>
          </a:p>
        </p:txBody>
      </p:sp>
      <p:sp>
        <p:nvSpPr>
          <p:cNvPr id="217091" name="Rectangle 217090"/>
          <p:cNvSpPr>
            <a:spLocks noChangeArrowheads="1"/>
          </p:cNvSpPr>
          <p:nvPr/>
        </p:nvSpPr>
        <p:spPr bwMode="auto">
          <a:xfrm>
            <a:off x="615950" y="1435101"/>
            <a:ext cx="8229600" cy="5105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5000"/>
              </a:spcBef>
              <a:buSzPct val="120000"/>
              <a:buFont typeface="Wingdings" charset="2"/>
              <a:buChar char="§"/>
            </a:pPr>
            <a:r>
              <a:rPr lang="en-GB" sz="2800" b="0" dirty="0" smtClean="0">
                <a:latin typeface="Chalkboard"/>
              </a:rPr>
              <a:t>Consider a simple Haskell program: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SzPct val="120000"/>
            </a:pPr>
            <a:endParaRPr lang="en-GB" sz="2800" dirty="0" smtClean="0">
              <a:latin typeface="Chalkboard"/>
            </a:endParaRP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SzPct val="120000"/>
            </a:pPr>
            <a:r>
              <a:rPr lang="en-GB" sz="2800" b="0" dirty="0" smtClean="0">
                <a:latin typeface="Chalkboard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SzPct val="120000"/>
              <a:buFont typeface="Wingdings" charset="2"/>
              <a:buChar char="§"/>
            </a:pPr>
            <a:r>
              <a:rPr lang="en-GB" sz="2800" b="0" dirty="0" smtClean="0">
                <a:latin typeface="Chalkboard"/>
              </a:rPr>
              <a:t>Effects </a:t>
            </a:r>
            <a:r>
              <a:rPr lang="en-GB" sz="2800" b="0" dirty="0">
                <a:latin typeface="Chalkboard"/>
              </a:rPr>
              <a:t>are explicit in the type </a:t>
            </a:r>
            <a:r>
              <a:rPr lang="en-GB" sz="2800" b="0" dirty="0" smtClean="0">
                <a:latin typeface="Chalkboard"/>
              </a:rPr>
              <a:t>system.</a:t>
            </a:r>
          </a:p>
          <a:p>
            <a:pPr marL="742950" lvl="1" indent="-285750">
              <a:lnSpc>
                <a:spcPct val="90000"/>
              </a:lnSpc>
              <a:spcBef>
                <a:spcPct val="45000"/>
              </a:spcBef>
            </a:pPr>
            <a:endParaRPr lang="en-GB" sz="2800" dirty="0" smtClean="0">
              <a:solidFill>
                <a:srgbClr val="FFFF00"/>
              </a:solidFill>
              <a:latin typeface="Chalkboard"/>
            </a:endParaRPr>
          </a:p>
          <a:p>
            <a:pPr marL="742950" lvl="1" indent="-285750">
              <a:lnSpc>
                <a:spcPct val="90000"/>
              </a:lnSpc>
              <a:spcBef>
                <a:spcPct val="45000"/>
              </a:spcBef>
            </a:pPr>
            <a:endParaRPr lang="en-GB" sz="2800" b="0" dirty="0" smtClean="0">
              <a:solidFill>
                <a:schemeClr val="bg1"/>
              </a:solidFill>
              <a:latin typeface="Chalkboard"/>
            </a:endParaRP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SzPct val="120000"/>
              <a:buFont typeface="Wingdings" charset="2"/>
              <a:buChar char="§"/>
            </a:pPr>
            <a:r>
              <a:rPr lang="en-GB" sz="2800" dirty="0" smtClean="0">
                <a:solidFill>
                  <a:srgbClr val="FFFFFF"/>
                </a:solidFill>
                <a:latin typeface="Chalkboard"/>
              </a:rPr>
              <a:t>M</a:t>
            </a:r>
            <a:r>
              <a:rPr lang="en-GB" sz="2800" b="0" dirty="0" smtClean="0">
                <a:solidFill>
                  <a:srgbClr val="FFFFFF"/>
                </a:solidFill>
                <a:latin typeface="Chalkboard"/>
              </a:rPr>
              <a:t>ain </a:t>
            </a:r>
            <a:r>
              <a:rPr lang="en-GB" sz="2800" b="0" dirty="0">
                <a:solidFill>
                  <a:srgbClr val="FFFFFF"/>
                </a:solidFill>
                <a:latin typeface="Chalkboard"/>
              </a:rPr>
              <a:t>program is</a:t>
            </a:r>
            <a:r>
              <a:rPr lang="en-GB" sz="2800" b="0" dirty="0" smtClean="0">
                <a:solidFill>
                  <a:srgbClr val="FFFFFF"/>
                </a:solidFill>
                <a:latin typeface="Chalkboard"/>
              </a:rPr>
              <a:t> a computation with effects.</a:t>
            </a:r>
            <a:endParaRPr lang="en-GB" sz="2800" b="0" dirty="0">
              <a:solidFill>
                <a:srgbClr val="FFFFFF"/>
              </a:solidFill>
              <a:latin typeface="Chalkbo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076443"/>
            <a:ext cx="683578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main = do { 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putStr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(reverse “yes”);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   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putStr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“no”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778243"/>
            <a:ext cx="7874000" cy="9294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5000"/>
              </a:spcBef>
            </a:pP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(reverse “yes”) </a:t>
            </a:r>
            <a:r>
              <a:rPr lang="en-GB" sz="24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:: String</a:t>
            </a:r>
            <a:r>
              <a:rPr lang="en-GB" sz="2400" b="1" dirty="0" smtClean="0">
                <a:latin typeface="Courier New"/>
                <a:cs typeface="Courier New"/>
              </a:rPr>
              <a:t> 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-- No effects</a:t>
            </a:r>
          </a:p>
          <a:p>
            <a:pPr marL="285750" lvl="1" indent="-285750">
              <a:lnSpc>
                <a:spcPct val="90000"/>
              </a:lnSpc>
              <a:spcBef>
                <a:spcPct val="45000"/>
              </a:spcBef>
            </a:pP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putStr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“no” ) </a:t>
            </a:r>
            <a:r>
              <a:rPr lang="en-GB" sz="24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:: IO ()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--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Yes effects</a:t>
            </a:r>
            <a:endParaRPr lang="en-GB" sz="2400" b="1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492743"/>
            <a:ext cx="683578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main </a:t>
            </a:r>
            <a:r>
              <a:rPr lang="en-GB" sz="24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:: IO 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218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 eaLnBrk="1" hangingPunct="1"/>
            <a:r>
              <a:rPr lang="en-GB" dirty="0" smtClean="0"/>
              <a:t>Mutable State</a:t>
            </a:r>
          </a:p>
        </p:txBody>
      </p:sp>
      <p:sp>
        <p:nvSpPr>
          <p:cNvPr id="218115" name="Text Placeholder 218114"/>
          <p:cNvSpPr>
            <a:spLocks noGrp="1" noChangeArrowheads="1"/>
          </p:cNvSpPr>
          <p:nvPr>
            <p:ph type="body" idx="1"/>
          </p:nvPr>
        </p:nvSpPr>
        <p:spPr>
          <a:xfrm>
            <a:off x="825500" y="1574800"/>
            <a:ext cx="8128000" cy="990600"/>
          </a:xfrm>
        </p:spPr>
        <p:txBody>
          <a:bodyPr>
            <a:normAutofit/>
          </a:bodyPr>
          <a:lstStyle/>
          <a:p>
            <a:pPr marL="0" indent="0" defTabSz="914400" eaLnBrk="1" hangingPunct="1">
              <a:spcAft>
                <a:spcPts val="1800"/>
              </a:spcAft>
              <a:buFontTx/>
              <a:buNone/>
            </a:pPr>
            <a:r>
              <a:rPr lang="en-GB" dirty="0" smtClean="0"/>
              <a:t>Haskell uses </a:t>
            </a:r>
            <a:r>
              <a:rPr lang="en-GB" dirty="0" smtClean="0">
                <a:solidFill>
                  <a:srgbClr val="FFFF00"/>
                </a:solidFill>
              </a:rPr>
              <a:t>new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FF00"/>
                </a:solidFill>
              </a:rPr>
              <a:t>read</a:t>
            </a:r>
            <a:r>
              <a:rPr lang="en-GB" dirty="0" smtClean="0"/>
              <a:t>,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FF00"/>
                </a:solidFill>
              </a:rPr>
              <a:t>write* </a:t>
            </a:r>
            <a:r>
              <a:rPr lang="en-GB" dirty="0" smtClean="0"/>
              <a:t>functions within the IO Monad to manage mutable state</a:t>
            </a:r>
            <a:r>
              <a:rPr lang="en-GB" dirty="0" smtClean="0"/>
              <a:t>.</a:t>
            </a:r>
          </a:p>
        </p:txBody>
      </p:sp>
      <p:sp>
        <p:nvSpPr>
          <p:cNvPr id="218116" name="TextBox 218115"/>
          <p:cNvSpPr txBox="1">
            <a:spLocks noChangeArrowheads="1"/>
          </p:cNvSpPr>
          <p:nvPr/>
        </p:nvSpPr>
        <p:spPr bwMode="auto">
          <a:xfrm>
            <a:off x="590550" y="2595563"/>
            <a:ext cx="8439150" cy="23083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  <a:tab pos="188118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main = do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{r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&lt;-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new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-- </a:t>
            </a:r>
            <a:r>
              <a:rPr lang="en-GB" sz="2000" b="1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r := 0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GB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-- r := r+1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&lt;-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read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-- s := r;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print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s }</a:t>
            </a:r>
            <a:b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:: Ref </a:t>
            </a:r>
            <a:r>
              <a:rPr lang="en-GB" sz="2000" b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-&gt; IO ()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r = do { v &lt;-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read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r;  	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-- temp = r          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r (v+1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}	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-- r = temp+1</a:t>
            </a:r>
            <a:endParaRPr lang="en-GB" sz="2000" b="1" dirty="0">
              <a:solidFill>
                <a:schemeClr val="bg2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8117" name="TextBox 218116"/>
          <p:cNvSpPr txBox="1">
            <a:spLocks noChangeArrowheads="1"/>
          </p:cNvSpPr>
          <p:nvPr/>
        </p:nvSpPr>
        <p:spPr bwMode="auto">
          <a:xfrm>
            <a:off x="4076700" y="168275"/>
            <a:ext cx="4953000" cy="928459"/>
          </a:xfrm>
          <a:prstGeom prst="rect">
            <a:avLst/>
          </a:prstGeom>
          <a:solidFill>
            <a:srgbClr val="E1EFF4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new   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a -&gt; IO (Ref a)</a:t>
            </a:r>
            <a:r>
              <a:rPr lang="en-GB" sz="2000" b="1" dirty="0">
                <a:solidFill>
                  <a:srgbClr val="E1EFF4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rgbClr val="E1EFF4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read  </a:t>
            </a:r>
            <a:r>
              <a:rPr lang="en-GB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Ref a -&gt; IO a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write </a:t>
            </a:r>
            <a:r>
              <a:rPr lang="en-GB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:: Ref a -&gt; a -&gt; IO 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50" y="6357258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actually </a:t>
            </a:r>
            <a:r>
              <a:rPr lang="en-US" dirty="0" err="1" smtClean="0"/>
              <a:t>newRef</a:t>
            </a:r>
            <a:r>
              <a:rPr lang="en-US" dirty="0" smtClean="0"/>
              <a:t>, </a:t>
            </a:r>
            <a:r>
              <a:rPr lang="en-US" dirty="0" err="1" smtClean="0"/>
              <a:t>readRef</a:t>
            </a:r>
            <a:r>
              <a:rPr lang="en-US" dirty="0" smtClean="0"/>
              <a:t>, </a:t>
            </a:r>
            <a:r>
              <a:rPr lang="en-US" dirty="0" err="1" smtClean="0"/>
              <a:t>writeRef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07733" y="5918920"/>
            <a:ext cx="2004784" cy="3693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58775" indent="-358775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(read r) + 3</a:t>
            </a:r>
            <a:endParaRPr lang="en-GB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" name="Text Placeholder 218114"/>
          <p:cNvSpPr txBox="1">
            <a:spLocks noChangeArrowheads="1"/>
          </p:cNvSpPr>
          <p:nvPr/>
        </p:nvSpPr>
        <p:spPr>
          <a:xfrm>
            <a:off x="832760" y="4949308"/>
            <a:ext cx="8128000" cy="9906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100000"/>
              <a:buFont typeface="Wingdings" charset="2"/>
              <a:buChar char="§"/>
              <a:defRPr kumimoji="0" sz="28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Lucida Grande"/>
              <a:buChar char="-"/>
              <a:defRPr kumimoji="0" sz="24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Tx/>
              <a:buNone/>
            </a:pPr>
            <a:r>
              <a:rPr lang="en-GB" dirty="0" smtClean="0"/>
              <a:t>Haskell's type system makes it impossible to use refs outside of the IO monad.  </a:t>
            </a:r>
            <a:r>
              <a:rPr lang="en-GB" dirty="0" err="1" smtClean="0"/>
              <a:t>Eg</a:t>
            </a:r>
            <a:r>
              <a:rPr lang="en-GB" dirty="0" smtClean="0"/>
              <a:t>:  Doesn't check:</a:t>
            </a: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68961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/>
          </a:bodyPr>
          <a:lstStyle/>
          <a:p>
            <a:pPr marL="0" indent="0" defTabSz="914400" eaLnBrk="1" hangingPunct="1"/>
            <a:r>
              <a:rPr lang="en-GB" dirty="0" smtClean="0"/>
              <a:t>Concurrent Threads in </a:t>
            </a:r>
            <a:r>
              <a:rPr lang="en-GB" dirty="0" smtClean="0"/>
              <a:t>Haskell</a:t>
            </a:r>
          </a:p>
        </p:txBody>
      </p:sp>
      <p:sp>
        <p:nvSpPr>
          <p:cNvPr id="168966" name="TextBox 168965"/>
          <p:cNvSpPr txBox="1">
            <a:spLocks noChangeArrowheads="1"/>
          </p:cNvSpPr>
          <p:nvPr/>
        </p:nvSpPr>
        <p:spPr bwMode="auto">
          <a:xfrm>
            <a:off x="1440296" y="3392488"/>
            <a:ext cx="6262254" cy="12995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main = do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fork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action1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action2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 .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.. }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endParaRPr lang="en-GB" sz="105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68967" name="Text Placeholder 168966"/>
          <p:cNvSpPr>
            <a:spLocks noGrp="1" noChangeArrowheads="1"/>
          </p:cNvSpPr>
          <p:nvPr>
            <p:ph type="body" idx="1"/>
          </p:nvPr>
        </p:nvSpPr>
        <p:spPr>
          <a:xfrm>
            <a:off x="520700" y="1347788"/>
            <a:ext cx="8280400" cy="1152525"/>
          </a:xfrm>
        </p:spPr>
        <p:txBody>
          <a:bodyPr>
            <a:noAutofit/>
          </a:bodyPr>
          <a:lstStyle/>
          <a:p>
            <a:pPr marL="363538" indent="-363538" defTabSz="914400" eaLnBrk="1" hangingPunct="1"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FF00"/>
                </a:solidFill>
              </a:rPr>
              <a:t>fork </a:t>
            </a:r>
            <a:r>
              <a:rPr lang="en-GB" dirty="0" smtClean="0"/>
              <a:t>function spawns a thread.</a:t>
            </a:r>
          </a:p>
          <a:p>
            <a:pPr marL="363538" indent="-363538" defTabSz="914400" eaLnBrk="1" hangingPunct="1">
              <a:lnSpc>
                <a:spcPct val="90000"/>
              </a:lnSpc>
            </a:pPr>
            <a:r>
              <a:rPr lang="en-GB" dirty="0" smtClean="0"/>
              <a:t>It takes an action as its argument.</a:t>
            </a:r>
          </a:p>
          <a:p>
            <a:pPr marL="892175" lvl="1" indent="-354013" defTabSz="914400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	</a:t>
            </a:r>
          </a:p>
        </p:txBody>
      </p:sp>
      <p:sp>
        <p:nvSpPr>
          <p:cNvPr id="168969" name="TextBox 168968"/>
          <p:cNvSpPr txBox="1">
            <a:spLocks noChangeArrowheads="1"/>
          </p:cNvSpPr>
          <p:nvPr/>
        </p:nvSpPr>
        <p:spPr bwMode="auto">
          <a:xfrm>
            <a:off x="1441450" y="2509838"/>
            <a:ext cx="6261100" cy="487313"/>
          </a:xfrm>
          <a:prstGeom prst="rect">
            <a:avLst/>
          </a:prstGeom>
          <a:solidFill>
            <a:srgbClr val="E1EFF4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800" b="1" dirty="0">
                <a:solidFill>
                  <a:schemeClr val="bg1"/>
                </a:solidFill>
                <a:latin typeface="Courier New"/>
                <a:cs typeface="Courier New"/>
              </a:rPr>
              <a:t>fork </a:t>
            </a:r>
            <a:r>
              <a:rPr lang="en-GB" sz="2800" b="1" dirty="0">
                <a:solidFill>
                  <a:srgbClr val="0042C8"/>
                </a:solidFill>
                <a:latin typeface="Courier New"/>
                <a:cs typeface="Courier New"/>
              </a:rPr>
              <a:t>:: IO a -&gt; IO </a:t>
            </a:r>
            <a:r>
              <a:rPr lang="en-GB" sz="2800" b="1" dirty="0" err="1">
                <a:solidFill>
                  <a:srgbClr val="0042C8"/>
                </a:solidFill>
                <a:latin typeface="Courier New"/>
                <a:cs typeface="Courier New"/>
              </a:rPr>
              <a:t>ThreadId</a:t>
            </a:r>
            <a:endParaRPr lang="en-GB" sz="2800" b="1" dirty="0">
              <a:solidFill>
                <a:srgbClr val="0042C8"/>
              </a:solidFill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234" y="5452129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action 1 and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action 2 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603978" y="3759205"/>
            <a:ext cx="1204708" cy="155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326720" y="3962405"/>
            <a:ext cx="2296888" cy="148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Atomic Blocks in Haskell</a:t>
            </a:r>
          </a:p>
        </p:txBody>
      </p:sp>
      <p:sp>
        <p:nvSpPr>
          <p:cNvPr id="171013" name="TextBox 171012"/>
          <p:cNvSpPr txBox="1">
            <a:spLocks noChangeArrowheads="1"/>
          </p:cNvSpPr>
          <p:nvPr/>
        </p:nvSpPr>
        <p:spPr bwMode="auto">
          <a:xfrm>
            <a:off x="698500" y="2513710"/>
            <a:ext cx="7747000" cy="143116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97485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main = do { r &lt;- new 0;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fork (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action1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action2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...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Placeholder 171010"/>
          <p:cNvSpPr txBox="1">
            <a:spLocks noChangeArrowheads="1"/>
          </p:cNvSpPr>
          <p:nvPr/>
        </p:nvSpPr>
        <p:spPr>
          <a:xfrm>
            <a:off x="546100" y="1530351"/>
            <a:ext cx="8382000" cy="112394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Idea: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add a function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atomic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that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guarantees atomic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execution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 of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its argument computation atomically.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7203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Atomic Details</a:t>
            </a:r>
            <a:endParaRPr lang="en-GB" dirty="0" smtClean="0"/>
          </a:p>
        </p:txBody>
      </p:sp>
      <p:sp>
        <p:nvSpPr>
          <p:cNvPr id="172035" name="Text Placeholder 17203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709160"/>
          </a:xfrm>
        </p:spPr>
        <p:txBody>
          <a:bodyPr>
            <a:normAutofit/>
          </a:bodyPr>
          <a:lstStyle/>
          <a:p>
            <a:pPr marL="358775" indent="-358775" defTabSz="914400" eaLnBrk="1" hangingPunct="1"/>
            <a:r>
              <a:rPr lang="en-GB" sz="2400" dirty="0" smtClean="0"/>
              <a:t>Introduce a type for imperative transaction variables (</a:t>
            </a:r>
            <a:r>
              <a:rPr lang="en-GB" sz="2400" dirty="0" err="1" smtClean="0">
                <a:solidFill>
                  <a:srgbClr val="FFFF00"/>
                </a:solidFill>
              </a:rPr>
              <a:t>TVar</a:t>
            </a:r>
            <a:r>
              <a:rPr lang="en-GB" sz="2400" dirty="0" smtClean="0"/>
              <a:t>) and a new Monad (</a:t>
            </a:r>
            <a:r>
              <a:rPr lang="en-GB" sz="2400" dirty="0" smtClean="0">
                <a:solidFill>
                  <a:srgbClr val="FFFF00"/>
                </a:solidFill>
              </a:rPr>
              <a:t>STM</a:t>
            </a:r>
            <a:r>
              <a:rPr lang="en-GB" sz="2400" dirty="0" smtClean="0"/>
              <a:t>) to track transactions.</a:t>
            </a:r>
          </a:p>
          <a:p>
            <a:pPr marL="358775" indent="-358775" defTabSz="914400" eaLnBrk="1" hangingPunct="1"/>
            <a:r>
              <a:rPr lang="en-GB" sz="2400" dirty="0" smtClean="0"/>
              <a:t>Ensure </a:t>
            </a:r>
            <a:r>
              <a:rPr lang="en-GB" sz="2400" dirty="0" err="1" smtClean="0">
                <a:solidFill>
                  <a:srgbClr val="FFFF00"/>
                </a:solidFill>
              </a:rPr>
              <a:t>TVars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can only be modified in transactions. </a:t>
            </a:r>
          </a:p>
          <a:p>
            <a:pPr marL="358775" indent="-358775" defTabSz="914400" eaLnBrk="1" hangingPunct="1"/>
            <a:endParaRPr lang="en-GB" sz="2400" dirty="0" smtClean="0"/>
          </a:p>
          <a:p>
            <a:pPr marL="358775" indent="-358775" defTabSz="914400" eaLnBrk="1" hangingPunct="1"/>
            <a:endParaRPr lang="en-GB" sz="2400" dirty="0" smtClean="0"/>
          </a:p>
          <a:p>
            <a:pPr marL="358775" indent="-358775" defTabSz="914400" eaLnBrk="1" hangingPunct="1"/>
            <a:endParaRPr lang="en-GB" sz="2400" dirty="0" smtClean="0"/>
          </a:p>
          <a:p>
            <a:pPr marL="358775" indent="-358775" defTabSz="914400" eaLnBrk="1" hangingPunct="1">
              <a:buFontTx/>
              <a:buNone/>
            </a:pPr>
            <a:endParaRPr lang="en-GB" sz="2400" dirty="0" smtClean="0"/>
          </a:p>
        </p:txBody>
      </p:sp>
      <p:sp>
        <p:nvSpPr>
          <p:cNvPr id="172036" name="TextBox 172035"/>
          <p:cNvSpPr txBox="1">
            <a:spLocks noChangeArrowheads="1"/>
          </p:cNvSpPr>
          <p:nvPr/>
        </p:nvSpPr>
        <p:spPr bwMode="auto">
          <a:xfrm>
            <a:off x="1866900" y="2738438"/>
            <a:ext cx="5410200" cy="1200329"/>
          </a:xfrm>
          <a:prstGeom prst="rect">
            <a:avLst/>
          </a:prstGeom>
          <a:solidFill>
            <a:srgbClr val="E1EFF4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atomic    </a:t>
            </a:r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STM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a -&gt; IO a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newTVar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a -&gt;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STM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a)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readTVar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 -&gt;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STM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writeTVar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 -&gt; a -&gt;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STM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172037" name="TextBox 172036"/>
          <p:cNvSpPr txBox="1">
            <a:spLocks noChangeArrowheads="1"/>
          </p:cNvSpPr>
          <p:nvPr/>
        </p:nvSpPr>
        <p:spPr bwMode="auto">
          <a:xfrm>
            <a:off x="730941" y="4059242"/>
            <a:ext cx="7701868" cy="26776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-- </a:t>
            </a: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adds 1 to the mutable reference r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::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STM </a:t>
            </a:r>
            <a:r>
              <a:rPr lang="en-GB" sz="2000" b="1" dirty="0">
                <a:solidFill>
                  <a:srgbClr val="375BB0"/>
                </a:solidFill>
                <a:latin typeface="Courier New"/>
                <a:cs typeface="Courier New"/>
              </a:rPr>
              <a:t>()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r = do { v &lt;- </a:t>
            </a:r>
            <a:r>
              <a:rPr lang="en-GB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readTVar</a:t>
            </a:r>
            <a:r>
              <a:rPr lang="en-GB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r; </a:t>
            </a:r>
            <a:r>
              <a:rPr lang="en-GB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writeTVar</a:t>
            </a:r>
            <a:r>
              <a:rPr lang="en-GB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r (v+1) } 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endParaRPr lang="en-GB" sz="20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main  =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do 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{ r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&lt;-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newTVar</a:t>
            </a:r>
            <a:r>
              <a:rPr lang="en-GB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0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b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	 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fork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r))</a:t>
            </a:r>
            <a:b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	 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inc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b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      </a:t>
            </a:r>
            <a:r>
              <a:rPr lang="en-GB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... </a:t>
            </a:r>
            <a:r>
              <a:rPr lang="en-GB" sz="20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itle 173059"/>
          <p:cNvSpPr>
            <a:spLocks noGrp="1" noChangeArrowheads="1"/>
          </p:cNvSpPr>
          <p:nvPr>
            <p:ph type="title"/>
          </p:nvPr>
        </p:nvSpPr>
        <p:spPr>
          <a:xfrm>
            <a:off x="254000" y="274638"/>
            <a:ext cx="8229600" cy="1143000"/>
          </a:xfrm>
        </p:spPr>
        <p:txBody>
          <a:bodyPr/>
          <a:lstStyle/>
          <a:p>
            <a:pPr marL="0" indent="0" algn="l" defTabSz="914400" eaLnBrk="1" hangingPunct="1"/>
            <a:r>
              <a:rPr lang="en-GB" dirty="0" smtClean="0"/>
              <a:t>STM in Haskell</a:t>
            </a:r>
          </a:p>
        </p:txBody>
      </p:sp>
      <p:sp>
        <p:nvSpPr>
          <p:cNvPr id="173061" name="Text Placeholder 173060"/>
          <p:cNvSpPr>
            <a:spLocks noGrp="1" noChangeArrowheads="1"/>
          </p:cNvSpPr>
          <p:nvPr>
            <p:ph type="body" idx="1"/>
          </p:nvPr>
        </p:nvSpPr>
        <p:spPr>
          <a:xfrm>
            <a:off x="217714" y="1638300"/>
            <a:ext cx="8786586" cy="4940300"/>
          </a:xfrm>
        </p:spPr>
        <p:txBody>
          <a:bodyPr>
            <a:normAutofit/>
          </a:bodyPr>
          <a:lstStyle/>
          <a:p>
            <a:pPr marL="0" indent="0" defTabSz="914400" eaLnBrk="1" hangingPunct="1">
              <a:buNone/>
            </a:pPr>
            <a:r>
              <a:rPr lang="en-GB" sz="2400" dirty="0" smtClean="0"/>
              <a:t>The STM monad includes different ops than the IO monad:</a:t>
            </a:r>
          </a:p>
          <a:p>
            <a:pPr marL="358775" indent="-358775" defTabSz="914400" eaLnBrk="1" hangingPunct="1"/>
            <a:r>
              <a:rPr lang="en-GB" sz="2400" dirty="0" smtClean="0"/>
              <a:t>Can’t use </a:t>
            </a:r>
            <a:r>
              <a:rPr lang="en-GB" sz="2400" dirty="0" err="1" smtClean="0"/>
              <a:t>TVars</a:t>
            </a:r>
            <a:r>
              <a:rPr lang="en-GB" sz="2400" dirty="0" smtClean="0"/>
              <a:t> outside atomic </a:t>
            </a:r>
            <a:r>
              <a:rPr lang="en-GB" sz="2400" dirty="0" smtClean="0"/>
              <a:t>block                   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678815" lvl="1" indent="-358775"/>
            <a:r>
              <a:rPr lang="en-GB" sz="2000" dirty="0" smtClean="0"/>
              <a:t>just like you can't use </a:t>
            </a:r>
            <a:r>
              <a:rPr lang="en-GB" sz="2000" dirty="0" err="1" smtClean="0"/>
              <a:t>printStrLn</a:t>
            </a:r>
            <a:r>
              <a:rPr lang="en-GB" sz="2000" dirty="0" smtClean="0"/>
              <a:t> outside of IO monad</a:t>
            </a:r>
          </a:p>
          <a:p>
            <a:pPr marL="358775" indent="-358775" defTabSz="914400" eaLnBrk="1" hangingPunct="1"/>
            <a:r>
              <a:rPr lang="en-GB" sz="2400" dirty="0" smtClean="0"/>
              <a:t>Can’t </a:t>
            </a:r>
            <a:r>
              <a:rPr lang="en-GB" sz="2400" dirty="0" smtClean="0"/>
              <a:t>do IO </a:t>
            </a:r>
            <a:r>
              <a:rPr lang="en-GB" sz="2400" dirty="0" smtClean="0"/>
              <a:t>inside </a:t>
            </a:r>
            <a:r>
              <a:rPr lang="en-GB" sz="2400" dirty="0" smtClean="0"/>
              <a:t>atomic </a:t>
            </a:r>
            <a:r>
              <a:rPr lang="en-GB" sz="2400" dirty="0" smtClean="0"/>
              <a:t>block:  </a:t>
            </a:r>
            <a:endParaRPr lang="en-GB" sz="2400" dirty="0">
              <a:solidFill>
                <a:srgbClr val="FFFF00"/>
              </a:solidFill>
            </a:endParaRPr>
          </a:p>
          <a:p>
            <a:pPr marL="358775" indent="-358775" defTabSz="914400" eaLnBrk="1" hangingPunct="1"/>
            <a:endParaRPr lang="en-GB" sz="2400" dirty="0" smtClean="0">
              <a:solidFill>
                <a:srgbClr val="FFFF00"/>
              </a:solidFill>
            </a:endParaRPr>
          </a:p>
          <a:p>
            <a:pPr marL="358775" indent="-358775" defTabSz="914400" eaLnBrk="1" hangingPunct="1"/>
            <a:endParaRPr lang="en-GB" sz="2400" dirty="0" smtClean="0">
              <a:solidFill>
                <a:srgbClr val="FFFF00"/>
              </a:solidFill>
            </a:endParaRPr>
          </a:p>
          <a:p>
            <a:pPr marL="358775" indent="-358775"/>
            <a:r>
              <a:rPr lang="en-GB" sz="2400" dirty="0" smtClean="0">
                <a:solidFill>
                  <a:srgbClr val="FFFF00"/>
                </a:solidFill>
              </a:rPr>
              <a:t>atomic</a:t>
            </a:r>
            <a:r>
              <a:rPr lang="en-GB" sz="2400" dirty="0" smtClean="0"/>
              <a:t> is a function, not a syntactic </a:t>
            </a:r>
            <a:r>
              <a:rPr lang="en-GB" sz="2400" dirty="0" smtClean="0"/>
              <a:t>construct</a:t>
            </a:r>
          </a:p>
          <a:p>
            <a:pPr marL="678815" lvl="1" indent="-358775"/>
            <a:r>
              <a:rPr lang="en-GB" sz="2000" dirty="0" smtClean="0"/>
              <a:t>called </a:t>
            </a:r>
            <a:r>
              <a:rPr lang="en-GB" sz="2000" i="1" dirty="0" smtClean="0">
                <a:solidFill>
                  <a:srgbClr val="FFFF00"/>
                </a:solidFill>
              </a:rPr>
              <a:t>atomically </a:t>
            </a:r>
            <a:r>
              <a:rPr lang="en-GB" sz="2000" dirty="0" smtClean="0"/>
              <a:t>in the actual </a:t>
            </a:r>
            <a:r>
              <a:rPr lang="en-GB" sz="2000" dirty="0" smtClean="0"/>
              <a:t>implementation</a:t>
            </a:r>
            <a:endParaRPr lang="en-GB" sz="2000" dirty="0" smtClean="0"/>
          </a:p>
          <a:p>
            <a:pPr marL="358775" indent="-358775" defTabSz="914400" eaLnBrk="1" hangingPunct="1"/>
            <a:r>
              <a:rPr lang="en-GB" sz="2400" dirty="0" smtClean="0"/>
              <a:t>...and, best of all...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79900" y="185738"/>
            <a:ext cx="4724400" cy="1094146"/>
          </a:xfrm>
          <a:prstGeom prst="rect">
            <a:avLst/>
          </a:prstGeom>
          <a:solidFill>
            <a:srgbClr val="E1EFF4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b="1" dirty="0" smtClean="0">
                <a:solidFill>
                  <a:schemeClr val="bg1"/>
                </a:solidFill>
                <a:latin typeface="Courier New"/>
                <a:cs typeface="Courier New"/>
              </a:rPr>
              <a:t>atomic   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 STM a -&gt; IO a</a:t>
            </a:r>
            <a: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newTVar</a:t>
            </a:r>
            <a:r>
              <a:rPr lang="en-GB" b="1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 a -&gt; STM (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a)</a:t>
            </a:r>
            <a: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readTVar</a:t>
            </a:r>
            <a:r>
              <a:rPr lang="en-GB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 -&gt; STM a</a:t>
            </a:r>
            <a: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writeTVar</a:t>
            </a:r>
            <a:r>
              <a:rPr lang="en-GB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a -&gt; a -&gt;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STM(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04900" y="3830619"/>
            <a:ext cx="5473700" cy="3693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58775" indent="-358775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atomic (if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then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launchMissiles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endParaRPr lang="en-GB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74638"/>
            <a:ext cx="8356600" cy="919162"/>
          </a:xfrm>
        </p:spPr>
        <p:txBody>
          <a:bodyPr>
            <a:noAutofit/>
          </a:bodyPr>
          <a:lstStyle/>
          <a:p>
            <a:pPr marL="0" indent="0" defTabSz="914400" eaLnBrk="1" hangingPunct="1"/>
            <a:r>
              <a:rPr lang="en-GB" sz="3600" dirty="0" smtClean="0"/>
              <a:t>STM Computations </a:t>
            </a:r>
            <a:r>
              <a:rPr lang="en-GB" sz="3600" dirty="0" smtClean="0"/>
              <a:t>Compose</a:t>
            </a:r>
            <a:br>
              <a:rPr lang="en-GB" sz="3600" dirty="0" smtClean="0"/>
            </a:br>
            <a:r>
              <a:rPr lang="en-GB" sz="3200" dirty="0" smtClean="0"/>
              <a:t>(unlike </a:t>
            </a:r>
            <a:r>
              <a:rPr lang="en-GB" sz="3200" dirty="0" smtClean="0"/>
              <a:t>locks)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4665663"/>
            <a:ext cx="8382000" cy="1912937"/>
          </a:xfrm>
        </p:spPr>
        <p:txBody>
          <a:bodyPr/>
          <a:lstStyle/>
          <a:p>
            <a:pPr marL="358775" indent="-358775" defTabSz="914400" eaLnBrk="1" hangingPunct="1"/>
            <a:r>
              <a:rPr lang="en-GB" sz="2400" dirty="0" smtClean="0"/>
              <a:t>The type guarantees that an </a:t>
            </a:r>
            <a:r>
              <a:rPr lang="en-GB" sz="2400" dirty="0" smtClean="0">
                <a:solidFill>
                  <a:srgbClr val="FFFF00"/>
                </a:solidFill>
              </a:rPr>
              <a:t>STM</a:t>
            </a:r>
            <a:r>
              <a:rPr lang="en-GB" sz="2400" dirty="0" smtClean="0"/>
              <a:t> computation is always executed </a:t>
            </a:r>
            <a:r>
              <a:rPr lang="en-GB" sz="2400" dirty="0" smtClean="0"/>
              <a:t>atomically.  </a:t>
            </a:r>
            <a:endParaRPr lang="en-GB" sz="2400" dirty="0" smtClean="0"/>
          </a:p>
          <a:p>
            <a:pPr marL="678815" lvl="1" indent="-358775"/>
            <a:r>
              <a:rPr lang="en-GB" sz="2000" dirty="0"/>
              <a:t>G</a:t>
            </a:r>
            <a:r>
              <a:rPr lang="en-GB" sz="2000" dirty="0" smtClean="0"/>
              <a:t>lue </a:t>
            </a:r>
            <a:r>
              <a:rPr lang="en-GB" sz="2000" dirty="0" smtClean="0">
                <a:solidFill>
                  <a:srgbClr val="FFFF00"/>
                </a:solidFill>
              </a:rPr>
              <a:t>STMs</a:t>
            </a:r>
            <a:r>
              <a:rPr lang="en-GB" sz="2000" dirty="0" smtClean="0"/>
              <a:t> together </a:t>
            </a:r>
            <a:r>
              <a:rPr lang="en-GB" sz="2000" dirty="0" smtClean="0"/>
              <a:t>arbitrarily as many times as you want</a:t>
            </a:r>
          </a:p>
          <a:p>
            <a:pPr marL="678815" lvl="1" indent="-358775"/>
            <a:r>
              <a:rPr lang="en-GB" sz="2000" dirty="0"/>
              <a:t>T</a:t>
            </a:r>
            <a:r>
              <a:rPr lang="en-GB" sz="2000" dirty="0" smtClean="0"/>
              <a:t>hen </a:t>
            </a:r>
            <a:r>
              <a:rPr lang="en-GB" sz="2000" dirty="0" smtClean="0"/>
              <a:t>wrap with </a:t>
            </a:r>
            <a:r>
              <a:rPr lang="en-GB" sz="2000" dirty="0" smtClean="0">
                <a:solidFill>
                  <a:srgbClr val="FFFF00"/>
                </a:solidFill>
              </a:rPr>
              <a:t>atomic</a:t>
            </a:r>
            <a:r>
              <a:rPr lang="en-GB" sz="2000" dirty="0" smtClean="0"/>
              <a:t> to produce an IO action.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1312863"/>
            <a:ext cx="7929562" cy="272074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incT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STM ()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incT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= do {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v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&lt;-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readTVar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           	     </a:t>
            </a:r>
            <a:r>
              <a:rPr lang="en-GB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writeTVar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(v+1) } 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incT2 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:: </a:t>
            </a:r>
            <a:r>
              <a:rPr lang="en-GB" sz="2400" b="1" dirty="0" err="1">
                <a:solidFill>
                  <a:srgbClr val="375BB0"/>
                </a:solidFill>
                <a:latin typeface="Courier New"/>
                <a:cs typeface="Courier New"/>
              </a:rPr>
              <a:t>TVar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rgbClr val="375BB0"/>
                </a:solidFill>
                <a:latin typeface="Courier New"/>
                <a:cs typeface="Courier New"/>
              </a:rPr>
              <a:t>Int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 -&gt; STM ()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incT2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= do { </a:t>
            </a:r>
            <a:r>
              <a:rPr lang="en-GB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incT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lang="en-GB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incT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foo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:: IO ()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foo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= ...atomic (incT2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)...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02438" y="2495550"/>
            <a:ext cx="1998662" cy="1947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halkboard"/>
              </a:rPr>
              <a:t>Composition is THE way</a:t>
            </a:r>
            <a:r>
              <a:rPr lang="en-GB" sz="24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halkboard"/>
              </a:rPr>
              <a:t> to build </a:t>
            </a:r>
            <a:r>
              <a:rPr lang="en-GB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halkboard"/>
              </a:rPr>
              <a:t>big programs that work</a:t>
            </a:r>
            <a:endParaRPr lang="en-GB" sz="3600" b="0" dirty="0">
              <a:solidFill>
                <a:srgbClr val="074602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79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Exceptions</a:t>
            </a:r>
          </a:p>
        </p:txBody>
      </p:sp>
      <p:sp>
        <p:nvSpPr>
          <p:cNvPr id="179203" name="Text Placeholder 179202"/>
          <p:cNvSpPr>
            <a:spLocks noGrp="1" noChangeArrowheads="1"/>
          </p:cNvSpPr>
          <p:nvPr>
            <p:ph type="body" idx="1"/>
          </p:nvPr>
        </p:nvSpPr>
        <p:spPr>
          <a:xfrm>
            <a:off x="457200" y="1450974"/>
            <a:ext cx="8229600" cy="5026025"/>
          </a:xfrm>
        </p:spPr>
        <p:txBody>
          <a:bodyPr>
            <a:normAutofit/>
          </a:bodyPr>
          <a:lstStyle/>
          <a:p>
            <a:pPr marL="358775" indent="-358775" defTabSz="914400" eaLnBrk="1" hangingPunct="1"/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FFFF00"/>
                </a:solidFill>
              </a:rPr>
              <a:t>STM </a:t>
            </a:r>
            <a:r>
              <a:rPr lang="en-GB" sz="2400" dirty="0" smtClean="0"/>
              <a:t>monad supports exceptions:</a:t>
            </a:r>
          </a:p>
          <a:p>
            <a:pPr marL="358775" indent="-358775" defTabSz="914400" eaLnBrk="1" hangingPunct="1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	</a:t>
            </a:r>
          </a:p>
          <a:p>
            <a:pPr marL="358775" indent="-358775" defTabSz="914400" eaLnBrk="1" hangingPunct="1"/>
            <a:endParaRPr lang="en-GB" sz="2400" dirty="0" smtClean="0"/>
          </a:p>
          <a:p>
            <a:pPr marL="2178431" lvl="8" indent="-358775"/>
            <a:endParaRPr lang="en-GB" sz="1000" dirty="0" smtClean="0"/>
          </a:p>
          <a:p>
            <a:pPr marL="358775" indent="-358775" defTabSz="914400" eaLnBrk="1" hangingPunct="1"/>
            <a:r>
              <a:rPr lang="en-GB" sz="2400" dirty="0" smtClean="0"/>
              <a:t>In the call (</a:t>
            </a:r>
            <a:r>
              <a:rPr lang="en-GB" sz="2400" dirty="0" smtClean="0">
                <a:solidFill>
                  <a:srgbClr val="FFFF00"/>
                </a:solidFill>
              </a:rPr>
              <a:t>atomic </a:t>
            </a:r>
            <a:r>
              <a:rPr lang="en-GB" sz="2400" dirty="0" err="1" smtClean="0">
                <a:solidFill>
                  <a:srgbClr val="FFFF00"/>
                </a:solidFill>
              </a:rPr>
              <a:t>s</a:t>
            </a:r>
            <a:r>
              <a:rPr lang="en-GB" sz="2400" dirty="0" smtClean="0"/>
              <a:t>), if </a:t>
            </a:r>
            <a:r>
              <a:rPr lang="en-GB" sz="2400" dirty="0" err="1" smtClean="0">
                <a:solidFill>
                  <a:srgbClr val="FFFF00"/>
                </a:solidFill>
              </a:rPr>
              <a:t>s</a:t>
            </a:r>
            <a:r>
              <a:rPr lang="en-GB" sz="2400" dirty="0" smtClean="0"/>
              <a:t> throws an exception, the transaction is aborted with no effect and the exception is propagated to the enclosing IO code.</a:t>
            </a:r>
          </a:p>
          <a:p>
            <a:pPr marL="358775" indent="-358775" defTabSz="914400" eaLnBrk="1" hangingPunct="1"/>
            <a:r>
              <a:rPr lang="en-GB" sz="2400" dirty="0" smtClean="0">
                <a:solidFill>
                  <a:srgbClr val="FFFF00"/>
                </a:solidFill>
              </a:rPr>
              <a:t>No need to restore invariants, or release locks!</a:t>
            </a:r>
          </a:p>
          <a:p>
            <a:pPr marL="358775" indent="-358775"/>
            <a:r>
              <a:rPr lang="en-GB" sz="2400" dirty="0" smtClean="0"/>
              <a:t>See “</a:t>
            </a:r>
            <a:r>
              <a:rPr lang="en-US" sz="2400" b="1" dirty="0" err="1" smtClean="0">
                <a:hlinkClick r:id="rId3"/>
              </a:rPr>
              <a:t>Composable</a:t>
            </a:r>
            <a:r>
              <a:rPr lang="en-US" sz="2400" b="1" dirty="0" smtClean="0">
                <a:hlinkClick r:id="rId3"/>
              </a:rPr>
              <a:t> Memory Transactions</a:t>
            </a:r>
            <a:r>
              <a:rPr lang="en-US" sz="2400" b="1" dirty="0" smtClean="0"/>
              <a:t>” </a:t>
            </a:r>
            <a:r>
              <a:rPr lang="en-GB" sz="2400" dirty="0" smtClean="0"/>
              <a:t>for more information. </a:t>
            </a:r>
          </a:p>
        </p:txBody>
      </p:sp>
      <p:sp>
        <p:nvSpPr>
          <p:cNvPr id="179204" name="TextBox 179203"/>
          <p:cNvSpPr txBox="1">
            <a:spLocks noChangeArrowheads="1"/>
          </p:cNvSpPr>
          <p:nvPr/>
        </p:nvSpPr>
        <p:spPr bwMode="auto">
          <a:xfrm>
            <a:off x="867569" y="2022475"/>
            <a:ext cx="7408862" cy="10956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throw 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:: Exception -&gt; STM a</a:t>
            </a:r>
            <a:r>
              <a:rPr lang="en-GB" sz="2400" b="1" dirty="0">
                <a:solidFill>
                  <a:srgbClr val="FFFF00"/>
                </a:solidFill>
                <a:latin typeface="Courier New"/>
                <a:cs typeface="Courier New"/>
              </a:rPr>
              <a:t/>
            </a:r>
            <a:br>
              <a:rPr lang="en-GB" sz="2400" b="1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catch 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:: STM a -&gt;</a:t>
            </a:r>
            <a:r>
              <a:rPr lang="en-GB" sz="2400" b="1" dirty="0" smtClean="0">
                <a:solidFill>
                  <a:srgbClr val="375BB0"/>
                </a:solidFill>
                <a:latin typeface="Courier New"/>
                <a:cs typeface="Courier New"/>
              </a:rPr>
              <a:t>                    	(</a:t>
            </a:r>
            <a:r>
              <a:rPr lang="en-GB" sz="2400" b="1" dirty="0">
                <a:solidFill>
                  <a:srgbClr val="375BB0"/>
                </a:solidFill>
                <a:latin typeface="Courier New"/>
                <a:cs typeface="Courier New"/>
              </a:rPr>
              <a:t>Exception -&gt; STM a) -&gt; STM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Title 943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</a:t>
            </a:r>
          </a:p>
        </p:txBody>
      </p:sp>
      <p:sp>
        <p:nvSpPr>
          <p:cNvPr id="943107" name="Text Placeholder 943106"/>
          <p:cNvSpPr>
            <a:spLocks noGrp="1" noChangeArrowheads="1"/>
          </p:cNvSpPr>
          <p:nvPr>
            <p:ph type="body" idx="1"/>
          </p:nvPr>
        </p:nvSpPr>
        <p:spPr>
          <a:xfrm>
            <a:off x="279400" y="1600200"/>
            <a:ext cx="8636000" cy="4709160"/>
          </a:xfrm>
        </p:spPr>
        <p:txBody>
          <a:bodyPr>
            <a:normAutofit/>
          </a:bodyPr>
          <a:lstStyle/>
          <a:p>
            <a:r>
              <a:rPr lang="en-GB" dirty="0" smtClean="0"/>
              <a:t>Parallelism is essential to improve performance on a multi-core machine.</a:t>
            </a:r>
          </a:p>
          <a:p>
            <a:r>
              <a:rPr lang="en-GB" dirty="0" smtClean="0"/>
              <a:t>Unfortunately, parallel programming is seen as immensely more error-prone than traditional sequential programming, and it often is</a:t>
            </a:r>
          </a:p>
          <a:p>
            <a:pPr lvl="1"/>
            <a:r>
              <a:rPr lang="en-GB" dirty="0" smtClean="0"/>
              <a:t>If you have taken COS 318, you’ll know already that using locks and condition variables is unbelievably hard relative to using if statements and 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6" y="2771775"/>
            <a:ext cx="8319861" cy="1828800"/>
          </a:xfrm>
        </p:spPr>
        <p:txBody>
          <a:bodyPr/>
          <a:lstStyle/>
          <a:p>
            <a:r>
              <a:rPr lang="en-US" dirty="0" smtClean="0"/>
              <a:t>Three more </a:t>
            </a:r>
            <a:r>
              <a:rPr lang="en-US" dirty="0" err="1"/>
              <a:t>c</a:t>
            </a:r>
            <a:r>
              <a:rPr lang="en-US" dirty="0" err="1" smtClean="0"/>
              <a:t>ombinators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etry, </a:t>
            </a:r>
            <a:r>
              <a:rPr lang="en-US" dirty="0" err="1"/>
              <a:t>o</a:t>
            </a:r>
            <a:r>
              <a:rPr lang="en-US" dirty="0" err="1" smtClean="0"/>
              <a:t>rElse</a:t>
            </a:r>
            <a:r>
              <a:rPr lang="en-US" dirty="0" smtClean="0"/>
              <a:t>, always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29" y="4593761"/>
            <a:ext cx="8102146" cy="1509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6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37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Idea 1: Compositional Blocking</a:t>
            </a:r>
          </a:p>
        </p:txBody>
      </p:sp>
      <p:sp>
        <p:nvSpPr>
          <p:cNvPr id="137219" name="Text Placeholder 137218"/>
          <p:cNvSpPr>
            <a:spLocks noGrp="1" noChangeArrowheads="1"/>
          </p:cNvSpPr>
          <p:nvPr>
            <p:ph type="body" idx="1"/>
          </p:nvPr>
        </p:nvSpPr>
        <p:spPr>
          <a:xfrm>
            <a:off x="468313" y="3716338"/>
            <a:ext cx="8229600" cy="2430462"/>
          </a:xfrm>
        </p:spPr>
        <p:txBody>
          <a:bodyPr>
            <a:normAutofit lnSpcReduction="10000"/>
          </a:bodyPr>
          <a:lstStyle/>
          <a:p>
            <a:pPr marL="358775" indent="-358775" defTabSz="914400" eaLnBrk="1" hangingPunct="1"/>
            <a:r>
              <a:rPr lang="en-GB" sz="2400" b="1" dirty="0" smtClean="0">
                <a:solidFill>
                  <a:srgbClr val="FFFF00"/>
                </a:solidFill>
              </a:rPr>
              <a:t>retry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means “abort the current transaction and re-execute it from the beginning”.</a:t>
            </a:r>
          </a:p>
          <a:p>
            <a:pPr marL="358775" indent="-358775" defTabSz="914400" eaLnBrk="1" hangingPunct="1"/>
            <a:r>
              <a:rPr lang="en-GB" sz="2400" dirty="0" smtClean="0"/>
              <a:t>Implementation avoids </a:t>
            </a:r>
            <a:r>
              <a:rPr lang="en-GB" sz="2400" dirty="0" smtClean="0"/>
              <a:t>early retry</a:t>
            </a:r>
            <a:r>
              <a:rPr lang="en-GB" sz="2400" dirty="0" smtClean="0"/>
              <a:t> </a:t>
            </a:r>
            <a:r>
              <a:rPr lang="en-GB" sz="2400" dirty="0" smtClean="0"/>
              <a:t>using reads in the transaction log (i.e. </a:t>
            </a:r>
            <a:r>
              <a:rPr lang="en-GB" sz="2400" dirty="0" smtClean="0">
                <a:solidFill>
                  <a:srgbClr val="FFFF00"/>
                </a:solidFill>
              </a:rPr>
              <a:t>acc</a:t>
            </a:r>
            <a:r>
              <a:rPr lang="en-GB" sz="2400" dirty="0" smtClean="0"/>
              <a:t>) to wait </a:t>
            </a:r>
            <a:r>
              <a:rPr lang="en-GB" sz="2400" dirty="0" smtClean="0"/>
              <a:t>on </a:t>
            </a:r>
            <a:r>
              <a:rPr lang="en-GB" sz="2400" dirty="0" smtClean="0"/>
              <a:t>all read variables</a:t>
            </a:r>
            <a:r>
              <a:rPr lang="en-GB" sz="2400" dirty="0" smtClean="0"/>
              <a:t>.</a:t>
            </a:r>
          </a:p>
          <a:p>
            <a:pPr marL="678815" lvl="1" indent="-358775"/>
            <a:r>
              <a:rPr lang="en-GB" sz="2000" dirty="0" err="1" smtClean="0"/>
              <a:t>ie</a:t>
            </a:r>
            <a:r>
              <a:rPr lang="en-GB" sz="2000" dirty="0" smtClean="0"/>
              <a:t>: retry only happens when one of the variables read on the path to the retry changes</a:t>
            </a:r>
            <a:endParaRPr lang="en-GB" sz="2000" dirty="0" smtClean="0"/>
          </a:p>
        </p:txBody>
      </p:sp>
      <p:sp>
        <p:nvSpPr>
          <p:cNvPr id="137220" name="TextBox 137219"/>
          <p:cNvSpPr txBox="1">
            <a:spLocks noChangeArrowheads="1"/>
          </p:cNvSpPr>
          <p:nvPr/>
        </p:nvSpPr>
        <p:spPr bwMode="auto">
          <a:xfrm>
            <a:off x="1394222" y="1395413"/>
            <a:ext cx="7142956" cy="190821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317875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withdraw 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STM ()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withdraw acc </a:t>
            </a:r>
            <a:r>
              <a:rPr lang="en-GB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317875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do 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{ bal &lt;- </a:t>
            </a:r>
            <a:r>
              <a:rPr lang="en-GB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readTVar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acc;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if 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bal &lt; </a:t>
            </a:r>
            <a:r>
              <a:rPr lang="en-GB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 then </a:t>
            </a: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retry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writeTVar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acc (bal-</a:t>
            </a:r>
            <a:r>
              <a:rPr lang="en-GB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400" b="1" dirty="0">
                <a:solidFill>
                  <a:srgbClr val="000000"/>
                </a:solidFill>
                <a:latin typeface="Courier New"/>
                <a:cs typeface="Courier New"/>
              </a:rPr>
              <a:t>) }</a:t>
            </a:r>
          </a:p>
        </p:txBody>
      </p:sp>
      <p:sp>
        <p:nvSpPr>
          <p:cNvPr id="137221" name="TextBox 137220"/>
          <p:cNvSpPr txBox="1">
            <a:spLocks noChangeArrowheads="1"/>
          </p:cNvSpPr>
          <p:nvPr/>
        </p:nvSpPr>
        <p:spPr bwMode="auto">
          <a:xfrm>
            <a:off x="161924" y="3124200"/>
            <a:ext cx="3419475" cy="48731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retry :: STM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211969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046162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Compositional Blocking</a:t>
            </a:r>
          </a:p>
        </p:txBody>
      </p:sp>
      <p:sp>
        <p:nvSpPr>
          <p:cNvPr id="211971" name="Text Placeholder 211970"/>
          <p:cNvSpPr>
            <a:spLocks noGrp="1" noChangeArrowheads="1"/>
          </p:cNvSpPr>
          <p:nvPr>
            <p:ph type="body" idx="1"/>
          </p:nvPr>
        </p:nvSpPr>
        <p:spPr>
          <a:xfrm>
            <a:off x="431800" y="2924175"/>
            <a:ext cx="8229600" cy="3590925"/>
          </a:xfrm>
        </p:spPr>
        <p:txBody>
          <a:bodyPr>
            <a:normAutofit/>
          </a:bodyPr>
          <a:lstStyle/>
          <a:p>
            <a:pPr marL="358775" indent="-358775" defTabSz="914400" eaLnBrk="1" hangingPunct="1">
              <a:tabLst>
                <a:tab pos="3135313" algn="l"/>
              </a:tabLst>
            </a:pPr>
            <a:r>
              <a:rPr lang="en-GB" sz="2400" dirty="0" smtClean="0"/>
              <a:t>No condition variables!  </a:t>
            </a:r>
          </a:p>
          <a:p>
            <a:pPr marL="358775" indent="-358775" defTabSz="914400" eaLnBrk="1" hangingPunct="1">
              <a:tabLst>
                <a:tab pos="3135313" algn="l"/>
              </a:tabLst>
            </a:pPr>
            <a:r>
              <a:rPr lang="en-GB" sz="2400" dirty="0" smtClean="0"/>
              <a:t>Retrying thread is woken up automatically when </a:t>
            </a:r>
            <a:r>
              <a:rPr lang="en-GB" sz="2400" dirty="0" smtClean="0">
                <a:solidFill>
                  <a:srgbClr val="FFFF00"/>
                </a:solidFill>
              </a:rPr>
              <a:t>acc</a:t>
            </a:r>
            <a:r>
              <a:rPr lang="en-GB" sz="2400" dirty="0" smtClean="0"/>
              <a:t> is written, so there is no danger of forgotten notifies.</a:t>
            </a:r>
          </a:p>
          <a:p>
            <a:pPr marL="358775" indent="-358775" defTabSz="914400" eaLnBrk="1" hangingPunct="1">
              <a:tabLst>
                <a:tab pos="3135313" algn="l"/>
              </a:tabLst>
            </a:pPr>
            <a:r>
              <a:rPr lang="en-GB" sz="2400" dirty="0" smtClean="0"/>
              <a:t>No danger of forgetting to test conditions again when woken up because the transaction runs from the beginning.  For example: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smtClean="0">
                <a:solidFill>
                  <a:srgbClr val="FFFF00"/>
                </a:solidFill>
              </a:rPr>
              <a:t>atomic (do { withdraw a1 3;</a:t>
            </a:r>
            <a:br>
              <a:rPr lang="en-GB" sz="2400" dirty="0" smtClean="0">
                <a:solidFill>
                  <a:srgbClr val="FFFF00"/>
                </a:solidFill>
              </a:rPr>
            </a:br>
            <a:r>
              <a:rPr lang="en-GB" sz="2400" dirty="0" smtClean="0">
                <a:solidFill>
                  <a:srgbClr val="FFFF00"/>
                </a:solidFill>
              </a:rPr>
              <a:t>                    </a:t>
            </a:r>
            <a:r>
              <a:rPr lang="en-GB" sz="2400" dirty="0" smtClean="0">
                <a:solidFill>
                  <a:srgbClr val="FFFF00"/>
                </a:solidFill>
              </a:rPr>
              <a:t>     withdraw </a:t>
            </a:r>
            <a:r>
              <a:rPr lang="en-GB" sz="2400" dirty="0" smtClean="0">
                <a:solidFill>
                  <a:srgbClr val="FFFF00"/>
                </a:solidFill>
              </a:rPr>
              <a:t>a2 7 })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8522" y="1192213"/>
            <a:ext cx="6126956" cy="16055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31787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withdraw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STM ()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withdraw acc </a:t>
            </a:r>
            <a:r>
              <a:rPr lang="en-GB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</a:p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317875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do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{ bal &lt;- </a:t>
            </a:r>
            <a:r>
              <a:rPr lang="en-GB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readTVar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acc;</a:t>
            </a:r>
            <a:b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if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bal &lt; </a:t>
            </a:r>
            <a:r>
              <a:rPr lang="en-GB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 then 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retry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GB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writeTVar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acc (bal-</a:t>
            </a:r>
            <a:r>
              <a:rPr lang="en-GB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GB" sz="2000" b="1" dirty="0">
                <a:solidFill>
                  <a:srgbClr val="000000"/>
                </a:solidFill>
                <a:latin typeface="Courier New"/>
                <a:cs typeface="Courier New"/>
              </a:rPr>
              <a:t>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761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What makes R</a:t>
            </a:r>
            <a:r>
              <a:rPr lang="en-US" dirty="0" err="1" smtClean="0"/>
              <a:t>e</a:t>
            </a:r>
            <a:r>
              <a:rPr lang="en-GB" dirty="0" smtClean="0"/>
              <a:t>try Compositional?</a:t>
            </a:r>
          </a:p>
        </p:txBody>
      </p:sp>
      <p:sp>
        <p:nvSpPr>
          <p:cNvPr id="176131" name="Text Placeholder 176130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327650"/>
          </a:xfrm>
        </p:spPr>
        <p:txBody>
          <a:bodyPr/>
          <a:lstStyle/>
          <a:p>
            <a:pPr marL="358775" indent="-358775" defTabSz="914400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rgbClr val="FFFF00"/>
                </a:solidFill>
              </a:rPr>
              <a:t>retry</a:t>
            </a:r>
            <a:r>
              <a:rPr lang="en-GB" sz="2400" dirty="0" smtClean="0"/>
              <a:t> can appear anywhere inside an atomic block, including nested deep within a call.  For example,</a:t>
            </a:r>
            <a:br>
              <a:rPr lang="en-GB" sz="2400" dirty="0" smtClean="0"/>
            </a:br>
            <a:endParaRPr lang="en-GB" sz="2400" dirty="0" smtClean="0"/>
          </a:p>
          <a:p>
            <a:pPr marL="358775" indent="-358775" defTabSz="914400" eaLnBrk="1" hangingPunct="1">
              <a:lnSpc>
                <a:spcPct val="90000"/>
              </a:lnSpc>
            </a:pPr>
            <a:endParaRPr lang="en-GB" sz="2400" dirty="0" smtClean="0">
              <a:solidFill>
                <a:srgbClr val="FFFF00"/>
              </a:solidFill>
            </a:endParaRPr>
          </a:p>
          <a:p>
            <a:pPr marL="358775" indent="-358775" defTabSz="914400"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	waits for </a:t>
            </a:r>
            <a:r>
              <a:rPr lang="en-GB" sz="2400" dirty="0" smtClean="0"/>
              <a:t>a1's balance &gt;3 </a:t>
            </a:r>
            <a:r>
              <a:rPr lang="en-GB" sz="2400" dirty="0" smtClean="0"/>
              <a:t>AND </a:t>
            </a:r>
            <a:r>
              <a:rPr lang="en-GB" sz="2400" dirty="0" smtClean="0"/>
              <a:t>a2's balance &gt;7</a:t>
            </a:r>
            <a:r>
              <a:rPr lang="en-GB" sz="2400" dirty="0" smtClean="0"/>
              <a:t>, </a:t>
            </a:r>
            <a:r>
              <a:rPr lang="en-GB" sz="2400" b="1" dirty="0" smtClean="0">
                <a:solidFill>
                  <a:srgbClr val="FFFF00"/>
                </a:solidFill>
              </a:rPr>
              <a:t>without any change to withdraw function.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endParaRPr lang="en-GB" sz="240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76822" y="2284413"/>
            <a:ext cx="4739878" cy="6514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31787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atomic (do { withdraw a1 3;</a:t>
            </a:r>
            <a:b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withdraw a2 7 })</a:t>
            </a:r>
            <a:endParaRPr lang="en-GB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3362"/>
          <p:cNvSpPr txBox="1">
            <a:spLocks noChangeArrowheads="1"/>
          </p:cNvSpPr>
          <p:nvPr/>
        </p:nvSpPr>
        <p:spPr>
          <a:xfrm>
            <a:off x="404813" y="2932113"/>
            <a:ext cx="3913187" cy="2211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100000"/>
              <a:buFontTx/>
              <a:buNone/>
              <a:tabLst>
                <a:tab pos="625475" algn="l"/>
              </a:tabLst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atomic (do {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/>
            </a:r>
            <a:b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</a:b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withdraw a1 3			`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orelse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`</a:t>
            </a:r>
            <a:b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</a:b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withdraw a2 3;</a:t>
            </a:r>
            <a:b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</a:b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deposit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3 })</a:t>
            </a:r>
          </a:p>
        </p:txBody>
      </p:sp>
      <p:sp>
        <p:nvSpPr>
          <p:cNvPr id="143362" name="Title 143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Idea 2: Choice</a:t>
            </a:r>
            <a:endParaRPr lang="en-GB" dirty="0" smtClean="0"/>
          </a:p>
        </p:txBody>
      </p:sp>
      <p:sp>
        <p:nvSpPr>
          <p:cNvPr id="143363" name="Text Placeholder 1433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Suppose we want to transfer 3 dollars from either account a1 or a2 into account </a:t>
            </a:r>
            <a:r>
              <a:rPr lang="en-GB" dirty="0" err="1" smtClean="0"/>
              <a:t>b</a:t>
            </a:r>
            <a:r>
              <a:rPr lang="en-GB" dirty="0" smtClean="0"/>
              <a:t>.</a:t>
            </a:r>
          </a:p>
        </p:txBody>
      </p:sp>
      <p:sp>
        <p:nvSpPr>
          <p:cNvPr id="41987" name="Rounded Rectangular Callout 143363"/>
          <p:cNvSpPr>
            <a:spLocks noChangeArrowheads="1"/>
          </p:cNvSpPr>
          <p:nvPr/>
        </p:nvSpPr>
        <p:spPr bwMode="auto">
          <a:xfrm>
            <a:off x="4584700" y="2970213"/>
            <a:ext cx="1441450" cy="510778"/>
          </a:xfrm>
          <a:prstGeom prst="wedgeRoundRectCallout">
            <a:avLst>
              <a:gd name="adj1" fmla="val -125662"/>
              <a:gd name="adj2" fmla="val 608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b="0" dirty="0">
                <a:solidFill>
                  <a:srgbClr val="000000"/>
                </a:solidFill>
                <a:latin typeface="Chalkboard"/>
              </a:rPr>
              <a:t>Try this</a:t>
            </a:r>
          </a:p>
        </p:txBody>
      </p:sp>
      <p:sp>
        <p:nvSpPr>
          <p:cNvPr id="41988" name="Rounded Rectangular Callout 143364"/>
          <p:cNvSpPr>
            <a:spLocks noChangeArrowheads="1"/>
          </p:cNvSpPr>
          <p:nvPr/>
        </p:nvSpPr>
        <p:spPr bwMode="auto">
          <a:xfrm>
            <a:off x="5994400" y="3487738"/>
            <a:ext cx="2819400" cy="919401"/>
          </a:xfrm>
          <a:prstGeom prst="wedgeRoundRectCallout">
            <a:avLst>
              <a:gd name="adj1" fmla="val -129500"/>
              <a:gd name="adj2" fmla="val 487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b="0" dirty="0">
                <a:solidFill>
                  <a:srgbClr val="000000"/>
                </a:solidFill>
                <a:latin typeface="Chalkboard"/>
              </a:rPr>
              <a:t>...and if it retries, try this</a:t>
            </a:r>
          </a:p>
        </p:txBody>
      </p:sp>
      <p:sp>
        <p:nvSpPr>
          <p:cNvPr id="41989" name="Rounded Rectangular Callout 143365"/>
          <p:cNvSpPr>
            <a:spLocks noChangeArrowheads="1"/>
          </p:cNvSpPr>
          <p:nvPr/>
        </p:nvSpPr>
        <p:spPr bwMode="auto">
          <a:xfrm>
            <a:off x="5495925" y="4584700"/>
            <a:ext cx="2022475" cy="919401"/>
          </a:xfrm>
          <a:prstGeom prst="wedgeRoundRectCallout">
            <a:avLst>
              <a:gd name="adj1" fmla="val -149301"/>
              <a:gd name="adj2" fmla="val -32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b="0" dirty="0">
                <a:solidFill>
                  <a:srgbClr val="000000"/>
                </a:solidFill>
                <a:latin typeface="Chalkboard"/>
              </a:rPr>
              <a:t>...</a:t>
            </a:r>
            <a:r>
              <a:rPr lang="en-GB" sz="2400" b="0" dirty="0" smtClean="0">
                <a:solidFill>
                  <a:srgbClr val="000000"/>
                </a:solidFill>
                <a:latin typeface="Chalkboard"/>
              </a:rPr>
              <a:t>and </a:t>
            </a:r>
            <a:r>
              <a:rPr lang="en-GB" sz="2400" b="0" dirty="0">
                <a:solidFill>
                  <a:srgbClr val="000000"/>
                </a:solidFill>
                <a:latin typeface="Chalkboard"/>
              </a:rPr>
              <a:t>then do this</a:t>
            </a:r>
          </a:p>
        </p:txBody>
      </p:sp>
      <p:sp>
        <p:nvSpPr>
          <p:cNvPr id="143367" name="TextBox 143366"/>
          <p:cNvSpPr txBox="1">
            <a:spLocks noChangeArrowheads="1"/>
          </p:cNvSpPr>
          <p:nvPr/>
        </p:nvSpPr>
        <p:spPr bwMode="auto">
          <a:xfrm>
            <a:off x="785812" y="5937250"/>
            <a:ext cx="7227887" cy="48731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800" b="1" dirty="0" err="1">
                <a:solidFill>
                  <a:schemeClr val="bg1"/>
                </a:solidFill>
                <a:latin typeface="Courier New"/>
                <a:cs typeface="Courier New"/>
              </a:rPr>
              <a:t>orElse</a:t>
            </a:r>
            <a:r>
              <a:rPr lang="en-GB" sz="28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STM a -&gt; STM a -&gt; STM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56673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Choice is </a:t>
            </a:r>
            <a:r>
              <a:rPr lang="en-GB" dirty="0" err="1" smtClean="0"/>
              <a:t>composable</a:t>
            </a:r>
            <a:r>
              <a:rPr lang="en-GB" dirty="0" smtClean="0"/>
              <a:t>, too!</a:t>
            </a:r>
          </a:p>
        </p:txBody>
      </p:sp>
      <p:sp>
        <p:nvSpPr>
          <p:cNvPr id="156675" name="Text Placeholder 156674"/>
          <p:cNvSpPr>
            <a:spLocks noGrp="1" noChangeArrowheads="1"/>
          </p:cNvSpPr>
          <p:nvPr>
            <p:ph type="body" idx="1"/>
          </p:nvPr>
        </p:nvSpPr>
        <p:spPr>
          <a:xfrm>
            <a:off x="325438" y="1506538"/>
            <a:ext cx="4746625" cy="3000375"/>
          </a:xfrm>
          <a:solidFill>
            <a:srgbClr val="FFFF00"/>
          </a:solidFill>
          <a:ln>
            <a:solidFill>
              <a:srgbClr val="FFFF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tabLst>
                <a:tab pos="365125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transfer 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    	           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    	           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   	            STM ()</a:t>
            </a:r>
          </a:p>
          <a:p>
            <a:pPr marL="0" indent="0" defTabSz="914400" eaLnBrk="1" hangingPunct="1">
              <a:spcAft>
                <a:spcPts val="0"/>
              </a:spcAft>
              <a:buFontTx/>
              <a:buNone/>
              <a:tabLst>
                <a:tab pos="365125" algn="l"/>
              </a:tabLst>
            </a:pPr>
            <a:endParaRPr lang="en-GB" sz="2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defTabSz="914400" eaLnBrk="1" hangingPunct="1">
              <a:spcAft>
                <a:spcPts val="0"/>
              </a:spcAft>
              <a:buFontTx/>
              <a:buNone/>
              <a:tabLst>
                <a:tab pos="365125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transfer a1 a2 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do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{ withdraw a1 3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 `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orElse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`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withdraw a2 3;</a:t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  deposit </a:t>
            </a:r>
            <a:r>
              <a:rPr lang="en-GB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GB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3 }</a:t>
            </a:r>
          </a:p>
        </p:txBody>
      </p:sp>
      <p:sp>
        <p:nvSpPr>
          <p:cNvPr id="156679" name="Rectangle 156678"/>
          <p:cNvSpPr>
            <a:spLocks noChangeArrowheads="1"/>
          </p:cNvSpPr>
          <p:nvPr/>
        </p:nvSpPr>
        <p:spPr bwMode="auto">
          <a:xfrm>
            <a:off x="5346700" y="1506538"/>
            <a:ext cx="3581400" cy="23431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</a:tabLst>
            </a:pP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atomic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</a:tabLst>
            </a:pP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	(transfer a1 a2 </a:t>
            </a:r>
            <a:r>
              <a:rPr lang="en-GB" sz="2200" b="1" dirty="0" err="1">
                <a:solidFill>
                  <a:schemeClr val="bg1"/>
                </a:solidFill>
                <a:latin typeface="Courier New"/>
                <a:cs typeface="Courier New"/>
              </a:rPr>
              <a:t>b</a:t>
            </a:r>
            <a:endParaRPr lang="en-GB" sz="2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</a:tabLst>
            </a:pP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		`</a:t>
            </a:r>
            <a:r>
              <a:rPr lang="en-GB" sz="2200" b="1" dirty="0" err="1">
                <a:solidFill>
                  <a:schemeClr val="bg1"/>
                </a:solidFill>
                <a:latin typeface="Courier New"/>
                <a:cs typeface="Courier New"/>
              </a:rPr>
              <a:t>orElse</a:t>
            </a: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`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</a:tabLst>
            </a:pP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	 transfer a3 a4 </a:t>
            </a:r>
            <a:r>
              <a:rPr lang="en-GB" sz="2200" b="1" dirty="0" err="1">
                <a:solidFill>
                  <a:schemeClr val="bg1"/>
                </a:solidFill>
                <a:latin typeface="Courier New"/>
                <a:cs typeface="Courier New"/>
              </a:rPr>
              <a:t>b</a:t>
            </a:r>
            <a:r>
              <a:rPr lang="en-GB" sz="2200" b="1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43012" name="Rectangle 156679"/>
          <p:cNvSpPr>
            <a:spLocks noChangeArrowheads="1"/>
          </p:cNvSpPr>
          <p:nvPr/>
        </p:nvSpPr>
        <p:spPr bwMode="auto">
          <a:xfrm>
            <a:off x="457200" y="479742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b="0" dirty="0">
              <a:effectLst>
                <a:outerShdw blurRad="38100" dist="38100" dir="2700000" algn="tl">
                  <a:srgbClr val="FFFFFF"/>
                </a:outerShdw>
              </a:effectLst>
              <a:latin typeface="Chalkboard"/>
            </a:endParaRPr>
          </a:p>
        </p:txBody>
      </p:sp>
      <p:sp>
        <p:nvSpPr>
          <p:cNvPr id="156681" name="Rectangle 156680"/>
          <p:cNvSpPr>
            <a:spLocks noChangeArrowheads="1"/>
          </p:cNvSpPr>
          <p:nvPr/>
        </p:nvSpPr>
        <p:spPr bwMode="auto">
          <a:xfrm>
            <a:off x="457200" y="4813300"/>
            <a:ext cx="8229600" cy="18002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90000"/>
              <a:buFont typeface="Wingdings" charset="2"/>
              <a:buChar char="§"/>
            </a:pPr>
            <a:r>
              <a:rPr lang="en-GB" sz="2800" b="0" dirty="0" smtClean="0">
                <a:latin typeface="Chalkboard"/>
              </a:rPr>
              <a:t>The function </a:t>
            </a:r>
            <a:r>
              <a:rPr lang="en-GB" sz="2800" b="0" dirty="0" smtClean="0">
                <a:solidFill>
                  <a:srgbClr val="FFFF00"/>
                </a:solidFill>
                <a:latin typeface="Chalkboard"/>
              </a:rPr>
              <a:t>transfer </a:t>
            </a:r>
            <a:r>
              <a:rPr lang="en-GB" sz="2800" b="0" dirty="0" smtClean="0">
                <a:latin typeface="Chalkboard"/>
              </a:rPr>
              <a:t>calls </a:t>
            </a:r>
            <a:r>
              <a:rPr lang="en-GB" sz="2800" b="0" dirty="0" err="1" smtClean="0">
                <a:solidFill>
                  <a:srgbClr val="FFFF00"/>
                </a:solidFill>
                <a:latin typeface="Chalkboard"/>
              </a:rPr>
              <a:t>orElse</a:t>
            </a:r>
            <a:r>
              <a:rPr lang="en-GB" sz="2800" b="0" dirty="0">
                <a:latin typeface="Chalkboard"/>
              </a:rPr>
              <a:t>, but calls to transfer can still be composed with </a:t>
            </a:r>
            <a:r>
              <a:rPr lang="en-GB" sz="2800" b="0" dirty="0" err="1" smtClean="0">
                <a:solidFill>
                  <a:srgbClr val="FFFF00"/>
                </a:solidFill>
                <a:latin typeface="Chalkboard"/>
              </a:rPr>
              <a:t>orElse</a:t>
            </a:r>
            <a:r>
              <a:rPr lang="en-GB" sz="2800" b="0" dirty="0" smtClean="0">
                <a:solidFill>
                  <a:srgbClr val="FFFFFF"/>
                </a:solidFill>
                <a:latin typeface="Chalkboard"/>
              </a:rPr>
              <a:t>.</a:t>
            </a:r>
            <a:endParaRPr lang="en-GB" sz="2800" b="0" dirty="0">
              <a:solidFill>
                <a:srgbClr val="FFFFFF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Composing Transactions</a:t>
            </a:r>
          </a:p>
        </p:txBody>
      </p:sp>
      <p:sp>
        <p:nvSpPr>
          <p:cNvPr id="207875" name="Text Placeholder 20787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16500"/>
          </a:xfrm>
        </p:spPr>
        <p:txBody>
          <a:bodyPr>
            <a:normAutofit/>
          </a:bodyPr>
          <a:lstStyle/>
          <a:p>
            <a:pPr marL="358775" indent="-358775">
              <a:lnSpc>
                <a:spcPct val="90000"/>
              </a:lnSpc>
            </a:pPr>
            <a:r>
              <a:rPr lang="en-GB" dirty="0" smtClean="0"/>
              <a:t>A transaction is a value of type </a:t>
            </a:r>
            <a:r>
              <a:rPr lang="en-GB" dirty="0" smtClean="0">
                <a:solidFill>
                  <a:srgbClr val="FFFF00"/>
                </a:solidFill>
              </a:rPr>
              <a:t>STM a</a:t>
            </a:r>
            <a:r>
              <a:rPr lang="en-GB" dirty="0" smtClean="0"/>
              <a:t>.</a:t>
            </a:r>
          </a:p>
          <a:p>
            <a:pPr marL="358775" indent="-358775" defTabSz="914400" eaLnBrk="1" hangingPunct="1">
              <a:lnSpc>
                <a:spcPct val="90000"/>
              </a:lnSpc>
            </a:pPr>
            <a:r>
              <a:rPr lang="en-GB" dirty="0" smtClean="0"/>
              <a:t>Transactions are first-class values.</a:t>
            </a:r>
          </a:p>
          <a:p>
            <a:pPr marL="358775" indent="-358775" defTabSz="914400" eaLnBrk="1" hangingPunct="1">
              <a:lnSpc>
                <a:spcPct val="90000"/>
              </a:lnSpc>
            </a:pPr>
            <a:r>
              <a:rPr lang="en-GB" dirty="0" smtClean="0"/>
              <a:t>Build a big transaction by composing little transactions: in sequence, using </a:t>
            </a:r>
            <a:r>
              <a:rPr lang="en-GB" dirty="0" err="1" smtClean="0">
                <a:solidFill>
                  <a:srgbClr val="FFFF00"/>
                </a:solidFill>
              </a:rPr>
              <a:t>orElse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FF00"/>
                </a:solidFill>
              </a:rPr>
              <a:t>retry</a:t>
            </a:r>
            <a:r>
              <a:rPr lang="en-GB" dirty="0" smtClean="0"/>
              <a:t>, inside procedures....</a:t>
            </a:r>
          </a:p>
          <a:p>
            <a:pPr marL="358775" indent="-358775" defTabSz="914400" eaLnBrk="1" hangingPunct="1">
              <a:lnSpc>
                <a:spcPct val="90000"/>
              </a:lnSpc>
            </a:pPr>
            <a:r>
              <a:rPr lang="en-GB" dirty="0" smtClean="0"/>
              <a:t>Finally seal up the transaction with</a:t>
            </a:r>
            <a:br>
              <a:rPr lang="en-GB" dirty="0" smtClean="0"/>
            </a:br>
            <a:r>
              <a:rPr lang="en-GB" dirty="0" smtClean="0"/>
              <a:t>	      </a:t>
            </a:r>
            <a:r>
              <a:rPr lang="en-GB" dirty="0" smtClean="0">
                <a:solidFill>
                  <a:srgbClr val="FFFF00"/>
                </a:solidFill>
              </a:rPr>
              <a:t>atomic :: STM a -&gt; IO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2140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err="1" smtClean="0"/>
              <a:t>Equational</a:t>
            </a:r>
            <a:r>
              <a:rPr lang="en-GB" dirty="0" smtClean="0"/>
              <a:t> Reasoning</a:t>
            </a:r>
            <a:endParaRPr lang="en-GB" dirty="0" smtClean="0"/>
          </a:p>
        </p:txBody>
      </p:sp>
      <p:sp>
        <p:nvSpPr>
          <p:cNvPr id="214019" name="Rectangle 214018"/>
          <p:cNvSpPr>
            <a:spLocks noChangeArrowheads="1"/>
          </p:cNvSpPr>
          <p:nvPr/>
        </p:nvSpPr>
        <p:spPr bwMode="auto">
          <a:xfrm>
            <a:off x="342900" y="1285875"/>
            <a:ext cx="8601075" cy="5051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90000"/>
              <a:buFont typeface="Wingdings" charset="2"/>
              <a:buChar char="§"/>
            </a:pPr>
            <a:r>
              <a:rPr lang="en-GB" sz="3200" b="0" dirty="0" smtClean="0">
                <a:latin typeface="Chalkboard"/>
              </a:rPr>
              <a:t>STM supports nice equations for reasoning:</a:t>
            </a:r>
            <a:endParaRPr lang="en-GB" sz="3200" b="0" dirty="0">
              <a:latin typeface="Chalkboard"/>
            </a:endParaRP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GB" sz="2800" b="0" dirty="0" err="1">
                <a:solidFill>
                  <a:srgbClr val="FFFF00"/>
                </a:solidFill>
                <a:latin typeface="Chalkboard"/>
              </a:rPr>
              <a:t>orElse</a:t>
            </a:r>
            <a:r>
              <a:rPr lang="en-GB" sz="2800" b="0" dirty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800" b="0" dirty="0">
                <a:latin typeface="Chalkboard"/>
              </a:rPr>
              <a:t>is associative (but not commutative)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GB" sz="2800" b="0" dirty="0">
                <a:solidFill>
                  <a:srgbClr val="FFFF00"/>
                </a:solidFill>
                <a:latin typeface="Chalkboard"/>
              </a:rPr>
              <a:t>retry `</a:t>
            </a:r>
            <a:r>
              <a:rPr lang="en-GB" sz="2800" b="0" dirty="0" err="1">
                <a:solidFill>
                  <a:srgbClr val="FFFF00"/>
                </a:solidFill>
                <a:latin typeface="Chalkboard"/>
              </a:rPr>
              <a:t>orElse</a:t>
            </a:r>
            <a:r>
              <a:rPr lang="en-GB" sz="2800" b="0" dirty="0">
                <a:solidFill>
                  <a:srgbClr val="FFFF00"/>
                </a:solidFill>
                <a:latin typeface="Chalkboard"/>
              </a:rPr>
              <a:t>` s</a:t>
            </a:r>
            <a:r>
              <a:rPr lang="en-GB" sz="2800" b="0" dirty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800" b="0" dirty="0">
                <a:solidFill>
                  <a:srgbClr val="FFFFFF"/>
                </a:solidFill>
                <a:latin typeface="Chalkboard"/>
              </a:rPr>
              <a:t>=</a:t>
            </a:r>
            <a:r>
              <a:rPr lang="en-GB" sz="2800" b="0" dirty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800" b="0" dirty="0">
                <a:solidFill>
                  <a:srgbClr val="FFFF00"/>
                </a:solidFill>
                <a:latin typeface="Chalkboard"/>
              </a:rPr>
              <a:t>s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GB" sz="2800" b="0" dirty="0">
                <a:solidFill>
                  <a:srgbClr val="FFFF00"/>
                </a:solidFill>
                <a:latin typeface="Chalkboard"/>
              </a:rPr>
              <a:t>s `</a:t>
            </a:r>
            <a:r>
              <a:rPr lang="en-GB" sz="2800" b="0" dirty="0" err="1">
                <a:solidFill>
                  <a:srgbClr val="FFFF00"/>
                </a:solidFill>
                <a:latin typeface="Chalkboard"/>
              </a:rPr>
              <a:t>orElse</a:t>
            </a:r>
            <a:r>
              <a:rPr lang="en-GB" sz="2800" b="0" dirty="0">
                <a:solidFill>
                  <a:srgbClr val="FFFF00"/>
                </a:solidFill>
                <a:latin typeface="Chalkboard"/>
              </a:rPr>
              <a:t>` retry </a:t>
            </a:r>
            <a:r>
              <a:rPr lang="en-GB" sz="2800" b="0" dirty="0">
                <a:latin typeface="Chalkboard"/>
              </a:rPr>
              <a:t>= </a:t>
            </a:r>
            <a:r>
              <a:rPr lang="en-GB" sz="2800" b="0" dirty="0" err="1">
                <a:solidFill>
                  <a:srgbClr val="FFFF00"/>
                </a:solidFill>
                <a:latin typeface="Chalkboard"/>
              </a:rPr>
              <a:t>s</a:t>
            </a:r>
            <a:r>
              <a:rPr lang="en-GB" sz="2800" b="0" dirty="0" smtClean="0">
                <a:latin typeface="Chalkboard"/>
              </a:rPr>
              <a:t/>
            </a:r>
            <a:br>
              <a:rPr lang="en-GB" sz="2800" b="0" dirty="0" smtClean="0">
                <a:latin typeface="Chalkboard"/>
              </a:rPr>
            </a:br>
            <a:endParaRPr lang="en-GB" sz="2800" b="0" dirty="0" smtClean="0">
              <a:latin typeface="Chalkboard"/>
            </a:endParaRPr>
          </a:p>
          <a:p>
            <a:pPr marL="285750" indent="-285750">
              <a:spcBef>
                <a:spcPct val="40000"/>
              </a:spcBef>
              <a:buFont typeface="Wingdings" charset="2"/>
              <a:buChar char="§"/>
            </a:pPr>
            <a:r>
              <a:rPr lang="en-GB" sz="2800" b="0" dirty="0" smtClean="0">
                <a:latin typeface="Chalkboard"/>
              </a:rPr>
              <a:t>These </a:t>
            </a:r>
            <a:r>
              <a:rPr lang="en-GB" sz="2800" b="0" dirty="0" smtClean="0">
                <a:latin typeface="Chalkboard"/>
              </a:rPr>
              <a:t>equations make STM an </a:t>
            </a:r>
            <a:r>
              <a:rPr lang="en-GB" sz="2800" b="0" dirty="0">
                <a:latin typeface="Chalkboard"/>
              </a:rPr>
              <a:t>instance </a:t>
            </a:r>
            <a:r>
              <a:rPr lang="en-GB" sz="2800" b="0" dirty="0" smtClean="0">
                <a:latin typeface="Chalkboard"/>
              </a:rPr>
              <a:t>of the Haskell </a:t>
            </a:r>
            <a:r>
              <a:rPr lang="en-GB" sz="2800" b="0" dirty="0" err="1" smtClean="0">
                <a:latin typeface="Chalkboard"/>
              </a:rPr>
              <a:t>typeclass</a:t>
            </a:r>
            <a:r>
              <a:rPr lang="en-GB" sz="2800" b="0" dirty="0" smtClean="0">
                <a:latin typeface="Chalkboard"/>
              </a:rPr>
              <a:t> </a:t>
            </a:r>
            <a:r>
              <a:rPr lang="en-GB" sz="2800" b="0" dirty="0" err="1" smtClean="0">
                <a:latin typeface="Chalkboard"/>
              </a:rPr>
              <a:t>MonadPlus</a:t>
            </a:r>
            <a:r>
              <a:rPr lang="en-GB" sz="2800" b="0" dirty="0" smtClean="0">
                <a:latin typeface="Chalkboard"/>
              </a:rPr>
              <a:t>, a Monad with some extra operations and properties</a:t>
            </a:r>
            <a:r>
              <a:rPr lang="en-GB" sz="2800" b="0" dirty="0" smtClean="0">
                <a:latin typeface="Chalkboard"/>
              </a:rPr>
              <a:t>.</a:t>
            </a:r>
            <a:endParaRPr lang="en-GB" sz="2800" b="0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2211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Idea 3: Invariants</a:t>
            </a:r>
          </a:p>
        </p:txBody>
      </p:sp>
      <p:sp>
        <p:nvSpPr>
          <p:cNvPr id="221187" name="Text Placeholder 22118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indent="-358775" defTabSz="9144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dirty="0" smtClean="0"/>
              <a:t>The route to sanity is to establish </a:t>
            </a:r>
            <a:r>
              <a:rPr lang="en-GB" b="1" dirty="0" smtClean="0">
                <a:solidFill>
                  <a:srgbClr val="FFFF00"/>
                </a:solidFill>
              </a:rPr>
              <a:t>invariants</a:t>
            </a:r>
            <a:r>
              <a:rPr lang="en-GB" dirty="0" smtClean="0"/>
              <a:t> that are </a:t>
            </a:r>
            <a:r>
              <a:rPr lang="en-GB" b="1" dirty="0" smtClean="0">
                <a:solidFill>
                  <a:srgbClr val="FFFF00"/>
                </a:solidFill>
              </a:rPr>
              <a:t>assumed on entry</a:t>
            </a:r>
            <a:r>
              <a:rPr lang="en-GB" dirty="0" smtClean="0"/>
              <a:t>, and </a:t>
            </a:r>
            <a:r>
              <a:rPr lang="en-GB" b="1" dirty="0" smtClean="0">
                <a:solidFill>
                  <a:srgbClr val="FFFF00"/>
                </a:solidFill>
              </a:rPr>
              <a:t>guaranteed on exit</a:t>
            </a:r>
            <a:r>
              <a:rPr lang="en-GB" dirty="0" smtClean="0"/>
              <a:t>, by </a:t>
            </a:r>
            <a:r>
              <a:rPr lang="en-GB" i="1" dirty="0" smtClean="0"/>
              <a:t>every atomic block</a:t>
            </a:r>
            <a:r>
              <a:rPr lang="en-GB" dirty="0" smtClean="0"/>
              <a:t>.</a:t>
            </a:r>
          </a:p>
          <a:p>
            <a:pPr marL="358775" indent="-358775" defTabSz="9144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dirty="0" smtClean="0"/>
              <a:t>We want to check these guarantees. But we don’t want to test every invariant after every atomic block.</a:t>
            </a:r>
          </a:p>
          <a:p>
            <a:pPr marL="358775" indent="-358775">
              <a:lnSpc>
                <a:spcPct val="90000"/>
              </a:lnSpc>
              <a:spcBef>
                <a:spcPts val="1200"/>
              </a:spcBef>
            </a:pPr>
            <a:r>
              <a:rPr lang="en-GB" dirty="0" smtClean="0"/>
              <a:t>Hmm.... Only test when something read by the invariant has changed.... rather like </a:t>
            </a:r>
            <a:r>
              <a:rPr lang="en-GB" dirty="0" smtClean="0">
                <a:solidFill>
                  <a:srgbClr val="FFFF00"/>
                </a:solidFill>
              </a:rPr>
              <a:t>retry</a:t>
            </a:r>
            <a:r>
              <a:rPr lang="en-GB" dirty="0" smtClean="0"/>
              <a:t>.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22209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Invariants: One New Primitive</a:t>
            </a:r>
          </a:p>
        </p:txBody>
      </p:sp>
      <p:sp>
        <p:nvSpPr>
          <p:cNvPr id="222212" name="TextBox 222211"/>
          <p:cNvSpPr txBox="1">
            <a:spLocks noChangeArrowheads="1"/>
          </p:cNvSpPr>
          <p:nvPr/>
        </p:nvSpPr>
        <p:spPr bwMode="auto">
          <a:xfrm>
            <a:off x="1258888" y="1341438"/>
            <a:ext cx="6337300" cy="48577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800" b="1" dirty="0">
                <a:solidFill>
                  <a:schemeClr val="bg1"/>
                </a:solidFill>
                <a:latin typeface="Courier New"/>
                <a:cs typeface="Courier New"/>
              </a:rPr>
              <a:t>always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STM 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Bool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STM ()</a:t>
            </a:r>
          </a:p>
        </p:txBody>
      </p:sp>
      <p:sp>
        <p:nvSpPr>
          <p:cNvPr id="222214" name="Rectangle 222213"/>
          <p:cNvSpPr>
            <a:spLocks noChangeArrowheads="1"/>
          </p:cNvSpPr>
          <p:nvPr/>
        </p:nvSpPr>
        <p:spPr bwMode="auto">
          <a:xfrm>
            <a:off x="468313" y="2143125"/>
            <a:ext cx="8324619" cy="335767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newAccount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STM (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TVar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GB" sz="24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newAccount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=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                        	do 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{ v &lt;-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newTVar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0;      	                      	    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always (</a:t>
            </a:r>
            <a:r>
              <a:rPr lang="en-GB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accountInv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pPr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return 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v 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  <a:tab pos="2422525" algn="l"/>
                <a:tab pos="4313238" algn="l"/>
              </a:tabLst>
            </a:pPr>
            <a:endParaRPr lang="en-GB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accountInv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do 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{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cts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&lt;- 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readTVar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v;  	                    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		     return 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GB" sz="2400" b="1" dirty="0" err="1">
                <a:solidFill>
                  <a:schemeClr val="bg1"/>
                </a:solidFill>
                <a:latin typeface="Courier New"/>
                <a:cs typeface="Courier New"/>
              </a:rPr>
              <a:t>cts</a:t>
            </a:r>
            <a:r>
              <a:rPr lang="en-GB" sz="2400" b="1" dirty="0">
                <a:solidFill>
                  <a:schemeClr val="bg1"/>
                </a:solidFill>
                <a:latin typeface="Courier New"/>
                <a:cs typeface="Courier New"/>
              </a:rPr>
              <a:t> &gt;= 0</a:t>
            </a:r>
            <a:r>
              <a:rPr lang="en-GB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)}); </a:t>
            </a:r>
            <a:endParaRPr lang="en-GB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7108" name="Rounded Rectangular Callout 222215"/>
          <p:cNvSpPr>
            <a:spLocks noChangeArrowheads="1"/>
          </p:cNvSpPr>
          <p:nvPr/>
        </p:nvSpPr>
        <p:spPr bwMode="auto">
          <a:xfrm>
            <a:off x="5509079" y="2589279"/>
            <a:ext cx="3419475" cy="785606"/>
          </a:xfrm>
          <a:prstGeom prst="wedgeRoundRectCallout">
            <a:avLst>
              <a:gd name="adj1" fmla="val -73597"/>
              <a:gd name="adj2" fmla="val 530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GB" sz="2000" b="0" dirty="0">
                <a:solidFill>
                  <a:schemeClr val="bg1"/>
                </a:solidFill>
                <a:latin typeface="Chalkboard"/>
              </a:rPr>
              <a:t>An arbitrary </a:t>
            </a:r>
            <a:r>
              <a:rPr lang="en-GB" sz="2000" b="0" dirty="0" err="1" smtClean="0">
                <a:solidFill>
                  <a:schemeClr val="bg1"/>
                </a:solidFill>
                <a:latin typeface="Chalkboard"/>
              </a:rPr>
              <a:t>boolean</a:t>
            </a:r>
            <a:r>
              <a:rPr lang="en-GB" sz="2000" dirty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000" b="0" dirty="0" smtClean="0">
                <a:solidFill>
                  <a:schemeClr val="bg1"/>
                </a:solidFill>
                <a:latin typeface="Chalkboard"/>
              </a:rPr>
              <a:t>valued </a:t>
            </a:r>
            <a:r>
              <a:rPr lang="en-GB" sz="2000" b="0" dirty="0">
                <a:solidFill>
                  <a:schemeClr val="bg1"/>
                </a:solidFill>
                <a:latin typeface="Chalkboard"/>
              </a:rPr>
              <a:t>STM computation</a:t>
            </a:r>
          </a:p>
        </p:txBody>
      </p:sp>
      <p:sp>
        <p:nvSpPr>
          <p:cNvPr id="47109" name="TextBox 222218"/>
          <p:cNvSpPr txBox="1">
            <a:spLocks noChangeArrowheads="1"/>
          </p:cNvSpPr>
          <p:nvPr/>
        </p:nvSpPr>
        <p:spPr bwMode="auto">
          <a:xfrm>
            <a:off x="368070" y="5588570"/>
            <a:ext cx="8424862" cy="12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GB" sz="2400" b="0" dirty="0">
                <a:latin typeface="Chalkboard"/>
              </a:rPr>
              <a:t>Any transaction that modifies the account will check the invariant (no forgotten checks</a:t>
            </a:r>
            <a:r>
              <a:rPr lang="en-GB" sz="2400" b="0" dirty="0" smtClean="0">
                <a:latin typeface="Chalkboard"/>
              </a:rPr>
              <a:t>). If the </a:t>
            </a:r>
            <a:r>
              <a:rPr lang="en-GB" sz="2400" dirty="0" smtClean="0">
                <a:latin typeface="Chalkboard"/>
              </a:rPr>
              <a:t>check fails, the transaction restarts.</a:t>
            </a:r>
            <a:endParaRPr lang="en-GB" sz="2400" b="0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Title 947201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marL="0" indent="0" defTabSz="914400" eaLnBrk="1" hangingPunct="1"/>
            <a:r>
              <a:rPr lang="en-GB" dirty="0" smtClean="0"/>
              <a:t>What we want</a:t>
            </a:r>
          </a:p>
        </p:txBody>
      </p:sp>
      <p:sp>
        <p:nvSpPr>
          <p:cNvPr id="17412" name="Rectangle 947202"/>
          <p:cNvSpPr>
            <a:spLocks noChangeArrowheads="1"/>
          </p:cNvSpPr>
          <p:nvPr/>
        </p:nvSpPr>
        <p:spPr bwMode="auto">
          <a:xfrm>
            <a:off x="2771775" y="5084763"/>
            <a:ext cx="3671888" cy="7921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Chalkboard"/>
              </a:rPr>
              <a:t>Hardware</a:t>
            </a:r>
          </a:p>
        </p:txBody>
      </p:sp>
      <p:sp>
        <p:nvSpPr>
          <p:cNvPr id="17413" name="Rectangle 947203"/>
          <p:cNvSpPr>
            <a:spLocks noChangeArrowheads="1"/>
          </p:cNvSpPr>
          <p:nvPr/>
        </p:nvSpPr>
        <p:spPr bwMode="auto">
          <a:xfrm>
            <a:off x="755650" y="3789363"/>
            <a:ext cx="7704138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dirty="0">
                <a:solidFill>
                  <a:srgbClr val="640000"/>
                </a:solidFill>
                <a:latin typeface="Chalkboard"/>
              </a:rPr>
              <a:t>Concurrency primitives</a:t>
            </a:r>
          </a:p>
        </p:txBody>
      </p:sp>
      <p:sp>
        <p:nvSpPr>
          <p:cNvPr id="17415" name="Rectangle 947205"/>
          <p:cNvSpPr>
            <a:spLocks noChangeArrowheads="1"/>
          </p:cNvSpPr>
          <p:nvPr/>
        </p:nvSpPr>
        <p:spPr bwMode="auto">
          <a:xfrm>
            <a:off x="1857375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16" name="Rectangle 947206"/>
          <p:cNvSpPr>
            <a:spLocks noChangeArrowheads="1"/>
          </p:cNvSpPr>
          <p:nvPr/>
        </p:nvSpPr>
        <p:spPr bwMode="auto">
          <a:xfrm>
            <a:off x="3924300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17" name="Rectangle 947207"/>
          <p:cNvSpPr>
            <a:spLocks noChangeArrowheads="1"/>
          </p:cNvSpPr>
          <p:nvPr/>
        </p:nvSpPr>
        <p:spPr bwMode="auto">
          <a:xfrm>
            <a:off x="5991225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18" name="Rectangle 947208"/>
          <p:cNvSpPr>
            <a:spLocks noChangeArrowheads="1"/>
          </p:cNvSpPr>
          <p:nvPr/>
        </p:nvSpPr>
        <p:spPr bwMode="auto">
          <a:xfrm>
            <a:off x="2124075" y="2759075"/>
            <a:ext cx="2232025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19" name="Rectangle 947209"/>
          <p:cNvSpPr>
            <a:spLocks noChangeArrowheads="1"/>
          </p:cNvSpPr>
          <p:nvPr/>
        </p:nvSpPr>
        <p:spPr bwMode="auto">
          <a:xfrm>
            <a:off x="2339975" y="2182813"/>
            <a:ext cx="1008063" cy="54927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20" name="Rectangle 947210"/>
          <p:cNvSpPr>
            <a:spLocks noChangeArrowheads="1"/>
          </p:cNvSpPr>
          <p:nvPr/>
        </p:nvSpPr>
        <p:spPr bwMode="auto">
          <a:xfrm>
            <a:off x="5508625" y="2182813"/>
            <a:ext cx="1296988" cy="1052512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21" name="Rectangle 947211"/>
          <p:cNvSpPr>
            <a:spLocks noChangeArrowheads="1"/>
          </p:cNvSpPr>
          <p:nvPr/>
        </p:nvSpPr>
        <p:spPr bwMode="auto">
          <a:xfrm>
            <a:off x="2700338" y="1463675"/>
            <a:ext cx="3671887" cy="6921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7414" name="Straight Connector 947204"/>
          <p:cNvSpPr>
            <a:spLocks noChangeShapeType="1"/>
          </p:cNvSpPr>
          <p:nvPr/>
        </p:nvSpPr>
        <p:spPr bwMode="auto">
          <a:xfrm>
            <a:off x="250825" y="3767138"/>
            <a:ext cx="8569325" cy="0"/>
          </a:xfrm>
          <a:prstGeom prst="line">
            <a:avLst/>
          </a:prstGeom>
          <a:noFill/>
          <a:ln w="5715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16" name="Rounded Rectangular Callout 928772"/>
          <p:cNvSpPr>
            <a:spLocks noChangeArrowheads="1"/>
          </p:cNvSpPr>
          <p:nvPr/>
        </p:nvSpPr>
        <p:spPr bwMode="auto">
          <a:xfrm>
            <a:off x="219075" y="971550"/>
            <a:ext cx="2016125" cy="1328023"/>
          </a:xfrm>
          <a:prstGeom prst="wedgeRoundRectCallout">
            <a:avLst>
              <a:gd name="adj1" fmla="val 41259"/>
              <a:gd name="adj2" fmla="val 759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halkboard"/>
              </a:rPr>
              <a:t>Libraries build layered concurrency abstractions 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Title 183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dirty="0" smtClean="0"/>
              <a:t>What does it all mean?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Everything so far is intuitive and arm-</a:t>
            </a:r>
            <a:r>
              <a:rPr lang="en-US" dirty="0" err="1" smtClean="0"/>
              <a:t>wavey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But what happens if it’s raining, and you are inside an </a:t>
            </a:r>
            <a:r>
              <a:rPr lang="en-US" dirty="0" err="1" smtClean="0">
                <a:solidFill>
                  <a:srgbClr val="FFFF00"/>
                </a:solidFill>
              </a:rPr>
              <a:t>orElse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you throw an exception that contains a value that mentions...?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We need a precise specification!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199682"/>
          <p:cNvSpPr>
            <a:spLocks noChangeArrowheads="1"/>
          </p:cNvSpPr>
          <p:nvPr/>
        </p:nvSpPr>
        <p:spPr bwMode="auto">
          <a:xfrm>
            <a:off x="2498725" y="3246438"/>
            <a:ext cx="4314001" cy="3693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GB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halkboard"/>
              </a:rPr>
              <a:t>No way to wait for complex conditions</a:t>
            </a:r>
          </a:p>
        </p:txBody>
      </p:sp>
      <p:pic>
        <p:nvPicPr>
          <p:cNvPr id="50179" name="Rectangle 1996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7463" y="333375"/>
            <a:ext cx="61912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199684"/>
          <p:cNvSpPr txBox="1">
            <a:spLocks noChangeArrowheads="1"/>
          </p:cNvSpPr>
          <p:nvPr/>
        </p:nvSpPr>
        <p:spPr bwMode="auto">
          <a:xfrm>
            <a:off x="322263" y="2349500"/>
            <a:ext cx="2017712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200" b="0" dirty="0" smtClean="0">
                <a:solidFill>
                  <a:srgbClr val="000000"/>
                </a:solidFill>
                <a:latin typeface="Chalkboard"/>
              </a:rPr>
              <a:t>One exists</a:t>
            </a:r>
            <a:endParaRPr lang="en-GB" sz="3200" b="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1950" y="6091535"/>
            <a:ext cx="588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GB" dirty="0" smtClean="0">
                <a:latin typeface="Chalkboard"/>
                <a:cs typeface="Chalkboard"/>
              </a:rPr>
              <a:t>See “</a:t>
            </a:r>
            <a:r>
              <a:rPr lang="en-US" b="1" dirty="0" smtClean="0">
                <a:latin typeface="Chalkboard"/>
                <a:cs typeface="Chalkboard"/>
                <a:hlinkClick r:id="rId5"/>
              </a:rPr>
              <a:t>Composable Memory Transactions</a:t>
            </a:r>
            <a:r>
              <a:rPr lang="en-US" b="1" dirty="0" smtClean="0">
                <a:latin typeface="Chalkboard"/>
                <a:cs typeface="Chalkboard"/>
              </a:rPr>
              <a:t>” </a:t>
            </a:r>
            <a:r>
              <a:rPr lang="en-GB" dirty="0" smtClean="0">
                <a:latin typeface="Chalkboard"/>
                <a:cs typeface="Chalkboard"/>
              </a:rPr>
              <a:t>for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754062"/>
          </a:xfrm>
        </p:spPr>
        <p:txBody>
          <a:bodyPr>
            <a:normAutofit/>
          </a:bodyPr>
          <a:lstStyle/>
          <a:p>
            <a:r>
              <a:rPr lang="en-US" dirty="0" smtClean="0"/>
              <a:t>STM in Mainstream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4709160"/>
          </a:xfrm>
        </p:spPr>
        <p:txBody>
          <a:bodyPr/>
          <a:lstStyle/>
          <a:p>
            <a:r>
              <a:rPr lang="en-US" dirty="0" smtClean="0"/>
              <a:t>There are similar proposals for adding STM to Java and other mainstream languages.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300" y="2145943"/>
            <a:ext cx="7721600" cy="45243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class Account {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float balance;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void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deposit(float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amt) {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{ balance += amt; }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}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void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withdraw(float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amt) {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if(balance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&lt; amt) throw new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OutOfMoneyError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balance -= amt; 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void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transfer(Acct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other, float amt) {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atomic 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{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// Can compose withdraw and deposit.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other.withdraw(amt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this.deposit(amt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</a:t>
            </a:r>
            <a:r>
              <a:rPr lang="en-US" dirty="0" err="1" smtClean="0"/>
              <a:t>vs</a:t>
            </a:r>
            <a:r>
              <a:rPr lang="en-US" dirty="0" smtClean="0"/>
              <a:t> Strong Atomicity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Haskell, type systems in mainstream languages don’t control where effects occur.</a:t>
            </a:r>
          </a:p>
          <a:p>
            <a:r>
              <a:rPr lang="en-US" dirty="0" smtClean="0"/>
              <a:t>What happens if code outside a transaction conflicts with code inside a transaction?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Weak Atomicity</a:t>
            </a:r>
            <a:r>
              <a:rPr lang="en-US" dirty="0" smtClean="0"/>
              <a:t>: Non-transactional code can see </a:t>
            </a:r>
            <a:r>
              <a:rPr lang="en-US" dirty="0" smtClean="0">
                <a:solidFill>
                  <a:srgbClr val="FF0000"/>
                </a:solidFill>
              </a:rPr>
              <a:t>inconsistent </a:t>
            </a:r>
            <a:r>
              <a:rPr lang="en-US" dirty="0" smtClean="0"/>
              <a:t>memory states. Programmer should avoid such situations by placing all accesses to shared state in transaction.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Strong Atomicity</a:t>
            </a:r>
            <a:r>
              <a:rPr lang="en-US" dirty="0" smtClean="0"/>
              <a:t>: Non-transactional code is guaranteed to see a consistent view of shared state.  This guarantee may cause a performance hit.</a:t>
            </a:r>
          </a:p>
        </p:txBody>
      </p:sp>
      <p:sp>
        <p:nvSpPr>
          <p:cNvPr id="4" name="TextBox 199684"/>
          <p:cNvSpPr txBox="1">
            <a:spLocks noChangeArrowheads="1"/>
          </p:cNvSpPr>
          <p:nvPr/>
        </p:nvSpPr>
        <p:spPr bwMode="auto">
          <a:xfrm>
            <a:off x="804862" y="6134100"/>
            <a:ext cx="7754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0" dirty="0" smtClean="0">
                <a:latin typeface="Chalkboard"/>
              </a:rPr>
              <a:t>For more information: “</a:t>
            </a:r>
            <a:r>
              <a:rPr lang="en-US" sz="2000" dirty="0" smtClean="0">
                <a:latin typeface="Chalkboard"/>
                <a:hlinkClick r:id="rId2"/>
              </a:rPr>
              <a:t>Enforcing Isolation and Ordering in STM</a:t>
            </a:r>
            <a:r>
              <a:rPr lang="en-US" sz="2000" dirty="0" smtClean="0">
                <a:latin typeface="Chalkboard"/>
              </a:rPr>
              <a:t>”</a:t>
            </a:r>
            <a:endParaRPr lang="en-GB" sz="2000" b="0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830262"/>
          </a:xfrm>
        </p:spPr>
        <p:txBody>
          <a:bodyPr/>
          <a:lstStyle/>
          <a:p>
            <a:r>
              <a:rPr lang="en-US" dirty="0" smtClean="0"/>
              <a:t>Even in Haskell:  Easier</a:t>
            </a:r>
            <a:r>
              <a:rPr lang="en-US" dirty="0" smtClean="0"/>
              <a:t>, But Not Easy.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651000"/>
            <a:ext cx="85598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essence of shared-memory concurrency is </a:t>
            </a:r>
            <a:r>
              <a:rPr lang="en-US" i="1" dirty="0" smtClean="0">
                <a:solidFill>
                  <a:srgbClr val="FFFF00"/>
                </a:solidFill>
              </a:rPr>
              <a:t>deciding where critical sections should begin and end</a:t>
            </a:r>
            <a:r>
              <a:rPr lang="en-US" dirty="0" smtClean="0"/>
              <a:t>.  </a:t>
            </a:r>
            <a:r>
              <a:rPr lang="en-US" dirty="0" smtClean="0">
                <a:solidFill>
                  <a:srgbClr val="FFFFFF"/>
                </a:solidFill>
              </a:rPr>
              <a:t>This is </a:t>
            </a:r>
            <a:r>
              <a:rPr lang="en-US" dirty="0" smtClean="0">
                <a:solidFill>
                  <a:srgbClr val="FFFFFF"/>
                </a:solidFill>
              </a:rPr>
              <a:t>still a </a:t>
            </a:r>
            <a:r>
              <a:rPr lang="en-US" dirty="0" smtClean="0">
                <a:solidFill>
                  <a:srgbClr val="FF0000"/>
                </a:solidFill>
              </a:rPr>
              <a:t>hard problem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Too small</a:t>
            </a:r>
            <a:r>
              <a:rPr lang="en-US" dirty="0" smtClean="0"/>
              <a:t>: application-specific data races (</a:t>
            </a:r>
            <a:r>
              <a:rPr lang="en-US" dirty="0" err="1" smtClean="0"/>
              <a:t>Eg</a:t>
            </a:r>
            <a:r>
              <a:rPr lang="en-US" dirty="0" smtClean="0"/>
              <a:t>, may see deposit but not withdraw if transfer is not atomic).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Too large</a:t>
            </a:r>
            <a:r>
              <a:rPr lang="en-US" dirty="0" smtClean="0"/>
              <a:t>: delay progress because deny other threads access to needed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Haskell, we can compose STM subprograms but at some point, we must decide to wrap an STM in "atomic"</a:t>
            </a:r>
          </a:p>
          <a:p>
            <a:pPr lvl="1"/>
            <a:r>
              <a:rPr lang="en-US" dirty="0" smtClean="0"/>
              <a:t>When and where to do it can be a hard decision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Title 93900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82662"/>
          </a:xfrm>
        </p:spPr>
        <p:txBody>
          <a:bodyPr/>
          <a:lstStyle/>
          <a:p>
            <a:r>
              <a:rPr lang="en-GB" dirty="0" smtClean="0"/>
              <a:t>Conclusions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6700" y="1397000"/>
            <a:ext cx="85598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Atomic blocks (</a:t>
            </a:r>
            <a:r>
              <a:rPr lang="en-US" dirty="0" smtClean="0">
                <a:solidFill>
                  <a:srgbClr val="FFFF00"/>
                </a:solidFill>
              </a:rPr>
              <a:t>atomic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retry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orElse</a:t>
            </a:r>
            <a:r>
              <a:rPr lang="en-US" dirty="0" smtClean="0"/>
              <a:t>) dramatically raise the level of abstraction for concurrent programming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is like using a high-level language instead of assembly code. Whole classes of low-level errors are eliminated.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 silver bullet: </a:t>
            </a:r>
          </a:p>
          <a:p>
            <a:pPr lvl="1"/>
            <a:r>
              <a:rPr lang="en-US" dirty="0" smtClean="0"/>
              <a:t>you can still write buggy programs; </a:t>
            </a:r>
          </a:p>
          <a:p>
            <a:pPr lvl="1"/>
            <a:r>
              <a:rPr lang="en-US" dirty="0" smtClean="0"/>
              <a:t>concurrent programs are still harder than sequential ones</a:t>
            </a:r>
          </a:p>
          <a:p>
            <a:pPr lvl="1"/>
            <a:r>
              <a:rPr lang="en-US" dirty="0" smtClean="0"/>
              <a:t>aimed only at shared memory concurrency, not message passing</a:t>
            </a:r>
          </a:p>
          <a:p>
            <a:r>
              <a:rPr lang="en-US" dirty="0" smtClean="0"/>
              <a:t>There is a performance hit, but it </a:t>
            </a:r>
            <a:r>
              <a:rPr lang="en-US" dirty="0" smtClean="0"/>
              <a:t>is</a:t>
            </a:r>
            <a:r>
              <a:rPr lang="en-US" dirty="0" smtClean="0"/>
              <a:t> usually acceptable in Haskell </a:t>
            </a:r>
            <a:r>
              <a:rPr lang="en-US" dirty="0" smtClean="0"/>
              <a:t>(and things can only get better as the research community focuses on the question.)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286" y="1600200"/>
            <a:ext cx="8636000" cy="49167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study of STMs brings together multiple threads of interest in this course: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high-level abstractions</a:t>
            </a:r>
          </a:p>
          <a:p>
            <a:pPr lvl="1"/>
            <a:r>
              <a:rPr lang="en-US" dirty="0" smtClean="0"/>
              <a:t>operational semantics</a:t>
            </a:r>
          </a:p>
          <a:p>
            <a:pPr lvl="1"/>
            <a:r>
              <a:rPr lang="en-US" dirty="0" err="1" smtClean="0"/>
              <a:t>equational</a:t>
            </a:r>
            <a:r>
              <a:rPr lang="en-US" dirty="0" smtClean="0"/>
              <a:t> reasoning &amp; proofs about programs</a:t>
            </a:r>
            <a:endParaRPr lang="en-US" dirty="0"/>
          </a:p>
          <a:p>
            <a:r>
              <a:rPr lang="en-US" dirty="0" smtClean="0"/>
              <a:t>The development of STM is an example of  modern programming language research</a:t>
            </a:r>
          </a:p>
          <a:p>
            <a:r>
              <a:rPr lang="en-US" dirty="0" smtClean="0"/>
              <a:t>If you are interested, talk with Andrew </a:t>
            </a:r>
            <a:r>
              <a:rPr lang="en-US" dirty="0" err="1" smtClean="0"/>
              <a:t>Appel</a:t>
            </a:r>
            <a:r>
              <a:rPr lang="en-US" dirty="0" smtClean="0"/>
              <a:t> or I about independent work opportunities, including work involving other new parallel 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00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58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223233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GB" dirty="0" smtClean="0"/>
              <a:t>What </a:t>
            </a:r>
            <a:r>
              <a:rPr lang="en-GB" dirty="0" smtClean="0">
                <a:solidFill>
                  <a:srgbClr val="FFFF00"/>
                </a:solidFill>
              </a:rPr>
              <a:t>always </a:t>
            </a:r>
            <a:r>
              <a:rPr lang="en-GB" dirty="0" smtClean="0"/>
              <a:t>does</a:t>
            </a:r>
          </a:p>
        </p:txBody>
      </p:sp>
      <p:sp>
        <p:nvSpPr>
          <p:cNvPr id="223235" name="Text Placeholder 22323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464050"/>
          </a:xfrm>
        </p:spPr>
        <p:txBody>
          <a:bodyPr>
            <a:normAutofit/>
          </a:bodyPr>
          <a:lstStyle/>
          <a:p>
            <a:pPr marL="358775" indent="-358775"/>
            <a:r>
              <a:rPr lang="en-GB" sz="2400" dirty="0" smtClean="0"/>
              <a:t>The function </a:t>
            </a:r>
            <a:r>
              <a:rPr lang="en-GB" sz="2400" b="1" dirty="0" smtClean="0">
                <a:solidFill>
                  <a:srgbClr val="FFFF00"/>
                </a:solidFill>
              </a:rPr>
              <a:t>always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adds a new invariant to a global pool of invariants.</a:t>
            </a:r>
          </a:p>
          <a:p>
            <a:pPr marL="358775" indent="-358775" defTabSz="914400" eaLnBrk="1" hangingPunct="1"/>
            <a:r>
              <a:rPr lang="en-GB" sz="2400" dirty="0" smtClean="0"/>
              <a:t>Conceptually, every invariant is checked as every transaction commits.</a:t>
            </a:r>
          </a:p>
          <a:p>
            <a:pPr marL="358775" indent="-358775" defTabSz="914400" eaLnBrk="1" hangingPunct="1"/>
            <a:r>
              <a:rPr lang="en-GB" sz="2400" dirty="0" smtClean="0"/>
              <a:t>But the implementation checks only invariants that read </a:t>
            </a:r>
            <a:r>
              <a:rPr lang="en-GB" sz="2400" dirty="0" err="1" smtClean="0"/>
              <a:t>TVars</a:t>
            </a:r>
            <a:r>
              <a:rPr lang="en-GB" sz="2400" dirty="0" smtClean="0"/>
              <a:t> that have been written by the transaction</a:t>
            </a:r>
          </a:p>
          <a:p>
            <a:pPr marL="358775" indent="-358775" defTabSz="914400" eaLnBrk="1" hangingPunct="1"/>
            <a:r>
              <a:rPr lang="en-GB" sz="2400" dirty="0" smtClean="0"/>
              <a:t>...and garbage collects invariants that are checking dead T</a:t>
            </a:r>
            <a:r>
              <a:rPr lang="en-US" sz="2400" dirty="0" err="1" smtClean="0"/>
              <a:t>v</a:t>
            </a:r>
            <a:r>
              <a:rPr lang="en-GB" sz="2400" dirty="0" err="1" smtClean="0"/>
              <a:t>ars</a:t>
            </a:r>
            <a:r>
              <a:rPr lang="en-GB" sz="2400" dirty="0" smtClean="0"/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8888" y="1341438"/>
            <a:ext cx="6337300" cy="48577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182563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</a:pPr>
            <a:r>
              <a:rPr lang="en-GB" sz="2800" b="1" dirty="0">
                <a:solidFill>
                  <a:schemeClr val="bg1"/>
                </a:solidFill>
                <a:latin typeface="Courier New"/>
                <a:cs typeface="Courier New"/>
              </a:rPr>
              <a:t>always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:: STM 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Bool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 -&gt; STM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39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Haskell Implementation</a:t>
            </a:r>
          </a:p>
        </p:txBody>
      </p:sp>
      <p:sp>
        <p:nvSpPr>
          <p:cNvPr id="139267" name="Text Placeholder 13926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complete, multiprocessor implementation of STM exists as of GHC 6.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Experience to date</a:t>
            </a:r>
            <a:r>
              <a:rPr lang="en-GB" dirty="0" smtClean="0"/>
              <a:t>: even for the most mutation-intensive program, the Haskell STM implementation is as fast as the previous </a:t>
            </a:r>
            <a:r>
              <a:rPr lang="en-GB" dirty="0" err="1" smtClean="0"/>
              <a:t>MVar</a:t>
            </a:r>
            <a:r>
              <a:rPr lang="en-GB" dirty="0" smtClean="0"/>
              <a:t> implementation.  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MVar</a:t>
            </a:r>
            <a:r>
              <a:rPr lang="en-GB" dirty="0" smtClean="0"/>
              <a:t> version paid heavy costs for (usually unused) exception handlers.</a:t>
            </a:r>
          </a:p>
          <a:p>
            <a:r>
              <a:rPr lang="en-GB" dirty="0" smtClean="0"/>
              <a:t>Need more experience using STM in practice, though!</a:t>
            </a:r>
          </a:p>
          <a:p>
            <a:r>
              <a:rPr lang="en-GB" dirty="0" smtClean="0"/>
              <a:t>You can play with it.  </a:t>
            </a:r>
            <a:r>
              <a:rPr lang="en-GB" dirty="0" smtClean="0"/>
              <a:t>See the course website.</a:t>
            </a: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traight Connector 950275"/>
          <p:cNvSpPr>
            <a:spLocks noChangeShapeType="1"/>
          </p:cNvSpPr>
          <p:nvPr/>
        </p:nvSpPr>
        <p:spPr bwMode="auto">
          <a:xfrm>
            <a:off x="250825" y="3767138"/>
            <a:ext cx="8569325" cy="0"/>
          </a:xfrm>
          <a:prstGeom prst="line">
            <a:avLst/>
          </a:prstGeom>
          <a:noFill/>
          <a:ln w="5715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950274" name="Title 95027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 defTabSz="914400" eaLnBrk="1" hangingPunct="1"/>
            <a:r>
              <a:rPr lang="en-GB" sz="2800" dirty="0" smtClean="0"/>
              <a:t>What we have using conventional techniques</a:t>
            </a:r>
          </a:p>
        </p:txBody>
      </p:sp>
      <p:sp>
        <p:nvSpPr>
          <p:cNvPr id="18436" name="Rectangle 950274"/>
          <p:cNvSpPr>
            <a:spLocks noChangeArrowheads="1"/>
          </p:cNvSpPr>
          <p:nvPr/>
        </p:nvSpPr>
        <p:spPr bwMode="auto">
          <a:xfrm>
            <a:off x="2746375" y="5084763"/>
            <a:ext cx="3671888" cy="7921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rgbClr val="000000"/>
                </a:solidFill>
                <a:latin typeface="Chalkboard"/>
              </a:rPr>
              <a:t>Hardware</a:t>
            </a:r>
          </a:p>
        </p:txBody>
      </p:sp>
      <p:sp>
        <p:nvSpPr>
          <p:cNvPr id="18438" name="Rectangle 950276"/>
          <p:cNvSpPr>
            <a:spLocks noChangeArrowheads="1"/>
          </p:cNvSpPr>
          <p:nvPr/>
        </p:nvSpPr>
        <p:spPr bwMode="auto">
          <a:xfrm>
            <a:off x="2908300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39" name="Rectangle 950277"/>
          <p:cNvSpPr>
            <a:spLocks noChangeArrowheads="1"/>
          </p:cNvSpPr>
          <p:nvPr/>
        </p:nvSpPr>
        <p:spPr bwMode="auto">
          <a:xfrm rot="-1716684">
            <a:off x="4975225" y="3024188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0" name="Rectangle 950278"/>
          <p:cNvSpPr>
            <a:spLocks noChangeArrowheads="1"/>
          </p:cNvSpPr>
          <p:nvPr/>
        </p:nvSpPr>
        <p:spPr bwMode="auto">
          <a:xfrm rot="1143520">
            <a:off x="7042150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1" name="Rectangle 950279"/>
          <p:cNvSpPr>
            <a:spLocks noChangeArrowheads="1"/>
          </p:cNvSpPr>
          <p:nvPr/>
        </p:nvSpPr>
        <p:spPr bwMode="auto">
          <a:xfrm rot="1091653">
            <a:off x="3175000" y="2759075"/>
            <a:ext cx="2232025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2" name="Rectangle 950280"/>
          <p:cNvSpPr>
            <a:spLocks noChangeArrowheads="1"/>
          </p:cNvSpPr>
          <p:nvPr/>
        </p:nvSpPr>
        <p:spPr bwMode="auto">
          <a:xfrm rot="-2890340">
            <a:off x="3393281" y="2182019"/>
            <a:ext cx="1008063" cy="54927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3" name="Rectangle 950281"/>
          <p:cNvSpPr>
            <a:spLocks noChangeArrowheads="1"/>
          </p:cNvSpPr>
          <p:nvPr/>
        </p:nvSpPr>
        <p:spPr bwMode="auto">
          <a:xfrm rot="1391137">
            <a:off x="3751263" y="1657350"/>
            <a:ext cx="3671887" cy="6921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4" name="Rectangle 950282"/>
          <p:cNvSpPr>
            <a:spLocks noChangeArrowheads="1"/>
          </p:cNvSpPr>
          <p:nvPr/>
        </p:nvSpPr>
        <p:spPr bwMode="auto">
          <a:xfrm rot="-1017328">
            <a:off x="6559550" y="2182813"/>
            <a:ext cx="1296988" cy="1052512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8446" name="Oval 950284"/>
          <p:cNvSpPr>
            <a:spLocks noChangeArrowheads="1"/>
          </p:cNvSpPr>
          <p:nvPr/>
        </p:nvSpPr>
        <p:spPr bwMode="auto">
          <a:xfrm rot="-338149">
            <a:off x="468313" y="3789363"/>
            <a:ext cx="7777162" cy="12239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dirty="0">
                <a:solidFill>
                  <a:srgbClr val="640000"/>
                </a:solidFill>
                <a:latin typeface="Chalkboard"/>
              </a:rPr>
              <a:t>Locks and condition variables</a:t>
            </a:r>
            <a:endParaRPr lang="en-GB" sz="2800" dirty="0">
              <a:latin typeface="Chalkboard"/>
            </a:endParaRPr>
          </a:p>
        </p:txBody>
      </p:sp>
      <p:sp>
        <p:nvSpPr>
          <p:cNvPr id="16" name="Rounded Rectangular Callout 928772"/>
          <p:cNvSpPr>
            <a:spLocks noChangeArrowheads="1"/>
          </p:cNvSpPr>
          <p:nvPr/>
        </p:nvSpPr>
        <p:spPr bwMode="auto">
          <a:xfrm>
            <a:off x="190501" y="1136650"/>
            <a:ext cx="3289299" cy="1021556"/>
          </a:xfrm>
          <a:prstGeom prst="wedgeRoundRectCallout">
            <a:avLst>
              <a:gd name="adj1" fmla="val 24955"/>
              <a:gd name="adj2" fmla="val 497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halkboard"/>
              </a:rPr>
              <a:t>Locks and condition variables </a:t>
            </a:r>
            <a:br>
              <a:rPr lang="en-GB" dirty="0" smtClean="0">
                <a:solidFill>
                  <a:schemeClr val="bg1"/>
                </a:solidFill>
                <a:latin typeface="Chalkboard"/>
              </a:rPr>
            </a:br>
            <a:r>
              <a:rPr lang="en-GB" dirty="0" smtClean="0">
                <a:solidFill>
                  <a:schemeClr val="bg1"/>
                </a:solidFill>
                <a:latin typeface="Chalkboard"/>
              </a:rPr>
              <a:t>(a) are hard to use and </a:t>
            </a:r>
            <a:br>
              <a:rPr lang="en-GB" dirty="0" smtClean="0">
                <a:solidFill>
                  <a:schemeClr val="bg1"/>
                </a:solidFill>
                <a:latin typeface="Chalkboard"/>
              </a:rPr>
            </a:br>
            <a:r>
              <a:rPr lang="en-GB" dirty="0" smtClean="0">
                <a:solidFill>
                  <a:schemeClr val="bg1"/>
                </a:solidFill>
                <a:latin typeface="Chalkboard"/>
              </a:rPr>
              <a:t>(</a:t>
            </a:r>
            <a:r>
              <a:rPr lang="en-GB" dirty="0" err="1" smtClean="0">
                <a:solidFill>
                  <a:schemeClr val="bg1"/>
                </a:solidFill>
                <a:latin typeface="Chalkboard"/>
              </a:rPr>
              <a:t>b</a:t>
            </a:r>
            <a:r>
              <a:rPr lang="en-GB" dirty="0" smtClean="0">
                <a:solidFill>
                  <a:schemeClr val="bg1"/>
                </a:solidFill>
                <a:latin typeface="Chalkboard"/>
              </a:rPr>
              <a:t>) do not compose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6200775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“Building complex parallel programs is like building a sky scraper</a:t>
            </a:r>
          </a:p>
          <a:p>
            <a:r>
              <a:rPr lang="en-US" dirty="0" smtClean="0"/>
              <a:t>out of bananas.”  -- </a:t>
            </a:r>
            <a:r>
              <a:rPr lang="en-US" dirty="0" smtClean="0"/>
              <a:t>Simon Peyton Jones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Title 9410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first, atomic blocks look insanely expensive. </a:t>
            </a:r>
            <a:br>
              <a:rPr lang="en-US" dirty="0" smtClean="0"/>
            </a:br>
            <a:r>
              <a:rPr lang="en-US" dirty="0" smtClean="0"/>
              <a:t>A naive implementation (c.f. databases):</a:t>
            </a:r>
          </a:p>
          <a:p>
            <a:pPr lvl="1"/>
            <a:r>
              <a:rPr lang="en-US" dirty="0" smtClean="0"/>
              <a:t>Every load and store instruction logs information into a thread-local log.</a:t>
            </a:r>
          </a:p>
          <a:p>
            <a:pPr lvl="1"/>
            <a:r>
              <a:rPr lang="en-US" dirty="0" smtClean="0"/>
              <a:t>A store instruction writes the log only.</a:t>
            </a:r>
          </a:p>
          <a:p>
            <a:pPr lvl="1"/>
            <a:r>
              <a:rPr lang="en-US" dirty="0" smtClean="0"/>
              <a:t>A load instruction consults the log first.</a:t>
            </a:r>
          </a:p>
          <a:p>
            <a:pPr lvl="1"/>
            <a:r>
              <a:rPr lang="en-US" dirty="0" smtClean="0"/>
              <a:t>Validate the log at the end of the block.</a:t>
            </a:r>
          </a:p>
          <a:p>
            <a:pPr lvl="2"/>
            <a:r>
              <a:rPr lang="en-US" dirty="0" smtClean="0"/>
              <a:t>If succeeds, atomically commit to shared memory.</a:t>
            </a:r>
          </a:p>
          <a:p>
            <a:pPr lvl="2"/>
            <a:r>
              <a:rPr lang="en-US" dirty="0" smtClean="0"/>
              <a:t>If fails, restart the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0962" y="468313"/>
          <a:ext cx="8283576" cy="66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8" name="Worksheet" r:id="rId4" imgW="8285182" imgH="6669602" progId="Excel.Sheet.8">
                  <p:embed/>
                </p:oleObj>
              </mc:Choice>
              <mc:Fallback>
                <p:oleObj name="Worksheet" r:id="rId4" imgW="8285182" imgH="6669602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" y="468313"/>
                        <a:ext cx="8283576" cy="666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2" name="Title 752641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marL="0" indent="0" defTabSz="914400" eaLnBrk="1" hangingPunct="1"/>
            <a:r>
              <a:rPr lang="en-GB" dirty="0" smtClean="0"/>
              <a:t>State of the Art Circa 2003</a:t>
            </a:r>
          </a:p>
        </p:txBody>
      </p:sp>
      <p:sp>
        <p:nvSpPr>
          <p:cNvPr id="54277" name="TextBox 752653"/>
          <p:cNvSpPr txBox="1">
            <a:spLocks noChangeArrowheads="1"/>
          </p:cNvSpPr>
          <p:nvPr/>
        </p:nvSpPr>
        <p:spPr bwMode="auto">
          <a:xfrm rot="-5400000">
            <a:off x="-887412" y="3082409"/>
            <a:ext cx="3168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>
                <a:latin typeface="Chalkboard"/>
              </a:rPr>
              <a:t>Normalised execution time</a:t>
            </a:r>
          </a:p>
        </p:txBody>
      </p:sp>
      <p:sp>
        <p:nvSpPr>
          <p:cNvPr id="54278" name="Rectangular Callout 752689"/>
          <p:cNvSpPr>
            <a:spLocks noChangeArrowheads="1"/>
          </p:cNvSpPr>
          <p:nvPr/>
        </p:nvSpPr>
        <p:spPr bwMode="auto">
          <a:xfrm>
            <a:off x="1087438" y="3268663"/>
            <a:ext cx="1512887" cy="503237"/>
          </a:xfrm>
          <a:prstGeom prst="wedgeRectCallout">
            <a:avLst>
              <a:gd name="adj1" fmla="val 19148"/>
              <a:gd name="adj2" fmla="val 186278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Sequential baseline (1.00x)</a:t>
            </a:r>
          </a:p>
        </p:txBody>
      </p:sp>
      <p:sp>
        <p:nvSpPr>
          <p:cNvPr id="54279" name="Rectangular Callout 752690"/>
          <p:cNvSpPr>
            <a:spLocks noChangeArrowheads="1"/>
          </p:cNvSpPr>
          <p:nvPr/>
        </p:nvSpPr>
        <p:spPr bwMode="auto">
          <a:xfrm>
            <a:off x="1593850" y="2187575"/>
            <a:ext cx="1655763" cy="504825"/>
          </a:xfrm>
          <a:prstGeom prst="wedgeRectCallout">
            <a:avLst>
              <a:gd name="adj1" fmla="val 30824"/>
              <a:gd name="adj2" fmla="val 361005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Coarse-grained locking (1.13x)</a:t>
            </a:r>
          </a:p>
        </p:txBody>
      </p:sp>
      <p:sp>
        <p:nvSpPr>
          <p:cNvPr id="54280" name="Rectangular Callout 752691"/>
          <p:cNvSpPr>
            <a:spLocks noChangeArrowheads="1"/>
          </p:cNvSpPr>
          <p:nvPr/>
        </p:nvSpPr>
        <p:spPr bwMode="auto">
          <a:xfrm>
            <a:off x="1881188" y="1468438"/>
            <a:ext cx="1584325" cy="504825"/>
          </a:xfrm>
          <a:prstGeom prst="wedgeRectCallout">
            <a:avLst>
              <a:gd name="adj1" fmla="val 61722"/>
              <a:gd name="adj2" fmla="val 65093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Fine-grained locking (2.57x)</a:t>
            </a:r>
          </a:p>
        </p:txBody>
      </p:sp>
      <p:sp>
        <p:nvSpPr>
          <p:cNvPr id="54281" name="Up Arrow 752696"/>
          <p:cNvSpPr>
            <a:spLocks noChangeArrowheads="1"/>
          </p:cNvSpPr>
          <p:nvPr/>
        </p:nvSpPr>
        <p:spPr bwMode="auto">
          <a:xfrm>
            <a:off x="4170363" y="1120775"/>
            <a:ext cx="622300" cy="606426"/>
          </a:xfrm>
          <a:prstGeom prst="upArrow">
            <a:avLst>
              <a:gd name="adj1" fmla="val 50000"/>
              <a:gd name="adj2" fmla="val 2602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GB" b="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54282" name="Rectangular Callout 752693"/>
          <p:cNvSpPr>
            <a:spLocks noChangeArrowheads="1"/>
          </p:cNvSpPr>
          <p:nvPr/>
        </p:nvSpPr>
        <p:spPr bwMode="auto">
          <a:xfrm>
            <a:off x="5049838" y="1468438"/>
            <a:ext cx="1511300" cy="503237"/>
          </a:xfrm>
          <a:prstGeom prst="wedgeRectCallout">
            <a:avLst>
              <a:gd name="adj1" fmla="val -90231"/>
              <a:gd name="adj2" fmla="val -67667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Traditional STM (5.69x)</a:t>
            </a:r>
          </a:p>
        </p:txBody>
      </p:sp>
      <p:sp>
        <p:nvSpPr>
          <p:cNvPr id="54283" name="Rectangular Callout 752697"/>
          <p:cNvSpPr>
            <a:spLocks noChangeArrowheads="1"/>
          </p:cNvSpPr>
          <p:nvPr/>
        </p:nvSpPr>
        <p:spPr bwMode="auto">
          <a:xfrm>
            <a:off x="6707188" y="4706938"/>
            <a:ext cx="2160587" cy="1225550"/>
          </a:xfrm>
          <a:prstGeom prst="wedgeRectCallout">
            <a:avLst>
              <a:gd name="adj1" fmla="val -49190"/>
              <a:gd name="adj2" fmla="val 47019"/>
            </a:avLst>
          </a:prstGeom>
          <a:solidFill>
            <a:srgbClr val="E2D5A3">
              <a:alpha val="8196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halkboard"/>
              </a:rPr>
              <a:t>Workload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: operations on a red-black tree,</a:t>
            </a:r>
            <a:r>
              <a:rPr lang="en-US" sz="1400" dirty="0" smtClean="0">
                <a:solidFill>
                  <a:schemeClr val="bg1"/>
                </a:solidFill>
                <a:latin typeface="Chalkboard"/>
              </a:rPr>
              <a:t>         1 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thread, 6:1:1 </a:t>
            </a:r>
            <a:r>
              <a:rPr lang="en-US" sz="1400" dirty="0" err="1">
                <a:solidFill>
                  <a:schemeClr val="bg1"/>
                </a:solidFill>
                <a:latin typeface="Chalkboard"/>
              </a:rPr>
              <a:t>lookup:insert:delete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 mix with keys 0..65535</a:t>
            </a:r>
            <a:endParaRPr lang="en-GB" sz="1400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6700" y="6197600"/>
            <a:ext cx="647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See “</a:t>
            </a:r>
            <a:r>
              <a:rPr lang="en-US" dirty="0" smtClean="0">
                <a:latin typeface="Chalkboard"/>
                <a:cs typeface="Chalkboard"/>
                <a:hlinkClick r:id="rId6"/>
              </a:rPr>
              <a:t>Optimizing Memory Transactions</a:t>
            </a:r>
            <a:r>
              <a:rPr lang="en-US" dirty="0" smtClean="0">
                <a:latin typeface="Chalkboard"/>
                <a:cs typeface="Chalkboard"/>
              </a:rPr>
              <a:t>” for more information.</a:t>
            </a:r>
            <a:endParaRPr lang="en-US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Title 83353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5362"/>
          </a:xfrm>
        </p:spPr>
        <p:txBody>
          <a:bodyPr/>
          <a:lstStyle/>
          <a:p>
            <a:r>
              <a:rPr lang="en-GB" dirty="0" smtClean="0"/>
              <a:t>New Implementation Techniques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2100" y="1422400"/>
            <a:ext cx="8394700" cy="5118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Direct-update STM</a:t>
            </a:r>
          </a:p>
          <a:p>
            <a:pPr lvl="1"/>
            <a:r>
              <a:rPr lang="en-US" dirty="0" smtClean="0"/>
              <a:t>Allows transactions to make updates in place in the heap</a:t>
            </a:r>
          </a:p>
          <a:p>
            <a:pPr lvl="1"/>
            <a:r>
              <a:rPr lang="en-US" dirty="0" smtClean="0"/>
              <a:t>Avoids reads needing to search the log to see earlier writes that the transaction has made</a:t>
            </a:r>
          </a:p>
          <a:p>
            <a:pPr lvl="1"/>
            <a:r>
              <a:rPr lang="en-US" dirty="0" smtClean="0"/>
              <a:t>Makes successful commit operations faster at the cost of extra work on contention or when a transaction aborts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Compiler integration</a:t>
            </a:r>
          </a:p>
          <a:p>
            <a:pPr lvl="1"/>
            <a:r>
              <a:rPr lang="en-US" dirty="0" smtClean="0"/>
              <a:t>Decompose transactional memory operations into primitives</a:t>
            </a:r>
          </a:p>
          <a:p>
            <a:pPr lvl="1"/>
            <a:r>
              <a:rPr lang="en-US" dirty="0" smtClean="0"/>
              <a:t>Expose these primitives to compiler optimization                 (e.g. to hoist concurrency control operations out of a loop)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Runtime system integration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Integrates transactions with the garbage collector to scale to atomic blocks containing 100M memory accesses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-109538" y="671513"/>
          <a:ext cx="8283576" cy="66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4" name="Worksheet" r:id="rId4" imgW="8285182" imgH="6669602" progId="Excel.Sheet.8">
                  <p:embed/>
                </p:oleObj>
              </mc:Choice>
              <mc:Fallback>
                <p:oleObj name="Worksheet" r:id="rId4" imgW="8285182" imgH="6669602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9538" y="671513"/>
                        <a:ext cx="8283576" cy="666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1" name="Title 831490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59800" cy="1143000"/>
          </a:xfrm>
        </p:spPr>
        <p:txBody>
          <a:bodyPr anchor="t">
            <a:normAutofit fontScale="90000"/>
          </a:bodyPr>
          <a:lstStyle/>
          <a:p>
            <a:pPr marL="0" indent="0" defTabSz="914400" eaLnBrk="1" hangingPunct="1"/>
            <a:r>
              <a:rPr lang="en-GB" sz="3600" dirty="0" smtClean="0"/>
              <a:t>Results: Concurrency Control Overhead</a:t>
            </a:r>
          </a:p>
        </p:txBody>
      </p:sp>
      <p:sp>
        <p:nvSpPr>
          <p:cNvPr id="56325" name="TextBox 831491"/>
          <p:cNvSpPr txBox="1">
            <a:spLocks noChangeArrowheads="1"/>
          </p:cNvSpPr>
          <p:nvPr/>
        </p:nvSpPr>
        <p:spPr bwMode="auto">
          <a:xfrm rot="-5400000">
            <a:off x="-1077912" y="3285609"/>
            <a:ext cx="3168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>
                <a:latin typeface="Chalkboard"/>
              </a:rPr>
              <a:t>Normalised execution time</a:t>
            </a:r>
          </a:p>
        </p:txBody>
      </p:sp>
      <p:sp>
        <p:nvSpPr>
          <p:cNvPr id="56326" name="Rectangular Callout 831492"/>
          <p:cNvSpPr>
            <a:spLocks noChangeArrowheads="1"/>
          </p:cNvSpPr>
          <p:nvPr/>
        </p:nvSpPr>
        <p:spPr bwMode="auto">
          <a:xfrm>
            <a:off x="896938" y="3471863"/>
            <a:ext cx="1512887" cy="503237"/>
          </a:xfrm>
          <a:prstGeom prst="wedgeRectCallout">
            <a:avLst>
              <a:gd name="adj1" fmla="val 19148"/>
              <a:gd name="adj2" fmla="val 186278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Sequential baseline (1.00x)</a:t>
            </a:r>
          </a:p>
        </p:txBody>
      </p:sp>
      <p:sp>
        <p:nvSpPr>
          <p:cNvPr id="56327" name="Rectangular Callout 831493"/>
          <p:cNvSpPr>
            <a:spLocks noChangeArrowheads="1"/>
          </p:cNvSpPr>
          <p:nvPr/>
        </p:nvSpPr>
        <p:spPr bwMode="auto">
          <a:xfrm>
            <a:off x="1403350" y="2390775"/>
            <a:ext cx="1655763" cy="504825"/>
          </a:xfrm>
          <a:prstGeom prst="wedgeRectCallout">
            <a:avLst>
              <a:gd name="adj1" fmla="val 30824"/>
              <a:gd name="adj2" fmla="val 361005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Coarse-grained locking (1.13x)</a:t>
            </a:r>
          </a:p>
        </p:txBody>
      </p:sp>
      <p:sp>
        <p:nvSpPr>
          <p:cNvPr id="56328" name="Rectangular Callout 831494"/>
          <p:cNvSpPr>
            <a:spLocks noChangeArrowheads="1"/>
          </p:cNvSpPr>
          <p:nvPr/>
        </p:nvSpPr>
        <p:spPr bwMode="auto">
          <a:xfrm>
            <a:off x="1690688" y="1671638"/>
            <a:ext cx="1584325" cy="504825"/>
          </a:xfrm>
          <a:prstGeom prst="wedgeRectCallout">
            <a:avLst>
              <a:gd name="adj1" fmla="val 61722"/>
              <a:gd name="adj2" fmla="val 65093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Fine-grained locking (2.57x)</a:t>
            </a:r>
          </a:p>
        </p:txBody>
      </p:sp>
      <p:sp>
        <p:nvSpPr>
          <p:cNvPr id="56329" name="Rectangular Callout 831495"/>
          <p:cNvSpPr>
            <a:spLocks noChangeArrowheads="1"/>
          </p:cNvSpPr>
          <p:nvPr/>
        </p:nvSpPr>
        <p:spPr bwMode="auto">
          <a:xfrm>
            <a:off x="5794375" y="2463800"/>
            <a:ext cx="1366838" cy="504825"/>
          </a:xfrm>
          <a:prstGeom prst="wedgeRectCallout">
            <a:avLst>
              <a:gd name="adj1" fmla="val -98662"/>
              <a:gd name="adj2" fmla="val 70755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Direct-update STM (2.04x)</a:t>
            </a:r>
          </a:p>
        </p:txBody>
      </p:sp>
      <p:sp>
        <p:nvSpPr>
          <p:cNvPr id="56330" name="Rectangular Callout 831496"/>
          <p:cNvSpPr>
            <a:spLocks noChangeArrowheads="1"/>
          </p:cNvSpPr>
          <p:nvPr/>
        </p:nvSpPr>
        <p:spPr bwMode="auto">
          <a:xfrm>
            <a:off x="6515100" y="3400425"/>
            <a:ext cx="1944688" cy="719138"/>
          </a:xfrm>
          <a:prstGeom prst="wedgeRectCallout">
            <a:avLst>
              <a:gd name="adj1" fmla="val -82000"/>
              <a:gd name="adj2" fmla="val 25056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Direct-update STM + compiler integration (1.46x)</a:t>
            </a:r>
          </a:p>
        </p:txBody>
      </p:sp>
      <p:sp>
        <p:nvSpPr>
          <p:cNvPr id="56331" name="Up Arrow 831497"/>
          <p:cNvSpPr>
            <a:spLocks noChangeArrowheads="1"/>
          </p:cNvSpPr>
          <p:nvPr/>
        </p:nvSpPr>
        <p:spPr bwMode="auto">
          <a:xfrm>
            <a:off x="3992563" y="1311275"/>
            <a:ext cx="622300" cy="647700"/>
          </a:xfrm>
          <a:prstGeom prst="upArrow">
            <a:avLst>
              <a:gd name="adj1" fmla="val 50000"/>
              <a:gd name="adj2" fmla="val 2602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GB" b="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56332" name="Rectangular Callout 831498"/>
          <p:cNvSpPr>
            <a:spLocks noChangeArrowheads="1"/>
          </p:cNvSpPr>
          <p:nvPr/>
        </p:nvSpPr>
        <p:spPr bwMode="auto">
          <a:xfrm>
            <a:off x="4859338" y="1671638"/>
            <a:ext cx="1511300" cy="503237"/>
          </a:xfrm>
          <a:prstGeom prst="wedgeRectCallout">
            <a:avLst>
              <a:gd name="adj1" fmla="val -90231"/>
              <a:gd name="adj2" fmla="val -67667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Traditional STM (5.69x)</a:t>
            </a:r>
          </a:p>
        </p:txBody>
      </p:sp>
      <p:sp>
        <p:nvSpPr>
          <p:cNvPr id="56334" name="Left-Right Arrow 831502"/>
          <p:cNvSpPr>
            <a:spLocks noChangeArrowheads="1"/>
          </p:cNvSpPr>
          <p:nvPr/>
        </p:nvSpPr>
        <p:spPr bwMode="auto">
          <a:xfrm>
            <a:off x="3203575" y="6064250"/>
            <a:ext cx="2808288" cy="431800"/>
          </a:xfrm>
          <a:prstGeom prst="leftRightArrow">
            <a:avLst>
              <a:gd name="adj1" fmla="val 50000"/>
              <a:gd name="adj2" fmla="val 13007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halkboard"/>
              </a:rPr>
              <a:t>Scalable to </a:t>
            </a:r>
            <a:r>
              <a:rPr lang="en-US" sz="1600" dirty="0" err="1">
                <a:solidFill>
                  <a:srgbClr val="000000"/>
                </a:solidFill>
                <a:latin typeface="Chalkboard"/>
              </a:rPr>
              <a:t>multicore</a:t>
            </a:r>
            <a:endParaRPr lang="en-GB" sz="16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6" name="Rectangular Callout 752697"/>
          <p:cNvSpPr>
            <a:spLocks noChangeArrowheads="1"/>
          </p:cNvSpPr>
          <p:nvPr/>
        </p:nvSpPr>
        <p:spPr bwMode="auto">
          <a:xfrm>
            <a:off x="6707188" y="5240338"/>
            <a:ext cx="2160587" cy="1225550"/>
          </a:xfrm>
          <a:prstGeom prst="wedgeRectCallout">
            <a:avLst>
              <a:gd name="adj1" fmla="val -49190"/>
              <a:gd name="adj2" fmla="val 47019"/>
            </a:avLst>
          </a:prstGeom>
          <a:solidFill>
            <a:srgbClr val="E2D5A3">
              <a:alpha val="8196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halkboard"/>
              </a:rPr>
              <a:t>Workload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: operations on a red-black tree,</a:t>
            </a:r>
            <a:r>
              <a:rPr lang="en-US" sz="1400" dirty="0" smtClean="0">
                <a:solidFill>
                  <a:schemeClr val="bg1"/>
                </a:solidFill>
                <a:latin typeface="Chalkboard"/>
              </a:rPr>
              <a:t>         1 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thread, 6:1:1 </a:t>
            </a:r>
            <a:r>
              <a:rPr lang="en-US" sz="1400" dirty="0" err="1">
                <a:solidFill>
                  <a:schemeClr val="bg1"/>
                </a:solidFill>
                <a:latin typeface="Chalkboard"/>
              </a:rPr>
              <a:t>lookup:insert:delete</a:t>
            </a:r>
            <a:r>
              <a:rPr lang="en-US" sz="1400" dirty="0">
                <a:solidFill>
                  <a:schemeClr val="bg1"/>
                </a:solidFill>
                <a:latin typeface="Chalkboard"/>
              </a:rPr>
              <a:t> mix with keys 0..65535</a:t>
            </a:r>
            <a:endParaRPr lang="en-GB" sz="1400" dirty="0">
              <a:solidFill>
                <a:schemeClr val="bg1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31875" y="-5867400"/>
          <a:ext cx="7388225" cy="1282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2" name="Worksheet" r:id="rId4" imgW="7388992" imgH="12827096" progId="Excel.Sheet.8">
                  <p:embed/>
                </p:oleObj>
              </mc:Choice>
              <mc:Fallback>
                <p:oleObj name="Worksheet" r:id="rId4" imgW="7388992" imgH="12827096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-5867400"/>
                        <a:ext cx="7388225" cy="1282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3" name="Title 82944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marL="0" indent="0" defTabSz="914400" eaLnBrk="1" hangingPunct="1"/>
            <a:r>
              <a:rPr lang="en-GB" dirty="0" smtClean="0"/>
              <a:t>Results: Scalability</a:t>
            </a:r>
          </a:p>
        </p:txBody>
      </p:sp>
      <p:sp>
        <p:nvSpPr>
          <p:cNvPr id="57353" name="TextBox 829447"/>
          <p:cNvSpPr txBox="1">
            <a:spLocks noChangeArrowheads="1"/>
          </p:cNvSpPr>
          <p:nvPr/>
        </p:nvSpPr>
        <p:spPr bwMode="auto">
          <a:xfrm>
            <a:off x="3935413" y="5865813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latin typeface="Chalkboard"/>
              </a:rPr>
              <a:t>#</a:t>
            </a:r>
            <a:r>
              <a:rPr lang="en-GB" b="0" dirty="0" smtClean="0">
                <a:solidFill>
                  <a:srgbClr val="FFFFFF"/>
                </a:solidFill>
                <a:latin typeface="Chalkboard"/>
              </a:rPr>
              <a:t>threads</a:t>
            </a:r>
            <a:endParaRPr lang="en-GB" b="0" dirty="0">
              <a:solidFill>
                <a:srgbClr val="FFFFFF"/>
              </a:solidFill>
              <a:latin typeface="Chalkboard"/>
            </a:endParaRPr>
          </a:p>
        </p:txBody>
      </p:sp>
      <p:sp>
        <p:nvSpPr>
          <p:cNvPr id="57354" name="Rectangular Callout 829449"/>
          <p:cNvSpPr>
            <a:spLocks noChangeArrowheads="1"/>
          </p:cNvSpPr>
          <p:nvPr/>
        </p:nvSpPr>
        <p:spPr bwMode="auto">
          <a:xfrm>
            <a:off x="4886325" y="1844675"/>
            <a:ext cx="1943100" cy="288925"/>
          </a:xfrm>
          <a:prstGeom prst="wedgeRectCallout">
            <a:avLst>
              <a:gd name="adj1" fmla="val -68870"/>
              <a:gd name="adj2" fmla="val -130218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Fine-grained locking</a:t>
            </a:r>
          </a:p>
        </p:txBody>
      </p:sp>
      <p:sp>
        <p:nvSpPr>
          <p:cNvPr id="57355" name="Rectangular Callout 829450"/>
          <p:cNvSpPr>
            <a:spLocks noChangeArrowheads="1"/>
          </p:cNvSpPr>
          <p:nvPr/>
        </p:nvSpPr>
        <p:spPr bwMode="auto">
          <a:xfrm>
            <a:off x="6613525" y="3716338"/>
            <a:ext cx="1943100" cy="576262"/>
          </a:xfrm>
          <a:prstGeom prst="wedgeRectCallout">
            <a:avLst>
              <a:gd name="adj1" fmla="val -50083"/>
              <a:gd name="adj2" fmla="val 105921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Direct-update STM + compiler integration</a:t>
            </a:r>
          </a:p>
        </p:txBody>
      </p:sp>
      <p:sp>
        <p:nvSpPr>
          <p:cNvPr id="57356" name="Rectangular Callout 829451"/>
          <p:cNvSpPr>
            <a:spLocks noChangeArrowheads="1"/>
          </p:cNvSpPr>
          <p:nvPr/>
        </p:nvSpPr>
        <p:spPr bwMode="auto">
          <a:xfrm>
            <a:off x="4525963" y="2492375"/>
            <a:ext cx="2663825" cy="360363"/>
          </a:xfrm>
          <a:prstGeom prst="wedgeRectCallout">
            <a:avLst>
              <a:gd name="adj1" fmla="val 43208"/>
              <a:gd name="adj2" fmla="val 79074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Traditional STM</a:t>
            </a:r>
          </a:p>
        </p:txBody>
      </p:sp>
      <p:sp>
        <p:nvSpPr>
          <p:cNvPr id="57357" name="Straight Connector 829452"/>
          <p:cNvSpPr>
            <a:spLocks noChangeShapeType="1"/>
          </p:cNvSpPr>
          <p:nvPr/>
        </p:nvSpPr>
        <p:spPr bwMode="auto">
          <a:xfrm flipV="1">
            <a:off x="1673225" y="1225550"/>
            <a:ext cx="431800" cy="4103688"/>
          </a:xfrm>
          <a:prstGeom prst="line">
            <a:avLst/>
          </a:prstGeom>
          <a:noFill/>
          <a:ln w="44450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57358" name="Rectangular Callout 829453"/>
          <p:cNvSpPr>
            <a:spLocks noChangeArrowheads="1"/>
          </p:cNvSpPr>
          <p:nvPr/>
        </p:nvSpPr>
        <p:spPr bwMode="auto">
          <a:xfrm>
            <a:off x="2220913" y="1557338"/>
            <a:ext cx="2160587" cy="288925"/>
          </a:xfrm>
          <a:prstGeom prst="wedgeRectCallout">
            <a:avLst>
              <a:gd name="adj1" fmla="val -54259"/>
              <a:gd name="adj2" fmla="val -99449"/>
            </a:avLst>
          </a:prstGeom>
          <a:solidFill>
            <a:schemeClr val="bg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>
                <a:latin typeface="Chalkboard"/>
              </a:rPr>
              <a:t>Coarse-grained locking</a:t>
            </a:r>
          </a:p>
        </p:txBody>
      </p:sp>
      <p:sp>
        <p:nvSpPr>
          <p:cNvPr id="57359" name="Rectangle 829454"/>
          <p:cNvSpPr>
            <a:spLocks noChangeArrowheads="1"/>
          </p:cNvSpPr>
          <p:nvPr/>
        </p:nvSpPr>
        <p:spPr bwMode="auto">
          <a:xfrm rot="-5400000">
            <a:off x="-910651" y="3628509"/>
            <a:ext cx="3043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latin typeface="Chalkboard"/>
              </a:rPr>
              <a:t>Microseconds per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Performance,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STM implementation is hopelessly inefficient.</a:t>
            </a:r>
          </a:p>
          <a:p>
            <a:r>
              <a:rPr lang="en-US" dirty="0" smtClean="0"/>
              <a:t>There is a lot of research going on in the compiler and architecture communities to optimize STM.</a:t>
            </a:r>
          </a:p>
          <a:p>
            <a:r>
              <a:rPr lang="en-US" dirty="0" smtClean="0"/>
              <a:t>This work typically assumes transactions are smallish and have low contention.  If these assumptions are wrong, performance can degrade drastically.</a:t>
            </a:r>
          </a:p>
          <a:p>
            <a:r>
              <a:rPr lang="en-US" dirty="0" smtClean="0"/>
              <a:t>We need more experience with “real” workloads and various optimizations before we will be able to say for sure that we can implement STM sufficiently efficiently to be useful.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 dirty="0" smtClean="0"/>
              <a:t>Still Not Easy,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5245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program: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Successful completion requires A3 to run after A1 but before A2.  </a:t>
            </a:r>
          </a:p>
          <a:p>
            <a:r>
              <a:rPr lang="en-US" dirty="0" smtClean="0"/>
              <a:t>So adding a critical section (by </a:t>
            </a:r>
            <a:r>
              <a:rPr lang="en-US" dirty="0" err="1" smtClean="0"/>
              <a:t>uncommenting</a:t>
            </a:r>
            <a:r>
              <a:rPr lang="en-US" dirty="0" smtClean="0"/>
              <a:t> A0) changes the behavior of the program (from terminating to non-terminating).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300" y="2552343"/>
            <a:ext cx="53594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Thread 1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// atomic {                      //A0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atomic {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= 1; }       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//A1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   atomic { if 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==0) abort; }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//A2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//}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552343"/>
            <a:ext cx="27051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Thread 2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atomic {  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//A3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if 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==0) abort;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= 1;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4350" y="1891943"/>
            <a:ext cx="30353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Initially,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=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itle 8765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Starvation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Worry</a:t>
            </a:r>
            <a:r>
              <a:rPr lang="en-US" dirty="0" smtClean="0"/>
              <a:t>: Could the system “</a:t>
            </a:r>
            <a:r>
              <a:rPr lang="en-US" dirty="0" smtClean="0">
                <a:solidFill>
                  <a:srgbClr val="FFFF00"/>
                </a:solidFill>
              </a:rPr>
              <a:t>thrash</a:t>
            </a:r>
            <a:r>
              <a:rPr lang="en-US" dirty="0" smtClean="0"/>
              <a:t>” by continually colliding and re-executing?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No</a:t>
            </a:r>
            <a:r>
              <a:rPr lang="en-US" dirty="0" smtClean="0"/>
              <a:t>: A transaction can be forced to re-execute only if another succeeds in committing.  That gives a strong </a:t>
            </a:r>
            <a:r>
              <a:rPr lang="en-US" i="1" dirty="0" smtClean="0">
                <a:solidFill>
                  <a:srgbClr val="FFFF00"/>
                </a:solidFill>
              </a:rPr>
              <a:t>progress guarantee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But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 particular thread could </a:t>
            </a:r>
            <a:r>
              <a:rPr lang="en-US" dirty="0" smtClean="0">
                <a:solidFill>
                  <a:srgbClr val="FFFF00"/>
                </a:solidFill>
              </a:rPr>
              <a:t>starve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0413" y="4900613"/>
            <a:ext cx="7342193" cy="369332"/>
            <a:chOff x="760413" y="4900613"/>
            <a:chExt cx="7342193" cy="369332"/>
          </a:xfrm>
        </p:grpSpPr>
        <p:grpSp>
          <p:nvGrpSpPr>
            <p:cNvPr id="24" name="Group 23"/>
            <p:cNvGrpSpPr/>
            <p:nvPr/>
          </p:nvGrpSpPr>
          <p:grpSpPr>
            <a:xfrm>
              <a:off x="2159006" y="4970979"/>
              <a:ext cx="5943600" cy="228600"/>
              <a:chOff x="2159006" y="5022850"/>
              <a:chExt cx="5943600" cy="2286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159006" y="5130800"/>
                <a:ext cx="5943600" cy="1270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247900" y="5022850"/>
                <a:ext cx="743204" cy="228600"/>
              </a:xfrm>
              <a:prstGeom prst="rect">
                <a:avLst/>
              </a:prstGeom>
              <a:solidFill>
                <a:srgbClr val="4D7E61"/>
              </a:solidFill>
              <a:ln>
                <a:solidFill>
                  <a:srgbClr val="008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05300" y="5022850"/>
                <a:ext cx="743204" cy="228600"/>
              </a:xfrm>
              <a:prstGeom prst="rect">
                <a:avLst/>
              </a:prstGeom>
              <a:solidFill>
                <a:srgbClr val="4D7E61"/>
              </a:solidFill>
              <a:ln>
                <a:solidFill>
                  <a:srgbClr val="008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23100" y="5022850"/>
                <a:ext cx="743204" cy="228600"/>
              </a:xfrm>
              <a:prstGeom prst="rect">
                <a:avLst/>
              </a:prstGeom>
              <a:solidFill>
                <a:srgbClr val="4D7E61"/>
              </a:solidFill>
              <a:ln>
                <a:solidFill>
                  <a:srgbClr val="008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1" name="TextBox 829447"/>
            <p:cNvSpPr txBox="1">
              <a:spLocks noChangeArrowheads="1"/>
            </p:cNvSpPr>
            <p:nvPr/>
          </p:nvSpPr>
          <p:spPr bwMode="auto">
            <a:xfrm>
              <a:off x="760413" y="4900613"/>
              <a:ext cx="10830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0" dirty="0" smtClean="0">
                  <a:solidFill>
                    <a:srgbClr val="FFFFFF"/>
                  </a:solidFill>
                  <a:latin typeface="Chalkboard"/>
                </a:rPr>
                <a:t>Thread 1</a:t>
              </a:r>
              <a:endParaRPr lang="en-GB" b="0" dirty="0">
                <a:solidFill>
                  <a:srgbClr val="FFFFFF"/>
                </a:solidFill>
                <a:latin typeface="Chalkboard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413" y="5276989"/>
            <a:ext cx="7342187" cy="369332"/>
            <a:chOff x="760413" y="5243513"/>
            <a:chExt cx="7342187" cy="369332"/>
          </a:xfrm>
        </p:grpSpPr>
        <p:grpSp>
          <p:nvGrpSpPr>
            <p:cNvPr id="25" name="Group 24"/>
            <p:cNvGrpSpPr/>
            <p:nvPr/>
          </p:nvGrpSpPr>
          <p:grpSpPr>
            <a:xfrm>
              <a:off x="2159000" y="5313879"/>
              <a:ext cx="5943600" cy="228600"/>
              <a:chOff x="2159000" y="5378450"/>
              <a:chExt cx="5943600" cy="2286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2159000" y="5486400"/>
                <a:ext cx="5943600" cy="1270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2705100" y="5378450"/>
                <a:ext cx="825500" cy="228600"/>
              </a:xfrm>
              <a:prstGeom prst="rect">
                <a:avLst/>
              </a:prstGeom>
              <a:solidFill>
                <a:srgbClr val="4D7E61"/>
              </a:solidFill>
              <a:ln>
                <a:solidFill>
                  <a:srgbClr val="008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198" y="5378450"/>
                <a:ext cx="1291840" cy="228600"/>
              </a:xfrm>
              <a:prstGeom prst="rect">
                <a:avLst/>
              </a:prstGeom>
              <a:solidFill>
                <a:srgbClr val="4D7E61"/>
              </a:solidFill>
              <a:ln>
                <a:solidFill>
                  <a:srgbClr val="008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2" name="TextBox 829447"/>
            <p:cNvSpPr txBox="1">
              <a:spLocks noChangeArrowheads="1"/>
            </p:cNvSpPr>
            <p:nvPr/>
          </p:nvSpPr>
          <p:spPr bwMode="auto">
            <a:xfrm>
              <a:off x="760413" y="5243513"/>
              <a:ext cx="11286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0" dirty="0" smtClean="0">
                  <a:solidFill>
                    <a:srgbClr val="FFFFFF"/>
                  </a:solidFill>
                  <a:latin typeface="Chalkboard"/>
                </a:rPr>
                <a:t>Thread 2</a:t>
              </a:r>
              <a:endParaRPr lang="en-GB" b="0" dirty="0">
                <a:solidFill>
                  <a:srgbClr val="FFFFFF"/>
                </a:solidFill>
                <a:latin typeface="Chalkboard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2159000" y="5844381"/>
            <a:ext cx="5943600" cy="12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46300" y="5723731"/>
            <a:ext cx="850900" cy="228600"/>
          </a:xfrm>
          <a:prstGeom prst="rect">
            <a:avLst/>
          </a:prstGeom>
          <a:solidFill>
            <a:srgbClr val="C16B6A"/>
          </a:solidFill>
          <a:ln>
            <a:solidFill>
              <a:srgbClr val="8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7200" y="5723731"/>
            <a:ext cx="546100" cy="228600"/>
          </a:xfrm>
          <a:prstGeom prst="rect">
            <a:avLst/>
          </a:prstGeom>
          <a:solidFill>
            <a:srgbClr val="C16B6A"/>
          </a:solidFill>
          <a:ln>
            <a:solidFill>
              <a:srgbClr val="8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43300" y="5723731"/>
            <a:ext cx="1511300" cy="228600"/>
          </a:xfrm>
          <a:prstGeom prst="rect">
            <a:avLst/>
          </a:prstGeom>
          <a:solidFill>
            <a:srgbClr val="C16B6A"/>
          </a:solidFill>
          <a:ln>
            <a:solidFill>
              <a:srgbClr val="8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4600" y="5723731"/>
            <a:ext cx="1651000" cy="228600"/>
          </a:xfrm>
          <a:prstGeom prst="rect">
            <a:avLst/>
          </a:prstGeom>
          <a:solidFill>
            <a:srgbClr val="C16B6A"/>
          </a:solidFill>
          <a:ln>
            <a:solidFill>
              <a:srgbClr val="8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8300" y="5723731"/>
            <a:ext cx="1054099" cy="228600"/>
          </a:xfrm>
          <a:prstGeom prst="rect">
            <a:avLst/>
          </a:prstGeom>
          <a:solidFill>
            <a:srgbClr val="C16B6A"/>
          </a:solidFill>
          <a:ln>
            <a:solidFill>
              <a:srgbClr val="8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23" name="TextBox 829447"/>
          <p:cNvSpPr txBox="1">
            <a:spLocks noChangeArrowheads="1"/>
          </p:cNvSpPr>
          <p:nvPr/>
        </p:nvSpPr>
        <p:spPr bwMode="auto">
          <a:xfrm>
            <a:off x="760413" y="5653365"/>
            <a:ext cx="1128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 dirty="0" smtClean="0">
                <a:solidFill>
                  <a:srgbClr val="FFFFFF"/>
                </a:solidFill>
                <a:latin typeface="Chalkboard"/>
              </a:rPr>
              <a:t>Thread 3</a:t>
            </a:r>
            <a:endParaRPr lang="en-GB" b="0" dirty="0">
              <a:solidFill>
                <a:srgbClr val="FFFFFF"/>
              </a:solidFill>
              <a:latin typeface="Chalkboard"/>
            </a:endParaRPr>
          </a:p>
        </p:txBody>
      </p:sp>
      <p:sp>
        <p:nvSpPr>
          <p:cNvPr id="31" name="TextBox 199684"/>
          <p:cNvSpPr txBox="1">
            <a:spLocks noChangeArrowheads="1"/>
          </p:cNvSpPr>
          <p:nvPr/>
        </p:nvSpPr>
        <p:spPr bwMode="auto">
          <a:xfrm>
            <a:off x="7777163" y="5727700"/>
            <a:ext cx="465137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3200" b="0" dirty="0">
              <a:solidFill>
                <a:srgbClr val="000000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Monadic Skin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00200"/>
            <a:ext cx="8445500" cy="490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languages like ML or Java, the fact that the language is in the IO monad is </a:t>
            </a:r>
            <a:r>
              <a:rPr lang="en-US" dirty="0" smtClean="0">
                <a:solidFill>
                  <a:srgbClr val="FFFF00"/>
                </a:solidFill>
              </a:rPr>
              <a:t>baked in</a:t>
            </a:r>
            <a:r>
              <a:rPr lang="en-US" dirty="0" smtClean="0"/>
              <a:t> to the language.  There is no need to mark anything in the type system because IO is everywhere.  </a:t>
            </a:r>
          </a:p>
          <a:p>
            <a:r>
              <a:rPr lang="en-US" dirty="0" smtClean="0"/>
              <a:t>In Haskell, the programmer can </a:t>
            </a:r>
            <a:r>
              <a:rPr lang="en-US" dirty="0" smtClean="0">
                <a:solidFill>
                  <a:srgbClr val="FFFF00"/>
                </a:solidFill>
              </a:rPr>
              <a:t>choose </a:t>
            </a:r>
            <a:r>
              <a:rPr lang="en-US" dirty="0" smtClean="0"/>
              <a:t>when to live in the IO monad and when to live in the realm of pure functional programming.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Interesting perspective</a:t>
            </a:r>
            <a:r>
              <a:rPr lang="en-US" dirty="0" smtClean="0"/>
              <a:t>: It is not Haskell that lacks imperative features, but rather the other languages that lack the ability to have a statically distinguishable pure subset.</a:t>
            </a:r>
          </a:p>
          <a:p>
            <a:r>
              <a:rPr lang="en-US" dirty="0" smtClean="0"/>
              <a:t>This separation facilitates concurrent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dirty="0" smtClean="0"/>
              <a:t> Central </a:t>
            </a:r>
            <a:r>
              <a:rPr lang="en-GB" dirty="0"/>
              <a:t>C</a:t>
            </a:r>
            <a:r>
              <a:rPr lang="en-GB" dirty="0" smtClean="0"/>
              <a:t>hallenge</a:t>
            </a:r>
            <a:endParaRPr lang="en-GB" dirty="0"/>
          </a:p>
        </p:txBody>
      </p:sp>
      <p:sp>
        <p:nvSpPr>
          <p:cNvPr id="268293" name="Oval 5"/>
          <p:cNvSpPr>
            <a:spLocks noChangeArrowheads="1"/>
          </p:cNvSpPr>
          <p:nvPr/>
        </p:nvSpPr>
        <p:spPr bwMode="auto">
          <a:xfrm>
            <a:off x="1547813" y="1628775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Arbitrary effects</a:t>
            </a:r>
          </a:p>
        </p:txBody>
      </p:sp>
      <p:sp>
        <p:nvSpPr>
          <p:cNvPr id="268297" name="Oval 9"/>
          <p:cNvSpPr>
            <a:spLocks noChangeArrowheads="1"/>
          </p:cNvSpPr>
          <p:nvPr/>
        </p:nvSpPr>
        <p:spPr bwMode="auto">
          <a:xfrm>
            <a:off x="5580063" y="4724400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No effects</a:t>
            </a:r>
          </a:p>
        </p:txBody>
      </p:sp>
      <p:sp>
        <p:nvSpPr>
          <p:cNvPr id="268302" name="Line 14"/>
          <p:cNvSpPr>
            <a:spLocks noChangeShapeType="1"/>
          </p:cNvSpPr>
          <p:nvPr/>
        </p:nvSpPr>
        <p:spPr bwMode="auto">
          <a:xfrm flipV="1">
            <a:off x="1403350" y="1773238"/>
            <a:ext cx="0" cy="4392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 rot="16200000">
            <a:off x="5219700" y="2276475"/>
            <a:ext cx="73025" cy="770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658812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Safe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2413" y="2060575"/>
            <a:ext cx="122396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Useful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1438" y="5516563"/>
            <a:ext cx="13319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Useless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69227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Dangerous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Title 949249"/>
          <p:cNvSpPr>
            <a:spLocks noGrp="1" noChangeArrowheads="1"/>
          </p:cNvSpPr>
          <p:nvPr>
            <p:ph type="title"/>
          </p:nvPr>
        </p:nvSpPr>
        <p:spPr>
          <a:xfrm>
            <a:off x="579438" y="298450"/>
            <a:ext cx="8421687" cy="539750"/>
          </a:xfrm>
        </p:spPr>
        <p:txBody>
          <a:bodyPr anchor="t">
            <a:noAutofit/>
          </a:bodyPr>
          <a:lstStyle/>
          <a:p>
            <a:pPr marL="0" indent="0" defTabSz="914400" eaLnBrk="1" hangingPunct="1"/>
            <a:r>
              <a:rPr lang="en-GB" sz="3600" dirty="0" smtClean="0"/>
              <a:t>Idea: Replace locks with atomic blocks</a:t>
            </a:r>
          </a:p>
        </p:txBody>
      </p:sp>
      <p:sp>
        <p:nvSpPr>
          <p:cNvPr id="19461" name="Rectangle 949251"/>
          <p:cNvSpPr>
            <a:spLocks noChangeArrowheads="1"/>
          </p:cNvSpPr>
          <p:nvPr/>
        </p:nvSpPr>
        <p:spPr bwMode="auto">
          <a:xfrm>
            <a:off x="611188" y="3789363"/>
            <a:ext cx="7993062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dirty="0">
                <a:solidFill>
                  <a:srgbClr val="640000"/>
                </a:solidFill>
                <a:latin typeface="Chalkboard"/>
              </a:rPr>
              <a:t>Atomic </a:t>
            </a:r>
            <a:r>
              <a:rPr lang="en-GB" sz="3200" dirty="0" smtClean="0">
                <a:solidFill>
                  <a:srgbClr val="640000"/>
                </a:solidFill>
                <a:latin typeface="Chalkboard"/>
              </a:rPr>
              <a:t>blocks</a:t>
            </a:r>
            <a:endParaRPr lang="en-GB" sz="3200" dirty="0">
              <a:solidFill>
                <a:srgbClr val="640000"/>
              </a:solidFill>
              <a:latin typeface="Chalkboard"/>
            </a:endParaRPr>
          </a:p>
        </p:txBody>
      </p:sp>
      <p:sp>
        <p:nvSpPr>
          <p:cNvPr id="19463" name="Rectangle 949253"/>
          <p:cNvSpPr>
            <a:spLocks noChangeArrowheads="1"/>
          </p:cNvSpPr>
          <p:nvPr/>
        </p:nvSpPr>
        <p:spPr bwMode="auto">
          <a:xfrm>
            <a:off x="1857375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4" name="Rectangle 949254"/>
          <p:cNvSpPr>
            <a:spLocks noChangeArrowheads="1"/>
          </p:cNvSpPr>
          <p:nvPr/>
        </p:nvSpPr>
        <p:spPr bwMode="auto">
          <a:xfrm>
            <a:off x="3924300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5" name="Rectangle 949255"/>
          <p:cNvSpPr>
            <a:spLocks noChangeArrowheads="1"/>
          </p:cNvSpPr>
          <p:nvPr/>
        </p:nvSpPr>
        <p:spPr bwMode="auto">
          <a:xfrm>
            <a:off x="5991225" y="3263900"/>
            <a:ext cx="1201738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6" name="Rectangle 949256"/>
          <p:cNvSpPr>
            <a:spLocks noChangeArrowheads="1"/>
          </p:cNvSpPr>
          <p:nvPr/>
        </p:nvSpPr>
        <p:spPr bwMode="auto">
          <a:xfrm>
            <a:off x="2124075" y="2759075"/>
            <a:ext cx="2232025" cy="4762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7" name="Rectangle 949257"/>
          <p:cNvSpPr>
            <a:spLocks noChangeArrowheads="1"/>
          </p:cNvSpPr>
          <p:nvPr/>
        </p:nvSpPr>
        <p:spPr bwMode="auto">
          <a:xfrm>
            <a:off x="2339975" y="2182813"/>
            <a:ext cx="1008063" cy="54927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8" name="Rectangle 949258"/>
          <p:cNvSpPr>
            <a:spLocks noChangeArrowheads="1"/>
          </p:cNvSpPr>
          <p:nvPr/>
        </p:nvSpPr>
        <p:spPr bwMode="auto">
          <a:xfrm>
            <a:off x="5508625" y="2182813"/>
            <a:ext cx="1296988" cy="1052512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9" name="Rectangle 949259"/>
          <p:cNvSpPr>
            <a:spLocks noChangeArrowheads="1"/>
          </p:cNvSpPr>
          <p:nvPr/>
        </p:nvSpPr>
        <p:spPr bwMode="auto">
          <a:xfrm>
            <a:off x="2700338" y="1463675"/>
            <a:ext cx="3671887" cy="69215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Chalkboard"/>
              </a:rPr>
              <a:t>Library</a:t>
            </a:r>
          </a:p>
        </p:txBody>
      </p:sp>
      <p:sp>
        <p:nvSpPr>
          <p:cNvPr id="19462" name="Straight Connector 949252"/>
          <p:cNvSpPr>
            <a:spLocks noChangeShapeType="1"/>
          </p:cNvSpPr>
          <p:nvPr/>
        </p:nvSpPr>
        <p:spPr bwMode="auto">
          <a:xfrm>
            <a:off x="250825" y="3767138"/>
            <a:ext cx="8569325" cy="0"/>
          </a:xfrm>
          <a:prstGeom prst="line">
            <a:avLst/>
          </a:prstGeom>
          <a:noFill/>
          <a:ln w="5715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16" name="Rectangle 947202"/>
          <p:cNvSpPr>
            <a:spLocks noChangeArrowheads="1"/>
          </p:cNvSpPr>
          <p:nvPr/>
        </p:nvSpPr>
        <p:spPr bwMode="auto">
          <a:xfrm>
            <a:off x="2771775" y="5084763"/>
            <a:ext cx="3671888" cy="7921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Chalkboard"/>
              </a:rPr>
              <a:t>Hardware</a:t>
            </a:r>
          </a:p>
        </p:txBody>
      </p:sp>
      <p:sp>
        <p:nvSpPr>
          <p:cNvPr id="17" name="Rounded Rectangular Callout 928772"/>
          <p:cNvSpPr>
            <a:spLocks noChangeArrowheads="1"/>
          </p:cNvSpPr>
          <p:nvPr/>
        </p:nvSpPr>
        <p:spPr bwMode="auto">
          <a:xfrm>
            <a:off x="190501" y="1149350"/>
            <a:ext cx="1968499" cy="1328023"/>
          </a:xfrm>
          <a:prstGeom prst="wedgeRoundRectCallout">
            <a:avLst>
              <a:gd name="adj1" fmla="val 24955"/>
              <a:gd name="adj2" fmla="val 497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halkboard"/>
              </a:rPr>
              <a:t>Atomic blocks are much easier to use, and do compose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dirty="0" smtClean="0"/>
              <a:t> Challenge of Effects</a:t>
            </a:r>
            <a:endParaRPr lang="en-GB" dirty="0"/>
          </a:p>
        </p:txBody>
      </p:sp>
      <p:sp>
        <p:nvSpPr>
          <p:cNvPr id="269315" name="Oval 3"/>
          <p:cNvSpPr>
            <a:spLocks noChangeArrowheads="1"/>
          </p:cNvSpPr>
          <p:nvPr/>
        </p:nvSpPr>
        <p:spPr bwMode="auto">
          <a:xfrm>
            <a:off x="1547813" y="1628775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Arbitrary effects</a:t>
            </a:r>
          </a:p>
        </p:txBody>
      </p:sp>
      <p:sp>
        <p:nvSpPr>
          <p:cNvPr id="269316" name="Oval 4"/>
          <p:cNvSpPr>
            <a:spLocks noChangeArrowheads="1"/>
          </p:cNvSpPr>
          <p:nvPr/>
        </p:nvSpPr>
        <p:spPr bwMode="auto">
          <a:xfrm>
            <a:off x="5580063" y="4724400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No effects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2413" y="2060575"/>
            <a:ext cx="122396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Useful</a:t>
            </a:r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 rot="5400000">
            <a:off x="6298406" y="3286920"/>
            <a:ext cx="1298575" cy="1008062"/>
          </a:xfrm>
          <a:prstGeom prst="leftArrow">
            <a:avLst>
              <a:gd name="adj1" fmla="val 50000"/>
              <a:gd name="adj2" fmla="val 3220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V="1">
            <a:off x="1403350" y="1773238"/>
            <a:ext cx="0" cy="4392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 rot="16200000">
            <a:off x="5219700" y="2276475"/>
            <a:ext cx="73025" cy="770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71438" y="5516563"/>
            <a:ext cx="13319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Useless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69227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Dangerous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658812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Safe</a:t>
            </a: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 rot="10800000">
            <a:off x="4500563" y="1773238"/>
            <a:ext cx="1366837" cy="1008062"/>
          </a:xfrm>
          <a:prstGeom prst="leftArrow">
            <a:avLst>
              <a:gd name="adj1" fmla="val 50000"/>
              <a:gd name="adj2" fmla="val 33898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25" name="Oval 13"/>
          <p:cNvSpPr>
            <a:spLocks noChangeArrowheads="1"/>
          </p:cNvSpPr>
          <p:nvPr/>
        </p:nvSpPr>
        <p:spPr bwMode="auto">
          <a:xfrm>
            <a:off x="6084888" y="1628775"/>
            <a:ext cx="2052637" cy="1223963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Nirvana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4357686" y="1285860"/>
            <a:ext cx="1762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A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(everyone else)</a:t>
            </a:r>
            <a:endParaRPr lang="en-GB" dirty="0">
              <a:latin typeface="Chalkboard"/>
            </a:endParaRP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7308850" y="3716338"/>
            <a:ext cx="1069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B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(Haskell)</a:t>
            </a:r>
            <a:endParaRPr lang="en-GB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Two</a:t>
            </a:r>
            <a:r>
              <a:rPr lang="en-GB" sz="3600" dirty="0" smtClean="0"/>
              <a:t> Basic </a:t>
            </a:r>
            <a:r>
              <a:rPr lang="en-GB" sz="3600" dirty="0"/>
              <a:t>A</a:t>
            </a:r>
            <a:r>
              <a:rPr lang="en-GB" sz="3600" dirty="0" smtClean="0"/>
              <a:t>pproaches</a:t>
            </a:r>
            <a:r>
              <a:rPr lang="en-GB" sz="3600" dirty="0"/>
              <a:t>: Plan A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213100"/>
            <a:ext cx="4691062" cy="3341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/>
              <a:t>Examples</a:t>
            </a:r>
          </a:p>
          <a:p>
            <a:r>
              <a:rPr lang="en-GB" dirty="0"/>
              <a:t>Regions</a:t>
            </a:r>
          </a:p>
          <a:p>
            <a:r>
              <a:rPr lang="en-GB" dirty="0"/>
              <a:t>Ownership types</a:t>
            </a:r>
          </a:p>
          <a:p>
            <a:r>
              <a:rPr lang="en-GB" dirty="0"/>
              <a:t>Vault, Spec#, </a:t>
            </a:r>
            <a:r>
              <a:rPr lang="en-GB" dirty="0" smtClean="0"/>
              <a:t>Cyclone</a:t>
            </a:r>
          </a:p>
          <a:p>
            <a:endParaRPr lang="en-GB" dirty="0"/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250825" y="1341438"/>
            <a:ext cx="2808288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Arbitrary effects</a:t>
            </a:r>
          </a:p>
        </p:txBody>
      </p:sp>
      <p:sp>
        <p:nvSpPr>
          <p:cNvPr id="232453" name="AutoShape 5"/>
          <p:cNvSpPr>
            <a:spLocks noChangeArrowheads="1"/>
          </p:cNvSpPr>
          <p:nvPr/>
        </p:nvSpPr>
        <p:spPr bwMode="auto">
          <a:xfrm>
            <a:off x="3246438" y="1531938"/>
            <a:ext cx="3816350" cy="936625"/>
          </a:xfrm>
          <a:prstGeom prst="rightArrow">
            <a:avLst>
              <a:gd name="adj1" fmla="val 50000"/>
              <a:gd name="adj2" fmla="val 101864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198938" y="2968625"/>
            <a:ext cx="45466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800" dirty="0">
                <a:latin typeface="Chalkboard"/>
              </a:rPr>
              <a:t>Default = Any effect</a:t>
            </a:r>
            <a:br>
              <a:rPr lang="en-GB" sz="2800" dirty="0">
                <a:latin typeface="Chalkboard"/>
              </a:rPr>
            </a:br>
            <a:r>
              <a:rPr lang="en-GB" sz="2800" dirty="0">
                <a:latin typeface="Chalkboard"/>
              </a:rPr>
              <a:t>Plan = Add restrictions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Two</a:t>
            </a:r>
            <a:r>
              <a:rPr lang="en-GB" sz="3600" dirty="0" smtClean="0"/>
              <a:t> Basic </a:t>
            </a:r>
            <a:r>
              <a:rPr lang="en-GB" sz="3600" dirty="0"/>
              <a:t>A</a:t>
            </a:r>
            <a:r>
              <a:rPr lang="en-GB" sz="3600" dirty="0" smtClean="0"/>
              <a:t>pproaches</a:t>
            </a:r>
            <a:r>
              <a:rPr lang="en-GB" sz="3600" dirty="0"/>
              <a:t>: Plan B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3500438"/>
            <a:ext cx="4464050" cy="26495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Two main approaches: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Domain specific languages (SQL, </a:t>
            </a:r>
            <a:r>
              <a:rPr lang="en-GB" sz="2400" dirty="0" smtClean="0"/>
              <a:t>X</a:t>
            </a:r>
            <a:r>
              <a:rPr lang="en-US" sz="2400" dirty="0" err="1" smtClean="0"/>
              <a:t>q</a:t>
            </a:r>
            <a:r>
              <a:rPr lang="en-GB" sz="2400" dirty="0" err="1" smtClean="0"/>
              <a:t>uery</a:t>
            </a:r>
            <a:r>
              <a:rPr lang="en-GB" sz="2400" dirty="0" smtClean="0"/>
              <a:t>, </a:t>
            </a:r>
            <a:r>
              <a:rPr lang="en-GB" sz="2400" dirty="0"/>
              <a:t>Google map/reduce)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Wide-spectrum functional languages + controlled effects (e.g. Haskell)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5940425" y="4941888"/>
            <a:ext cx="2809875" cy="99542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halkboard"/>
              </a:rPr>
              <a:t>Value oriented programming</a:t>
            </a:r>
          </a:p>
        </p:txBody>
      </p:sp>
      <p:sp>
        <p:nvSpPr>
          <p:cNvPr id="234501" name="AutoShape 5"/>
          <p:cNvSpPr>
            <a:spLocks noChangeArrowheads="1"/>
          </p:cNvSpPr>
          <p:nvPr/>
        </p:nvSpPr>
        <p:spPr bwMode="auto">
          <a:xfrm rot="16200000">
            <a:off x="6196013" y="3062288"/>
            <a:ext cx="2241551" cy="936625"/>
          </a:xfrm>
          <a:prstGeom prst="rightArrow">
            <a:avLst>
              <a:gd name="adj1" fmla="val 50000"/>
              <a:gd name="adj2" fmla="val 101864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628654" y="2305047"/>
            <a:ext cx="361949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 smtClean="0">
                <a:latin typeface="Chalkboard"/>
              </a:rPr>
              <a:t>Types </a:t>
            </a:r>
            <a:r>
              <a:rPr lang="en-GB" sz="2400" dirty="0">
                <a:latin typeface="Chalkboard"/>
              </a:rPr>
              <a:t>play a major role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04787" y="1273175"/>
            <a:ext cx="621510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800" dirty="0">
                <a:latin typeface="Chalkboard"/>
              </a:rPr>
              <a:t>Default = No effects</a:t>
            </a:r>
            <a:br>
              <a:rPr lang="en-GB" sz="2800" dirty="0">
                <a:latin typeface="Chalkboard"/>
              </a:rPr>
            </a:br>
            <a:r>
              <a:rPr lang="en-GB" sz="2800" dirty="0">
                <a:latin typeface="Chalkboard"/>
              </a:rPr>
              <a:t>Plan = Selectively permit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Lots of Cross Over</a:t>
            </a:r>
            <a:endParaRPr lang="en-GB" dirty="0"/>
          </a:p>
        </p:txBody>
      </p:sp>
      <p:sp>
        <p:nvSpPr>
          <p:cNvPr id="269315" name="Oval 3"/>
          <p:cNvSpPr>
            <a:spLocks noChangeArrowheads="1"/>
          </p:cNvSpPr>
          <p:nvPr/>
        </p:nvSpPr>
        <p:spPr bwMode="auto">
          <a:xfrm>
            <a:off x="1547813" y="1628775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Arbitrary effects</a:t>
            </a:r>
          </a:p>
        </p:txBody>
      </p:sp>
      <p:sp>
        <p:nvSpPr>
          <p:cNvPr id="269316" name="Oval 4"/>
          <p:cNvSpPr>
            <a:spLocks noChangeArrowheads="1"/>
          </p:cNvSpPr>
          <p:nvPr/>
        </p:nvSpPr>
        <p:spPr bwMode="auto">
          <a:xfrm>
            <a:off x="5580063" y="4724400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No effects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2413" y="2060575"/>
            <a:ext cx="122396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Useful</a:t>
            </a:r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 rot="5400000">
            <a:off x="6298406" y="3286920"/>
            <a:ext cx="1298575" cy="1008062"/>
          </a:xfrm>
          <a:prstGeom prst="leftArrow">
            <a:avLst>
              <a:gd name="adj1" fmla="val 50000"/>
              <a:gd name="adj2" fmla="val 3220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V="1">
            <a:off x="1403350" y="1773238"/>
            <a:ext cx="0" cy="4392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 rot="16200000">
            <a:off x="5219700" y="2276475"/>
            <a:ext cx="73025" cy="770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71438" y="5516563"/>
            <a:ext cx="13319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Useless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69227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Dangerous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658812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Safe</a:t>
            </a: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 rot="10800000">
            <a:off x="4500563" y="1773238"/>
            <a:ext cx="1366837" cy="1008062"/>
          </a:xfrm>
          <a:prstGeom prst="leftArrow">
            <a:avLst>
              <a:gd name="adj1" fmla="val 50000"/>
              <a:gd name="adj2" fmla="val 33898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25" name="Oval 13"/>
          <p:cNvSpPr>
            <a:spLocks noChangeArrowheads="1"/>
          </p:cNvSpPr>
          <p:nvPr/>
        </p:nvSpPr>
        <p:spPr bwMode="auto">
          <a:xfrm>
            <a:off x="6084888" y="1628775"/>
            <a:ext cx="2052637" cy="1223963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Chalkboard"/>
              </a:rPr>
              <a:t>Nirvana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4357686" y="1285860"/>
            <a:ext cx="1762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A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(everyone else)</a:t>
            </a:r>
            <a:endParaRPr lang="en-GB" dirty="0">
              <a:latin typeface="Chalkboard"/>
            </a:endParaRP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7308850" y="3716338"/>
            <a:ext cx="1069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B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(Haskell)</a:t>
            </a:r>
            <a:endParaRPr lang="en-GB" dirty="0">
              <a:latin typeface="Chalkboard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285129">
            <a:off x="4696308" y="3275885"/>
            <a:ext cx="2000264" cy="28575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6314" y="335756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>
                <a:latin typeface="Chalkboard"/>
              </a:rPr>
              <a:t>Envy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Lots of Cross Over</a:t>
            </a:r>
            <a:endParaRPr lang="en-GB" dirty="0"/>
          </a:p>
        </p:txBody>
      </p:sp>
      <p:sp>
        <p:nvSpPr>
          <p:cNvPr id="269315" name="Oval 3"/>
          <p:cNvSpPr>
            <a:spLocks noChangeArrowheads="1"/>
          </p:cNvSpPr>
          <p:nvPr/>
        </p:nvSpPr>
        <p:spPr bwMode="auto">
          <a:xfrm>
            <a:off x="1547813" y="1628775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Arbitrary effects</a:t>
            </a:r>
          </a:p>
        </p:txBody>
      </p:sp>
      <p:sp>
        <p:nvSpPr>
          <p:cNvPr id="269316" name="Oval 4"/>
          <p:cNvSpPr>
            <a:spLocks noChangeArrowheads="1"/>
          </p:cNvSpPr>
          <p:nvPr/>
        </p:nvSpPr>
        <p:spPr bwMode="auto">
          <a:xfrm>
            <a:off x="5580063" y="4724400"/>
            <a:ext cx="2808287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No effects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2413" y="2060575"/>
            <a:ext cx="122396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Useful</a:t>
            </a:r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 rot="5400000">
            <a:off x="6298406" y="3286920"/>
            <a:ext cx="1298575" cy="1008062"/>
          </a:xfrm>
          <a:prstGeom prst="leftArrow">
            <a:avLst>
              <a:gd name="adj1" fmla="val 50000"/>
              <a:gd name="adj2" fmla="val 3220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V="1">
            <a:off x="1403350" y="1773238"/>
            <a:ext cx="0" cy="4392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 rot="16200000">
            <a:off x="5219700" y="2276475"/>
            <a:ext cx="73025" cy="7705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dirty="0">
              <a:latin typeface="Chalkboard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71438" y="5516563"/>
            <a:ext cx="13319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Useless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69227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Dangerous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6588125" y="6237288"/>
            <a:ext cx="1943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400" dirty="0">
                <a:latin typeface="Chalkboard"/>
              </a:rPr>
              <a:t>Safe</a:t>
            </a: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 rot="10800000">
            <a:off x="4500563" y="1773238"/>
            <a:ext cx="1366837" cy="1008062"/>
          </a:xfrm>
          <a:prstGeom prst="leftArrow">
            <a:avLst>
              <a:gd name="adj1" fmla="val 50000"/>
              <a:gd name="adj2" fmla="val 33898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latin typeface="Chalkboard"/>
            </a:endParaRPr>
          </a:p>
        </p:txBody>
      </p:sp>
      <p:sp>
        <p:nvSpPr>
          <p:cNvPr id="269325" name="Oval 13"/>
          <p:cNvSpPr>
            <a:spLocks noChangeArrowheads="1"/>
          </p:cNvSpPr>
          <p:nvPr/>
        </p:nvSpPr>
        <p:spPr bwMode="auto">
          <a:xfrm>
            <a:off x="6084888" y="1628775"/>
            <a:ext cx="2052637" cy="1223963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Chalkboard"/>
              </a:rPr>
              <a:t>Nirvana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4357686" y="1285860"/>
            <a:ext cx="1762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A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(everyone else)</a:t>
            </a:r>
            <a:endParaRPr lang="en-GB" dirty="0">
              <a:latin typeface="Chalkboard"/>
            </a:endParaRP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7308850" y="3716338"/>
            <a:ext cx="1069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halkboard"/>
              </a:rPr>
              <a:t>Plan </a:t>
            </a:r>
            <a:r>
              <a:rPr lang="en-GB" dirty="0" smtClean="0">
                <a:latin typeface="Chalkboard"/>
              </a:rPr>
              <a:t>B</a:t>
            </a:r>
            <a:br>
              <a:rPr lang="en-GB" dirty="0" smtClean="0">
                <a:latin typeface="Chalkboard"/>
              </a:rPr>
            </a:br>
            <a:r>
              <a:rPr lang="en-GB" dirty="0" smtClean="0">
                <a:latin typeface="Chalkboard"/>
              </a:rPr>
              <a:t>(Haskell)</a:t>
            </a:r>
            <a:endParaRPr lang="en-GB" dirty="0">
              <a:latin typeface="Chalkboard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3216492">
            <a:off x="4696308" y="3275885"/>
            <a:ext cx="2000264" cy="28575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488" y="3357562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>
                <a:latin typeface="Chalkboard"/>
              </a:rPr>
              <a:t>Ideas; e.g. Software Transactional Memory (retry, </a:t>
            </a:r>
            <a:r>
              <a:rPr lang="en-GB" dirty="0" err="1" smtClean="0">
                <a:latin typeface="Chalkboard"/>
              </a:rPr>
              <a:t>orElse</a:t>
            </a:r>
            <a:r>
              <a:rPr lang="en-GB" dirty="0" smtClean="0">
                <a:latin typeface="Chalkboar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 Assessment and a Prediction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92200" y="1676400"/>
            <a:ext cx="7454900" cy="3542530"/>
          </a:xfrm>
          <a:prstGeom prst="wedgeRoundRectCallout">
            <a:avLst>
              <a:gd name="adj1" fmla="val -23745"/>
              <a:gd name="adj2" fmla="val 4969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>
                <a:latin typeface="Chalkboard"/>
                <a:cs typeface="Chalkboard"/>
              </a:rPr>
              <a:t>One of Haskell’s most significant contributions is to take purity seriously, and relentlessly pursue Plan B.  </a:t>
            </a:r>
          </a:p>
          <a:p>
            <a:pPr>
              <a:lnSpc>
                <a:spcPct val="90000"/>
              </a:lnSpc>
            </a:pPr>
            <a:endParaRPr lang="en-GB" sz="2800" dirty="0" smtClean="0">
              <a:latin typeface="Chalkboard"/>
              <a:cs typeface="Chalkboard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latin typeface="Chalkboard"/>
                <a:cs typeface="Chalkboard"/>
              </a:rPr>
              <a:t>Imperative languages will embody growing (and checkable) pure subsets.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latin typeface="Chalkboard"/>
              <a:cs typeface="Chalkboard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latin typeface="Chalkboard"/>
                <a:cs typeface="Chalkboard"/>
              </a:rPr>
              <a:t>			-- Simon Peyton 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Primer on</a:t>
            </a:r>
            <a:br>
              <a:rPr lang="en-US" dirty="0" smtClean="0"/>
            </a:br>
            <a:r>
              <a:rPr lang="en-US" dirty="0" smtClean="0"/>
              <a:t>Locks and Concurrency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Primer on </a:t>
            </a:r>
            <a:br>
              <a:rPr lang="en-US" dirty="0" smtClean="0"/>
            </a:br>
            <a:r>
              <a:rPr lang="en-US" dirty="0" smtClean="0"/>
              <a:t>Why Imperative Parallel Programming is Hard: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1 + 1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always 2!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0050" y="2247900"/>
            <a:ext cx="1066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0;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9750" y="2247900"/>
            <a:ext cx="11049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0375" y="184853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global 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 initially 0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FFC000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>
            <a:latin typeface="Comic Sans MS" pitchFamily="66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30643</TotalTime>
  <Words>4005</Words>
  <Application>Microsoft Office PowerPoint</Application>
  <PresentationFormat>On-screen Show (4:3)</PresentationFormat>
  <Paragraphs>704</Paragraphs>
  <Slides>75</Slides>
  <Notes>49</Notes>
  <HiddenSlides>3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Apex</vt:lpstr>
      <vt:lpstr>Office Theme</vt:lpstr>
      <vt:lpstr>Worksheet</vt:lpstr>
      <vt:lpstr>Parallel Programming in Haskell</vt:lpstr>
      <vt:lpstr>Intel’s Nightmare</vt:lpstr>
      <vt:lpstr>The Multi-Cores are Coming</vt:lpstr>
      <vt:lpstr>Parallelism</vt:lpstr>
      <vt:lpstr>What we want</vt:lpstr>
      <vt:lpstr>What we have using conventional techniques</vt:lpstr>
      <vt:lpstr>Idea: Replace locks with atomic blocks</vt:lpstr>
      <vt:lpstr>A Quick Primer on Locks and Concurrency</vt:lpstr>
      <vt:lpstr>A Quick Primer on  Why Imperative Parallel Programming is Hard: 1 + 1 ain’t always 2!</vt:lpstr>
      <vt:lpstr>A Quick Primer on  Why Imperative Parallel Programming is Hard: 1 + 1 ain’t always 2!</vt:lpstr>
      <vt:lpstr>A Quick Primer on  Why Imperative Parallel Programming is Hard: 1 + 1 ain’t always 2!</vt:lpstr>
      <vt:lpstr>A Quick Primer on  Why Imperative Parallel Programming is Hard: 1 + 1 ain’t always 2!</vt:lpstr>
      <vt:lpstr>A Quick Primer on  Why Imperative Parallel Programming is Hard: 1 + 1 ain’t always 2!</vt:lpstr>
      <vt:lpstr>A Quick Primer on  Why Imperative Parallel Programming is Hard: 1 + 1 ain’t always 2!</vt:lpstr>
      <vt:lpstr>A Quick Primer on  Why Imperative Parallel Programming is Hard: Locks and Critical Sections</vt:lpstr>
      <vt:lpstr>A Quick Primer on  Why Imperative Parallel Programming is Hard: Synchronized Methods</vt:lpstr>
      <vt:lpstr>What’s wrong with locks?</vt:lpstr>
      <vt:lpstr>Locks are Non-Compositional</vt:lpstr>
      <vt:lpstr>Locks are Non-Compositional</vt:lpstr>
      <vt:lpstr>Locks are Non-Compositional</vt:lpstr>
      <vt:lpstr>Locks are absurdly hard to get right</vt:lpstr>
      <vt:lpstr>Locks are absurdly hard to get right</vt:lpstr>
      <vt:lpstr>Locks are absurdly hard to get right</vt:lpstr>
      <vt:lpstr>What does Haskell do about this?</vt:lpstr>
      <vt:lpstr>What does Haskell do about this?</vt:lpstr>
      <vt:lpstr>Software Transactional Memory (STM)</vt:lpstr>
      <vt:lpstr>The Punchline for STM</vt:lpstr>
      <vt:lpstr>STM = Atomic Memory Transactions</vt:lpstr>
      <vt:lpstr>How does it work?</vt:lpstr>
      <vt:lpstr>Realizing STM in Haskell</vt:lpstr>
      <vt:lpstr>Why STM in Haskell?</vt:lpstr>
      <vt:lpstr>Tracking Effects with Types</vt:lpstr>
      <vt:lpstr>Mutable State</vt:lpstr>
      <vt:lpstr>Concurrent Threads in Haskell</vt:lpstr>
      <vt:lpstr>Atomic Blocks in Haskell</vt:lpstr>
      <vt:lpstr>Atomic Details</vt:lpstr>
      <vt:lpstr>STM in Haskell</vt:lpstr>
      <vt:lpstr>STM Computations Compose (unlike locks)</vt:lpstr>
      <vt:lpstr>Exceptions</vt:lpstr>
      <vt:lpstr>Three more combinators: retry, orElse, always</vt:lpstr>
      <vt:lpstr>Idea 1: Compositional Blocking</vt:lpstr>
      <vt:lpstr>Compositional Blocking</vt:lpstr>
      <vt:lpstr>What makes Retry Compositional?</vt:lpstr>
      <vt:lpstr>Idea 2: Choice</vt:lpstr>
      <vt:lpstr>Choice is composable, too!</vt:lpstr>
      <vt:lpstr>Composing Transactions</vt:lpstr>
      <vt:lpstr>Equational Reasoning</vt:lpstr>
      <vt:lpstr>Idea 3: Invariants</vt:lpstr>
      <vt:lpstr>Invariants: One New Primitive</vt:lpstr>
      <vt:lpstr>What does it all mean?</vt:lpstr>
      <vt:lpstr>PowerPoint Presentation</vt:lpstr>
      <vt:lpstr>STM in Mainstream Languages</vt:lpstr>
      <vt:lpstr>Weak vs Strong Atomicity</vt:lpstr>
      <vt:lpstr>Even in Haskell:  Easier, But Not Easy.</vt:lpstr>
      <vt:lpstr>Conclusions</vt:lpstr>
      <vt:lpstr>Course Conclusions</vt:lpstr>
      <vt:lpstr>End</vt:lpstr>
      <vt:lpstr>What always does</vt:lpstr>
      <vt:lpstr>Haskell Implementation</vt:lpstr>
      <vt:lpstr>Performance</vt:lpstr>
      <vt:lpstr>State of the Art Circa 2003</vt:lpstr>
      <vt:lpstr>New Implementation Techniques</vt:lpstr>
      <vt:lpstr>Results: Concurrency Control Overhead</vt:lpstr>
      <vt:lpstr>Results: Scalability</vt:lpstr>
      <vt:lpstr>Performance, Summary</vt:lpstr>
      <vt:lpstr>Still Not Easy, Example</vt:lpstr>
      <vt:lpstr>Starvation</vt:lpstr>
      <vt:lpstr>A Monadic Skin</vt:lpstr>
      <vt:lpstr>The Central Challenge</vt:lpstr>
      <vt:lpstr>The Challenge of Effects</vt:lpstr>
      <vt:lpstr>Two Basic Approaches: Plan A</vt:lpstr>
      <vt:lpstr>Two Basic Approaches: Plan B</vt:lpstr>
      <vt:lpstr>Lots of Cross Over</vt:lpstr>
      <vt:lpstr>Lots of Cross Over</vt:lpstr>
      <vt:lpstr>An Assessment and a Prediction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Haskell</dc:title>
  <dc:creator>Simon Peyton Jones</dc:creator>
  <cp:lastModifiedBy>dpw</cp:lastModifiedBy>
  <cp:revision>762</cp:revision>
  <cp:lastPrinted>2008-10-15T19:48:29Z</cp:lastPrinted>
  <dcterms:created xsi:type="dcterms:W3CDTF">2008-11-30T03:13:18Z</dcterms:created>
  <dcterms:modified xsi:type="dcterms:W3CDTF">2011-12-16T03:38:33Z</dcterms:modified>
</cp:coreProperties>
</file>