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75" r:id="rId4"/>
    <p:sldId id="258" r:id="rId5"/>
    <p:sldId id="277" r:id="rId6"/>
    <p:sldId id="260" r:id="rId7"/>
    <p:sldId id="261" r:id="rId8"/>
    <p:sldId id="279" r:id="rId9"/>
    <p:sldId id="262" r:id="rId10"/>
    <p:sldId id="280" r:id="rId11"/>
    <p:sldId id="281" r:id="rId12"/>
    <p:sldId id="278" r:id="rId13"/>
    <p:sldId id="263" r:id="rId14"/>
    <p:sldId id="264" r:id="rId15"/>
    <p:sldId id="265" r:id="rId16"/>
    <p:sldId id="266" r:id="rId17"/>
    <p:sldId id="283" r:id="rId18"/>
    <p:sldId id="301" r:id="rId19"/>
    <p:sldId id="284" r:id="rId20"/>
    <p:sldId id="285" r:id="rId21"/>
    <p:sldId id="286" r:id="rId22"/>
    <p:sldId id="287" r:id="rId23"/>
    <p:sldId id="288" r:id="rId24"/>
    <p:sldId id="289" r:id="rId25"/>
    <p:sldId id="291" r:id="rId26"/>
    <p:sldId id="292" r:id="rId27"/>
    <p:sldId id="293" r:id="rId28"/>
    <p:sldId id="295" r:id="rId29"/>
    <p:sldId id="296" r:id="rId30"/>
    <p:sldId id="297" r:id="rId31"/>
    <p:sldId id="298" r:id="rId32"/>
    <p:sldId id="299" r:id="rId33"/>
    <p:sldId id="290" r:id="rId34"/>
    <p:sldId id="267" r:id="rId35"/>
    <p:sldId id="300" r:id="rId36"/>
    <p:sldId id="294" r:id="rId37"/>
    <p:sldId id="268" r:id="rId38"/>
    <p:sldId id="272" r:id="rId39"/>
    <p:sldId id="269" r:id="rId40"/>
    <p:sldId id="270" r:id="rId41"/>
    <p:sldId id="271" r:id="rId42"/>
    <p:sldId id="273" r:id="rId43"/>
    <p:sldId id="27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0387" autoAdjust="0"/>
  </p:normalViewPr>
  <p:slideViewPr>
    <p:cSldViewPr snapToGrid="0">
      <p:cViewPr>
        <p:scale>
          <a:sx n="90" d="100"/>
          <a:sy n="90" d="100"/>
        </p:scale>
        <p:origin x="12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B38045-88DB-4799-B88F-F398E043417E}"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2166FC-8043-43F0-9C99-5ADDAC54ADFB}" type="slidenum">
              <a:rPr lang="en-US" smtClean="0"/>
              <a:t>‹#›</a:t>
            </a:fld>
            <a:endParaRPr lang="en-US"/>
          </a:p>
        </p:txBody>
      </p:sp>
    </p:spTree>
    <p:extLst>
      <p:ext uri="{BB962C8B-B14F-4D97-AF65-F5344CB8AC3E}">
        <p14:creationId xmlns:p14="http://schemas.microsoft.com/office/powerpoint/2010/main" val="43873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ui-sans-serif"/>
              </a:rPr>
              <a:t>For small investors, the stock market can be overwhelming. Success requires a solid understanding of financial principles, like managing risk and identifying trends. Unfortunately, many small investors lack this expertise, which often leads to uninformed decisions and, in some cases, significant financial losses.</a:t>
            </a:r>
          </a:p>
          <a:p>
            <a:pPr algn="l"/>
            <a:r>
              <a:rPr lang="en-US" b="0" i="0" dirty="0">
                <a:solidFill>
                  <a:srgbClr val="0D0D0D"/>
                </a:solidFill>
                <a:effectLst/>
                <a:latin typeface="ui-sans-serif"/>
              </a:rPr>
              <a:t>While tools exist, they are not easily accessible to most people. Financial advisors, for example, charge high fees—ranging from 0.25% to 1% of assets under management or up to $400 per hour. Advanced platforms like Bloomberg Terminal are even more out of reach, costing $24,000 per year and requiring advanced technical skills.</a:t>
            </a:r>
          </a:p>
          <a:p>
            <a:pPr algn="l"/>
            <a:r>
              <a:rPr lang="en-US" b="0" i="0" dirty="0">
                <a:solidFill>
                  <a:srgbClr val="0D0D0D"/>
                </a:solidFill>
                <a:effectLst/>
                <a:latin typeface="ui-sans-serif"/>
              </a:rPr>
              <a:t>This creates a significant gap for small investors: a lack of affordable, user-friendly tools that provide actionable insights. Our project is designed to address this need, empowering small investors with the resources they need to make informed decisions without high costs or technical barriers.</a:t>
            </a:r>
          </a:p>
          <a:p>
            <a:endParaRPr lang="en-US" dirty="0"/>
          </a:p>
        </p:txBody>
      </p:sp>
      <p:sp>
        <p:nvSpPr>
          <p:cNvPr id="4" name="Slide Number Placeholder 3"/>
          <p:cNvSpPr>
            <a:spLocks noGrp="1"/>
          </p:cNvSpPr>
          <p:nvPr>
            <p:ph type="sldNum" sz="quarter" idx="5"/>
          </p:nvPr>
        </p:nvSpPr>
        <p:spPr/>
        <p:txBody>
          <a:bodyPr/>
          <a:lstStyle/>
          <a:p>
            <a:fld id="{BB2166FC-8043-43F0-9C99-5ADDAC54ADFB}" type="slidenum">
              <a:rPr lang="en-US" smtClean="0"/>
              <a:t>3</a:t>
            </a:fld>
            <a:endParaRPr lang="en-US"/>
          </a:p>
        </p:txBody>
      </p:sp>
    </p:spTree>
    <p:extLst>
      <p:ext uri="{BB962C8B-B14F-4D97-AF65-F5344CB8AC3E}">
        <p14:creationId xmlns:p14="http://schemas.microsoft.com/office/powerpoint/2010/main" val="63385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ui-sans-serif"/>
              </a:rPr>
              <a:t>LSTM stands for Long Short-Term Memory, a type of neural network used to process sequences of data, like stock prices over time. Traditional neural networks struggle with data where the order of information matters—like predicting tomorrow’s stock price based on today’s and yesterday’s prices. That’s where RNNs, or Recurrent Neural Networks, come in. RNNs have a built-in memory to keep track of past data, but they face a problem called the vanishing gradient, where they ‘forget’ important details when sequences are too long.</a:t>
            </a:r>
          </a:p>
          <a:p>
            <a:pPr algn="l"/>
            <a:r>
              <a:rPr lang="en-US" b="0" i="0" dirty="0">
                <a:solidFill>
                  <a:srgbClr val="0D0D0D"/>
                </a:solidFill>
                <a:effectLst/>
                <a:latin typeface="ui-sans-serif"/>
              </a:rPr>
              <a:t>LSTMs solve this by using a more advanced memory system that remembers what’s important and forgets the rest. This makes them great at learning from patterns in time-series data, like predicting trends in stock prices or understanding sentences in natural language</a:t>
            </a:r>
          </a:p>
          <a:p>
            <a:endParaRPr lang="en-US" dirty="0"/>
          </a:p>
        </p:txBody>
      </p:sp>
      <p:sp>
        <p:nvSpPr>
          <p:cNvPr id="4" name="Slide Number Placeholder 3"/>
          <p:cNvSpPr>
            <a:spLocks noGrp="1"/>
          </p:cNvSpPr>
          <p:nvPr>
            <p:ph type="sldNum" sz="quarter" idx="5"/>
          </p:nvPr>
        </p:nvSpPr>
        <p:spPr/>
        <p:txBody>
          <a:bodyPr/>
          <a:lstStyle/>
          <a:p>
            <a:fld id="{BB2166FC-8043-43F0-9C99-5ADDAC54ADFB}" type="slidenum">
              <a:rPr lang="en-US" smtClean="0"/>
              <a:t>16</a:t>
            </a:fld>
            <a:endParaRPr lang="en-US"/>
          </a:p>
        </p:txBody>
      </p:sp>
    </p:spTree>
    <p:extLst>
      <p:ext uri="{BB962C8B-B14F-4D97-AF65-F5344CB8AC3E}">
        <p14:creationId xmlns:p14="http://schemas.microsoft.com/office/powerpoint/2010/main" val="2340069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ui-sans-serif"/>
              </a:rPr>
              <a:t>LSTMs manage information through a clever system of gates, which are like checkpoints deciding what to remember, what to update, and what to use for predictions.</a:t>
            </a:r>
          </a:p>
          <a:p>
            <a:pPr algn="l">
              <a:buFont typeface="+mj-lt"/>
              <a:buAutoNum type="arabicPeriod"/>
            </a:pPr>
            <a:r>
              <a:rPr lang="en-US" b="0" i="0" dirty="0">
                <a:solidFill>
                  <a:srgbClr val="0D0D0D"/>
                </a:solidFill>
                <a:effectLst/>
                <a:latin typeface="ui-sans-serif"/>
              </a:rPr>
              <a:t>The </a:t>
            </a:r>
            <a:r>
              <a:rPr lang="en-US" b="1" i="0" dirty="0">
                <a:solidFill>
                  <a:srgbClr val="0D0D0D"/>
                </a:solidFill>
                <a:effectLst/>
                <a:latin typeface="ui-sans-serif"/>
              </a:rPr>
              <a:t>Forget Gate</a:t>
            </a:r>
            <a:r>
              <a:rPr lang="en-US" b="0" i="0" dirty="0">
                <a:solidFill>
                  <a:srgbClr val="0D0D0D"/>
                </a:solidFill>
                <a:effectLst/>
                <a:latin typeface="ui-sans-serif"/>
              </a:rPr>
              <a:t> decides which information to discard from past data. For example, if some old trends are no longer relevant, this gate clears them out.</a:t>
            </a:r>
          </a:p>
          <a:p>
            <a:pPr algn="l">
              <a:buFont typeface="+mj-lt"/>
              <a:buAutoNum type="arabicPeriod"/>
            </a:pPr>
            <a:r>
              <a:rPr lang="en-US" b="0" i="0" dirty="0">
                <a:solidFill>
                  <a:srgbClr val="0D0D0D"/>
                </a:solidFill>
                <a:effectLst/>
                <a:latin typeface="ui-sans-serif"/>
              </a:rPr>
              <a:t>The </a:t>
            </a:r>
            <a:r>
              <a:rPr lang="en-US" b="1" i="0" dirty="0">
                <a:solidFill>
                  <a:srgbClr val="0D0D0D"/>
                </a:solidFill>
                <a:effectLst/>
                <a:latin typeface="ui-sans-serif"/>
              </a:rPr>
              <a:t>Input Gate</a:t>
            </a:r>
            <a:r>
              <a:rPr lang="en-US" b="0" i="0" dirty="0">
                <a:solidFill>
                  <a:srgbClr val="0D0D0D"/>
                </a:solidFill>
                <a:effectLst/>
                <a:latin typeface="ui-sans-serif"/>
              </a:rPr>
              <a:t> adds new information to memory. It evaluates the current data and decides what’s useful to keep.</a:t>
            </a:r>
          </a:p>
          <a:p>
            <a:pPr algn="l">
              <a:buFont typeface="+mj-lt"/>
              <a:buAutoNum type="arabicPeriod"/>
            </a:pPr>
            <a:r>
              <a:rPr lang="en-US" b="0" i="0" dirty="0">
                <a:solidFill>
                  <a:srgbClr val="0D0D0D"/>
                </a:solidFill>
                <a:effectLst/>
                <a:latin typeface="ui-sans-serif"/>
              </a:rPr>
              <a:t>The </a:t>
            </a:r>
            <a:r>
              <a:rPr lang="en-US" b="1" i="0" dirty="0">
                <a:solidFill>
                  <a:srgbClr val="0D0D0D"/>
                </a:solidFill>
                <a:effectLst/>
                <a:latin typeface="ui-sans-serif"/>
              </a:rPr>
              <a:t>Output Gate</a:t>
            </a:r>
            <a:r>
              <a:rPr lang="en-US" b="0" i="0" dirty="0">
                <a:solidFill>
                  <a:srgbClr val="0D0D0D"/>
                </a:solidFill>
                <a:effectLst/>
                <a:latin typeface="ui-sans-serif"/>
              </a:rPr>
              <a:t> filters the updated memory to decide what to use for the current prediction.</a:t>
            </a:r>
          </a:p>
          <a:p>
            <a:pPr algn="l"/>
            <a:r>
              <a:rPr lang="en-US" b="0" i="0" dirty="0">
                <a:solidFill>
                  <a:srgbClr val="0D0D0D"/>
                </a:solidFill>
                <a:effectLst/>
                <a:latin typeface="ui-sans-serif"/>
              </a:rPr>
              <a:t>All this is coordinated through the </a:t>
            </a:r>
            <a:r>
              <a:rPr lang="en-US" b="1" i="0" dirty="0">
                <a:solidFill>
                  <a:srgbClr val="0D0D0D"/>
                </a:solidFill>
                <a:effectLst/>
                <a:latin typeface="ui-sans-serif"/>
              </a:rPr>
              <a:t>Cell State</a:t>
            </a:r>
            <a:r>
              <a:rPr lang="en-US" b="0" i="0" dirty="0">
                <a:solidFill>
                  <a:srgbClr val="0D0D0D"/>
                </a:solidFill>
                <a:effectLst/>
                <a:latin typeface="ui-sans-serif"/>
              </a:rPr>
              <a:t>, which acts as the memory of the model, flowing through the network and keeping relevant information intact. These gates make LSTMs powerful because they can focus on what matters and ignore what doesn’t.</a:t>
            </a:r>
          </a:p>
          <a:p>
            <a:endParaRPr lang="en-US" dirty="0"/>
          </a:p>
        </p:txBody>
      </p:sp>
      <p:sp>
        <p:nvSpPr>
          <p:cNvPr id="4" name="Slide Number Placeholder 3"/>
          <p:cNvSpPr>
            <a:spLocks noGrp="1"/>
          </p:cNvSpPr>
          <p:nvPr>
            <p:ph type="sldNum" sz="quarter" idx="5"/>
          </p:nvPr>
        </p:nvSpPr>
        <p:spPr/>
        <p:txBody>
          <a:bodyPr/>
          <a:lstStyle/>
          <a:p>
            <a:fld id="{BB2166FC-8043-43F0-9C99-5ADDAC54ADFB}" type="slidenum">
              <a:rPr lang="en-US" smtClean="0"/>
              <a:t>17</a:t>
            </a:fld>
            <a:endParaRPr lang="en-US"/>
          </a:p>
        </p:txBody>
      </p:sp>
    </p:spTree>
    <p:extLst>
      <p:ext uri="{BB962C8B-B14F-4D97-AF65-F5344CB8AC3E}">
        <p14:creationId xmlns:p14="http://schemas.microsoft.com/office/powerpoint/2010/main" val="3486889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ui-sans-serif"/>
              </a:rPr>
              <a:t>This diagram illustrates the internal workings of an LSTM cell, which manages two types of memory: long-term memory (LTM) and short-term memory (STM). At each time step, the cell takes three inputs: the long-term memory (LTM from the previous step), the short-term memory (STM from the previous step), and the current input (such as a stock price or feature value).</a:t>
            </a:r>
          </a:p>
          <a:p>
            <a:pPr algn="l"/>
            <a:r>
              <a:rPr lang="en-US" b="0" i="0" dirty="0">
                <a:solidFill>
                  <a:srgbClr val="0D0D0D"/>
                </a:solidFill>
                <a:effectLst/>
                <a:latin typeface="ui-sans-serif"/>
              </a:rPr>
              <a:t>The process begins with the </a:t>
            </a:r>
            <a:r>
              <a:rPr lang="en-US" b="1" i="0" dirty="0">
                <a:solidFill>
                  <a:srgbClr val="0D0D0D"/>
                </a:solidFill>
                <a:effectLst/>
                <a:latin typeface="ui-sans-serif"/>
              </a:rPr>
              <a:t>forget gate</a:t>
            </a:r>
            <a:r>
              <a:rPr lang="en-US" b="0" i="0" dirty="0">
                <a:solidFill>
                  <a:srgbClr val="0D0D0D"/>
                </a:solidFill>
                <a:effectLst/>
                <a:latin typeface="ui-sans-serif"/>
              </a:rPr>
              <a:t> (yellow block), which determines what information from the long-term memory should be discarded. This decision is made using a sigmoid activation function, which assigns a value between 0 (forget) and 1 (keep) for each piece of information. Next, the </a:t>
            </a:r>
            <a:r>
              <a:rPr lang="en-US" b="1" i="0" dirty="0">
                <a:solidFill>
                  <a:srgbClr val="0D0D0D"/>
                </a:solidFill>
                <a:effectLst/>
                <a:latin typeface="ui-sans-serif"/>
              </a:rPr>
              <a:t>input gate</a:t>
            </a:r>
            <a:r>
              <a:rPr lang="en-US" b="0" i="0" dirty="0">
                <a:solidFill>
                  <a:srgbClr val="0D0D0D"/>
                </a:solidFill>
                <a:effectLst/>
                <a:latin typeface="ui-sans-serif"/>
              </a:rPr>
              <a:t> (blue blocks) evaluates the current input and generates candidate values using a tanh function. The sigmoid activation in the input gate decides which of these candidate values should be added to the long-term memory. Together, the forget and input gates update the long-term memory (LTM) by removing outdated information and adding relevant new data.</a:t>
            </a:r>
          </a:p>
          <a:p>
            <a:pPr algn="l"/>
            <a:r>
              <a:rPr lang="en-US" b="0" i="0" dirty="0">
                <a:solidFill>
                  <a:srgbClr val="0D0D0D"/>
                </a:solidFill>
                <a:effectLst/>
                <a:latin typeface="ui-sans-serif"/>
              </a:rPr>
              <a:t>The </a:t>
            </a:r>
            <a:r>
              <a:rPr lang="en-US" b="1" i="0" dirty="0">
                <a:solidFill>
                  <a:srgbClr val="0D0D0D"/>
                </a:solidFill>
                <a:effectLst/>
                <a:latin typeface="ui-sans-serif"/>
              </a:rPr>
              <a:t>cell state update</a:t>
            </a:r>
            <a:r>
              <a:rPr lang="en-US" b="0" i="0" dirty="0">
                <a:solidFill>
                  <a:srgbClr val="0D0D0D"/>
                </a:solidFill>
                <a:effectLst/>
                <a:latin typeface="ui-sans-serif"/>
              </a:rPr>
              <a:t> (red block) is where the updated long-term memory (LTM) is calculated. The output of the forget gate removes irrelevant information, and the input gate adds new, relevant data to update the memory effectively.</a:t>
            </a:r>
          </a:p>
          <a:p>
            <a:pPr algn="l"/>
            <a:r>
              <a:rPr lang="en-US" b="0" i="0" dirty="0">
                <a:solidFill>
                  <a:srgbClr val="0D0D0D"/>
                </a:solidFill>
                <a:effectLst/>
                <a:latin typeface="ui-sans-serif"/>
              </a:rPr>
              <a:t>The </a:t>
            </a:r>
            <a:r>
              <a:rPr lang="en-US" b="1" i="0" dirty="0">
                <a:solidFill>
                  <a:srgbClr val="0D0D0D"/>
                </a:solidFill>
                <a:effectLst/>
                <a:latin typeface="ui-sans-serif"/>
              </a:rPr>
              <a:t>output gate</a:t>
            </a:r>
            <a:r>
              <a:rPr lang="en-US" b="0" i="0" dirty="0">
                <a:solidFill>
                  <a:srgbClr val="0D0D0D"/>
                </a:solidFill>
                <a:effectLst/>
                <a:latin typeface="ui-sans-serif"/>
              </a:rPr>
              <a:t> (green blocks) determines what part of the updated long-term memory should contribute to the short-term memory (STM) and the current output. It combines the current input, updated long-term memory, and a scaled version of the memory (using tanh), filtered through another sigmoid activation. This updated short-term memory is used for the current prediction and passed to the next cell in the sequence.</a:t>
            </a:r>
          </a:p>
          <a:p>
            <a:pPr algn="l"/>
            <a:r>
              <a:rPr lang="en-US" b="0" i="0" dirty="0">
                <a:solidFill>
                  <a:srgbClr val="0D0D0D"/>
                </a:solidFill>
                <a:effectLst/>
                <a:latin typeface="ui-sans-serif"/>
              </a:rPr>
              <a:t>The dual outputs of the LSTM cell—updated long-term memory (LTM) and short-term memory (STM)—allow it to retain essential information across long sequences while responding dynamically to immediate context. By managing memory flow through these gates, LSTMs can effectively capture long-term dependencies and trends, making them highly suitable for tasks like stock price forecasting.</a:t>
            </a:r>
          </a:p>
          <a:p>
            <a:endParaRPr lang="en-US" dirty="0"/>
          </a:p>
        </p:txBody>
      </p:sp>
      <p:sp>
        <p:nvSpPr>
          <p:cNvPr id="4" name="Slide Number Placeholder 3"/>
          <p:cNvSpPr>
            <a:spLocks noGrp="1"/>
          </p:cNvSpPr>
          <p:nvPr>
            <p:ph type="sldNum" sz="quarter" idx="5"/>
          </p:nvPr>
        </p:nvSpPr>
        <p:spPr/>
        <p:txBody>
          <a:bodyPr/>
          <a:lstStyle/>
          <a:p>
            <a:fld id="{BB2166FC-8043-43F0-9C99-5ADDAC54ADFB}" type="slidenum">
              <a:rPr lang="en-US" smtClean="0"/>
              <a:t>18</a:t>
            </a:fld>
            <a:endParaRPr lang="en-US"/>
          </a:p>
        </p:txBody>
      </p:sp>
    </p:spTree>
    <p:extLst>
      <p:ext uri="{BB962C8B-B14F-4D97-AF65-F5344CB8AC3E}">
        <p14:creationId xmlns:p14="http://schemas.microsoft.com/office/powerpoint/2010/main" val="2874956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ui-sans-serif"/>
              </a:rPr>
              <a:t>Stock prices are tricky because they depend on trends, seasonal patterns, and sudden changes like news or market events. LSTMs are perfect for this because:</a:t>
            </a:r>
          </a:p>
          <a:p>
            <a:pPr algn="l">
              <a:buFont typeface="+mj-lt"/>
              <a:buAutoNum type="arabicPeriod"/>
            </a:pPr>
            <a:r>
              <a:rPr lang="en-US" b="0" i="0" dirty="0">
                <a:solidFill>
                  <a:srgbClr val="0D0D0D"/>
                </a:solidFill>
                <a:effectLst/>
                <a:latin typeface="ui-sans-serif"/>
              </a:rPr>
              <a:t>They can look far back into the past and remember long-term trends.</a:t>
            </a:r>
          </a:p>
          <a:p>
            <a:pPr algn="l">
              <a:buFont typeface="+mj-lt"/>
              <a:buAutoNum type="arabicPeriod"/>
            </a:pPr>
            <a:r>
              <a:rPr lang="en-US" b="0" i="0" dirty="0">
                <a:solidFill>
                  <a:srgbClr val="0D0D0D"/>
                </a:solidFill>
                <a:effectLst/>
                <a:latin typeface="ui-sans-serif"/>
              </a:rPr>
              <a:t>They handle noisy and unpredictable data better than most models.</a:t>
            </a:r>
          </a:p>
          <a:p>
            <a:pPr algn="l">
              <a:buFont typeface="+mj-lt"/>
              <a:buAutoNum type="arabicPeriod"/>
            </a:pPr>
            <a:r>
              <a:rPr lang="en-US" b="0" i="0" dirty="0">
                <a:solidFill>
                  <a:srgbClr val="0D0D0D"/>
                </a:solidFill>
                <a:effectLst/>
                <a:latin typeface="ui-sans-serif"/>
              </a:rPr>
              <a:t>Unlike simpler models, LSTMs adapt to the dynamic and non-linear nature of stock price movements.</a:t>
            </a:r>
          </a:p>
          <a:p>
            <a:pPr algn="l"/>
            <a:r>
              <a:rPr lang="en-US" b="0" i="0" dirty="0">
                <a:solidFill>
                  <a:srgbClr val="0D0D0D"/>
                </a:solidFill>
                <a:effectLst/>
                <a:latin typeface="ui-sans-serif"/>
              </a:rPr>
              <a:t>This makes LSTMs ideal for predicting stock prices, which are influenced by both short-term fluctuations and long-term patterns.</a:t>
            </a:r>
          </a:p>
          <a:p>
            <a:endParaRPr lang="en-US" dirty="0"/>
          </a:p>
        </p:txBody>
      </p:sp>
      <p:sp>
        <p:nvSpPr>
          <p:cNvPr id="4" name="Slide Number Placeholder 3"/>
          <p:cNvSpPr>
            <a:spLocks noGrp="1"/>
          </p:cNvSpPr>
          <p:nvPr>
            <p:ph type="sldNum" sz="quarter" idx="5"/>
          </p:nvPr>
        </p:nvSpPr>
        <p:spPr/>
        <p:txBody>
          <a:bodyPr/>
          <a:lstStyle/>
          <a:p>
            <a:fld id="{BB2166FC-8043-43F0-9C99-5ADDAC54ADFB}" type="slidenum">
              <a:rPr lang="en-US" smtClean="0"/>
              <a:t>19</a:t>
            </a:fld>
            <a:endParaRPr lang="en-US"/>
          </a:p>
        </p:txBody>
      </p:sp>
    </p:spTree>
    <p:extLst>
      <p:ext uri="{BB962C8B-B14F-4D97-AF65-F5344CB8AC3E}">
        <p14:creationId xmlns:p14="http://schemas.microsoft.com/office/powerpoint/2010/main" val="2058041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ui-sans-serif"/>
              </a:rPr>
              <a:t>Before training the LSTM, the data needs to be prepared in a specific way. First, we scaled the stock prices to values between 0 and 1. This step, called normalization, ensures the model treats all numbers equally, regardless of their original range.</a:t>
            </a:r>
          </a:p>
          <a:p>
            <a:pPr algn="l"/>
            <a:r>
              <a:rPr lang="en-US" b="0" i="0" dirty="0">
                <a:solidFill>
                  <a:srgbClr val="0D0D0D"/>
                </a:solidFill>
                <a:effectLst/>
                <a:latin typeface="ui-sans-serif"/>
              </a:rPr>
              <a:t>Next, we created sequences. For example, if we’re predicting tomorrow’s price, we use the prices from the past 60 days as input. This way, the model learns patterns from the sequence to make predictions.</a:t>
            </a:r>
          </a:p>
          <a:p>
            <a:pPr algn="l"/>
            <a:r>
              <a:rPr lang="en-US" b="0" i="0" dirty="0">
                <a:solidFill>
                  <a:srgbClr val="0D0D0D"/>
                </a:solidFill>
                <a:effectLst/>
                <a:latin typeface="ui-sans-serif"/>
              </a:rPr>
              <a:t>Finally, we split the data into two parts: one for training the model and the other for testing it. We used the earlier data for training and saved the most recent data for testing, to simulate how the model would perform on future prices.</a:t>
            </a:r>
          </a:p>
        </p:txBody>
      </p:sp>
      <p:sp>
        <p:nvSpPr>
          <p:cNvPr id="4" name="Slide Number Placeholder 3"/>
          <p:cNvSpPr>
            <a:spLocks noGrp="1"/>
          </p:cNvSpPr>
          <p:nvPr>
            <p:ph type="sldNum" sz="quarter" idx="5"/>
          </p:nvPr>
        </p:nvSpPr>
        <p:spPr/>
        <p:txBody>
          <a:bodyPr/>
          <a:lstStyle/>
          <a:p>
            <a:fld id="{BB2166FC-8043-43F0-9C99-5ADDAC54ADFB}" type="slidenum">
              <a:rPr lang="en-US" smtClean="0"/>
              <a:t>20</a:t>
            </a:fld>
            <a:endParaRPr lang="en-US"/>
          </a:p>
        </p:txBody>
      </p:sp>
    </p:spTree>
    <p:extLst>
      <p:ext uri="{BB962C8B-B14F-4D97-AF65-F5344CB8AC3E}">
        <p14:creationId xmlns:p14="http://schemas.microsoft.com/office/powerpoint/2010/main" val="1339799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ui-sans-serif"/>
              </a:rPr>
              <a:t>Our LSTM model has three main layers, each with 50 units, which means it can learn 50 patterns at a time. The first two layers pass the entire sequence to the next layer, helping the model build a strong understanding of the data. The third layer condenses all that information into a single prediction.</a:t>
            </a:r>
          </a:p>
          <a:p>
            <a:pPr algn="l"/>
            <a:r>
              <a:rPr lang="en-US" b="0" i="0" dirty="0">
                <a:solidFill>
                  <a:srgbClr val="0D0D0D"/>
                </a:solidFill>
                <a:effectLst/>
                <a:latin typeface="ui-sans-serif"/>
              </a:rPr>
              <a:t>To prevent the model from overfitting—where it performs well on training data but poorly on new data—we added dropout layers. These layers randomly ignore 30% of the neurons during training, forcing the model to learn more general patterns.</a:t>
            </a:r>
          </a:p>
          <a:p>
            <a:pPr algn="l"/>
            <a:r>
              <a:rPr lang="en-US" b="0" i="0" dirty="0">
                <a:solidFill>
                  <a:srgbClr val="0D0D0D"/>
                </a:solidFill>
                <a:effectLst/>
                <a:latin typeface="ui-sans-serif"/>
              </a:rPr>
              <a:t>Finally, a dense layer at the end produces the output: the predicted stock price for the next day.</a:t>
            </a:r>
          </a:p>
        </p:txBody>
      </p:sp>
      <p:sp>
        <p:nvSpPr>
          <p:cNvPr id="4" name="Slide Number Placeholder 3"/>
          <p:cNvSpPr>
            <a:spLocks noGrp="1"/>
          </p:cNvSpPr>
          <p:nvPr>
            <p:ph type="sldNum" sz="quarter" idx="5"/>
          </p:nvPr>
        </p:nvSpPr>
        <p:spPr/>
        <p:txBody>
          <a:bodyPr/>
          <a:lstStyle/>
          <a:p>
            <a:fld id="{BB2166FC-8043-43F0-9C99-5ADDAC54ADFB}" type="slidenum">
              <a:rPr lang="en-US" smtClean="0"/>
              <a:t>21</a:t>
            </a:fld>
            <a:endParaRPr lang="en-US"/>
          </a:p>
        </p:txBody>
      </p:sp>
    </p:spTree>
    <p:extLst>
      <p:ext uri="{BB962C8B-B14F-4D97-AF65-F5344CB8AC3E}">
        <p14:creationId xmlns:p14="http://schemas.microsoft.com/office/powerpoint/2010/main" val="4218081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D0D0D"/>
              </a:solidFill>
              <a:effectLst/>
              <a:latin typeface="ui-sans-serif"/>
            </a:endParaRPr>
          </a:p>
        </p:txBody>
      </p:sp>
      <p:sp>
        <p:nvSpPr>
          <p:cNvPr id="4" name="Slide Number Placeholder 3"/>
          <p:cNvSpPr>
            <a:spLocks noGrp="1"/>
          </p:cNvSpPr>
          <p:nvPr>
            <p:ph type="sldNum" sz="quarter" idx="5"/>
          </p:nvPr>
        </p:nvSpPr>
        <p:spPr/>
        <p:txBody>
          <a:bodyPr/>
          <a:lstStyle/>
          <a:p>
            <a:fld id="{BB2166FC-8043-43F0-9C99-5ADDAC54ADFB}" type="slidenum">
              <a:rPr lang="en-US" smtClean="0"/>
              <a:t>22</a:t>
            </a:fld>
            <a:endParaRPr lang="en-US"/>
          </a:p>
        </p:txBody>
      </p:sp>
    </p:spTree>
    <p:extLst>
      <p:ext uri="{BB962C8B-B14F-4D97-AF65-F5344CB8AC3E}">
        <p14:creationId xmlns:p14="http://schemas.microsoft.com/office/powerpoint/2010/main" val="2397329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ui-sans-serif"/>
              </a:rPr>
              <a:t>We trained the LSTM model using a process called optimization. The optimizer we used is called Adam, which adjusts the model’s learning rate dynamically to make training efficient. To measure how well the model predicts, we used a loss function called Mean Squared Error. It calculates the difference between predicted and actual prices, penalizing larger mistakes more.</a:t>
            </a:r>
          </a:p>
          <a:p>
            <a:pPr algn="l"/>
            <a:r>
              <a:rPr lang="en-US" b="0" i="0" dirty="0">
                <a:solidFill>
                  <a:srgbClr val="0D0D0D"/>
                </a:solidFill>
                <a:effectLst/>
                <a:latin typeface="ui-sans-serif"/>
              </a:rPr>
              <a:t>To avoid overfitting, we used early stopping. If the model doesn’t improve after 5 tries, training stops automatically, saving time and ensuring the model doesn’t memorize the data instead of learning patterns.</a:t>
            </a:r>
          </a:p>
          <a:p>
            <a:pPr algn="l"/>
            <a:endParaRPr lang="en-US" b="0" i="0" dirty="0">
              <a:solidFill>
                <a:srgbClr val="0D0D0D"/>
              </a:solidFill>
              <a:effectLst/>
              <a:latin typeface="ui-sans-serif"/>
            </a:endParaRPr>
          </a:p>
          <a:p>
            <a:pPr algn="l"/>
            <a:r>
              <a:rPr lang="en-US" b="0" i="0" dirty="0">
                <a:solidFill>
                  <a:srgbClr val="0D0D0D"/>
                </a:solidFill>
                <a:effectLst/>
                <a:latin typeface="ui-sans-serif"/>
              </a:rPr>
              <a:t>When you set a maximum of 100 epochs and a batch size of 32, it means the model will go through the entire dataset up to 100 times during training. An </a:t>
            </a:r>
            <a:r>
              <a:rPr lang="en-US" b="1" i="0" dirty="0">
                <a:solidFill>
                  <a:srgbClr val="0D0D0D"/>
                </a:solidFill>
                <a:effectLst/>
                <a:latin typeface="ui-sans-serif"/>
              </a:rPr>
              <a:t>epoch</a:t>
            </a:r>
            <a:r>
              <a:rPr lang="en-US" b="0" i="0" dirty="0">
                <a:solidFill>
                  <a:srgbClr val="0D0D0D"/>
                </a:solidFill>
                <a:effectLst/>
                <a:latin typeface="ui-sans-serif"/>
              </a:rPr>
              <a:t> refers to one full pass through the dataset, while the </a:t>
            </a:r>
            <a:r>
              <a:rPr lang="en-US" b="1" i="0" dirty="0">
                <a:solidFill>
                  <a:srgbClr val="0D0D0D"/>
                </a:solidFill>
                <a:effectLst/>
                <a:latin typeface="ui-sans-serif"/>
              </a:rPr>
              <a:t>batch size</a:t>
            </a:r>
            <a:r>
              <a:rPr lang="en-US" b="0" i="0" dirty="0">
                <a:solidFill>
                  <a:srgbClr val="0D0D0D"/>
                </a:solidFill>
                <a:effectLst/>
                <a:latin typeface="ui-sans-serif"/>
              </a:rPr>
              <a:t> determines how many samples (rows of data) the model processes at a time before updating its weights. This process is repeated for up to 100 epochs or until early stopping criteria are met to prevent overfitting. A smaller batch size, like 32, allows the model to update its weights more frequently, which can help it learn faster, while multiple epochs ensure the model refines its predictions by revisiting the data repeatedly.</a:t>
            </a:r>
          </a:p>
        </p:txBody>
      </p:sp>
      <p:sp>
        <p:nvSpPr>
          <p:cNvPr id="4" name="Slide Number Placeholder 3"/>
          <p:cNvSpPr>
            <a:spLocks noGrp="1"/>
          </p:cNvSpPr>
          <p:nvPr>
            <p:ph type="sldNum" sz="quarter" idx="5"/>
          </p:nvPr>
        </p:nvSpPr>
        <p:spPr/>
        <p:txBody>
          <a:bodyPr/>
          <a:lstStyle/>
          <a:p>
            <a:fld id="{BB2166FC-8043-43F0-9C99-5ADDAC54ADFB}" type="slidenum">
              <a:rPr lang="en-US" smtClean="0"/>
              <a:t>23</a:t>
            </a:fld>
            <a:endParaRPr lang="en-US"/>
          </a:p>
        </p:txBody>
      </p:sp>
    </p:spTree>
    <p:extLst>
      <p:ext uri="{BB962C8B-B14F-4D97-AF65-F5344CB8AC3E}">
        <p14:creationId xmlns:p14="http://schemas.microsoft.com/office/powerpoint/2010/main" val="84121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ui-sans-serif"/>
              </a:rPr>
              <a:t>After training the model, we evaluated it using three metrics:</a:t>
            </a:r>
          </a:p>
          <a:p>
            <a:pPr algn="l">
              <a:buFont typeface="+mj-lt"/>
              <a:buAutoNum type="arabicPeriod"/>
            </a:pPr>
            <a:r>
              <a:rPr lang="en-US" b="1" i="0" dirty="0">
                <a:solidFill>
                  <a:srgbClr val="0D0D0D"/>
                </a:solidFill>
                <a:effectLst/>
                <a:latin typeface="ui-sans-serif"/>
              </a:rPr>
              <a:t>Mean Absolute Error (MAE):</a:t>
            </a:r>
            <a:r>
              <a:rPr lang="en-US" b="0" i="0" dirty="0">
                <a:solidFill>
                  <a:srgbClr val="0D0D0D"/>
                </a:solidFill>
                <a:effectLst/>
                <a:latin typeface="ui-sans-serif"/>
              </a:rPr>
              <a:t> This tells us the average error in the model’s predictions.</a:t>
            </a:r>
          </a:p>
          <a:p>
            <a:pPr algn="l">
              <a:buFont typeface="+mj-lt"/>
              <a:buAutoNum type="arabicPeriod"/>
            </a:pPr>
            <a:r>
              <a:rPr lang="en-US" b="1" i="0" dirty="0">
                <a:solidFill>
                  <a:srgbClr val="0D0D0D"/>
                </a:solidFill>
                <a:effectLst/>
                <a:latin typeface="ui-sans-serif"/>
              </a:rPr>
              <a:t>Root Mean Squared Error (RMSE):</a:t>
            </a:r>
            <a:r>
              <a:rPr lang="en-US" b="0" i="0" dirty="0">
                <a:solidFill>
                  <a:srgbClr val="0D0D0D"/>
                </a:solidFill>
                <a:effectLst/>
                <a:latin typeface="ui-sans-serif"/>
              </a:rPr>
              <a:t> This gives more weight to larger errors, helping us understand how bad the worst predictions are.</a:t>
            </a:r>
          </a:p>
          <a:p>
            <a:pPr algn="l">
              <a:buFont typeface="+mj-lt"/>
              <a:buAutoNum type="arabicPeriod"/>
            </a:pPr>
            <a:r>
              <a:rPr lang="en-US" b="1" i="0" dirty="0">
                <a:solidFill>
                  <a:srgbClr val="0D0D0D"/>
                </a:solidFill>
                <a:effectLst/>
                <a:latin typeface="ui-sans-serif"/>
              </a:rPr>
              <a:t>Mean Squared Error (MSE):</a:t>
            </a:r>
            <a:r>
              <a:rPr lang="en-US" b="0" i="0" dirty="0">
                <a:solidFill>
                  <a:srgbClr val="0D0D0D"/>
                </a:solidFill>
                <a:effectLst/>
                <a:latin typeface="ui-sans-serif"/>
              </a:rPr>
              <a:t> Similar to RMSE but focuses on the overall accuracy.</a:t>
            </a:r>
          </a:p>
          <a:p>
            <a:pPr algn="l"/>
            <a:r>
              <a:rPr lang="en-US" b="0" i="0" dirty="0">
                <a:solidFill>
                  <a:srgbClr val="0D0D0D"/>
                </a:solidFill>
                <a:effectLst/>
                <a:latin typeface="ui-sans-serif"/>
              </a:rPr>
              <a:t>For Apple stock, the model performed well, with an MAE of 11.03. The graph shows how the model’s predictions closely follow the actual stock prices. While it does well with long-term trends, it struggles a bit with sudden changes, which is expected due to the unpredictable nature of stock markets.</a:t>
            </a:r>
          </a:p>
        </p:txBody>
      </p:sp>
      <p:sp>
        <p:nvSpPr>
          <p:cNvPr id="4" name="Slide Number Placeholder 3"/>
          <p:cNvSpPr>
            <a:spLocks noGrp="1"/>
          </p:cNvSpPr>
          <p:nvPr>
            <p:ph type="sldNum" sz="quarter" idx="5"/>
          </p:nvPr>
        </p:nvSpPr>
        <p:spPr/>
        <p:txBody>
          <a:bodyPr/>
          <a:lstStyle/>
          <a:p>
            <a:fld id="{BB2166FC-8043-43F0-9C99-5ADDAC54ADFB}" type="slidenum">
              <a:rPr lang="en-US" smtClean="0"/>
              <a:t>24</a:t>
            </a:fld>
            <a:endParaRPr lang="en-US"/>
          </a:p>
        </p:txBody>
      </p:sp>
    </p:spTree>
    <p:extLst>
      <p:ext uri="{BB962C8B-B14F-4D97-AF65-F5344CB8AC3E}">
        <p14:creationId xmlns:p14="http://schemas.microsoft.com/office/powerpoint/2010/main" val="1356370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D0D0D"/>
              </a:solidFill>
              <a:effectLst/>
              <a:latin typeface="ui-sans-serif"/>
            </a:endParaRPr>
          </a:p>
        </p:txBody>
      </p:sp>
      <p:sp>
        <p:nvSpPr>
          <p:cNvPr id="4" name="Slide Number Placeholder 3"/>
          <p:cNvSpPr>
            <a:spLocks noGrp="1"/>
          </p:cNvSpPr>
          <p:nvPr>
            <p:ph type="sldNum" sz="quarter" idx="5"/>
          </p:nvPr>
        </p:nvSpPr>
        <p:spPr/>
        <p:txBody>
          <a:bodyPr/>
          <a:lstStyle/>
          <a:p>
            <a:fld id="{BB2166FC-8043-43F0-9C99-5ADDAC54ADFB}" type="slidenum">
              <a:rPr lang="en-US" smtClean="0"/>
              <a:t>25</a:t>
            </a:fld>
            <a:endParaRPr lang="en-US"/>
          </a:p>
        </p:txBody>
      </p:sp>
    </p:spTree>
    <p:extLst>
      <p:ext uri="{BB962C8B-B14F-4D97-AF65-F5344CB8AC3E}">
        <p14:creationId xmlns:p14="http://schemas.microsoft.com/office/powerpoint/2010/main" val="1221311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ui-sans-serif"/>
              </a:rPr>
              <a:t>The purpose of this project is to tackle the challenges that individual investors face in the stock market by creating an accessible, data-driven tool. We aim to provide a solution that combines advanced analytics with simplicity.</a:t>
            </a:r>
          </a:p>
          <a:p>
            <a:pPr algn="l"/>
            <a:r>
              <a:rPr lang="en-US" b="0" i="0" dirty="0">
                <a:solidFill>
                  <a:srgbClr val="0D0D0D"/>
                </a:solidFill>
                <a:effectLst/>
                <a:latin typeface="ui-sans-serif"/>
              </a:rPr>
              <a:t>This project focuses on four key goals:</a:t>
            </a:r>
          </a:p>
          <a:p>
            <a:pPr algn="l">
              <a:buFont typeface="+mj-lt"/>
              <a:buAutoNum type="arabicPeriod"/>
            </a:pPr>
            <a:r>
              <a:rPr lang="en-US" b="1" i="0" dirty="0">
                <a:solidFill>
                  <a:srgbClr val="0D0D0D"/>
                </a:solidFill>
                <a:effectLst/>
                <a:latin typeface="ui-sans-serif"/>
              </a:rPr>
              <a:t>Enhancing Stock Analysis:</a:t>
            </a:r>
            <a:r>
              <a:rPr lang="en-US" b="0" i="0" dirty="0">
                <a:solidFill>
                  <a:srgbClr val="0D0D0D"/>
                </a:solidFill>
                <a:effectLst/>
                <a:latin typeface="ui-sans-serif"/>
              </a:rPr>
              <a:t> Allowing users to visualize historical trends and assess key financial indicators for better insights.</a:t>
            </a:r>
          </a:p>
          <a:p>
            <a:pPr algn="l">
              <a:buFont typeface="+mj-lt"/>
              <a:buAutoNum type="arabicPeriod"/>
            </a:pPr>
            <a:r>
              <a:rPr lang="en-US" b="1" i="0" dirty="0">
                <a:solidFill>
                  <a:srgbClr val="0D0D0D"/>
                </a:solidFill>
                <a:effectLst/>
                <a:latin typeface="ui-sans-serif"/>
              </a:rPr>
              <a:t>Providing Accurate Predictions:</a:t>
            </a:r>
            <a:r>
              <a:rPr lang="en-US" b="0" i="0" dirty="0">
                <a:solidFill>
                  <a:srgbClr val="0D0D0D"/>
                </a:solidFill>
                <a:effectLst/>
                <a:latin typeface="ui-sans-serif"/>
              </a:rPr>
              <a:t> Leveraging machine learning models, such as LSTM, to forecast stock prices with precision.</a:t>
            </a:r>
          </a:p>
          <a:p>
            <a:pPr algn="l">
              <a:buFont typeface="+mj-lt"/>
              <a:buAutoNum type="arabicPeriod"/>
            </a:pPr>
            <a:r>
              <a:rPr lang="en-US" b="1" i="0" dirty="0">
                <a:solidFill>
                  <a:srgbClr val="0D0D0D"/>
                </a:solidFill>
                <a:effectLst/>
                <a:latin typeface="ui-sans-serif"/>
              </a:rPr>
              <a:t>Optimizing Portfolio Allocation:</a:t>
            </a:r>
            <a:r>
              <a:rPr lang="en-US" b="0" i="0" dirty="0">
                <a:solidFill>
                  <a:srgbClr val="0D0D0D"/>
                </a:solidFill>
                <a:effectLst/>
                <a:latin typeface="ui-sans-serif"/>
              </a:rPr>
              <a:t> Using Monte Carlo simulations to recommend risk-adjusted investment strategies that balance return and risk.</a:t>
            </a:r>
          </a:p>
          <a:p>
            <a:pPr algn="l">
              <a:buFont typeface="+mj-lt"/>
              <a:buAutoNum type="arabicPeriod"/>
            </a:pPr>
            <a:r>
              <a:rPr lang="en-US" b="1" i="0" dirty="0">
                <a:solidFill>
                  <a:srgbClr val="0D0D0D"/>
                </a:solidFill>
                <a:effectLst/>
                <a:latin typeface="ui-sans-serif"/>
              </a:rPr>
              <a:t>Simplifying Analytics:</a:t>
            </a:r>
            <a:r>
              <a:rPr lang="en-US" b="0" i="0" dirty="0">
                <a:solidFill>
                  <a:srgbClr val="0D0D0D"/>
                </a:solidFill>
                <a:effectLst/>
                <a:latin typeface="ui-sans-serif"/>
              </a:rPr>
              <a:t> Offering an intuitive and user-friendly interface that makes advanced analytics accessible to users of all skill levels.</a:t>
            </a:r>
          </a:p>
          <a:p>
            <a:pPr algn="l"/>
            <a:r>
              <a:rPr lang="en-US" b="0" i="0" dirty="0">
                <a:solidFill>
                  <a:srgbClr val="0D0D0D"/>
                </a:solidFill>
                <a:effectLst/>
                <a:latin typeface="ui-sans-serif"/>
              </a:rPr>
              <a:t>The impact of this project is significant. It bridges the gap between complex financial analytics and accessibility for small investors, empowering them with real-time data, machine learning insights, and portfolio optimization strategies. Our goal is to enable informed decision-making without the high costs or technical barriers of traditional tools.</a:t>
            </a:r>
          </a:p>
          <a:p>
            <a:endParaRPr lang="en-US" dirty="0"/>
          </a:p>
        </p:txBody>
      </p:sp>
      <p:sp>
        <p:nvSpPr>
          <p:cNvPr id="4" name="Slide Number Placeholder 3"/>
          <p:cNvSpPr>
            <a:spLocks noGrp="1"/>
          </p:cNvSpPr>
          <p:nvPr>
            <p:ph type="sldNum" sz="quarter" idx="5"/>
          </p:nvPr>
        </p:nvSpPr>
        <p:spPr/>
        <p:txBody>
          <a:bodyPr/>
          <a:lstStyle/>
          <a:p>
            <a:fld id="{BB2166FC-8043-43F0-9C99-5ADDAC54ADFB}" type="slidenum">
              <a:rPr lang="en-US" smtClean="0"/>
              <a:t>4</a:t>
            </a:fld>
            <a:endParaRPr lang="en-US"/>
          </a:p>
        </p:txBody>
      </p:sp>
    </p:spTree>
    <p:extLst>
      <p:ext uri="{BB962C8B-B14F-4D97-AF65-F5344CB8AC3E}">
        <p14:creationId xmlns:p14="http://schemas.microsoft.com/office/powerpoint/2010/main" val="1015647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D0D0D"/>
              </a:solidFill>
              <a:effectLst/>
              <a:latin typeface="ui-sans-serif"/>
            </a:endParaRPr>
          </a:p>
        </p:txBody>
      </p:sp>
      <p:sp>
        <p:nvSpPr>
          <p:cNvPr id="4" name="Slide Number Placeholder 3"/>
          <p:cNvSpPr>
            <a:spLocks noGrp="1"/>
          </p:cNvSpPr>
          <p:nvPr>
            <p:ph type="sldNum" sz="quarter" idx="5"/>
          </p:nvPr>
        </p:nvSpPr>
        <p:spPr/>
        <p:txBody>
          <a:bodyPr/>
          <a:lstStyle/>
          <a:p>
            <a:fld id="{BB2166FC-8043-43F0-9C99-5ADDAC54ADFB}" type="slidenum">
              <a:rPr lang="en-US" smtClean="0"/>
              <a:t>26</a:t>
            </a:fld>
            <a:endParaRPr lang="en-US"/>
          </a:p>
        </p:txBody>
      </p:sp>
    </p:spTree>
    <p:extLst>
      <p:ext uri="{BB962C8B-B14F-4D97-AF65-F5344CB8AC3E}">
        <p14:creationId xmlns:p14="http://schemas.microsoft.com/office/powerpoint/2010/main" val="1410384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D0D0D"/>
              </a:solidFill>
              <a:effectLst/>
              <a:latin typeface="ui-sans-serif"/>
            </a:endParaRPr>
          </a:p>
        </p:txBody>
      </p:sp>
      <p:sp>
        <p:nvSpPr>
          <p:cNvPr id="4" name="Slide Number Placeholder 3"/>
          <p:cNvSpPr>
            <a:spLocks noGrp="1"/>
          </p:cNvSpPr>
          <p:nvPr>
            <p:ph type="sldNum" sz="quarter" idx="5"/>
          </p:nvPr>
        </p:nvSpPr>
        <p:spPr/>
        <p:txBody>
          <a:bodyPr/>
          <a:lstStyle/>
          <a:p>
            <a:fld id="{BB2166FC-8043-43F0-9C99-5ADDAC54ADFB}" type="slidenum">
              <a:rPr lang="en-US" smtClean="0"/>
              <a:t>27</a:t>
            </a:fld>
            <a:endParaRPr lang="en-US"/>
          </a:p>
        </p:txBody>
      </p:sp>
    </p:spTree>
    <p:extLst>
      <p:ext uri="{BB962C8B-B14F-4D97-AF65-F5344CB8AC3E}">
        <p14:creationId xmlns:p14="http://schemas.microsoft.com/office/powerpoint/2010/main" val="603494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D0D0D"/>
              </a:solidFill>
              <a:effectLst/>
              <a:latin typeface="ui-sans-serif"/>
            </a:endParaRPr>
          </a:p>
        </p:txBody>
      </p:sp>
      <p:sp>
        <p:nvSpPr>
          <p:cNvPr id="4" name="Slide Number Placeholder 3"/>
          <p:cNvSpPr>
            <a:spLocks noGrp="1"/>
          </p:cNvSpPr>
          <p:nvPr>
            <p:ph type="sldNum" sz="quarter" idx="5"/>
          </p:nvPr>
        </p:nvSpPr>
        <p:spPr/>
        <p:txBody>
          <a:bodyPr/>
          <a:lstStyle/>
          <a:p>
            <a:fld id="{BB2166FC-8043-43F0-9C99-5ADDAC54ADFB}" type="slidenum">
              <a:rPr lang="en-US" smtClean="0"/>
              <a:t>28</a:t>
            </a:fld>
            <a:endParaRPr lang="en-US"/>
          </a:p>
        </p:txBody>
      </p:sp>
    </p:spTree>
    <p:extLst>
      <p:ext uri="{BB962C8B-B14F-4D97-AF65-F5344CB8AC3E}">
        <p14:creationId xmlns:p14="http://schemas.microsoft.com/office/powerpoint/2010/main" val="5926850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D0D0D"/>
              </a:solidFill>
              <a:effectLst/>
              <a:latin typeface="ui-sans-serif"/>
            </a:endParaRPr>
          </a:p>
        </p:txBody>
      </p:sp>
      <p:sp>
        <p:nvSpPr>
          <p:cNvPr id="4" name="Slide Number Placeholder 3"/>
          <p:cNvSpPr>
            <a:spLocks noGrp="1"/>
          </p:cNvSpPr>
          <p:nvPr>
            <p:ph type="sldNum" sz="quarter" idx="5"/>
          </p:nvPr>
        </p:nvSpPr>
        <p:spPr/>
        <p:txBody>
          <a:bodyPr/>
          <a:lstStyle/>
          <a:p>
            <a:fld id="{BB2166FC-8043-43F0-9C99-5ADDAC54ADFB}" type="slidenum">
              <a:rPr lang="en-US" smtClean="0"/>
              <a:t>29</a:t>
            </a:fld>
            <a:endParaRPr lang="en-US"/>
          </a:p>
        </p:txBody>
      </p:sp>
    </p:spTree>
    <p:extLst>
      <p:ext uri="{BB962C8B-B14F-4D97-AF65-F5344CB8AC3E}">
        <p14:creationId xmlns:p14="http://schemas.microsoft.com/office/powerpoint/2010/main" val="22491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D0D0D"/>
              </a:solidFill>
              <a:effectLst/>
              <a:latin typeface="ui-sans-serif"/>
            </a:endParaRPr>
          </a:p>
        </p:txBody>
      </p:sp>
      <p:sp>
        <p:nvSpPr>
          <p:cNvPr id="4" name="Slide Number Placeholder 3"/>
          <p:cNvSpPr>
            <a:spLocks noGrp="1"/>
          </p:cNvSpPr>
          <p:nvPr>
            <p:ph type="sldNum" sz="quarter" idx="5"/>
          </p:nvPr>
        </p:nvSpPr>
        <p:spPr/>
        <p:txBody>
          <a:bodyPr/>
          <a:lstStyle/>
          <a:p>
            <a:fld id="{BB2166FC-8043-43F0-9C99-5ADDAC54ADFB}" type="slidenum">
              <a:rPr lang="en-US" smtClean="0"/>
              <a:t>30</a:t>
            </a:fld>
            <a:endParaRPr lang="en-US"/>
          </a:p>
        </p:txBody>
      </p:sp>
    </p:spTree>
    <p:extLst>
      <p:ext uri="{BB962C8B-B14F-4D97-AF65-F5344CB8AC3E}">
        <p14:creationId xmlns:p14="http://schemas.microsoft.com/office/powerpoint/2010/main" val="548792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D0D0D"/>
              </a:solidFill>
              <a:effectLst/>
              <a:latin typeface="ui-sans-serif"/>
            </a:endParaRPr>
          </a:p>
        </p:txBody>
      </p:sp>
      <p:sp>
        <p:nvSpPr>
          <p:cNvPr id="4" name="Slide Number Placeholder 3"/>
          <p:cNvSpPr>
            <a:spLocks noGrp="1"/>
          </p:cNvSpPr>
          <p:nvPr>
            <p:ph type="sldNum" sz="quarter" idx="5"/>
          </p:nvPr>
        </p:nvSpPr>
        <p:spPr/>
        <p:txBody>
          <a:bodyPr/>
          <a:lstStyle/>
          <a:p>
            <a:fld id="{BB2166FC-8043-43F0-9C99-5ADDAC54ADFB}" type="slidenum">
              <a:rPr lang="en-US" smtClean="0"/>
              <a:t>31</a:t>
            </a:fld>
            <a:endParaRPr lang="en-US"/>
          </a:p>
        </p:txBody>
      </p:sp>
    </p:spTree>
    <p:extLst>
      <p:ext uri="{BB962C8B-B14F-4D97-AF65-F5344CB8AC3E}">
        <p14:creationId xmlns:p14="http://schemas.microsoft.com/office/powerpoint/2010/main" val="1072040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ui-sans-serif"/>
              </a:rPr>
              <a:t>This slide illustrates the performance of the three models—LSTM, ARIMA, and </a:t>
            </a:r>
            <a:r>
              <a:rPr lang="en-US" b="0" i="0" dirty="0" err="1">
                <a:solidFill>
                  <a:srgbClr val="0D0D0D"/>
                </a:solidFill>
                <a:effectLst/>
                <a:latin typeface="ui-sans-serif"/>
              </a:rPr>
              <a:t>XGBoost</a:t>
            </a:r>
            <a:r>
              <a:rPr lang="en-US" b="0" i="0" dirty="0">
                <a:solidFill>
                  <a:srgbClr val="0D0D0D"/>
                </a:solidFill>
                <a:effectLst/>
                <a:latin typeface="ui-sans-serif"/>
              </a:rPr>
              <a:t>—on Apple’s stock price prediction.</a:t>
            </a:r>
          </a:p>
          <a:p>
            <a:pPr algn="l"/>
            <a:r>
              <a:rPr lang="en-US" b="0" i="0" dirty="0">
                <a:solidFill>
                  <a:srgbClr val="0D0D0D"/>
                </a:solidFill>
                <a:effectLst/>
                <a:latin typeface="ui-sans-serif"/>
              </a:rPr>
              <a:t>Starting with LSTM on the left, we can see it closely follows the actual price trends, effectively capturing both short-term fluctuations and long-term dependencies. In contrast, ARIMA in the center fails to capture the dynamic trends, providing flat forecasts that don't adapt well to the price volatility. On the right, </a:t>
            </a:r>
            <a:r>
              <a:rPr lang="en-US" b="0" i="0" dirty="0" err="1">
                <a:solidFill>
                  <a:srgbClr val="0D0D0D"/>
                </a:solidFill>
                <a:effectLst/>
                <a:latin typeface="ui-sans-serif"/>
              </a:rPr>
              <a:t>XGBoost</a:t>
            </a:r>
            <a:r>
              <a:rPr lang="en-US" b="0" i="0" dirty="0">
                <a:solidFill>
                  <a:srgbClr val="0D0D0D"/>
                </a:solidFill>
                <a:effectLst/>
                <a:latin typeface="ui-sans-serif"/>
              </a:rPr>
              <a:t> struggles with sequential patterns, producing smoother but less accurate predictions.</a:t>
            </a:r>
          </a:p>
          <a:p>
            <a:pPr algn="l"/>
            <a:r>
              <a:rPr lang="en-US" b="0" i="0" dirty="0">
                <a:solidFill>
                  <a:srgbClr val="0D0D0D"/>
                </a:solidFill>
                <a:effectLst/>
                <a:latin typeface="ui-sans-serif"/>
              </a:rPr>
              <a:t>Overall, LSTM outperforms the other models, demonstrating its ability to handle the complexity and non-linearity of stock price movements.</a:t>
            </a:r>
          </a:p>
        </p:txBody>
      </p:sp>
      <p:sp>
        <p:nvSpPr>
          <p:cNvPr id="4" name="Slide Number Placeholder 3"/>
          <p:cNvSpPr>
            <a:spLocks noGrp="1"/>
          </p:cNvSpPr>
          <p:nvPr>
            <p:ph type="sldNum" sz="quarter" idx="5"/>
          </p:nvPr>
        </p:nvSpPr>
        <p:spPr/>
        <p:txBody>
          <a:bodyPr/>
          <a:lstStyle/>
          <a:p>
            <a:fld id="{BB2166FC-8043-43F0-9C99-5ADDAC54ADFB}" type="slidenum">
              <a:rPr lang="en-US" smtClean="0"/>
              <a:t>32</a:t>
            </a:fld>
            <a:endParaRPr lang="en-US"/>
          </a:p>
        </p:txBody>
      </p:sp>
    </p:spTree>
    <p:extLst>
      <p:ext uri="{BB962C8B-B14F-4D97-AF65-F5344CB8AC3E}">
        <p14:creationId xmlns:p14="http://schemas.microsoft.com/office/powerpoint/2010/main" val="3548200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ui-sans-serif"/>
              </a:rPr>
              <a:t>Compared to ARIMA and </a:t>
            </a:r>
            <a:r>
              <a:rPr lang="en-US" b="0" i="0" dirty="0" err="1">
                <a:solidFill>
                  <a:srgbClr val="0D0D0D"/>
                </a:solidFill>
                <a:effectLst/>
                <a:latin typeface="ui-sans-serif"/>
              </a:rPr>
              <a:t>XGBoost</a:t>
            </a:r>
            <a:r>
              <a:rPr lang="en-US" b="0" i="0" dirty="0">
                <a:solidFill>
                  <a:srgbClr val="0D0D0D"/>
                </a:solidFill>
                <a:effectLst/>
                <a:latin typeface="ui-sans-serif"/>
              </a:rPr>
              <a:t>, LSTM was the most accurate and reliable for predicting stock prices. ARIMA struggled with non-linear trends, and </a:t>
            </a:r>
            <a:r>
              <a:rPr lang="en-US" b="0" i="0" dirty="0" err="1">
                <a:solidFill>
                  <a:srgbClr val="0D0D0D"/>
                </a:solidFill>
                <a:effectLst/>
                <a:latin typeface="ui-sans-serif"/>
              </a:rPr>
              <a:t>XGBoost</a:t>
            </a:r>
            <a:r>
              <a:rPr lang="en-US" b="0" i="0" dirty="0">
                <a:solidFill>
                  <a:srgbClr val="0D0D0D"/>
                </a:solidFill>
                <a:effectLst/>
                <a:latin typeface="ui-sans-serif"/>
              </a:rPr>
              <a:t> didn’t handle time dependencies well. LSTM stood out because it could remember patterns over time and adapt to the dynamic, volatile nature of stock markets.</a:t>
            </a:r>
          </a:p>
          <a:p>
            <a:pPr algn="l"/>
            <a:r>
              <a:rPr lang="en-US" b="0" i="0" dirty="0">
                <a:solidFill>
                  <a:srgbClr val="0D0D0D"/>
                </a:solidFill>
                <a:effectLst/>
                <a:latin typeface="ui-sans-serif"/>
              </a:rPr>
              <a:t>This is why we integrated LSTM into our app. It provides users with accurate predictions that align with real-world stock behaviors, making it the best choice for our project.</a:t>
            </a:r>
          </a:p>
        </p:txBody>
      </p:sp>
      <p:sp>
        <p:nvSpPr>
          <p:cNvPr id="4" name="Slide Number Placeholder 3"/>
          <p:cNvSpPr>
            <a:spLocks noGrp="1"/>
          </p:cNvSpPr>
          <p:nvPr>
            <p:ph type="sldNum" sz="quarter" idx="5"/>
          </p:nvPr>
        </p:nvSpPr>
        <p:spPr/>
        <p:txBody>
          <a:bodyPr/>
          <a:lstStyle/>
          <a:p>
            <a:fld id="{BB2166FC-8043-43F0-9C99-5ADDAC54ADFB}" type="slidenum">
              <a:rPr lang="en-US" smtClean="0"/>
              <a:t>33</a:t>
            </a:fld>
            <a:endParaRPr lang="en-US"/>
          </a:p>
        </p:txBody>
      </p:sp>
    </p:spTree>
    <p:extLst>
      <p:ext uri="{BB962C8B-B14F-4D97-AF65-F5344CB8AC3E}">
        <p14:creationId xmlns:p14="http://schemas.microsoft.com/office/powerpoint/2010/main" val="21550125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ui-sans-serif"/>
              </a:rPr>
              <a:t>Portfolio optimization is about finding the best way to allocate investments across assets to maximize returns while managing risk. In our project, we used the Sharpe Ratio as the performance metric, which balances the trade-off between risk and return.</a:t>
            </a:r>
          </a:p>
          <a:p>
            <a:pPr algn="l"/>
            <a:r>
              <a:rPr lang="en-US" b="0" i="0" dirty="0">
                <a:solidFill>
                  <a:srgbClr val="0D0D0D"/>
                </a:solidFill>
                <a:effectLst/>
                <a:latin typeface="ui-sans-serif"/>
              </a:rPr>
              <a:t>To achieve this, we applied Monte Carlo simulations. A Monte Carlo simulation is a powerful statistical tool that randomly generates thousands of scenarios to predict potential outcomes. In the context of portfolio optimization, it evaluates a wide range of asset allocations by simulating potential returns for each one.</a:t>
            </a:r>
          </a:p>
        </p:txBody>
      </p:sp>
      <p:sp>
        <p:nvSpPr>
          <p:cNvPr id="4" name="Slide Number Placeholder 3"/>
          <p:cNvSpPr>
            <a:spLocks noGrp="1"/>
          </p:cNvSpPr>
          <p:nvPr>
            <p:ph type="sldNum" sz="quarter" idx="5"/>
          </p:nvPr>
        </p:nvSpPr>
        <p:spPr/>
        <p:txBody>
          <a:bodyPr/>
          <a:lstStyle/>
          <a:p>
            <a:fld id="{BB2166FC-8043-43F0-9C99-5ADDAC54ADFB}" type="slidenum">
              <a:rPr lang="en-US" smtClean="0"/>
              <a:t>34</a:t>
            </a:fld>
            <a:endParaRPr lang="en-US"/>
          </a:p>
        </p:txBody>
      </p:sp>
    </p:spTree>
    <p:extLst>
      <p:ext uri="{BB962C8B-B14F-4D97-AF65-F5344CB8AC3E}">
        <p14:creationId xmlns:p14="http://schemas.microsoft.com/office/powerpoint/2010/main" val="18538437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ui-sans-serif"/>
              </a:rPr>
              <a:t>The </a:t>
            </a:r>
            <a:r>
              <a:rPr lang="en-US" b="1" i="0" dirty="0">
                <a:solidFill>
                  <a:srgbClr val="0D0D0D"/>
                </a:solidFill>
                <a:effectLst/>
                <a:latin typeface="ui-sans-serif"/>
              </a:rPr>
              <a:t>Sharpe Ratio</a:t>
            </a:r>
            <a:r>
              <a:rPr lang="en-US" b="0" i="0" dirty="0">
                <a:solidFill>
                  <a:srgbClr val="0D0D0D"/>
                </a:solidFill>
                <a:effectLst/>
                <a:latin typeface="ui-sans-serif"/>
              </a:rPr>
              <a:t> measures risk-adjusted returns. It compares the excess return of a portfolio—meaning the return above a risk-free rate—to the portfolio’s volatility. The formula is straightforward: subtract the risk-free rate from the portfolio return, then divide by volatility. A higher Sharpe Ratio indicates better risk-adjusted performance, helping us balance returns with the risks taken.</a:t>
            </a:r>
          </a:p>
          <a:p>
            <a:pPr algn="l"/>
            <a:r>
              <a:rPr lang="en-US" b="0" i="0" dirty="0">
                <a:solidFill>
                  <a:srgbClr val="0D0D0D"/>
                </a:solidFill>
                <a:effectLst/>
                <a:latin typeface="ui-sans-serif"/>
              </a:rPr>
              <a:t>Now, how does </a:t>
            </a:r>
            <a:r>
              <a:rPr lang="en-US" b="1" i="0" dirty="0">
                <a:solidFill>
                  <a:srgbClr val="0D0D0D"/>
                </a:solidFill>
                <a:effectLst/>
                <a:latin typeface="ui-sans-serif"/>
              </a:rPr>
              <a:t>Monte Carlo simulation</a:t>
            </a:r>
            <a:r>
              <a:rPr lang="en-US" b="0" i="0" dirty="0">
                <a:solidFill>
                  <a:srgbClr val="0D0D0D"/>
                </a:solidFill>
                <a:effectLst/>
                <a:latin typeface="ui-sans-serif"/>
              </a:rPr>
              <a:t> work in this app? We simulate 10,000 portfolio allocations by randomly assigning weights to our selected stocks. For each allocation, we calculate the portfolio's return, volatility, and Sharpe Ratio. The goal is to find the allocation with the highest Sharpe Ratio, which provides the best balance of risk and reward.</a:t>
            </a:r>
          </a:p>
          <a:p>
            <a:pPr algn="l"/>
            <a:r>
              <a:rPr lang="en-US" b="0" i="0" dirty="0">
                <a:solidFill>
                  <a:srgbClr val="0D0D0D"/>
                </a:solidFill>
                <a:effectLst/>
                <a:latin typeface="ui-sans-serif"/>
              </a:rPr>
              <a:t>Monte Carlo simulation is particularly useful here because it explores a wide range of possible outcomes, accounting for the inherent uncertainty in stock returns. This allows us to provide robust recommendations for portfolio optimization.</a:t>
            </a:r>
          </a:p>
          <a:p>
            <a:endParaRPr lang="en-US" dirty="0"/>
          </a:p>
        </p:txBody>
      </p:sp>
      <p:sp>
        <p:nvSpPr>
          <p:cNvPr id="4" name="Slide Number Placeholder 3"/>
          <p:cNvSpPr>
            <a:spLocks noGrp="1"/>
          </p:cNvSpPr>
          <p:nvPr>
            <p:ph type="sldNum" sz="quarter" idx="5"/>
          </p:nvPr>
        </p:nvSpPr>
        <p:spPr/>
        <p:txBody>
          <a:bodyPr/>
          <a:lstStyle/>
          <a:p>
            <a:fld id="{BB2166FC-8043-43F0-9C99-5ADDAC54ADFB}" type="slidenum">
              <a:rPr lang="en-US" smtClean="0"/>
              <a:t>35</a:t>
            </a:fld>
            <a:endParaRPr lang="en-US"/>
          </a:p>
        </p:txBody>
      </p:sp>
    </p:spTree>
    <p:extLst>
      <p:ext uri="{BB962C8B-B14F-4D97-AF65-F5344CB8AC3E}">
        <p14:creationId xmlns:p14="http://schemas.microsoft.com/office/powerpoint/2010/main" val="274588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ui-sans-serif"/>
              </a:rPr>
              <a:t>This project is driven by a combination of real-world challenges, personal alignment, and a desire to make financial analytics accessible to everyone.</a:t>
            </a:r>
          </a:p>
          <a:p>
            <a:pPr algn="l"/>
            <a:r>
              <a:rPr lang="en-US" b="0" i="0" dirty="0">
                <a:solidFill>
                  <a:srgbClr val="0D0D0D"/>
                </a:solidFill>
                <a:effectLst/>
                <a:latin typeface="ui-sans-serif"/>
              </a:rPr>
              <a:t>First, it addresses two major challenges faced by individual investors: forecasting stock prices and constructing optimized portfolios. By integrating machine learning and financial modeling, the project delivers reliable, data-driven solutions to these hurdles.</a:t>
            </a:r>
          </a:p>
          <a:p>
            <a:pPr algn="l"/>
            <a:r>
              <a:rPr lang="en-US" b="0" i="0" dirty="0">
                <a:solidFill>
                  <a:srgbClr val="0D0D0D"/>
                </a:solidFill>
                <a:effectLst/>
                <a:latin typeface="ui-sans-serif"/>
              </a:rPr>
              <a:t>Second, this project is a personal opportunity to combine my background in finance with my growing expertise in data science. It also allows me to explore advanced techniques like deep learning and app development, enhancing my skills in meaningful ways.</a:t>
            </a:r>
          </a:p>
          <a:p>
            <a:pPr algn="l"/>
            <a:r>
              <a:rPr lang="en-US" b="0" i="0" dirty="0">
                <a:solidFill>
                  <a:srgbClr val="0D0D0D"/>
                </a:solidFill>
                <a:effectLst/>
                <a:latin typeface="ui-sans-serif"/>
              </a:rPr>
              <a:t>Third, the project emphasizes the importance of data-driven decisions. By relying on statistical analysis and predictive modeling, it helps investors move away from intuition-based decisions to evidence-based strategies, making their journey through the complexities of the market more effective.</a:t>
            </a:r>
          </a:p>
          <a:p>
            <a:pPr algn="l"/>
            <a:r>
              <a:rPr lang="en-US" b="0" i="0" dirty="0">
                <a:solidFill>
                  <a:srgbClr val="0D0D0D"/>
                </a:solidFill>
                <a:effectLst/>
                <a:latin typeface="ui-sans-serif"/>
              </a:rPr>
              <a:t>Finally, the project is about democratizing financial analytics. Today, tools are either overly simplistic or far too complex for most individual investors. This app bridges that gap by offering advanced analytics through a user-friendly interface, empowering investors of all skill levels to make informed decisions.</a:t>
            </a:r>
          </a:p>
          <a:p>
            <a:endParaRPr lang="en-US" dirty="0"/>
          </a:p>
        </p:txBody>
      </p:sp>
      <p:sp>
        <p:nvSpPr>
          <p:cNvPr id="4" name="Slide Number Placeholder 3"/>
          <p:cNvSpPr>
            <a:spLocks noGrp="1"/>
          </p:cNvSpPr>
          <p:nvPr>
            <p:ph type="sldNum" sz="quarter" idx="5"/>
          </p:nvPr>
        </p:nvSpPr>
        <p:spPr/>
        <p:txBody>
          <a:bodyPr/>
          <a:lstStyle/>
          <a:p>
            <a:fld id="{BB2166FC-8043-43F0-9C99-5ADDAC54ADFB}" type="slidenum">
              <a:rPr lang="en-US" smtClean="0"/>
              <a:t>6</a:t>
            </a:fld>
            <a:endParaRPr lang="en-US"/>
          </a:p>
        </p:txBody>
      </p:sp>
    </p:spTree>
    <p:extLst>
      <p:ext uri="{BB962C8B-B14F-4D97-AF65-F5344CB8AC3E}">
        <p14:creationId xmlns:p14="http://schemas.microsoft.com/office/powerpoint/2010/main" val="20943641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ui-sans-serif"/>
              </a:rPr>
              <a:t>The results of the Monte Carlo simulation are visualized on the Efficient Frontier. Each point represents a portfolio allocation with its corresponding risk and return. The curve shows the best possible portfolios, which maximize return for a given level of risk. Among these, the optimal portfolio—highlighted here—achieves the highest Sharpe Ratio, providing the best balance between risk and reward. This optimal allocation is what we recommend to users for constructing their portfolios.</a:t>
            </a:r>
            <a:endParaRPr lang="en-US" dirty="0"/>
          </a:p>
        </p:txBody>
      </p:sp>
      <p:sp>
        <p:nvSpPr>
          <p:cNvPr id="4" name="Slide Number Placeholder 3"/>
          <p:cNvSpPr>
            <a:spLocks noGrp="1"/>
          </p:cNvSpPr>
          <p:nvPr>
            <p:ph type="sldNum" sz="quarter" idx="5"/>
          </p:nvPr>
        </p:nvSpPr>
        <p:spPr/>
        <p:txBody>
          <a:bodyPr/>
          <a:lstStyle/>
          <a:p>
            <a:fld id="{BB2166FC-8043-43F0-9C99-5ADDAC54ADFB}" type="slidenum">
              <a:rPr lang="en-US" smtClean="0"/>
              <a:t>36</a:t>
            </a:fld>
            <a:endParaRPr lang="en-US"/>
          </a:p>
        </p:txBody>
      </p:sp>
    </p:spTree>
    <p:extLst>
      <p:ext uri="{BB962C8B-B14F-4D97-AF65-F5344CB8AC3E}">
        <p14:creationId xmlns:p14="http://schemas.microsoft.com/office/powerpoint/2010/main" val="141401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ui-sans-serif"/>
              </a:rPr>
              <a:t>Our app was developed using </a:t>
            </a:r>
            <a:r>
              <a:rPr lang="en-US" b="0" i="0" dirty="0" err="1">
                <a:solidFill>
                  <a:srgbClr val="0D0D0D"/>
                </a:solidFill>
                <a:effectLst/>
                <a:latin typeface="ui-sans-serif"/>
              </a:rPr>
              <a:t>Streamlit</a:t>
            </a:r>
            <a:r>
              <a:rPr lang="en-US" b="0" i="0" dirty="0">
                <a:solidFill>
                  <a:srgbClr val="0D0D0D"/>
                </a:solidFill>
                <a:effectLst/>
                <a:latin typeface="ui-sans-serif"/>
              </a:rPr>
              <a:t>, a powerful Python framework for creating interactive data applications. The goal was to create a tool that is both accessible to novice investors and feature-rich for more experienced users.</a:t>
            </a:r>
          </a:p>
          <a:p>
            <a:pPr algn="l"/>
            <a:r>
              <a:rPr lang="en-US" b="0" i="0" dirty="0">
                <a:solidFill>
                  <a:srgbClr val="0D0D0D"/>
                </a:solidFill>
                <a:effectLst/>
                <a:latin typeface="ui-sans-serif"/>
              </a:rPr>
              <a:t>The app includes three main functionalities:</a:t>
            </a:r>
          </a:p>
          <a:p>
            <a:pPr algn="l">
              <a:buFont typeface="+mj-lt"/>
              <a:buAutoNum type="arabicPeriod"/>
            </a:pPr>
            <a:r>
              <a:rPr lang="en-US" b="0" i="0" dirty="0">
                <a:solidFill>
                  <a:srgbClr val="0D0D0D"/>
                </a:solidFill>
                <a:effectLst/>
                <a:latin typeface="ui-sans-serif"/>
              </a:rPr>
              <a:t>A </a:t>
            </a:r>
            <a:r>
              <a:rPr lang="en-US" b="1" i="0" dirty="0">
                <a:solidFill>
                  <a:srgbClr val="0D0D0D"/>
                </a:solidFill>
                <a:effectLst/>
                <a:latin typeface="ui-sans-serif"/>
              </a:rPr>
              <a:t>Stock Exploration</a:t>
            </a:r>
            <a:r>
              <a:rPr lang="en-US" b="0" i="0" dirty="0">
                <a:solidFill>
                  <a:srgbClr val="0D0D0D"/>
                </a:solidFill>
                <a:effectLst/>
                <a:latin typeface="ui-sans-serif"/>
              </a:rPr>
              <a:t> tab that allows users to dive into historical trends and analyze stock-specific metrics.</a:t>
            </a:r>
          </a:p>
          <a:p>
            <a:pPr algn="l">
              <a:buFont typeface="+mj-lt"/>
              <a:buAutoNum type="arabicPeriod"/>
            </a:pPr>
            <a:r>
              <a:rPr lang="en-US" b="0" i="0" dirty="0">
                <a:solidFill>
                  <a:srgbClr val="0D0D0D"/>
                </a:solidFill>
                <a:effectLst/>
                <a:latin typeface="ui-sans-serif"/>
              </a:rPr>
              <a:t>A </a:t>
            </a:r>
            <a:r>
              <a:rPr lang="en-US" b="1" i="0" dirty="0">
                <a:solidFill>
                  <a:srgbClr val="0D0D0D"/>
                </a:solidFill>
                <a:effectLst/>
                <a:latin typeface="ui-sans-serif"/>
              </a:rPr>
              <a:t>Price Prediction</a:t>
            </a:r>
            <a:r>
              <a:rPr lang="en-US" b="0" i="0" dirty="0">
                <a:solidFill>
                  <a:srgbClr val="0D0D0D"/>
                </a:solidFill>
                <a:effectLst/>
                <a:latin typeface="ui-sans-serif"/>
              </a:rPr>
              <a:t> tab powered by the LSTM model, which provides forecasts for the next day, week, or month.</a:t>
            </a:r>
          </a:p>
          <a:p>
            <a:pPr algn="l">
              <a:buFont typeface="+mj-lt"/>
              <a:buAutoNum type="arabicPeriod"/>
            </a:pPr>
            <a:r>
              <a:rPr lang="en-US" b="0" i="0" dirty="0">
                <a:solidFill>
                  <a:srgbClr val="0D0D0D"/>
                </a:solidFill>
                <a:effectLst/>
                <a:latin typeface="ui-sans-serif"/>
              </a:rPr>
              <a:t>A </a:t>
            </a:r>
            <a:r>
              <a:rPr lang="en-US" b="1" i="0" dirty="0">
                <a:solidFill>
                  <a:srgbClr val="0D0D0D"/>
                </a:solidFill>
                <a:effectLst/>
                <a:latin typeface="ui-sans-serif"/>
              </a:rPr>
              <a:t>Portfolio Optimization</a:t>
            </a:r>
            <a:r>
              <a:rPr lang="en-US" b="0" i="0" dirty="0">
                <a:solidFill>
                  <a:srgbClr val="0D0D0D"/>
                </a:solidFill>
                <a:effectLst/>
                <a:latin typeface="ui-sans-serif"/>
              </a:rPr>
              <a:t> tab, where users can input their stocks, and the app recommends the optimal allocation using Monte Carlo simulations.</a:t>
            </a:r>
          </a:p>
          <a:p>
            <a:pPr algn="l"/>
            <a:r>
              <a:rPr lang="en-US" b="0" i="0" dirty="0">
                <a:solidFill>
                  <a:srgbClr val="0D0D0D"/>
                </a:solidFill>
                <a:effectLst/>
                <a:latin typeface="ui-sans-serif"/>
              </a:rPr>
              <a:t>To ensure a seamless experience, the app was deployed on </a:t>
            </a:r>
            <a:r>
              <a:rPr lang="en-US" b="0" i="0" dirty="0" err="1">
                <a:solidFill>
                  <a:srgbClr val="0D0D0D"/>
                </a:solidFill>
                <a:effectLst/>
                <a:latin typeface="ui-sans-serif"/>
              </a:rPr>
              <a:t>Streamlit</a:t>
            </a:r>
            <a:r>
              <a:rPr lang="en-US" b="0" i="0" dirty="0">
                <a:solidFill>
                  <a:srgbClr val="0D0D0D"/>
                </a:solidFill>
                <a:effectLst/>
                <a:latin typeface="ui-sans-serif"/>
              </a:rPr>
              <a:t> Cloud, making it accessible from any device. Pre-trained LSTM models were hosted on GitHub and integrated into the app to provide real-time predictions.</a:t>
            </a:r>
          </a:p>
          <a:p>
            <a:pPr algn="l"/>
            <a:r>
              <a:rPr lang="en-US" b="0" i="0" dirty="0">
                <a:solidFill>
                  <a:srgbClr val="0D0D0D"/>
                </a:solidFill>
                <a:effectLst/>
                <a:latin typeface="ui-sans-serif"/>
              </a:rPr>
              <a:t>The interface was designed with simplicity in mind, requiring minimal input from users while delivering actionable insights. This balance between functionality and ease of use makes the app a powerful tool for investors.</a:t>
            </a:r>
          </a:p>
          <a:p>
            <a:endParaRPr lang="en-US" dirty="0"/>
          </a:p>
        </p:txBody>
      </p:sp>
      <p:sp>
        <p:nvSpPr>
          <p:cNvPr id="4" name="Slide Number Placeholder 3"/>
          <p:cNvSpPr>
            <a:spLocks noGrp="1"/>
          </p:cNvSpPr>
          <p:nvPr>
            <p:ph type="sldNum" sz="quarter" idx="5"/>
          </p:nvPr>
        </p:nvSpPr>
        <p:spPr/>
        <p:txBody>
          <a:bodyPr/>
          <a:lstStyle/>
          <a:p>
            <a:fld id="{BB2166FC-8043-43F0-9C99-5ADDAC54ADFB}" type="slidenum">
              <a:rPr lang="en-US" smtClean="0"/>
              <a:t>37</a:t>
            </a:fld>
            <a:endParaRPr lang="en-US"/>
          </a:p>
        </p:txBody>
      </p:sp>
    </p:spTree>
    <p:extLst>
      <p:ext uri="{BB962C8B-B14F-4D97-AF65-F5344CB8AC3E}">
        <p14:creationId xmlns:p14="http://schemas.microsoft.com/office/powerpoint/2010/main" val="4096996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ui-sans-serif"/>
              </a:rPr>
              <a:t>Our project achieved significant results, starting with the machine learning models. Among the models tested, LSTM emerged as the best-performing, capturing long-term trends in stock prices while handling the volatility inherent in financial data. On the optimization side, Monte Carlo simulations successfully identified optimal portfolio allocations, maximizing the Sharpe Ratio to balance risk and return.</a:t>
            </a:r>
          </a:p>
          <a:p>
            <a:pPr algn="l"/>
            <a:r>
              <a:rPr lang="en-US" b="0" i="0" dirty="0">
                <a:solidFill>
                  <a:srgbClr val="0D0D0D"/>
                </a:solidFill>
                <a:effectLst/>
                <a:latin typeface="ui-sans-serif"/>
              </a:rPr>
              <a:t>The app itself integrated these components effectively, delivering accurate stock forecasts and actionable portfolio recommendations through a user-friendly interface. This makes advanced financial tools accessible to individual investors, regardless of their technical expertise.</a:t>
            </a:r>
          </a:p>
          <a:p>
            <a:pPr algn="l"/>
            <a:r>
              <a:rPr lang="en-US" b="0" i="0" dirty="0">
                <a:solidFill>
                  <a:srgbClr val="0D0D0D"/>
                </a:solidFill>
                <a:effectLst/>
                <a:latin typeface="ui-sans-serif"/>
              </a:rPr>
              <a:t>The insights gained from this project are twofold. First, advanced models like LSTM are well-suited for handling the complexities of financial data. Second, simulation techniques like Monte Carlo provide robust frameworks for portfolio optimization.</a:t>
            </a:r>
          </a:p>
          <a:p>
            <a:endParaRPr lang="en-US" dirty="0"/>
          </a:p>
        </p:txBody>
      </p:sp>
      <p:sp>
        <p:nvSpPr>
          <p:cNvPr id="4" name="Slide Number Placeholder 3"/>
          <p:cNvSpPr>
            <a:spLocks noGrp="1"/>
          </p:cNvSpPr>
          <p:nvPr>
            <p:ph type="sldNum" sz="quarter" idx="5"/>
          </p:nvPr>
        </p:nvSpPr>
        <p:spPr/>
        <p:txBody>
          <a:bodyPr/>
          <a:lstStyle/>
          <a:p>
            <a:fld id="{BB2166FC-8043-43F0-9C99-5ADDAC54ADFB}" type="slidenum">
              <a:rPr lang="en-US" smtClean="0"/>
              <a:t>39</a:t>
            </a:fld>
            <a:endParaRPr lang="en-US"/>
          </a:p>
        </p:txBody>
      </p:sp>
    </p:spTree>
    <p:extLst>
      <p:ext uri="{BB962C8B-B14F-4D97-AF65-F5344CB8AC3E}">
        <p14:creationId xmlns:p14="http://schemas.microsoft.com/office/powerpoint/2010/main" val="31003863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2166FC-8043-43F0-9C99-5ADDAC54ADFB}" type="slidenum">
              <a:rPr lang="en-US" smtClean="0"/>
              <a:t>43</a:t>
            </a:fld>
            <a:endParaRPr lang="en-US"/>
          </a:p>
        </p:txBody>
      </p:sp>
    </p:spTree>
    <p:extLst>
      <p:ext uri="{BB962C8B-B14F-4D97-AF65-F5344CB8AC3E}">
        <p14:creationId xmlns:p14="http://schemas.microsoft.com/office/powerpoint/2010/main" val="2527805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Adjusted Close price is a modification of the stock’s closing price that accounts for corporate actions such as stock splits, dividends, and rights offerings. This adjustment ensures that historical prices remain consistent and comparable over time. For example, in the case of a stock split, where one share splits into multiple shares (e.g., a 2-for-1 split), the Adjusted Close recalculates historical prices to reflect the split. If the stock was trading at $200 before a 2-for-1 split, the Adjusted Close would show $100 for consistency. Similarly, when a company pays dividends, the Adjusted Close incorporates the dividend amount to reflect the total value received by an investor, including both the price and the dividend. </a:t>
            </a:r>
          </a:p>
        </p:txBody>
      </p:sp>
      <p:sp>
        <p:nvSpPr>
          <p:cNvPr id="4" name="Slide Number Placeholder 3"/>
          <p:cNvSpPr>
            <a:spLocks noGrp="1"/>
          </p:cNvSpPr>
          <p:nvPr>
            <p:ph type="sldNum" sz="quarter" idx="5"/>
          </p:nvPr>
        </p:nvSpPr>
        <p:spPr/>
        <p:txBody>
          <a:bodyPr/>
          <a:lstStyle/>
          <a:p>
            <a:fld id="{BB2166FC-8043-43F0-9C99-5ADDAC54ADFB}" type="slidenum">
              <a:rPr lang="en-US" smtClean="0"/>
              <a:t>9</a:t>
            </a:fld>
            <a:endParaRPr lang="en-US"/>
          </a:p>
        </p:txBody>
      </p:sp>
    </p:spTree>
    <p:extLst>
      <p:ext uri="{BB962C8B-B14F-4D97-AF65-F5344CB8AC3E}">
        <p14:creationId xmlns:p14="http://schemas.microsoft.com/office/powerpoint/2010/main" val="3812587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0D0D0D"/>
                </a:solidFill>
                <a:effectLst/>
                <a:latin typeface="ui-sans-serif"/>
              </a:rPr>
              <a:t>This visualization shows the stock prices of eight major companies—Netflix, Google, IBM, Johnson &amp; Johnson, Coca-Cola, Microsoft, Nike, and Apple—over the last 15 years, from 2009 to 2024.</a:t>
            </a:r>
          </a:p>
          <a:p>
            <a:pPr algn="l"/>
            <a:r>
              <a:rPr lang="en-US" sz="2800" b="0" i="0" dirty="0">
                <a:solidFill>
                  <a:srgbClr val="0D0D0D"/>
                </a:solidFill>
                <a:effectLst/>
                <a:latin typeface="ui-sans-serif"/>
              </a:rPr>
              <a:t>Each line represents the price movement of a specific stock over time. As we can see, companies like Netflix (NFLX) and Apple (AAPL) have experienced significant growth, reflecting their leadership in their respective industries. Other stocks, like Coca-Cola (KO) and Johnson &amp; Johnson (JNJ), show steadier, less volatile trends, representing stability in consumer staples and healthcare sectors.</a:t>
            </a:r>
          </a:p>
          <a:p>
            <a:pPr algn="l"/>
            <a:r>
              <a:rPr lang="en-US" sz="2800" b="0" i="0" dirty="0">
                <a:solidFill>
                  <a:srgbClr val="0D0D0D"/>
                </a:solidFill>
                <a:effectLst/>
                <a:latin typeface="ui-sans-serif"/>
              </a:rPr>
              <a:t>This chart highlights the diverse price behaviors across industries, illustrating both growth potential and risk levels. These differences are essential for understanding market dynamics and play a critical role in our analysis for both stock price predictions and portfolio optimization.</a:t>
            </a:r>
          </a:p>
        </p:txBody>
      </p:sp>
      <p:sp>
        <p:nvSpPr>
          <p:cNvPr id="4" name="Slide Number Placeholder 3"/>
          <p:cNvSpPr>
            <a:spLocks noGrp="1"/>
          </p:cNvSpPr>
          <p:nvPr>
            <p:ph type="sldNum" sz="quarter" idx="5"/>
          </p:nvPr>
        </p:nvSpPr>
        <p:spPr/>
        <p:txBody>
          <a:bodyPr/>
          <a:lstStyle/>
          <a:p>
            <a:fld id="{BB2166FC-8043-43F0-9C99-5ADDAC54ADFB}" type="slidenum">
              <a:rPr lang="en-US" smtClean="0"/>
              <a:t>11</a:t>
            </a:fld>
            <a:endParaRPr lang="en-US"/>
          </a:p>
        </p:txBody>
      </p:sp>
    </p:spTree>
    <p:extLst>
      <p:ext uri="{BB962C8B-B14F-4D97-AF65-F5344CB8AC3E}">
        <p14:creationId xmlns:p14="http://schemas.microsoft.com/office/powerpoint/2010/main" val="2115618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ui-sans-serif"/>
              </a:rPr>
              <a:t>In this project, we engineered 55 features, including lag variables, moving averages, volatility metrics like Bollinger Bands and ATR, momentum indicators like RSI and MACD, and date-based features such as day, month, and quarter. These features were designed to improve predictive accuracy by capturing both short- and long-term trends in stock prices.</a:t>
            </a:r>
          </a:p>
          <a:p>
            <a:pPr algn="l"/>
            <a:r>
              <a:rPr lang="en-US" b="0" i="0" dirty="0">
                <a:solidFill>
                  <a:srgbClr val="0D0D0D"/>
                </a:solidFill>
                <a:effectLst/>
                <a:latin typeface="ui-sans-serif"/>
              </a:rPr>
              <a:t>However, these advanced features were excluded from the final app for practical reasons. The app’s primary goal is to deliver </a:t>
            </a:r>
            <a:r>
              <a:rPr lang="en-US" b="1" i="0" dirty="0">
                <a:solidFill>
                  <a:srgbClr val="0D0D0D"/>
                </a:solidFill>
                <a:effectLst/>
                <a:latin typeface="ui-sans-serif"/>
              </a:rPr>
              <a:t>real-time predictions</a:t>
            </a:r>
            <a:r>
              <a:rPr lang="en-US" b="0" i="0" dirty="0">
                <a:solidFill>
                  <a:srgbClr val="0D0D0D"/>
                </a:solidFill>
                <a:effectLst/>
                <a:latin typeface="ui-sans-serif"/>
              </a:rPr>
              <a:t>, and many of these features rely on historical data and extensive pre-processing. Incorporating them would have introduced delays and made the app less responsive, which goes against our focus on providing instant, user-friendly functionality.</a:t>
            </a:r>
          </a:p>
          <a:p>
            <a:pPr algn="l"/>
            <a:r>
              <a:rPr lang="en-US" b="0" i="0" dirty="0">
                <a:solidFill>
                  <a:srgbClr val="0D0D0D"/>
                </a:solidFill>
                <a:effectLst/>
                <a:latin typeface="ui-sans-serif"/>
              </a:rPr>
              <a:t>Although these features are not part of the app, their development reflects a thorough feature engineering process. This work lays the groundwork for potential future updates.</a:t>
            </a:r>
          </a:p>
          <a:p>
            <a:endParaRPr lang="en-US" dirty="0"/>
          </a:p>
        </p:txBody>
      </p:sp>
      <p:sp>
        <p:nvSpPr>
          <p:cNvPr id="4" name="Slide Number Placeholder 3"/>
          <p:cNvSpPr>
            <a:spLocks noGrp="1"/>
          </p:cNvSpPr>
          <p:nvPr>
            <p:ph type="sldNum" sz="quarter" idx="5"/>
          </p:nvPr>
        </p:nvSpPr>
        <p:spPr/>
        <p:txBody>
          <a:bodyPr/>
          <a:lstStyle/>
          <a:p>
            <a:fld id="{BB2166FC-8043-43F0-9C99-5ADDAC54ADFB}" type="slidenum">
              <a:rPr lang="en-US" smtClean="0"/>
              <a:t>12</a:t>
            </a:fld>
            <a:endParaRPr lang="en-US"/>
          </a:p>
        </p:txBody>
      </p:sp>
    </p:spTree>
    <p:extLst>
      <p:ext uri="{BB962C8B-B14F-4D97-AF65-F5344CB8AC3E}">
        <p14:creationId xmlns:p14="http://schemas.microsoft.com/office/powerpoint/2010/main" val="1770811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ui-sans-serif"/>
              </a:rPr>
              <a:t>In this project, we evaluated three machine learning models to forecast stock prices, each with its unique strengths and limitations.</a:t>
            </a:r>
          </a:p>
          <a:p>
            <a:pPr algn="l">
              <a:buFont typeface="+mj-lt"/>
              <a:buAutoNum type="arabicPeriod"/>
            </a:pPr>
            <a:r>
              <a:rPr lang="en-US" b="1" i="0" dirty="0">
                <a:solidFill>
                  <a:srgbClr val="0D0D0D"/>
                </a:solidFill>
                <a:effectLst/>
                <a:latin typeface="ui-sans-serif"/>
              </a:rPr>
              <a:t>ARIMA</a:t>
            </a:r>
            <a:r>
              <a:rPr lang="en-US" b="0" i="0" dirty="0">
                <a:solidFill>
                  <a:srgbClr val="0D0D0D"/>
                </a:solidFill>
                <a:effectLst/>
                <a:latin typeface="ui-sans-serif"/>
              </a:rPr>
              <a:t> is a traditional time-series model that works well for linear trends and stationary data. However, it struggles with the non-linear and volatile nature of stock market data.</a:t>
            </a:r>
          </a:p>
          <a:p>
            <a:pPr algn="l">
              <a:buFont typeface="+mj-lt"/>
              <a:buAutoNum type="arabicPeriod"/>
            </a:pPr>
            <a:r>
              <a:rPr lang="en-US" b="1" i="0" dirty="0" err="1">
                <a:solidFill>
                  <a:srgbClr val="0D0D0D"/>
                </a:solidFill>
                <a:effectLst/>
                <a:latin typeface="ui-sans-serif"/>
              </a:rPr>
              <a:t>XGBoost</a:t>
            </a:r>
            <a:r>
              <a:rPr lang="en-US" b="0" i="0" dirty="0">
                <a:solidFill>
                  <a:srgbClr val="0D0D0D"/>
                </a:solidFill>
                <a:effectLst/>
                <a:latin typeface="ui-sans-serif"/>
              </a:rPr>
              <a:t> is a gradient-boosting algorithm known for its speed and accuracy in handling non-linear relationships. Despite its strength with structured data, it lacks the ability to capture sequential dependencies essential for time-series forecasting.</a:t>
            </a:r>
          </a:p>
          <a:p>
            <a:pPr algn="l">
              <a:buFont typeface="+mj-lt"/>
              <a:buAutoNum type="arabicPeriod"/>
            </a:pPr>
            <a:r>
              <a:rPr lang="en-US" b="1" i="0" dirty="0">
                <a:solidFill>
                  <a:srgbClr val="0D0D0D"/>
                </a:solidFill>
                <a:effectLst/>
                <a:latin typeface="ui-sans-serif"/>
              </a:rPr>
              <a:t>LSTM</a:t>
            </a:r>
            <a:r>
              <a:rPr lang="en-US" b="0" i="0" dirty="0">
                <a:solidFill>
                  <a:srgbClr val="0D0D0D"/>
                </a:solidFill>
                <a:effectLst/>
                <a:latin typeface="ui-sans-serif"/>
              </a:rPr>
              <a:t>, a deep learning model, is specifically designed to capture long-term dependencies in sequential data. This makes it well-suited for dynamic and complex patterns, like stock price movements.</a:t>
            </a:r>
          </a:p>
          <a:p>
            <a:pPr algn="l"/>
            <a:r>
              <a:rPr lang="en-US" b="0" i="0" dirty="0">
                <a:solidFill>
                  <a:srgbClr val="0D0D0D"/>
                </a:solidFill>
                <a:effectLst/>
                <a:latin typeface="ui-sans-serif"/>
              </a:rPr>
              <a:t>Our objective was to compare these models and identify the best-performing one for integration into the app. After rigorous testing, </a:t>
            </a:r>
            <a:r>
              <a:rPr lang="en-US" b="1" i="0" dirty="0">
                <a:solidFill>
                  <a:srgbClr val="0D0D0D"/>
                </a:solidFill>
                <a:effectLst/>
                <a:latin typeface="ui-sans-serif"/>
              </a:rPr>
              <a:t>LSTM emerged as the most accurate model across all stocks</a:t>
            </a:r>
            <a:r>
              <a:rPr lang="en-US" b="0" i="0" dirty="0">
                <a:solidFill>
                  <a:srgbClr val="0D0D0D"/>
                </a:solidFill>
                <a:effectLst/>
                <a:latin typeface="ui-sans-serif"/>
              </a:rPr>
              <a:t>, showcasing its ability to handle the volatility and complexity of financial data.</a:t>
            </a:r>
          </a:p>
          <a:p>
            <a:pPr algn="l"/>
            <a:r>
              <a:rPr lang="en-US" b="0" i="0" dirty="0">
                <a:solidFill>
                  <a:srgbClr val="0D0D0D"/>
                </a:solidFill>
                <a:effectLst/>
                <a:latin typeface="ui-sans-serif"/>
              </a:rPr>
              <a:t>As a result, LSTM was integrated into our app to provide reliable stock price forecasts for users, enhancing their ability to make informed investment decisions.</a:t>
            </a:r>
          </a:p>
          <a:p>
            <a:endParaRPr lang="en-US" dirty="0"/>
          </a:p>
        </p:txBody>
      </p:sp>
      <p:sp>
        <p:nvSpPr>
          <p:cNvPr id="4" name="Slide Number Placeholder 3"/>
          <p:cNvSpPr>
            <a:spLocks noGrp="1"/>
          </p:cNvSpPr>
          <p:nvPr>
            <p:ph type="sldNum" sz="quarter" idx="5"/>
          </p:nvPr>
        </p:nvSpPr>
        <p:spPr/>
        <p:txBody>
          <a:bodyPr/>
          <a:lstStyle/>
          <a:p>
            <a:fld id="{BB2166FC-8043-43F0-9C99-5ADDAC54ADFB}" type="slidenum">
              <a:rPr lang="en-US" smtClean="0"/>
              <a:t>13</a:t>
            </a:fld>
            <a:endParaRPr lang="en-US"/>
          </a:p>
        </p:txBody>
      </p:sp>
    </p:spTree>
    <p:extLst>
      <p:ext uri="{BB962C8B-B14F-4D97-AF65-F5344CB8AC3E}">
        <p14:creationId xmlns:p14="http://schemas.microsoft.com/office/powerpoint/2010/main" val="4251072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ui-sans-serif"/>
              </a:rPr>
              <a:t>ARIMA, which stands for Auto-Regressive Integrated Moving Average, is a statistical model designed for univariate time series forecasting. It combines three key components to make predictions.</a:t>
            </a:r>
          </a:p>
          <a:p>
            <a:pPr algn="l"/>
            <a:r>
              <a:rPr lang="en-US" b="0" i="0" dirty="0">
                <a:solidFill>
                  <a:srgbClr val="0D0D0D"/>
                </a:solidFill>
                <a:effectLst/>
                <a:latin typeface="ui-sans-serif"/>
              </a:rPr>
              <a:t>The first component, Auto-Regressive, or AR, predicts future values by using past observations. For example, in an AR(2) model, the next value is calculated based on the last two observed values. The second component, Integrated, involves differencing the data to achieve stationarity, which means ensuring the data has a constant mean and variance over time. This is a critical step for time series models like ARIMA to work effectively. The third component, Moving Average, accounts for relationships between the current value and past prediction errors, essentially correcting for residual inaccuracies.</a:t>
            </a:r>
          </a:p>
          <a:p>
            <a:pPr algn="l"/>
            <a:r>
              <a:rPr lang="en-US" b="0" i="0" dirty="0">
                <a:solidFill>
                  <a:srgbClr val="0D0D0D"/>
                </a:solidFill>
                <a:effectLst/>
                <a:latin typeface="ui-sans-serif"/>
              </a:rPr>
              <a:t>ARIMA has several strengths. It’s effective for linear and stationary time series patterns, and it’s relatively simple to implement and interpret, making it a useful baseline model.</a:t>
            </a:r>
          </a:p>
          <a:p>
            <a:pPr algn="l"/>
            <a:r>
              <a:rPr lang="en-US" b="0" i="0" dirty="0">
                <a:solidFill>
                  <a:srgbClr val="0D0D0D"/>
                </a:solidFill>
                <a:effectLst/>
                <a:latin typeface="ui-sans-serif"/>
              </a:rPr>
              <a:t>However, ARIMA also has limitations when applied to stock price prediction. It assumes linear relationships, which often fail to capture the complex, non-linear dynamics of stock markets. Additionally, it struggles with high volatility, seasonality, and sudden market shifts, which are common in financial data. These limitations highlight the need for more advanced models when dealing with stock price forecasting.</a:t>
            </a:r>
          </a:p>
          <a:p>
            <a:endParaRPr lang="en-US" dirty="0"/>
          </a:p>
        </p:txBody>
      </p:sp>
      <p:sp>
        <p:nvSpPr>
          <p:cNvPr id="4" name="Slide Number Placeholder 3"/>
          <p:cNvSpPr>
            <a:spLocks noGrp="1"/>
          </p:cNvSpPr>
          <p:nvPr>
            <p:ph type="sldNum" sz="quarter" idx="5"/>
          </p:nvPr>
        </p:nvSpPr>
        <p:spPr/>
        <p:txBody>
          <a:bodyPr/>
          <a:lstStyle/>
          <a:p>
            <a:fld id="{BB2166FC-8043-43F0-9C99-5ADDAC54ADFB}" type="slidenum">
              <a:rPr lang="en-US" smtClean="0"/>
              <a:t>14</a:t>
            </a:fld>
            <a:endParaRPr lang="en-US"/>
          </a:p>
        </p:txBody>
      </p:sp>
    </p:spTree>
    <p:extLst>
      <p:ext uri="{BB962C8B-B14F-4D97-AF65-F5344CB8AC3E}">
        <p14:creationId xmlns:p14="http://schemas.microsoft.com/office/powerpoint/2010/main" val="1789004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0D0D0D"/>
                </a:solidFill>
                <a:effectLst/>
                <a:latin typeface="ui-sans-serif"/>
              </a:rPr>
              <a:t>XGBoost</a:t>
            </a:r>
            <a:r>
              <a:rPr lang="en-US" b="0" i="0" dirty="0">
                <a:solidFill>
                  <a:srgbClr val="0D0D0D"/>
                </a:solidFill>
                <a:effectLst/>
                <a:latin typeface="ui-sans-serif"/>
              </a:rPr>
              <a:t>, short for </a:t>
            </a:r>
            <a:r>
              <a:rPr lang="en-US" b="0" i="0" dirty="0" err="1">
                <a:solidFill>
                  <a:srgbClr val="0D0D0D"/>
                </a:solidFill>
                <a:effectLst/>
                <a:latin typeface="ui-sans-serif"/>
              </a:rPr>
              <a:t>eXtreme</a:t>
            </a:r>
            <a:r>
              <a:rPr lang="en-US" b="0" i="0" dirty="0">
                <a:solidFill>
                  <a:srgbClr val="0D0D0D"/>
                </a:solidFill>
                <a:effectLst/>
                <a:latin typeface="ui-sans-serif"/>
              </a:rPr>
              <a:t> Gradient Boosting, is a machine learning algorithm based on the concept of gradient boosting. Gradient boosting works by building decision trees sequentially, where each tree tries to correct the errors of the previous one. This step-by-step improvement makes </a:t>
            </a:r>
            <a:r>
              <a:rPr lang="en-US" b="0" i="0" dirty="0" err="1">
                <a:solidFill>
                  <a:srgbClr val="0D0D0D"/>
                </a:solidFill>
                <a:effectLst/>
                <a:latin typeface="ui-sans-serif"/>
              </a:rPr>
              <a:t>XGBoost</a:t>
            </a:r>
            <a:r>
              <a:rPr lang="en-US" b="0" i="0" dirty="0">
                <a:solidFill>
                  <a:srgbClr val="0D0D0D"/>
                </a:solidFill>
                <a:effectLst/>
                <a:latin typeface="ui-sans-serif"/>
              </a:rPr>
              <a:t> both highly efficient and accurate.</a:t>
            </a:r>
          </a:p>
          <a:p>
            <a:pPr algn="l"/>
            <a:r>
              <a:rPr lang="en-US" b="0" i="0" dirty="0">
                <a:solidFill>
                  <a:srgbClr val="0D0D0D"/>
                </a:solidFill>
                <a:effectLst/>
                <a:latin typeface="ui-sans-serif"/>
              </a:rPr>
              <a:t>One of its key strengths is its ability to handle non-linear relationships effectively, which makes it particularly suitable for structured or tabular data. Additionally, </a:t>
            </a:r>
            <a:r>
              <a:rPr lang="en-US" b="0" i="0" dirty="0" err="1">
                <a:solidFill>
                  <a:srgbClr val="0D0D0D"/>
                </a:solidFill>
                <a:effectLst/>
                <a:latin typeface="ui-sans-serif"/>
              </a:rPr>
              <a:t>XGBoost</a:t>
            </a:r>
            <a:r>
              <a:rPr lang="en-US" b="0" i="0" dirty="0">
                <a:solidFill>
                  <a:srgbClr val="0D0D0D"/>
                </a:solidFill>
                <a:effectLst/>
                <a:latin typeface="ui-sans-serif"/>
              </a:rPr>
              <a:t> is designed for speed and scalability, making it ideal for large datasets. It also incorporates regularization techniques, such as L1 and L2 penalties, to prevent overfitting and ensure better generalization.</a:t>
            </a:r>
          </a:p>
          <a:p>
            <a:pPr algn="l"/>
            <a:r>
              <a:rPr lang="en-US" b="0" i="0" dirty="0">
                <a:solidFill>
                  <a:srgbClr val="0D0D0D"/>
                </a:solidFill>
                <a:effectLst/>
                <a:latin typeface="ui-sans-serif"/>
              </a:rPr>
              <a:t>However, </a:t>
            </a:r>
            <a:r>
              <a:rPr lang="en-US" b="0" i="0" dirty="0" err="1">
                <a:solidFill>
                  <a:srgbClr val="0D0D0D"/>
                </a:solidFill>
                <a:effectLst/>
                <a:latin typeface="ui-sans-serif"/>
              </a:rPr>
              <a:t>XGBoost</a:t>
            </a:r>
            <a:r>
              <a:rPr lang="en-US" b="0" i="0" dirty="0">
                <a:solidFill>
                  <a:srgbClr val="0D0D0D"/>
                </a:solidFill>
                <a:effectLst/>
                <a:latin typeface="ui-sans-serif"/>
              </a:rPr>
              <a:t> does have limitations when applied to stock price prediction. It lacks the sequential memory required for time series data, which means it cannot inherently understand the order of data points over time. Additionally, it does not natively account for temporal dependencies, such as trends or patterns that evolve in stock prices. These limitations make </a:t>
            </a:r>
            <a:r>
              <a:rPr lang="en-US" b="0" i="0" dirty="0" err="1">
                <a:solidFill>
                  <a:srgbClr val="0D0D0D"/>
                </a:solidFill>
                <a:effectLst/>
                <a:latin typeface="ui-sans-serif"/>
              </a:rPr>
              <a:t>XGBoost</a:t>
            </a:r>
            <a:r>
              <a:rPr lang="en-US" b="0" i="0" dirty="0">
                <a:solidFill>
                  <a:srgbClr val="0D0D0D"/>
                </a:solidFill>
                <a:effectLst/>
                <a:latin typeface="ui-sans-serif"/>
              </a:rPr>
              <a:t> less suited for sequential data like time series but highly effective for non-linear and independent patterns.</a:t>
            </a:r>
          </a:p>
          <a:p>
            <a:pPr algn="l"/>
            <a:endParaRPr lang="en-US" b="0" i="0" dirty="0">
              <a:solidFill>
                <a:srgbClr val="0D0D0D"/>
              </a:solidFill>
              <a:effectLst/>
              <a:latin typeface="ui-sans-serif"/>
            </a:endParaRPr>
          </a:p>
          <a:p>
            <a:pPr algn="l"/>
            <a:endParaRPr lang="en-US" b="0" i="0" dirty="0">
              <a:solidFill>
                <a:srgbClr val="0D0D0D"/>
              </a:solidFill>
              <a:effectLst/>
              <a:latin typeface="ui-sans-serif"/>
            </a:endParaRPr>
          </a:p>
          <a:p>
            <a:pPr algn="l"/>
            <a:r>
              <a:rPr lang="en-US" b="0" i="0" dirty="0">
                <a:solidFill>
                  <a:srgbClr val="0D0D0D"/>
                </a:solidFill>
                <a:effectLst/>
                <a:latin typeface="ui-sans-serif"/>
              </a:rPr>
              <a:t>Gradient boosting is a machine learning technique that builds a strong predictive model by combining multiple weak learners, typically decision trees. It works iteratively by first creating a baseline model, such as predicting the mean of the target variable, and then refining predictions by focusing on residual errors. Each new tree is trained on these errors and added to the model's predictions, scaled by a learning rate to control overfitting. While effective, traditional gradient boosting can be computationally intensive and lacks parallelization, limiting its efficiency.</a:t>
            </a:r>
          </a:p>
          <a:p>
            <a:pPr algn="l"/>
            <a:r>
              <a:rPr lang="en-US" b="0" i="0" dirty="0" err="1">
                <a:solidFill>
                  <a:srgbClr val="0D0D0D"/>
                </a:solidFill>
                <a:effectLst/>
                <a:latin typeface="ui-sans-serif"/>
              </a:rPr>
              <a:t>XGBoost</a:t>
            </a:r>
            <a:r>
              <a:rPr lang="en-US" b="0" i="0" dirty="0">
                <a:solidFill>
                  <a:srgbClr val="0D0D0D"/>
                </a:solidFill>
                <a:effectLst/>
                <a:latin typeface="ui-sans-serif"/>
              </a:rPr>
              <a:t>, or Extreme Gradient Boosting, improves upon this framework with features like L1 and L2 regularization to reduce overfitting, tree pruning for efficient structures, and parallelized tree construction to accelerate computation. It also handles missing data natively, uses a novel weighted quantile sketch algorithm for imbalanced datasets, and supports custom loss functions for flexibility. These enhancements make </a:t>
            </a:r>
            <a:r>
              <a:rPr lang="en-US" b="0" i="0" dirty="0" err="1">
                <a:solidFill>
                  <a:srgbClr val="0D0D0D"/>
                </a:solidFill>
                <a:effectLst/>
                <a:latin typeface="ui-sans-serif"/>
              </a:rPr>
              <a:t>XGBoost</a:t>
            </a:r>
            <a:r>
              <a:rPr lang="en-US" b="0" i="0" dirty="0">
                <a:solidFill>
                  <a:srgbClr val="0D0D0D"/>
                </a:solidFill>
                <a:effectLst/>
                <a:latin typeface="ui-sans-serif"/>
              </a:rPr>
              <a:t> faster, more accurate, and better suited for real-world, large-scale data challenges.</a:t>
            </a:r>
          </a:p>
          <a:p>
            <a:pPr algn="l"/>
            <a:endParaRPr lang="en-US" b="0" i="0" dirty="0">
              <a:solidFill>
                <a:srgbClr val="0D0D0D"/>
              </a:solidFill>
              <a:effectLst/>
              <a:latin typeface="ui-sans-serif"/>
            </a:endParaRPr>
          </a:p>
          <a:p>
            <a:endParaRPr lang="en-US" dirty="0"/>
          </a:p>
        </p:txBody>
      </p:sp>
      <p:sp>
        <p:nvSpPr>
          <p:cNvPr id="4" name="Slide Number Placeholder 3"/>
          <p:cNvSpPr>
            <a:spLocks noGrp="1"/>
          </p:cNvSpPr>
          <p:nvPr>
            <p:ph type="sldNum" sz="quarter" idx="5"/>
          </p:nvPr>
        </p:nvSpPr>
        <p:spPr/>
        <p:txBody>
          <a:bodyPr/>
          <a:lstStyle/>
          <a:p>
            <a:fld id="{BB2166FC-8043-43F0-9C99-5ADDAC54ADFB}" type="slidenum">
              <a:rPr lang="en-US" smtClean="0"/>
              <a:t>15</a:t>
            </a:fld>
            <a:endParaRPr lang="en-US"/>
          </a:p>
        </p:txBody>
      </p:sp>
    </p:spTree>
    <p:extLst>
      <p:ext uri="{BB962C8B-B14F-4D97-AF65-F5344CB8AC3E}">
        <p14:creationId xmlns:p14="http://schemas.microsoft.com/office/powerpoint/2010/main" val="3000288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23619-D922-E27D-6E94-39CFB9B70D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32FCDF-8AD8-0281-2E6C-2A282BA92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D110CB-F299-5220-3E34-926B3D39C6FA}"/>
              </a:ext>
            </a:extLst>
          </p:cNvPr>
          <p:cNvSpPr>
            <a:spLocks noGrp="1"/>
          </p:cNvSpPr>
          <p:nvPr>
            <p:ph type="dt" sz="half" idx="10"/>
          </p:nvPr>
        </p:nvSpPr>
        <p:spPr/>
        <p:txBody>
          <a:bodyPr/>
          <a:lstStyle/>
          <a:p>
            <a:fld id="{CE9778B1-7304-4134-AD7B-2FA9288F5262}" type="datetime1">
              <a:rPr lang="en-US" smtClean="0"/>
              <a:t>12/1/2024</a:t>
            </a:fld>
            <a:endParaRPr lang="en-US"/>
          </a:p>
        </p:txBody>
      </p:sp>
      <p:sp>
        <p:nvSpPr>
          <p:cNvPr id="5" name="Footer Placeholder 4">
            <a:extLst>
              <a:ext uri="{FF2B5EF4-FFF2-40B4-BE49-F238E27FC236}">
                <a16:creationId xmlns:a16="http://schemas.microsoft.com/office/drawing/2014/main" id="{11749897-BFD2-A558-4F05-13E4EFB52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BAD98-4E2F-7C9A-E85A-A05AD2816AB7}"/>
              </a:ext>
            </a:extLst>
          </p:cNvPr>
          <p:cNvSpPr>
            <a:spLocks noGrp="1"/>
          </p:cNvSpPr>
          <p:nvPr>
            <p:ph type="sldNum" sz="quarter" idx="12"/>
          </p:nvPr>
        </p:nvSpPr>
        <p:spPr/>
        <p:txBody>
          <a:bodyPr/>
          <a:lstStyle/>
          <a:p>
            <a:fld id="{CAFDCACF-5F46-4C45-95C6-4A14426EA1E6}" type="slidenum">
              <a:rPr lang="en-US" smtClean="0"/>
              <a:t>‹#›</a:t>
            </a:fld>
            <a:endParaRPr lang="en-US"/>
          </a:p>
        </p:txBody>
      </p:sp>
    </p:spTree>
    <p:extLst>
      <p:ext uri="{BB962C8B-B14F-4D97-AF65-F5344CB8AC3E}">
        <p14:creationId xmlns:p14="http://schemas.microsoft.com/office/powerpoint/2010/main" val="3962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5EA0C-4912-CCF3-222E-4F95AB9D27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B903E9-5EA0-F4C2-02D9-7F73C4836D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462FC6-181E-9657-15A3-C2CF386E7264}"/>
              </a:ext>
            </a:extLst>
          </p:cNvPr>
          <p:cNvSpPr>
            <a:spLocks noGrp="1"/>
          </p:cNvSpPr>
          <p:nvPr>
            <p:ph type="dt" sz="half" idx="10"/>
          </p:nvPr>
        </p:nvSpPr>
        <p:spPr/>
        <p:txBody>
          <a:bodyPr/>
          <a:lstStyle/>
          <a:p>
            <a:fld id="{BE188C61-4D1D-4E17-8738-4102B1EA0BC8}" type="datetime1">
              <a:rPr lang="en-US" smtClean="0"/>
              <a:t>12/1/2024</a:t>
            </a:fld>
            <a:endParaRPr lang="en-US"/>
          </a:p>
        </p:txBody>
      </p:sp>
      <p:sp>
        <p:nvSpPr>
          <p:cNvPr id="5" name="Footer Placeholder 4">
            <a:extLst>
              <a:ext uri="{FF2B5EF4-FFF2-40B4-BE49-F238E27FC236}">
                <a16:creationId xmlns:a16="http://schemas.microsoft.com/office/drawing/2014/main" id="{D0D63D40-4EA9-7190-43A3-E9E5459E9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B1C9BE-2819-BA93-FCCF-1A367DA64755}"/>
              </a:ext>
            </a:extLst>
          </p:cNvPr>
          <p:cNvSpPr>
            <a:spLocks noGrp="1"/>
          </p:cNvSpPr>
          <p:nvPr>
            <p:ph type="sldNum" sz="quarter" idx="12"/>
          </p:nvPr>
        </p:nvSpPr>
        <p:spPr/>
        <p:txBody>
          <a:bodyPr/>
          <a:lstStyle/>
          <a:p>
            <a:fld id="{CAFDCACF-5F46-4C45-95C6-4A14426EA1E6}" type="slidenum">
              <a:rPr lang="en-US" smtClean="0"/>
              <a:t>‹#›</a:t>
            </a:fld>
            <a:endParaRPr lang="en-US"/>
          </a:p>
        </p:txBody>
      </p:sp>
    </p:spTree>
    <p:extLst>
      <p:ext uri="{BB962C8B-B14F-4D97-AF65-F5344CB8AC3E}">
        <p14:creationId xmlns:p14="http://schemas.microsoft.com/office/powerpoint/2010/main" val="93744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E5CE6D-F2F9-178F-C8B1-E5C7C773B3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D7526D-7A9A-7392-2CFD-3D1A1AD176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BC5A4-ED67-EE6D-A781-365160069AD9}"/>
              </a:ext>
            </a:extLst>
          </p:cNvPr>
          <p:cNvSpPr>
            <a:spLocks noGrp="1"/>
          </p:cNvSpPr>
          <p:nvPr>
            <p:ph type="dt" sz="half" idx="10"/>
          </p:nvPr>
        </p:nvSpPr>
        <p:spPr/>
        <p:txBody>
          <a:bodyPr/>
          <a:lstStyle/>
          <a:p>
            <a:fld id="{E62C72C2-849C-41A5-95D2-DBFE46D482E9}" type="datetime1">
              <a:rPr lang="en-US" smtClean="0"/>
              <a:t>12/1/2024</a:t>
            </a:fld>
            <a:endParaRPr lang="en-US"/>
          </a:p>
        </p:txBody>
      </p:sp>
      <p:sp>
        <p:nvSpPr>
          <p:cNvPr id="5" name="Footer Placeholder 4">
            <a:extLst>
              <a:ext uri="{FF2B5EF4-FFF2-40B4-BE49-F238E27FC236}">
                <a16:creationId xmlns:a16="http://schemas.microsoft.com/office/drawing/2014/main" id="{4163625B-56D4-B682-BCA7-BD2F2F3DE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817B4-562B-30F6-D795-451FFCEFCBA4}"/>
              </a:ext>
            </a:extLst>
          </p:cNvPr>
          <p:cNvSpPr>
            <a:spLocks noGrp="1"/>
          </p:cNvSpPr>
          <p:nvPr>
            <p:ph type="sldNum" sz="quarter" idx="12"/>
          </p:nvPr>
        </p:nvSpPr>
        <p:spPr/>
        <p:txBody>
          <a:bodyPr/>
          <a:lstStyle/>
          <a:p>
            <a:fld id="{CAFDCACF-5F46-4C45-95C6-4A14426EA1E6}" type="slidenum">
              <a:rPr lang="en-US" smtClean="0"/>
              <a:t>‹#›</a:t>
            </a:fld>
            <a:endParaRPr lang="en-US"/>
          </a:p>
        </p:txBody>
      </p:sp>
    </p:spTree>
    <p:extLst>
      <p:ext uri="{BB962C8B-B14F-4D97-AF65-F5344CB8AC3E}">
        <p14:creationId xmlns:p14="http://schemas.microsoft.com/office/powerpoint/2010/main" val="40009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9B491-7FC4-F234-B81F-6E027AA8F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C38665-EA2E-9B1D-3F5A-64007A798E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EF591-1305-3EF8-7348-543422AB47D5}"/>
              </a:ext>
            </a:extLst>
          </p:cNvPr>
          <p:cNvSpPr>
            <a:spLocks noGrp="1"/>
          </p:cNvSpPr>
          <p:nvPr>
            <p:ph type="dt" sz="half" idx="10"/>
          </p:nvPr>
        </p:nvSpPr>
        <p:spPr/>
        <p:txBody>
          <a:bodyPr/>
          <a:lstStyle/>
          <a:p>
            <a:fld id="{DF93902D-57FC-4386-BBAC-CDE8F0E33ABD}" type="datetime1">
              <a:rPr lang="en-US" smtClean="0"/>
              <a:t>12/1/2024</a:t>
            </a:fld>
            <a:endParaRPr lang="en-US"/>
          </a:p>
        </p:txBody>
      </p:sp>
      <p:sp>
        <p:nvSpPr>
          <p:cNvPr id="5" name="Footer Placeholder 4">
            <a:extLst>
              <a:ext uri="{FF2B5EF4-FFF2-40B4-BE49-F238E27FC236}">
                <a16:creationId xmlns:a16="http://schemas.microsoft.com/office/drawing/2014/main" id="{3629508A-D2A5-91F1-EDB5-80BDC3D29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9E06-009A-7BB9-0B1C-B05EB0F175AD}"/>
              </a:ext>
            </a:extLst>
          </p:cNvPr>
          <p:cNvSpPr>
            <a:spLocks noGrp="1"/>
          </p:cNvSpPr>
          <p:nvPr>
            <p:ph type="sldNum" sz="quarter" idx="12"/>
          </p:nvPr>
        </p:nvSpPr>
        <p:spPr/>
        <p:txBody>
          <a:bodyPr/>
          <a:lstStyle/>
          <a:p>
            <a:fld id="{CAFDCACF-5F46-4C45-95C6-4A14426EA1E6}" type="slidenum">
              <a:rPr lang="en-US" smtClean="0"/>
              <a:t>‹#›</a:t>
            </a:fld>
            <a:endParaRPr lang="en-US"/>
          </a:p>
        </p:txBody>
      </p:sp>
    </p:spTree>
    <p:extLst>
      <p:ext uri="{BB962C8B-B14F-4D97-AF65-F5344CB8AC3E}">
        <p14:creationId xmlns:p14="http://schemas.microsoft.com/office/powerpoint/2010/main" val="205657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A55A-31B5-EAB6-CF9B-21E14357E6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2C1A05-F8F6-92C5-FC4D-0E7A4574E4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B42439-3F3A-D96E-D705-96DBC8F5866B}"/>
              </a:ext>
            </a:extLst>
          </p:cNvPr>
          <p:cNvSpPr>
            <a:spLocks noGrp="1"/>
          </p:cNvSpPr>
          <p:nvPr>
            <p:ph type="dt" sz="half" idx="10"/>
          </p:nvPr>
        </p:nvSpPr>
        <p:spPr/>
        <p:txBody>
          <a:bodyPr/>
          <a:lstStyle/>
          <a:p>
            <a:fld id="{77036CCF-D3F6-47CD-84A6-02F9F0DC5AC0}" type="datetime1">
              <a:rPr lang="en-US" smtClean="0"/>
              <a:t>12/1/2024</a:t>
            </a:fld>
            <a:endParaRPr lang="en-US"/>
          </a:p>
        </p:txBody>
      </p:sp>
      <p:sp>
        <p:nvSpPr>
          <p:cNvPr id="5" name="Footer Placeholder 4">
            <a:extLst>
              <a:ext uri="{FF2B5EF4-FFF2-40B4-BE49-F238E27FC236}">
                <a16:creationId xmlns:a16="http://schemas.microsoft.com/office/drawing/2014/main" id="{8757A1C3-E1D7-D83C-D13A-9400593CC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23D2C-9900-DF4A-B295-40479F046808}"/>
              </a:ext>
            </a:extLst>
          </p:cNvPr>
          <p:cNvSpPr>
            <a:spLocks noGrp="1"/>
          </p:cNvSpPr>
          <p:nvPr>
            <p:ph type="sldNum" sz="quarter" idx="12"/>
          </p:nvPr>
        </p:nvSpPr>
        <p:spPr/>
        <p:txBody>
          <a:bodyPr/>
          <a:lstStyle/>
          <a:p>
            <a:fld id="{CAFDCACF-5F46-4C45-95C6-4A14426EA1E6}" type="slidenum">
              <a:rPr lang="en-US" smtClean="0"/>
              <a:t>‹#›</a:t>
            </a:fld>
            <a:endParaRPr lang="en-US"/>
          </a:p>
        </p:txBody>
      </p:sp>
    </p:spTree>
    <p:extLst>
      <p:ext uri="{BB962C8B-B14F-4D97-AF65-F5344CB8AC3E}">
        <p14:creationId xmlns:p14="http://schemas.microsoft.com/office/powerpoint/2010/main" val="344497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1676-5DA9-6B0E-D7AF-D717818B41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7D81D3-34B9-B631-BDE7-AF9FED3E60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F6C165-BA37-5D65-53C1-E340B67407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618A9D-938B-88E6-515C-E487AE6C6ECE}"/>
              </a:ext>
            </a:extLst>
          </p:cNvPr>
          <p:cNvSpPr>
            <a:spLocks noGrp="1"/>
          </p:cNvSpPr>
          <p:nvPr>
            <p:ph type="dt" sz="half" idx="10"/>
          </p:nvPr>
        </p:nvSpPr>
        <p:spPr/>
        <p:txBody>
          <a:bodyPr/>
          <a:lstStyle/>
          <a:p>
            <a:fld id="{22A91A4F-EFB6-4063-91EA-86D7D57D3A2C}" type="datetime1">
              <a:rPr lang="en-US" smtClean="0"/>
              <a:t>12/1/2024</a:t>
            </a:fld>
            <a:endParaRPr lang="en-US"/>
          </a:p>
        </p:txBody>
      </p:sp>
      <p:sp>
        <p:nvSpPr>
          <p:cNvPr id="6" name="Footer Placeholder 5">
            <a:extLst>
              <a:ext uri="{FF2B5EF4-FFF2-40B4-BE49-F238E27FC236}">
                <a16:creationId xmlns:a16="http://schemas.microsoft.com/office/drawing/2014/main" id="{68851BD9-D57C-320F-29A2-4F24284B36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263C54-9E78-78F8-AFF8-6E091B528E11}"/>
              </a:ext>
            </a:extLst>
          </p:cNvPr>
          <p:cNvSpPr>
            <a:spLocks noGrp="1"/>
          </p:cNvSpPr>
          <p:nvPr>
            <p:ph type="sldNum" sz="quarter" idx="12"/>
          </p:nvPr>
        </p:nvSpPr>
        <p:spPr/>
        <p:txBody>
          <a:bodyPr/>
          <a:lstStyle/>
          <a:p>
            <a:fld id="{CAFDCACF-5F46-4C45-95C6-4A14426EA1E6}" type="slidenum">
              <a:rPr lang="en-US" smtClean="0"/>
              <a:t>‹#›</a:t>
            </a:fld>
            <a:endParaRPr lang="en-US"/>
          </a:p>
        </p:txBody>
      </p:sp>
    </p:spTree>
    <p:extLst>
      <p:ext uri="{BB962C8B-B14F-4D97-AF65-F5344CB8AC3E}">
        <p14:creationId xmlns:p14="http://schemas.microsoft.com/office/powerpoint/2010/main" val="92396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AD599-4B38-839A-6D61-B647B872CB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57C771-CC19-D8C5-838B-B636102189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30A37E-E0E7-7FDF-71AC-7472DDD6E8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68B7D8-1080-0CC6-763A-09F64B7935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C5F0DA-7F80-CF47-8D29-3427907C99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01B48D-65BC-E8EA-35D7-F9344F8E4B0D}"/>
              </a:ext>
            </a:extLst>
          </p:cNvPr>
          <p:cNvSpPr>
            <a:spLocks noGrp="1"/>
          </p:cNvSpPr>
          <p:nvPr>
            <p:ph type="dt" sz="half" idx="10"/>
          </p:nvPr>
        </p:nvSpPr>
        <p:spPr/>
        <p:txBody>
          <a:bodyPr/>
          <a:lstStyle/>
          <a:p>
            <a:fld id="{1E2B3C45-CC65-44E3-B360-C5B29D00818E}" type="datetime1">
              <a:rPr lang="en-US" smtClean="0"/>
              <a:t>12/1/2024</a:t>
            </a:fld>
            <a:endParaRPr lang="en-US"/>
          </a:p>
        </p:txBody>
      </p:sp>
      <p:sp>
        <p:nvSpPr>
          <p:cNvPr id="8" name="Footer Placeholder 7">
            <a:extLst>
              <a:ext uri="{FF2B5EF4-FFF2-40B4-BE49-F238E27FC236}">
                <a16:creationId xmlns:a16="http://schemas.microsoft.com/office/drawing/2014/main" id="{AE90E984-6C2A-8022-194C-AB0C02CDDF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B1AB40-C992-E83D-5B43-A0E7EF80A066}"/>
              </a:ext>
            </a:extLst>
          </p:cNvPr>
          <p:cNvSpPr>
            <a:spLocks noGrp="1"/>
          </p:cNvSpPr>
          <p:nvPr>
            <p:ph type="sldNum" sz="quarter" idx="12"/>
          </p:nvPr>
        </p:nvSpPr>
        <p:spPr/>
        <p:txBody>
          <a:bodyPr/>
          <a:lstStyle/>
          <a:p>
            <a:fld id="{CAFDCACF-5F46-4C45-95C6-4A14426EA1E6}" type="slidenum">
              <a:rPr lang="en-US" smtClean="0"/>
              <a:t>‹#›</a:t>
            </a:fld>
            <a:endParaRPr lang="en-US"/>
          </a:p>
        </p:txBody>
      </p:sp>
    </p:spTree>
    <p:extLst>
      <p:ext uri="{BB962C8B-B14F-4D97-AF65-F5344CB8AC3E}">
        <p14:creationId xmlns:p14="http://schemas.microsoft.com/office/powerpoint/2010/main" val="21506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20C5C-2AE8-39D5-1687-256BAF4F0E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C916BB-ED95-3635-96EF-7F400D349BFE}"/>
              </a:ext>
            </a:extLst>
          </p:cNvPr>
          <p:cNvSpPr>
            <a:spLocks noGrp="1"/>
          </p:cNvSpPr>
          <p:nvPr>
            <p:ph type="dt" sz="half" idx="10"/>
          </p:nvPr>
        </p:nvSpPr>
        <p:spPr/>
        <p:txBody>
          <a:bodyPr/>
          <a:lstStyle/>
          <a:p>
            <a:fld id="{4923F6EF-FEDD-488A-914E-801CA57A9E14}" type="datetime1">
              <a:rPr lang="en-US" smtClean="0"/>
              <a:t>12/1/2024</a:t>
            </a:fld>
            <a:endParaRPr lang="en-US"/>
          </a:p>
        </p:txBody>
      </p:sp>
      <p:sp>
        <p:nvSpPr>
          <p:cNvPr id="4" name="Footer Placeholder 3">
            <a:extLst>
              <a:ext uri="{FF2B5EF4-FFF2-40B4-BE49-F238E27FC236}">
                <a16:creationId xmlns:a16="http://schemas.microsoft.com/office/drawing/2014/main" id="{F23CC091-B426-F12C-36AE-0DFD31654E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B7503F-4827-C636-BD79-4FD12A94B03C}"/>
              </a:ext>
            </a:extLst>
          </p:cNvPr>
          <p:cNvSpPr>
            <a:spLocks noGrp="1"/>
          </p:cNvSpPr>
          <p:nvPr>
            <p:ph type="sldNum" sz="quarter" idx="12"/>
          </p:nvPr>
        </p:nvSpPr>
        <p:spPr/>
        <p:txBody>
          <a:bodyPr/>
          <a:lstStyle/>
          <a:p>
            <a:fld id="{CAFDCACF-5F46-4C45-95C6-4A14426EA1E6}" type="slidenum">
              <a:rPr lang="en-US" smtClean="0"/>
              <a:t>‹#›</a:t>
            </a:fld>
            <a:endParaRPr lang="en-US"/>
          </a:p>
        </p:txBody>
      </p:sp>
    </p:spTree>
    <p:extLst>
      <p:ext uri="{BB962C8B-B14F-4D97-AF65-F5344CB8AC3E}">
        <p14:creationId xmlns:p14="http://schemas.microsoft.com/office/powerpoint/2010/main" val="3898389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D6EB8-9012-13FE-4F63-7FE0F61DBB33}"/>
              </a:ext>
            </a:extLst>
          </p:cNvPr>
          <p:cNvSpPr>
            <a:spLocks noGrp="1"/>
          </p:cNvSpPr>
          <p:nvPr>
            <p:ph type="dt" sz="half" idx="10"/>
          </p:nvPr>
        </p:nvSpPr>
        <p:spPr/>
        <p:txBody>
          <a:bodyPr/>
          <a:lstStyle/>
          <a:p>
            <a:fld id="{77CDAE26-11AB-43C4-8FC3-C2D151E2A327}" type="datetime1">
              <a:rPr lang="en-US" smtClean="0"/>
              <a:t>12/1/2024</a:t>
            </a:fld>
            <a:endParaRPr lang="en-US"/>
          </a:p>
        </p:txBody>
      </p:sp>
      <p:sp>
        <p:nvSpPr>
          <p:cNvPr id="3" name="Footer Placeholder 2">
            <a:extLst>
              <a:ext uri="{FF2B5EF4-FFF2-40B4-BE49-F238E27FC236}">
                <a16:creationId xmlns:a16="http://schemas.microsoft.com/office/drawing/2014/main" id="{9071C242-E407-A7EA-9BCE-79718D3723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64066E-B26D-1297-C5BA-9F1386335CB2}"/>
              </a:ext>
            </a:extLst>
          </p:cNvPr>
          <p:cNvSpPr>
            <a:spLocks noGrp="1"/>
          </p:cNvSpPr>
          <p:nvPr>
            <p:ph type="sldNum" sz="quarter" idx="12"/>
          </p:nvPr>
        </p:nvSpPr>
        <p:spPr/>
        <p:txBody>
          <a:bodyPr/>
          <a:lstStyle/>
          <a:p>
            <a:fld id="{CAFDCACF-5F46-4C45-95C6-4A14426EA1E6}" type="slidenum">
              <a:rPr lang="en-US" smtClean="0"/>
              <a:t>‹#›</a:t>
            </a:fld>
            <a:endParaRPr lang="en-US"/>
          </a:p>
        </p:txBody>
      </p:sp>
    </p:spTree>
    <p:extLst>
      <p:ext uri="{BB962C8B-B14F-4D97-AF65-F5344CB8AC3E}">
        <p14:creationId xmlns:p14="http://schemas.microsoft.com/office/powerpoint/2010/main" val="2166579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2B16-7DB4-53EE-478B-C4FEF74546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16C813-23D2-083B-C91F-7BD429FB3C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94F070-DB04-2AEC-7B70-1A17748F5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BDA4F2-F1D8-4BAF-6D51-24D24B5FA1FD}"/>
              </a:ext>
            </a:extLst>
          </p:cNvPr>
          <p:cNvSpPr>
            <a:spLocks noGrp="1"/>
          </p:cNvSpPr>
          <p:nvPr>
            <p:ph type="dt" sz="half" idx="10"/>
          </p:nvPr>
        </p:nvSpPr>
        <p:spPr/>
        <p:txBody>
          <a:bodyPr/>
          <a:lstStyle/>
          <a:p>
            <a:fld id="{60B36D9E-ED17-4105-BC6C-6B7B5BD8E0C5}" type="datetime1">
              <a:rPr lang="en-US" smtClean="0"/>
              <a:t>12/1/2024</a:t>
            </a:fld>
            <a:endParaRPr lang="en-US"/>
          </a:p>
        </p:txBody>
      </p:sp>
      <p:sp>
        <p:nvSpPr>
          <p:cNvPr id="6" name="Footer Placeholder 5">
            <a:extLst>
              <a:ext uri="{FF2B5EF4-FFF2-40B4-BE49-F238E27FC236}">
                <a16:creationId xmlns:a16="http://schemas.microsoft.com/office/drawing/2014/main" id="{876998C3-B897-1B98-398C-208C39DEA7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EDAA01-BDC3-4297-0BD4-71FED85074D8}"/>
              </a:ext>
            </a:extLst>
          </p:cNvPr>
          <p:cNvSpPr>
            <a:spLocks noGrp="1"/>
          </p:cNvSpPr>
          <p:nvPr>
            <p:ph type="sldNum" sz="quarter" idx="12"/>
          </p:nvPr>
        </p:nvSpPr>
        <p:spPr/>
        <p:txBody>
          <a:bodyPr/>
          <a:lstStyle/>
          <a:p>
            <a:fld id="{CAFDCACF-5F46-4C45-95C6-4A14426EA1E6}" type="slidenum">
              <a:rPr lang="en-US" smtClean="0"/>
              <a:t>‹#›</a:t>
            </a:fld>
            <a:endParaRPr lang="en-US"/>
          </a:p>
        </p:txBody>
      </p:sp>
    </p:spTree>
    <p:extLst>
      <p:ext uri="{BB962C8B-B14F-4D97-AF65-F5344CB8AC3E}">
        <p14:creationId xmlns:p14="http://schemas.microsoft.com/office/powerpoint/2010/main" val="1377096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ABA8-0241-F1CD-5477-708556396D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B87717-4971-BE4F-2084-CD6ACA893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7D7022-E6CD-8D6F-315F-7C0A5FB8E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5D1802-EDE8-FEBA-1777-17CCD3CC09AE}"/>
              </a:ext>
            </a:extLst>
          </p:cNvPr>
          <p:cNvSpPr>
            <a:spLocks noGrp="1"/>
          </p:cNvSpPr>
          <p:nvPr>
            <p:ph type="dt" sz="half" idx="10"/>
          </p:nvPr>
        </p:nvSpPr>
        <p:spPr/>
        <p:txBody>
          <a:bodyPr/>
          <a:lstStyle/>
          <a:p>
            <a:fld id="{8BABB5E0-53A7-4B64-8062-CF9F35029390}" type="datetime1">
              <a:rPr lang="en-US" smtClean="0"/>
              <a:t>12/1/2024</a:t>
            </a:fld>
            <a:endParaRPr lang="en-US"/>
          </a:p>
        </p:txBody>
      </p:sp>
      <p:sp>
        <p:nvSpPr>
          <p:cNvPr id="6" name="Footer Placeholder 5">
            <a:extLst>
              <a:ext uri="{FF2B5EF4-FFF2-40B4-BE49-F238E27FC236}">
                <a16:creationId xmlns:a16="http://schemas.microsoft.com/office/drawing/2014/main" id="{B6EFE640-D1CA-3144-7770-1A3FA0FD4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D07C79-EABC-59F3-542D-CFEB11573A3F}"/>
              </a:ext>
            </a:extLst>
          </p:cNvPr>
          <p:cNvSpPr>
            <a:spLocks noGrp="1"/>
          </p:cNvSpPr>
          <p:nvPr>
            <p:ph type="sldNum" sz="quarter" idx="12"/>
          </p:nvPr>
        </p:nvSpPr>
        <p:spPr/>
        <p:txBody>
          <a:bodyPr/>
          <a:lstStyle/>
          <a:p>
            <a:fld id="{CAFDCACF-5F46-4C45-95C6-4A14426EA1E6}" type="slidenum">
              <a:rPr lang="en-US" smtClean="0"/>
              <a:t>‹#›</a:t>
            </a:fld>
            <a:endParaRPr lang="en-US"/>
          </a:p>
        </p:txBody>
      </p:sp>
    </p:spTree>
    <p:extLst>
      <p:ext uri="{BB962C8B-B14F-4D97-AF65-F5344CB8AC3E}">
        <p14:creationId xmlns:p14="http://schemas.microsoft.com/office/powerpoint/2010/main" val="3359499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FD9805-CE1D-C0F1-A4DA-E761944BF9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D0FB73-000A-096A-AF52-E12CFA76BF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648F9-8514-D62A-E2C1-A504E05A90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03D005-9784-44DF-B480-528FB8EDD804}" type="datetime1">
              <a:rPr lang="en-US" smtClean="0"/>
              <a:t>12/1/2024</a:t>
            </a:fld>
            <a:endParaRPr lang="en-US"/>
          </a:p>
        </p:txBody>
      </p:sp>
      <p:sp>
        <p:nvSpPr>
          <p:cNvPr id="5" name="Footer Placeholder 4">
            <a:extLst>
              <a:ext uri="{FF2B5EF4-FFF2-40B4-BE49-F238E27FC236}">
                <a16:creationId xmlns:a16="http://schemas.microsoft.com/office/drawing/2014/main" id="{264A4C4E-D94B-1959-671E-5A338B3ED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90F9ABE-37C0-09EF-FBEA-5A1E5881C2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AFDCACF-5F46-4C45-95C6-4A14426EA1E6}" type="slidenum">
              <a:rPr lang="en-US" smtClean="0"/>
              <a:t>‹#›</a:t>
            </a:fld>
            <a:endParaRPr lang="en-US"/>
          </a:p>
        </p:txBody>
      </p:sp>
    </p:spTree>
    <p:extLst>
      <p:ext uri="{BB962C8B-B14F-4D97-AF65-F5344CB8AC3E}">
        <p14:creationId xmlns:p14="http://schemas.microsoft.com/office/powerpoint/2010/main" val="1751298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analyticsvidhya.com/blog/2021/03/introduction-to-long-short-term-memory-lst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analyticsvidhya.com/blog/2021/01/understanding-architecture-of-lst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wallstreetprep.com/knowledge/sharpe-ratio/"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stock-forecast-and-allocate.streamlit.app/"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682F5A6-6ED1-94AA-1F1D-60E44B406FC5}"/>
              </a:ext>
            </a:extLst>
          </p:cNvPr>
          <p:cNvSpPr>
            <a:spLocks noGrp="1"/>
          </p:cNvSpPr>
          <p:nvPr>
            <p:ph type="ctrTitle"/>
          </p:nvPr>
        </p:nvSpPr>
        <p:spPr>
          <a:xfrm>
            <a:off x="1176946" y="3870"/>
            <a:ext cx="10053763" cy="2928470"/>
          </a:xfrm>
        </p:spPr>
        <p:txBody>
          <a:bodyPr anchor="b">
            <a:normAutofit/>
          </a:bodyPr>
          <a:lstStyle/>
          <a:p>
            <a:pPr algn="l"/>
            <a:r>
              <a:rPr lang="en-US" sz="4800" dirty="0">
                <a:solidFill>
                  <a:srgbClr val="FFFFFF"/>
                </a:solidFill>
              </a:rPr>
              <a:t>Stock Prediction and Portfolio Optimization App</a:t>
            </a:r>
          </a:p>
        </p:txBody>
      </p:sp>
      <p:sp>
        <p:nvSpPr>
          <p:cNvPr id="3" name="Subtitle 2">
            <a:extLst>
              <a:ext uri="{FF2B5EF4-FFF2-40B4-BE49-F238E27FC236}">
                <a16:creationId xmlns:a16="http://schemas.microsoft.com/office/drawing/2014/main" id="{87FC7C9C-ADF1-72CD-6E25-CB23D1546EB3}"/>
              </a:ext>
            </a:extLst>
          </p:cNvPr>
          <p:cNvSpPr>
            <a:spLocks noGrp="1"/>
          </p:cNvSpPr>
          <p:nvPr>
            <p:ph type="subTitle" idx="1"/>
          </p:nvPr>
        </p:nvSpPr>
        <p:spPr>
          <a:xfrm>
            <a:off x="1093021" y="4665935"/>
            <a:ext cx="10005951" cy="2311572"/>
          </a:xfrm>
        </p:spPr>
        <p:txBody>
          <a:bodyPr anchor="ctr">
            <a:normAutofit fontScale="92500" lnSpcReduction="10000"/>
          </a:bodyPr>
          <a:lstStyle/>
          <a:p>
            <a:pPr algn="l"/>
            <a:r>
              <a:rPr lang="en-US" sz="2200" dirty="0"/>
              <a:t>Student Name: David Heller</a:t>
            </a:r>
          </a:p>
          <a:p>
            <a:pPr algn="l"/>
            <a:r>
              <a:rPr lang="en-US" sz="2200" dirty="0"/>
              <a:t>Student ID: 6192583</a:t>
            </a:r>
          </a:p>
          <a:p>
            <a:pPr algn="l"/>
            <a:r>
              <a:rPr lang="en-US" sz="2200" dirty="0"/>
              <a:t>Mentor: Dr. Florence George</a:t>
            </a:r>
          </a:p>
          <a:p>
            <a:pPr algn="l"/>
            <a:r>
              <a:rPr lang="en-US" sz="2200" dirty="0"/>
              <a:t>Course Instructor: Dr. Ananda Mondal</a:t>
            </a:r>
          </a:p>
          <a:p>
            <a:pPr algn="l"/>
            <a:r>
              <a:rPr lang="en-US" sz="2200" dirty="0"/>
              <a:t>Guest Committee Member: Dr. Lina Bouayad</a:t>
            </a:r>
          </a:p>
          <a:p>
            <a:pPr algn="l"/>
            <a:r>
              <a:rPr lang="en-US" sz="2200" dirty="0"/>
              <a:t>Semester: Fall 2024</a:t>
            </a:r>
          </a:p>
          <a:p>
            <a:pPr algn="l"/>
            <a:endParaRPr lang="en-US" dirty="0"/>
          </a:p>
        </p:txBody>
      </p:sp>
      <p:sp>
        <p:nvSpPr>
          <p:cNvPr id="4" name="Slide Number Placeholder 3">
            <a:extLst>
              <a:ext uri="{FF2B5EF4-FFF2-40B4-BE49-F238E27FC236}">
                <a16:creationId xmlns:a16="http://schemas.microsoft.com/office/drawing/2014/main" id="{47B161A7-DF54-EEE5-68B1-FDC1C2A18B4F}"/>
              </a:ext>
            </a:extLst>
          </p:cNvPr>
          <p:cNvSpPr>
            <a:spLocks noGrp="1"/>
          </p:cNvSpPr>
          <p:nvPr>
            <p:ph type="sldNum" sz="quarter" idx="12"/>
          </p:nvPr>
        </p:nvSpPr>
        <p:spPr/>
        <p:txBody>
          <a:bodyPr/>
          <a:lstStyle/>
          <a:p>
            <a:fld id="{CAFDCACF-5F46-4C45-95C6-4A14426EA1E6}" type="slidenum">
              <a:rPr lang="en-US" smtClean="0"/>
              <a:t>1</a:t>
            </a:fld>
            <a:endParaRPr lang="en-US"/>
          </a:p>
        </p:txBody>
      </p:sp>
      <p:pic>
        <p:nvPicPr>
          <p:cNvPr id="6" name="Picture 5">
            <a:extLst>
              <a:ext uri="{FF2B5EF4-FFF2-40B4-BE49-F238E27FC236}">
                <a16:creationId xmlns:a16="http://schemas.microsoft.com/office/drawing/2014/main" id="{CF5AC44C-25EE-8E6A-1EF5-26DB030AE01E}"/>
              </a:ext>
            </a:extLst>
          </p:cNvPr>
          <p:cNvPicPr>
            <a:picLocks noChangeAspect="1"/>
          </p:cNvPicPr>
          <p:nvPr/>
        </p:nvPicPr>
        <p:blipFill>
          <a:blip r:embed="rId2"/>
          <a:stretch>
            <a:fillRect/>
          </a:stretch>
        </p:blipFill>
        <p:spPr>
          <a:xfrm>
            <a:off x="9203260" y="4418620"/>
            <a:ext cx="2919752" cy="593847"/>
          </a:xfrm>
          <a:prstGeom prst="rect">
            <a:avLst/>
          </a:prstGeom>
        </p:spPr>
      </p:pic>
    </p:spTree>
    <p:extLst>
      <p:ext uri="{BB962C8B-B14F-4D97-AF65-F5344CB8AC3E}">
        <p14:creationId xmlns:p14="http://schemas.microsoft.com/office/powerpoint/2010/main" val="279439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A1C7DBF-2E3C-E28B-2699-317066AF79F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Apple’s Dataset</a:t>
            </a:r>
          </a:p>
        </p:txBody>
      </p:sp>
      <p:pic>
        <p:nvPicPr>
          <p:cNvPr id="5" name="Content Placeholder 4" descr="A screenshot of a computer&#10;&#10;Description automatically generated">
            <a:extLst>
              <a:ext uri="{FF2B5EF4-FFF2-40B4-BE49-F238E27FC236}">
                <a16:creationId xmlns:a16="http://schemas.microsoft.com/office/drawing/2014/main" id="{A311DB66-1C7F-2F60-63CF-ED8E8B0CD2DA}"/>
              </a:ext>
            </a:extLst>
          </p:cNvPr>
          <p:cNvPicPr>
            <a:picLocks noGrp="1" noChangeAspect="1"/>
          </p:cNvPicPr>
          <p:nvPr>
            <p:ph idx="1"/>
          </p:nvPr>
        </p:nvPicPr>
        <p:blipFill>
          <a:blip r:embed="rId2"/>
          <a:stretch>
            <a:fillRect/>
          </a:stretch>
        </p:blipFill>
        <p:spPr>
          <a:xfrm>
            <a:off x="5380095" y="467208"/>
            <a:ext cx="5470414" cy="5923584"/>
          </a:xfrm>
          <a:prstGeom prst="rect">
            <a:avLst/>
          </a:prstGeom>
        </p:spPr>
      </p:pic>
      <p:sp>
        <p:nvSpPr>
          <p:cNvPr id="4" name="Slide Number Placeholder 3">
            <a:extLst>
              <a:ext uri="{FF2B5EF4-FFF2-40B4-BE49-F238E27FC236}">
                <a16:creationId xmlns:a16="http://schemas.microsoft.com/office/drawing/2014/main" id="{8161F149-2CF5-A9FB-C060-FEE5D25A0ADC}"/>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10</a:t>
            </a:fld>
            <a:endParaRPr lang="en-US" sz="1100">
              <a:solidFill>
                <a:schemeClr val="tx1">
                  <a:lumMod val="50000"/>
                  <a:lumOff val="50000"/>
                </a:schemeClr>
              </a:solidFill>
            </a:endParaRPr>
          </a:p>
        </p:txBody>
      </p:sp>
    </p:spTree>
    <p:extLst>
      <p:ext uri="{BB962C8B-B14F-4D97-AF65-F5344CB8AC3E}">
        <p14:creationId xmlns:p14="http://schemas.microsoft.com/office/powerpoint/2010/main" val="1659717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BAA621F-8214-9D48-54FC-8F0852ACB8D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Visualizing Stock Prices</a:t>
            </a:r>
          </a:p>
        </p:txBody>
      </p:sp>
      <p:pic>
        <p:nvPicPr>
          <p:cNvPr id="5" name="Content Placeholder 4" descr="A graph of stock prices&#10;&#10;Description automatically generated">
            <a:extLst>
              <a:ext uri="{FF2B5EF4-FFF2-40B4-BE49-F238E27FC236}">
                <a16:creationId xmlns:a16="http://schemas.microsoft.com/office/drawing/2014/main" id="{FC538FBF-F8DF-E51E-D677-7B404609B876}"/>
              </a:ext>
            </a:extLst>
          </p:cNvPr>
          <p:cNvPicPr>
            <a:picLocks noGrp="1" noChangeAspect="1"/>
          </p:cNvPicPr>
          <p:nvPr>
            <p:ph idx="1"/>
          </p:nvPr>
        </p:nvPicPr>
        <p:blipFill>
          <a:blip r:embed="rId3"/>
          <a:stretch>
            <a:fillRect/>
          </a:stretch>
        </p:blipFill>
        <p:spPr>
          <a:xfrm>
            <a:off x="4502428" y="1134825"/>
            <a:ext cx="7225748" cy="4588350"/>
          </a:xfrm>
          <a:prstGeom prst="rect">
            <a:avLst/>
          </a:prstGeom>
        </p:spPr>
      </p:pic>
      <p:sp>
        <p:nvSpPr>
          <p:cNvPr id="4" name="Slide Number Placeholder 3">
            <a:extLst>
              <a:ext uri="{FF2B5EF4-FFF2-40B4-BE49-F238E27FC236}">
                <a16:creationId xmlns:a16="http://schemas.microsoft.com/office/drawing/2014/main" id="{F4A2D38F-1A72-A3C2-40AE-1309BEBC9714}"/>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11</a:t>
            </a:fld>
            <a:endParaRPr lang="en-US" sz="1100">
              <a:solidFill>
                <a:schemeClr val="tx1">
                  <a:lumMod val="50000"/>
                  <a:lumOff val="50000"/>
                </a:schemeClr>
              </a:solidFill>
            </a:endParaRPr>
          </a:p>
        </p:txBody>
      </p:sp>
    </p:spTree>
    <p:extLst>
      <p:ext uri="{BB962C8B-B14F-4D97-AF65-F5344CB8AC3E}">
        <p14:creationId xmlns:p14="http://schemas.microsoft.com/office/powerpoint/2010/main" val="3624223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Feature Engineering</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181580" y="1590741"/>
            <a:ext cx="12010419" cy="5214025"/>
          </a:xfrm>
        </p:spPr>
        <p:txBody>
          <a:bodyPr anchor="ctr">
            <a:normAutofit fontScale="92500" lnSpcReduction="20000"/>
          </a:bodyPr>
          <a:lstStyle/>
          <a:p>
            <a:pPr marL="0" indent="0">
              <a:buNone/>
            </a:pPr>
            <a:r>
              <a:rPr lang="en-US" sz="2000" dirty="0"/>
              <a:t>Feature engineering transforms raw data into meaningful inputs for predictive modeling. In this project, 55 new features were engineered to enhance the accuracy of stock price predictions and portfolio optimization.</a:t>
            </a:r>
          </a:p>
          <a:p>
            <a:pPr marL="0" indent="0">
              <a:buNone/>
            </a:pPr>
            <a:r>
              <a:rPr lang="en-US" sz="2000" b="1" dirty="0"/>
              <a:t>Key Features:</a:t>
            </a:r>
          </a:p>
          <a:p>
            <a:r>
              <a:rPr lang="en-US" sz="2000" dirty="0"/>
              <a:t>Lag Variables: Historical closing prices (e.g., t-1, t-5)</a:t>
            </a:r>
          </a:p>
          <a:p>
            <a:r>
              <a:rPr lang="en-US" sz="2000" dirty="0"/>
              <a:t>Moving Averages: MA5, MA10, MA50, MA200, etc.</a:t>
            </a:r>
          </a:p>
          <a:p>
            <a:r>
              <a:rPr lang="en-US" sz="2000" dirty="0"/>
              <a:t>Volatility Metrics: Bollinger Bands, ATR, and ADX.</a:t>
            </a:r>
          </a:p>
          <a:p>
            <a:r>
              <a:rPr lang="en-US" sz="2000" dirty="0"/>
              <a:t>Momentum Indicators: RSI, MACD, William’s %R, Stochastic %K.</a:t>
            </a:r>
          </a:p>
          <a:p>
            <a:r>
              <a:rPr lang="en-US" sz="2000" dirty="0"/>
              <a:t>Date Features: Day, Month, Week, Year, Quarter Start/End, etc.</a:t>
            </a:r>
          </a:p>
          <a:p>
            <a:pPr marL="0" indent="0">
              <a:buNone/>
            </a:pPr>
            <a:r>
              <a:rPr lang="en-US" sz="2000" b="1" dirty="0"/>
              <a:t>Dataset Summary:</a:t>
            </a:r>
          </a:p>
          <a:p>
            <a:r>
              <a:rPr lang="en-US" sz="2000" dirty="0"/>
              <a:t>Size: Over 30,000 rows and 61 columns across 8 stocks. This provides comprehensive insights into short- and long-term market trends.</a:t>
            </a:r>
          </a:p>
          <a:p>
            <a:pPr marL="0" indent="0">
              <a:buNone/>
            </a:pPr>
            <a:r>
              <a:rPr lang="en-US" sz="2000" b="1" dirty="0"/>
              <a:t>Practical Considerations:</a:t>
            </a:r>
          </a:p>
          <a:p>
            <a:r>
              <a:rPr lang="en-US" sz="2000" dirty="0"/>
              <a:t>Advanced features were excluded in the final app to prioritize real-time functionality and user accessibility. The app focuses on instant predictions, ensuring minimal delays for users.</a:t>
            </a:r>
          </a:p>
          <a:p>
            <a:pPr marL="0" indent="0">
              <a:buNone/>
            </a:pPr>
            <a:r>
              <a:rPr lang="en-US" sz="2000" b="1" dirty="0"/>
              <a:t>Impact:</a:t>
            </a:r>
          </a:p>
          <a:p>
            <a:r>
              <a:rPr lang="en-US" sz="2000" dirty="0"/>
              <a:t>Although not included in the final model, these features demonstrate a robust and iterative feature engineering approach, laying the groundwork for future improvements.</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12</a:t>
            </a:fld>
            <a:endParaRPr lang="en-US" sz="1100">
              <a:solidFill>
                <a:schemeClr val="tx1">
                  <a:lumMod val="50000"/>
                  <a:lumOff val="50000"/>
                </a:schemeClr>
              </a:solidFill>
            </a:endParaRPr>
          </a:p>
        </p:txBody>
      </p:sp>
    </p:spTree>
    <p:extLst>
      <p:ext uri="{BB962C8B-B14F-4D97-AF65-F5344CB8AC3E}">
        <p14:creationId xmlns:p14="http://schemas.microsoft.com/office/powerpoint/2010/main" val="3698204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Machine Learning Models</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303504" y="1891970"/>
            <a:ext cx="11400816" cy="4810387"/>
          </a:xfrm>
        </p:spPr>
        <p:txBody>
          <a:bodyPr anchor="ctr">
            <a:normAutofit/>
          </a:bodyPr>
          <a:lstStyle/>
          <a:p>
            <a:pPr marL="0" indent="0">
              <a:buNone/>
            </a:pPr>
            <a:r>
              <a:rPr lang="en-US" sz="2000" dirty="0"/>
              <a:t>This project explored three machine learning models to forecast stock prices and compared their performance:</a:t>
            </a:r>
          </a:p>
          <a:p>
            <a:pPr marL="457200" indent="-457200">
              <a:buFont typeface="+mj-lt"/>
              <a:buAutoNum type="arabicPeriod"/>
            </a:pPr>
            <a:r>
              <a:rPr lang="en-US" sz="2000" b="1" dirty="0"/>
              <a:t>ARIMA: </a:t>
            </a:r>
            <a:r>
              <a:rPr lang="en-US" sz="2000" dirty="0"/>
              <a:t>Traditional time-series model suitable for linear trends and stationary data.</a:t>
            </a:r>
          </a:p>
          <a:p>
            <a:pPr marL="457200" indent="-457200">
              <a:buFont typeface="+mj-lt"/>
              <a:buAutoNum type="arabicPeriod"/>
            </a:pPr>
            <a:r>
              <a:rPr lang="en-US" sz="2000" b="1" dirty="0" err="1"/>
              <a:t>XGBoost</a:t>
            </a:r>
            <a:r>
              <a:rPr lang="en-US" sz="2000" b="1" dirty="0"/>
              <a:t>: </a:t>
            </a:r>
            <a:r>
              <a:rPr lang="en-US" sz="2000" dirty="0"/>
              <a:t>A gradient-boosting algorithm designed for speed and accuracy in non-linear patterns.</a:t>
            </a:r>
          </a:p>
          <a:p>
            <a:pPr marL="457200" indent="-457200">
              <a:buFont typeface="+mj-lt"/>
              <a:buAutoNum type="arabicPeriod"/>
            </a:pPr>
            <a:r>
              <a:rPr lang="en-US" sz="2000" b="1" dirty="0"/>
              <a:t>LSTM: </a:t>
            </a:r>
            <a:r>
              <a:rPr lang="en-US" sz="2000" dirty="0"/>
              <a:t>A deep learning model capable of capturing long-term dependencies in sequential data.</a:t>
            </a:r>
          </a:p>
          <a:p>
            <a:pPr marL="0" indent="0">
              <a:buNone/>
            </a:pPr>
            <a:endParaRPr lang="en-US" sz="2000" dirty="0"/>
          </a:p>
          <a:p>
            <a:pPr marL="0" indent="0">
              <a:buNone/>
            </a:pPr>
            <a:r>
              <a:rPr lang="en-US" sz="2000" b="1" dirty="0"/>
              <a:t>Objective:</a:t>
            </a:r>
          </a:p>
          <a:p>
            <a:r>
              <a:rPr lang="en-US" sz="2000" dirty="0"/>
              <a:t>Evaluate and compare the performance of these models to identify the best-performing one for integration into the app.</a:t>
            </a:r>
          </a:p>
          <a:p>
            <a:pPr marL="0" indent="0">
              <a:buNone/>
            </a:pPr>
            <a:endParaRPr lang="en-US" sz="2000" dirty="0"/>
          </a:p>
          <a:p>
            <a:pPr marL="0" indent="0">
              <a:buNone/>
            </a:pPr>
            <a:r>
              <a:rPr lang="en-US" sz="2000" b="1" dirty="0"/>
              <a:t>Conclusion:</a:t>
            </a:r>
          </a:p>
          <a:p>
            <a:r>
              <a:rPr lang="en-US" sz="2000" dirty="0"/>
              <a:t>LSTM outperformed ARIMA and </a:t>
            </a:r>
            <a:r>
              <a:rPr lang="en-US" sz="2000" dirty="0" err="1"/>
              <a:t>XGBoost</a:t>
            </a:r>
            <a:r>
              <a:rPr lang="en-US" sz="2000" dirty="0"/>
              <a:t> across stocks, demonstrating superior accuracy and the ability to handle dynamic market behavior. It was integrated into the app for stock price forecasting.</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13</a:t>
            </a:fld>
            <a:endParaRPr lang="en-US" sz="1100">
              <a:solidFill>
                <a:schemeClr val="tx1">
                  <a:lumMod val="50000"/>
                  <a:lumOff val="50000"/>
                </a:schemeClr>
              </a:solidFill>
            </a:endParaRPr>
          </a:p>
        </p:txBody>
      </p:sp>
    </p:spTree>
    <p:extLst>
      <p:ext uri="{BB962C8B-B14F-4D97-AF65-F5344CB8AC3E}">
        <p14:creationId xmlns:p14="http://schemas.microsoft.com/office/powerpoint/2010/main" val="1144314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ARIMA Model Theory</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132945" y="1702340"/>
            <a:ext cx="12191999" cy="5155660"/>
          </a:xfrm>
        </p:spPr>
        <p:txBody>
          <a:bodyPr anchor="ctr">
            <a:normAutofit lnSpcReduction="10000"/>
          </a:bodyPr>
          <a:lstStyle/>
          <a:p>
            <a:pPr marL="0" indent="0">
              <a:buNone/>
            </a:pPr>
            <a:r>
              <a:rPr lang="en-US" sz="2000" dirty="0"/>
              <a:t>ARIMA (Auto-Regressive Integrated Moving Average) is a statistical model used for univariate time series forecasting.</a:t>
            </a:r>
          </a:p>
          <a:p>
            <a:pPr marL="0" indent="0">
              <a:buNone/>
            </a:pPr>
            <a:r>
              <a:rPr lang="en-US" sz="2000" dirty="0"/>
              <a:t>It combines three components:</a:t>
            </a:r>
          </a:p>
          <a:p>
            <a:pPr marL="457200" indent="-457200">
              <a:buFont typeface="+mj-lt"/>
              <a:buAutoNum type="arabicPeriod"/>
            </a:pPr>
            <a:r>
              <a:rPr lang="en-US" sz="2000" dirty="0"/>
              <a:t>AR (Auto-Regressive): Predicts future values based on past observations.</a:t>
            </a:r>
          </a:p>
          <a:p>
            <a:pPr marL="457200" indent="-457200">
              <a:buFont typeface="+mj-lt"/>
              <a:buAutoNum type="arabicPeriod"/>
            </a:pPr>
            <a:r>
              <a:rPr lang="en-US" sz="2000" dirty="0"/>
              <a:t>I (Integrated): Differencing the data to achieve stationarity (constant mean and variance).</a:t>
            </a:r>
          </a:p>
          <a:p>
            <a:pPr marL="457200" indent="-457200">
              <a:buFont typeface="+mj-lt"/>
              <a:buAutoNum type="arabicPeriod"/>
            </a:pPr>
            <a:r>
              <a:rPr lang="en-US" sz="2000" dirty="0"/>
              <a:t>MA (Moving Average): Models the relationship between current values and past prediction errors.</a:t>
            </a:r>
          </a:p>
          <a:p>
            <a:endParaRPr lang="en-US" sz="2000" dirty="0"/>
          </a:p>
          <a:p>
            <a:pPr marL="0" indent="0">
              <a:buNone/>
            </a:pPr>
            <a:r>
              <a:rPr lang="en-US" sz="2000" b="1" dirty="0"/>
              <a:t>Strengths:</a:t>
            </a:r>
          </a:p>
          <a:p>
            <a:r>
              <a:rPr lang="en-US" sz="2000" dirty="0"/>
              <a:t>Effective for linear and stationary time series patterns.</a:t>
            </a:r>
          </a:p>
          <a:p>
            <a:r>
              <a:rPr lang="en-US" sz="2000" dirty="0"/>
              <a:t>Simple to implement and interpret, making it a useful baseline model.</a:t>
            </a:r>
          </a:p>
          <a:p>
            <a:endParaRPr lang="en-US" sz="2000" dirty="0"/>
          </a:p>
          <a:p>
            <a:pPr marL="0" indent="0">
              <a:buNone/>
            </a:pPr>
            <a:r>
              <a:rPr lang="en-US" sz="2000" b="1" dirty="0"/>
              <a:t>Limitations for Stock Prediction:</a:t>
            </a:r>
          </a:p>
          <a:p>
            <a:r>
              <a:rPr lang="en-US" sz="2000" dirty="0"/>
              <a:t>Assumes linear relationships, which may not capture complex stock market dynamics.</a:t>
            </a:r>
          </a:p>
          <a:p>
            <a:r>
              <a:rPr lang="en-US" sz="2000" dirty="0"/>
              <a:t>Struggles with high volatility, seasonality, and non-linear trends common in financial data.</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14</a:t>
            </a:fld>
            <a:endParaRPr lang="en-US" sz="1100">
              <a:solidFill>
                <a:schemeClr val="tx1">
                  <a:lumMod val="50000"/>
                  <a:lumOff val="50000"/>
                </a:schemeClr>
              </a:solidFill>
            </a:endParaRPr>
          </a:p>
        </p:txBody>
      </p:sp>
    </p:spTree>
    <p:extLst>
      <p:ext uri="{BB962C8B-B14F-4D97-AF65-F5344CB8AC3E}">
        <p14:creationId xmlns:p14="http://schemas.microsoft.com/office/powerpoint/2010/main" val="2399576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err="1">
                <a:solidFill>
                  <a:srgbClr val="FFFFFF"/>
                </a:solidFill>
              </a:rPr>
              <a:t>XGBoost</a:t>
            </a:r>
            <a:r>
              <a:rPr lang="en-US" sz="4000" dirty="0">
                <a:solidFill>
                  <a:srgbClr val="FFFFFF"/>
                </a:solidFill>
              </a:rPr>
              <a:t> Model Theory</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291830" y="1741252"/>
            <a:ext cx="11858403" cy="5079304"/>
          </a:xfrm>
        </p:spPr>
        <p:txBody>
          <a:bodyPr anchor="ctr">
            <a:normAutofit lnSpcReduction="10000"/>
          </a:bodyPr>
          <a:lstStyle/>
          <a:p>
            <a:pPr marL="0" indent="0">
              <a:buNone/>
            </a:pPr>
            <a:r>
              <a:rPr lang="en-US" sz="2000" b="1" dirty="0"/>
              <a:t>What is </a:t>
            </a:r>
            <a:r>
              <a:rPr lang="en-US" sz="2000" b="1" dirty="0" err="1"/>
              <a:t>XGBoost</a:t>
            </a:r>
            <a:r>
              <a:rPr lang="en-US" sz="2000" b="1" dirty="0"/>
              <a:t>?</a:t>
            </a:r>
          </a:p>
          <a:p>
            <a:r>
              <a:rPr lang="en-US" sz="2000" dirty="0" err="1"/>
              <a:t>XGBoost</a:t>
            </a:r>
            <a:r>
              <a:rPr lang="en-US" sz="2000" dirty="0"/>
              <a:t> (</a:t>
            </a:r>
            <a:r>
              <a:rPr lang="en-US" sz="2000" dirty="0" err="1"/>
              <a:t>eXtreme</a:t>
            </a:r>
            <a:r>
              <a:rPr lang="en-US" sz="2000" dirty="0"/>
              <a:t> Gradient Boosting) is a powerful machine-learning algorithm based on gradient boosting.</a:t>
            </a:r>
          </a:p>
          <a:p>
            <a:r>
              <a:rPr lang="en-US" sz="2000" dirty="0"/>
              <a:t>It builds decision trees sequentially, optimizing for speed and accuracy.</a:t>
            </a:r>
          </a:p>
          <a:p>
            <a:r>
              <a:rPr lang="en-US" sz="2000" dirty="0"/>
              <a:t>Handles non-linear relationships effectively, making it ideal for structured/tabular data.</a:t>
            </a:r>
          </a:p>
          <a:p>
            <a:endParaRPr lang="en-US" sz="2000" dirty="0"/>
          </a:p>
          <a:p>
            <a:pPr marL="0" indent="0">
              <a:buNone/>
            </a:pPr>
            <a:r>
              <a:rPr lang="en-US" sz="2000" b="1" dirty="0"/>
              <a:t>Strengths:</a:t>
            </a:r>
          </a:p>
          <a:p>
            <a:r>
              <a:rPr lang="en-US" sz="2000" dirty="0"/>
              <a:t>Highly efficient with fast training times and scalability.</a:t>
            </a:r>
          </a:p>
          <a:p>
            <a:r>
              <a:rPr lang="en-US" sz="2000" dirty="0"/>
              <a:t>Incorporates regularization techniques to prevent overfitting.</a:t>
            </a:r>
          </a:p>
          <a:p>
            <a:r>
              <a:rPr lang="en-US" sz="2000" dirty="0"/>
              <a:t>Well-suited for non-linear patterns in data.</a:t>
            </a:r>
          </a:p>
          <a:p>
            <a:endParaRPr lang="en-US" sz="2000" dirty="0"/>
          </a:p>
          <a:p>
            <a:pPr marL="0" indent="0">
              <a:buNone/>
            </a:pPr>
            <a:r>
              <a:rPr lang="en-US" sz="2000" b="1" dirty="0"/>
              <a:t>Limitations for Stock Prediction:</a:t>
            </a:r>
          </a:p>
          <a:p>
            <a:r>
              <a:rPr lang="en-US" sz="2000" dirty="0"/>
              <a:t>Lacks the sequential memory required for time series data.</a:t>
            </a:r>
          </a:p>
          <a:p>
            <a:r>
              <a:rPr lang="en-US" sz="2000" dirty="0"/>
              <a:t>Does not natively account for temporal dependencies in stock prices.</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15</a:t>
            </a:fld>
            <a:endParaRPr lang="en-US" sz="1100">
              <a:solidFill>
                <a:schemeClr val="tx1">
                  <a:lumMod val="50000"/>
                  <a:lumOff val="50000"/>
                </a:schemeClr>
              </a:solidFill>
            </a:endParaRPr>
          </a:p>
        </p:txBody>
      </p:sp>
    </p:spTree>
    <p:extLst>
      <p:ext uri="{BB962C8B-B14F-4D97-AF65-F5344CB8AC3E}">
        <p14:creationId xmlns:p14="http://schemas.microsoft.com/office/powerpoint/2010/main" val="3102443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Introduction to LSTM</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632297" y="1885279"/>
            <a:ext cx="10332721" cy="4250576"/>
          </a:xfrm>
        </p:spPr>
        <p:txBody>
          <a:bodyPr anchor="ctr">
            <a:normAutofit/>
          </a:bodyPr>
          <a:lstStyle/>
          <a:p>
            <a:pPr marL="0" indent="0">
              <a:buNone/>
            </a:pPr>
            <a:r>
              <a:rPr lang="en-US" sz="2000" b="1" dirty="0"/>
              <a:t>What is LSTM?</a:t>
            </a:r>
          </a:p>
          <a:p>
            <a:r>
              <a:rPr lang="en-US" sz="2000" dirty="0"/>
              <a:t>Long Short-Term Memory (LSTM) is a type of Recurrent Neural Network (RNN) designed to process and predict sequential data.</a:t>
            </a:r>
          </a:p>
          <a:p>
            <a:r>
              <a:rPr lang="en-US" sz="2000" dirty="0"/>
              <a:t>Solves the vanishing gradient problem of traditional RNNs, allowing it to learn long-term dependencies.</a:t>
            </a:r>
          </a:p>
          <a:p>
            <a:pPr marL="0" indent="0">
              <a:buNone/>
            </a:pPr>
            <a:r>
              <a:rPr lang="en-US" sz="2000" b="1" dirty="0"/>
              <a:t>Why LSTM?</a:t>
            </a:r>
          </a:p>
          <a:p>
            <a:r>
              <a:rPr lang="en-US" sz="2000" dirty="0"/>
              <a:t>Ideal for applications like time-series forecasting, stock price prediction, and speech recognition.</a:t>
            </a:r>
          </a:p>
          <a:p>
            <a:r>
              <a:rPr lang="en-US" sz="2000" dirty="0"/>
              <a:t>Retains relevant information over time while discarding irrelevant data.</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16</a:t>
            </a:fld>
            <a:endParaRPr lang="en-US" sz="1100">
              <a:solidFill>
                <a:schemeClr val="tx1">
                  <a:lumMod val="50000"/>
                  <a:lumOff val="50000"/>
                </a:schemeClr>
              </a:solidFill>
            </a:endParaRPr>
          </a:p>
        </p:txBody>
      </p:sp>
    </p:spTree>
    <p:extLst>
      <p:ext uri="{BB962C8B-B14F-4D97-AF65-F5344CB8AC3E}">
        <p14:creationId xmlns:p14="http://schemas.microsoft.com/office/powerpoint/2010/main" val="302264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How Does LSTM Work?</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459350" y="1823765"/>
            <a:ext cx="5100537" cy="4250576"/>
          </a:xfrm>
        </p:spPr>
        <p:txBody>
          <a:bodyPr anchor="ctr">
            <a:normAutofit lnSpcReduction="10000"/>
          </a:bodyPr>
          <a:lstStyle/>
          <a:p>
            <a:pPr marL="0" indent="0">
              <a:buNone/>
            </a:pPr>
            <a:r>
              <a:rPr lang="en-US" sz="2000" dirty="0"/>
              <a:t>LSTM manages information flow using three gates and a cell state:</a:t>
            </a:r>
          </a:p>
          <a:p>
            <a:r>
              <a:rPr lang="en-US" sz="2000" b="1" dirty="0"/>
              <a:t>Forget Gate: </a:t>
            </a:r>
            <a:r>
              <a:rPr lang="en-US" sz="2000" dirty="0"/>
              <a:t>Decides what information to discard from the cell state.</a:t>
            </a:r>
          </a:p>
          <a:p>
            <a:r>
              <a:rPr lang="en-US" sz="2000" b="1" dirty="0"/>
              <a:t>Input Gate: </a:t>
            </a:r>
            <a:r>
              <a:rPr lang="en-US" sz="2000" dirty="0"/>
              <a:t>Determines what new information to add to the cell state.</a:t>
            </a:r>
          </a:p>
          <a:p>
            <a:r>
              <a:rPr lang="en-US" sz="2000" b="1" dirty="0"/>
              <a:t>Cell State: </a:t>
            </a:r>
            <a:r>
              <a:rPr lang="en-US" sz="2000" dirty="0"/>
              <a:t>Acts as memory, updated by the forget and input gates.</a:t>
            </a:r>
          </a:p>
          <a:p>
            <a:r>
              <a:rPr lang="en-US" sz="2000" b="1" dirty="0"/>
              <a:t>Output Gate: </a:t>
            </a:r>
            <a:r>
              <a:rPr lang="en-US" sz="2000" dirty="0"/>
              <a:t>Filters the updated cell state to produce the final output.</a:t>
            </a:r>
          </a:p>
          <a:p>
            <a:endParaRPr lang="en-US" sz="2000" dirty="0"/>
          </a:p>
          <a:p>
            <a:pPr marL="0" indent="0">
              <a:buNone/>
            </a:pPr>
            <a:r>
              <a:rPr lang="en-US" sz="2000" dirty="0"/>
              <a:t>Key Feature: Gating mechanisms allow LSTM to focus on relevant data and ignore noise.</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17</a:t>
            </a:fld>
            <a:endParaRPr lang="en-US" sz="1100">
              <a:solidFill>
                <a:schemeClr val="tx1">
                  <a:lumMod val="50000"/>
                  <a:lumOff val="50000"/>
                </a:schemeClr>
              </a:solidFill>
            </a:endParaRPr>
          </a:p>
        </p:txBody>
      </p:sp>
      <p:sp>
        <p:nvSpPr>
          <p:cNvPr id="6" name="AutoShape 4" descr="What is LSTM? Introduction to Long Short-Term Memory">
            <a:extLst>
              <a:ext uri="{FF2B5EF4-FFF2-40B4-BE49-F238E27FC236}">
                <a16:creationId xmlns:a16="http://schemas.microsoft.com/office/drawing/2014/main" id="{C56C1853-210B-0321-661A-E50D3A9CC3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4898A03C-5E83-DA5F-49C0-1D5BEF4FFC51}"/>
              </a:ext>
            </a:extLst>
          </p:cNvPr>
          <p:cNvPicPr>
            <a:picLocks noChangeAspect="1"/>
          </p:cNvPicPr>
          <p:nvPr/>
        </p:nvPicPr>
        <p:blipFill>
          <a:blip r:embed="rId3"/>
          <a:stretch>
            <a:fillRect/>
          </a:stretch>
        </p:blipFill>
        <p:spPr>
          <a:xfrm>
            <a:off x="5953497" y="2037767"/>
            <a:ext cx="5779153" cy="2477665"/>
          </a:xfrm>
          <a:prstGeom prst="rect">
            <a:avLst/>
          </a:prstGeom>
        </p:spPr>
      </p:pic>
      <p:sp>
        <p:nvSpPr>
          <p:cNvPr id="10" name="TextBox 9">
            <a:extLst>
              <a:ext uri="{FF2B5EF4-FFF2-40B4-BE49-F238E27FC236}">
                <a16:creationId xmlns:a16="http://schemas.microsoft.com/office/drawing/2014/main" id="{D4535A78-20AE-EB99-B6E3-838241C2F326}"/>
              </a:ext>
            </a:extLst>
          </p:cNvPr>
          <p:cNvSpPr txBox="1"/>
          <p:nvPr/>
        </p:nvSpPr>
        <p:spPr>
          <a:xfrm>
            <a:off x="6248400" y="4769850"/>
            <a:ext cx="6342434" cy="477054"/>
          </a:xfrm>
          <a:prstGeom prst="rect">
            <a:avLst/>
          </a:prstGeom>
          <a:noFill/>
        </p:spPr>
        <p:txBody>
          <a:bodyPr wrap="square" rtlCol="0">
            <a:spAutoFit/>
          </a:bodyPr>
          <a:lstStyle/>
          <a:p>
            <a:r>
              <a:rPr lang="en-US" sz="900" dirty="0"/>
              <a:t>Image source: </a:t>
            </a:r>
            <a:r>
              <a:rPr lang="en-US" sz="900" dirty="0">
                <a:hlinkClick r:id="rId4"/>
              </a:rPr>
              <a:t>https://www.analyticsvidhya.com/blog/2021/03/introduction-to-long-short-term-memory-lstm/</a:t>
            </a:r>
            <a:endParaRPr lang="en-US" sz="900" dirty="0"/>
          </a:p>
          <a:p>
            <a:endParaRPr lang="en-US" sz="1600" dirty="0"/>
          </a:p>
        </p:txBody>
      </p:sp>
    </p:spTree>
    <p:extLst>
      <p:ext uri="{BB962C8B-B14F-4D97-AF65-F5344CB8AC3E}">
        <p14:creationId xmlns:p14="http://schemas.microsoft.com/office/powerpoint/2010/main" val="3868169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LSTM in Detail</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18</a:t>
            </a:fld>
            <a:endParaRPr lang="en-US" sz="1100">
              <a:solidFill>
                <a:schemeClr val="tx1">
                  <a:lumMod val="50000"/>
                  <a:lumOff val="50000"/>
                </a:schemeClr>
              </a:solidFill>
            </a:endParaRPr>
          </a:p>
        </p:txBody>
      </p:sp>
      <p:sp>
        <p:nvSpPr>
          <p:cNvPr id="6" name="AutoShape 4" descr="What is LSTM? Introduction to Long Short-Term Memory">
            <a:extLst>
              <a:ext uri="{FF2B5EF4-FFF2-40B4-BE49-F238E27FC236}">
                <a16:creationId xmlns:a16="http://schemas.microsoft.com/office/drawing/2014/main" id="{C56C1853-210B-0321-661A-E50D3A9CC3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D4535A78-20AE-EB99-B6E3-838241C2F326}"/>
              </a:ext>
            </a:extLst>
          </p:cNvPr>
          <p:cNvSpPr txBox="1"/>
          <p:nvPr/>
        </p:nvSpPr>
        <p:spPr>
          <a:xfrm>
            <a:off x="3148357" y="5978377"/>
            <a:ext cx="6342434" cy="477054"/>
          </a:xfrm>
          <a:prstGeom prst="rect">
            <a:avLst/>
          </a:prstGeom>
          <a:noFill/>
        </p:spPr>
        <p:txBody>
          <a:bodyPr wrap="square" rtlCol="0">
            <a:spAutoFit/>
          </a:bodyPr>
          <a:lstStyle/>
          <a:p>
            <a:r>
              <a:rPr lang="en-US" sz="900" dirty="0"/>
              <a:t>Image source: </a:t>
            </a:r>
            <a:r>
              <a:rPr lang="en-US" sz="900" dirty="0">
                <a:hlinkClick r:id="rId3"/>
              </a:rPr>
              <a:t>https://www.analyticsvidhya.com/blog/2021/01/understanding-architecture-of-lstm/</a:t>
            </a:r>
            <a:endParaRPr lang="en-US" sz="900" dirty="0"/>
          </a:p>
          <a:p>
            <a:endParaRPr lang="en-US" sz="1600" dirty="0"/>
          </a:p>
        </p:txBody>
      </p:sp>
      <p:pic>
        <p:nvPicPr>
          <p:cNvPr id="7" name="Picture 6">
            <a:extLst>
              <a:ext uri="{FF2B5EF4-FFF2-40B4-BE49-F238E27FC236}">
                <a16:creationId xmlns:a16="http://schemas.microsoft.com/office/drawing/2014/main" id="{C0BBC853-3CBB-5494-B089-553BCDA4D9F1}"/>
              </a:ext>
            </a:extLst>
          </p:cNvPr>
          <p:cNvPicPr>
            <a:picLocks noChangeAspect="1"/>
          </p:cNvPicPr>
          <p:nvPr/>
        </p:nvPicPr>
        <p:blipFill>
          <a:blip r:embed="rId4"/>
          <a:stretch>
            <a:fillRect/>
          </a:stretch>
        </p:blipFill>
        <p:spPr>
          <a:xfrm>
            <a:off x="2599862" y="1821967"/>
            <a:ext cx="6687475" cy="3923223"/>
          </a:xfrm>
          <a:prstGeom prst="rect">
            <a:avLst/>
          </a:prstGeom>
        </p:spPr>
      </p:pic>
    </p:spTree>
    <p:extLst>
      <p:ext uri="{BB962C8B-B14F-4D97-AF65-F5344CB8AC3E}">
        <p14:creationId xmlns:p14="http://schemas.microsoft.com/office/powerpoint/2010/main" val="2236681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LSTM for Stock Price Prediction</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632297" y="1400783"/>
            <a:ext cx="10846341" cy="4735072"/>
          </a:xfrm>
        </p:spPr>
        <p:txBody>
          <a:bodyPr anchor="ctr">
            <a:normAutofit/>
          </a:bodyPr>
          <a:lstStyle/>
          <a:p>
            <a:pPr marL="0" indent="0">
              <a:buNone/>
            </a:pPr>
            <a:r>
              <a:rPr lang="en-US" sz="2000" b="1" dirty="0"/>
              <a:t>Advantages of LSTM:</a:t>
            </a:r>
          </a:p>
          <a:p>
            <a:r>
              <a:rPr lang="en-US" sz="2000" dirty="0"/>
              <a:t>Captures long-term dependencies in sequential data.</a:t>
            </a:r>
          </a:p>
          <a:p>
            <a:r>
              <a:rPr lang="en-US" sz="2000" dirty="0"/>
              <a:t>Handles non-linear and dynamic stock price patterns.</a:t>
            </a:r>
          </a:p>
          <a:p>
            <a:r>
              <a:rPr lang="en-US" sz="2000" dirty="0"/>
              <a:t>Resilient to noisy, volatile financial data.</a:t>
            </a:r>
          </a:p>
          <a:p>
            <a:pPr marL="0" indent="0">
              <a:buNone/>
            </a:pPr>
            <a:endParaRPr lang="en-US" sz="2000" dirty="0"/>
          </a:p>
          <a:p>
            <a:pPr marL="0" indent="0">
              <a:buNone/>
            </a:pPr>
            <a:r>
              <a:rPr lang="en-US" sz="2000" b="1" dirty="0"/>
              <a:t>Why It Works for Stock Data:</a:t>
            </a:r>
          </a:p>
          <a:p>
            <a:r>
              <a:rPr lang="en-US" sz="2000" dirty="0"/>
              <a:t>Stocks have temporal dependencies (price today depends on past trends).</a:t>
            </a:r>
          </a:p>
          <a:p>
            <a:r>
              <a:rPr lang="en-US" sz="2000" dirty="0"/>
              <a:t>LSTM’s ability to store and process sequential patterns makes it ideal for this use case.</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19</a:t>
            </a:fld>
            <a:endParaRPr lang="en-US" sz="1100">
              <a:solidFill>
                <a:schemeClr val="tx1">
                  <a:lumMod val="50000"/>
                  <a:lumOff val="50000"/>
                </a:schemeClr>
              </a:solidFill>
            </a:endParaRPr>
          </a:p>
        </p:txBody>
      </p:sp>
    </p:spTree>
    <p:extLst>
      <p:ext uri="{BB962C8B-B14F-4D97-AF65-F5344CB8AC3E}">
        <p14:creationId xmlns:p14="http://schemas.microsoft.com/office/powerpoint/2010/main" val="552046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C96334-4B27-8C06-F0C7-7C387C74591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Agenda</a:t>
            </a:r>
          </a:p>
        </p:txBody>
      </p:sp>
      <p:sp>
        <p:nvSpPr>
          <p:cNvPr id="3" name="Content Placeholder 2">
            <a:extLst>
              <a:ext uri="{FF2B5EF4-FFF2-40B4-BE49-F238E27FC236}">
                <a16:creationId xmlns:a16="http://schemas.microsoft.com/office/drawing/2014/main" id="{5330AEBD-6BF3-FA40-E4F9-E4F1F1F1A21F}"/>
              </a:ext>
            </a:extLst>
          </p:cNvPr>
          <p:cNvSpPr>
            <a:spLocks noGrp="1"/>
          </p:cNvSpPr>
          <p:nvPr>
            <p:ph idx="1"/>
          </p:nvPr>
        </p:nvSpPr>
        <p:spPr>
          <a:xfrm>
            <a:off x="680936" y="1692614"/>
            <a:ext cx="10807430" cy="5028862"/>
          </a:xfrm>
        </p:spPr>
        <p:txBody>
          <a:bodyPr anchor="ctr">
            <a:normAutofit/>
          </a:bodyPr>
          <a:lstStyle/>
          <a:p>
            <a:r>
              <a:rPr lang="en-US" sz="2000" dirty="0"/>
              <a:t>Introduction</a:t>
            </a:r>
          </a:p>
          <a:p>
            <a:r>
              <a:rPr lang="en-US" sz="2000" dirty="0"/>
              <a:t>Goals and Objectives</a:t>
            </a:r>
          </a:p>
          <a:p>
            <a:r>
              <a:rPr lang="en-US" sz="2000" dirty="0"/>
              <a:t>Motivation</a:t>
            </a:r>
          </a:p>
          <a:p>
            <a:r>
              <a:rPr lang="en-US" sz="2000" dirty="0"/>
              <a:t>Dataset </a:t>
            </a:r>
          </a:p>
          <a:p>
            <a:r>
              <a:rPr lang="en-US" sz="2000" dirty="0"/>
              <a:t>Methods and Tools</a:t>
            </a:r>
          </a:p>
          <a:p>
            <a:pPr lvl="1"/>
            <a:r>
              <a:rPr lang="en-US" sz="2000" dirty="0"/>
              <a:t>ML Models</a:t>
            </a:r>
          </a:p>
          <a:p>
            <a:pPr lvl="1"/>
            <a:r>
              <a:rPr lang="en-US" sz="2000" dirty="0"/>
              <a:t>Monte Carlo Simulation</a:t>
            </a:r>
          </a:p>
          <a:p>
            <a:pPr lvl="1"/>
            <a:r>
              <a:rPr lang="en-US" sz="2000" dirty="0"/>
              <a:t>App Development</a:t>
            </a:r>
          </a:p>
          <a:p>
            <a:r>
              <a:rPr lang="en-US" sz="2000" dirty="0"/>
              <a:t>App Demo</a:t>
            </a:r>
          </a:p>
          <a:p>
            <a:r>
              <a:rPr lang="en-US" sz="2000" dirty="0"/>
              <a:t>Results</a:t>
            </a:r>
          </a:p>
          <a:p>
            <a:r>
              <a:rPr lang="en-US" sz="2000" dirty="0"/>
              <a:t>Contributions &amp; Conclusions</a:t>
            </a:r>
          </a:p>
          <a:p>
            <a:r>
              <a:rPr lang="en-US" sz="2000" dirty="0"/>
              <a:t>Future Work</a:t>
            </a:r>
          </a:p>
          <a:p>
            <a:r>
              <a:rPr lang="en-US" sz="2000" dirty="0"/>
              <a:t>Q&amp;A</a:t>
            </a:r>
          </a:p>
        </p:txBody>
      </p:sp>
      <p:sp>
        <p:nvSpPr>
          <p:cNvPr id="4" name="Slide Number Placeholder 3">
            <a:extLst>
              <a:ext uri="{FF2B5EF4-FFF2-40B4-BE49-F238E27FC236}">
                <a16:creationId xmlns:a16="http://schemas.microsoft.com/office/drawing/2014/main" id="{958821BA-6BDC-6F41-3436-513F4528C058}"/>
              </a:ext>
            </a:extLst>
          </p:cNvPr>
          <p:cNvSpPr>
            <a:spLocks noGrp="1"/>
          </p:cNvSpPr>
          <p:nvPr>
            <p:ph type="sldNum" sz="quarter" idx="12"/>
          </p:nvPr>
        </p:nvSpPr>
        <p:spPr/>
        <p:txBody>
          <a:bodyPr/>
          <a:lstStyle/>
          <a:p>
            <a:fld id="{CAFDCACF-5F46-4C45-95C6-4A14426EA1E6}" type="slidenum">
              <a:rPr lang="en-US" smtClean="0"/>
              <a:t>2</a:t>
            </a:fld>
            <a:endParaRPr lang="en-US"/>
          </a:p>
        </p:txBody>
      </p:sp>
    </p:spTree>
    <p:extLst>
      <p:ext uri="{BB962C8B-B14F-4D97-AF65-F5344CB8AC3E}">
        <p14:creationId xmlns:p14="http://schemas.microsoft.com/office/powerpoint/2010/main" val="305824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Preparing Data for LSTM</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204280" y="1124674"/>
            <a:ext cx="7110469" cy="5330757"/>
          </a:xfrm>
        </p:spPr>
        <p:txBody>
          <a:bodyPr anchor="ctr">
            <a:normAutofit/>
          </a:bodyPr>
          <a:lstStyle/>
          <a:p>
            <a:pPr marL="0" indent="0">
              <a:buNone/>
            </a:pPr>
            <a:r>
              <a:rPr lang="en-US" sz="2000" b="1" dirty="0"/>
              <a:t>Scaling:</a:t>
            </a:r>
          </a:p>
          <a:p>
            <a:r>
              <a:rPr lang="en-US" sz="2000" dirty="0"/>
              <a:t>Adjusted closing prices scaled to [0,1] using </a:t>
            </a:r>
            <a:r>
              <a:rPr lang="en-US" sz="2000" dirty="0" err="1"/>
              <a:t>MinMaxScaler</a:t>
            </a:r>
            <a:r>
              <a:rPr lang="en-US" sz="2000" dirty="0"/>
              <a:t> for numerical stability.</a:t>
            </a:r>
          </a:p>
          <a:p>
            <a:pPr marL="0" indent="0">
              <a:buNone/>
            </a:pPr>
            <a:endParaRPr lang="en-US" sz="2000" dirty="0"/>
          </a:p>
          <a:p>
            <a:pPr marL="0" indent="0">
              <a:buNone/>
            </a:pPr>
            <a:r>
              <a:rPr lang="en-US" sz="2000" b="1" dirty="0"/>
              <a:t>Sequence Creation:</a:t>
            </a:r>
          </a:p>
          <a:p>
            <a:r>
              <a:rPr lang="en-US" sz="2000" dirty="0"/>
              <a:t>A window size of 60 days was used. The model predicts the next day’s price based on the previous 60 days.</a:t>
            </a:r>
          </a:p>
          <a:p>
            <a:pPr marL="0" indent="0">
              <a:buNone/>
            </a:pPr>
            <a:endParaRPr lang="en-US" sz="2000" dirty="0"/>
          </a:p>
          <a:p>
            <a:pPr marL="0" indent="0">
              <a:buNone/>
            </a:pPr>
            <a:r>
              <a:rPr lang="en-US" sz="2000" b="1" dirty="0"/>
              <a:t>Data Splitting:</a:t>
            </a:r>
          </a:p>
          <a:p>
            <a:r>
              <a:rPr lang="en-US" sz="2000" dirty="0"/>
              <a:t>Chronologically split into training (80%) and testing (20%) sets to avoid information leakage.</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20</a:t>
            </a:fld>
            <a:endParaRPr lang="en-US" sz="1100">
              <a:solidFill>
                <a:schemeClr val="tx1">
                  <a:lumMod val="50000"/>
                  <a:lumOff val="50000"/>
                </a:schemeClr>
              </a:solidFill>
            </a:endParaRPr>
          </a:p>
        </p:txBody>
      </p:sp>
      <p:pic>
        <p:nvPicPr>
          <p:cNvPr id="5" name="Picture 4" descr="A screenshot of a computer code&#10;&#10;Description automatically generated">
            <a:extLst>
              <a:ext uri="{FF2B5EF4-FFF2-40B4-BE49-F238E27FC236}">
                <a16:creationId xmlns:a16="http://schemas.microsoft.com/office/drawing/2014/main" id="{F4F6EBF2-8A72-19E2-AFF4-A4F4691B2CBC}"/>
              </a:ext>
            </a:extLst>
          </p:cNvPr>
          <p:cNvPicPr>
            <a:picLocks noChangeAspect="1"/>
          </p:cNvPicPr>
          <p:nvPr/>
        </p:nvPicPr>
        <p:blipFill>
          <a:blip r:embed="rId3"/>
          <a:stretch>
            <a:fillRect/>
          </a:stretch>
        </p:blipFill>
        <p:spPr>
          <a:xfrm>
            <a:off x="7314754" y="4843166"/>
            <a:ext cx="4672965" cy="1977390"/>
          </a:xfrm>
          <a:prstGeom prst="rect">
            <a:avLst/>
          </a:prstGeom>
        </p:spPr>
      </p:pic>
      <p:pic>
        <p:nvPicPr>
          <p:cNvPr id="7" name="Picture 6">
            <a:extLst>
              <a:ext uri="{FF2B5EF4-FFF2-40B4-BE49-F238E27FC236}">
                <a16:creationId xmlns:a16="http://schemas.microsoft.com/office/drawing/2014/main" id="{4E8A5606-C9A6-4933-8B79-CD3E4037E6F3}"/>
              </a:ext>
            </a:extLst>
          </p:cNvPr>
          <p:cNvPicPr>
            <a:picLocks noChangeAspect="1"/>
          </p:cNvPicPr>
          <p:nvPr/>
        </p:nvPicPr>
        <p:blipFill>
          <a:blip r:embed="rId4"/>
          <a:stretch>
            <a:fillRect/>
          </a:stretch>
        </p:blipFill>
        <p:spPr>
          <a:xfrm>
            <a:off x="8739581" y="1622745"/>
            <a:ext cx="1951117" cy="2650322"/>
          </a:xfrm>
          <a:prstGeom prst="rect">
            <a:avLst/>
          </a:prstGeom>
        </p:spPr>
      </p:pic>
    </p:spTree>
    <p:extLst>
      <p:ext uri="{BB962C8B-B14F-4D97-AF65-F5344CB8AC3E}">
        <p14:creationId xmlns:p14="http://schemas.microsoft.com/office/powerpoint/2010/main" val="1491582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LSTM Model Design</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186490" y="1891969"/>
            <a:ext cx="5909510" cy="4563461"/>
          </a:xfrm>
        </p:spPr>
        <p:txBody>
          <a:bodyPr anchor="ctr">
            <a:normAutofit/>
          </a:bodyPr>
          <a:lstStyle/>
          <a:p>
            <a:pPr marL="0" indent="0">
              <a:buNone/>
            </a:pPr>
            <a:r>
              <a:rPr lang="en-US" sz="2000" b="1" dirty="0"/>
              <a:t>Layers:</a:t>
            </a:r>
          </a:p>
          <a:p>
            <a:r>
              <a:rPr lang="en-US" sz="2000" dirty="0"/>
              <a:t>First LSTM Layer: 50 units, return sequences enabled to pass full sequence to the next layer.</a:t>
            </a:r>
          </a:p>
          <a:p>
            <a:r>
              <a:rPr lang="en-US" sz="2000" dirty="0"/>
              <a:t>Second LSTM Layer: 50 units, further refines temporal patterns.</a:t>
            </a:r>
          </a:p>
          <a:p>
            <a:r>
              <a:rPr lang="en-US" sz="2000" dirty="0"/>
              <a:t>Third LSTM Layer: 50 units, outputs only the final time step.</a:t>
            </a:r>
          </a:p>
          <a:p>
            <a:r>
              <a:rPr lang="en-US" sz="2000" dirty="0"/>
              <a:t>Dropout Layers: 30% dropout after each LSTM layer to prevent overfitting.</a:t>
            </a:r>
          </a:p>
          <a:p>
            <a:pPr marL="0" indent="0">
              <a:buNone/>
            </a:pPr>
            <a:endParaRPr lang="en-US" sz="2000" dirty="0"/>
          </a:p>
          <a:p>
            <a:pPr marL="0" indent="0">
              <a:buNone/>
            </a:pPr>
            <a:r>
              <a:rPr lang="en-US" sz="2000" b="1" dirty="0"/>
              <a:t>Output Layer:</a:t>
            </a:r>
          </a:p>
          <a:p>
            <a:r>
              <a:rPr lang="en-US" sz="2000" dirty="0"/>
              <a:t>A Dense layer with one unit for predicting the next day’s price.</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21</a:t>
            </a:fld>
            <a:endParaRPr lang="en-US" sz="1100">
              <a:solidFill>
                <a:schemeClr val="tx1">
                  <a:lumMod val="50000"/>
                  <a:lumOff val="50000"/>
                </a:schemeClr>
              </a:solidFill>
            </a:endParaRPr>
          </a:p>
        </p:txBody>
      </p:sp>
      <p:pic>
        <p:nvPicPr>
          <p:cNvPr id="5" name="Picture 4" descr="A screen shot of a computer code&#10;&#10;Description automatically generated">
            <a:extLst>
              <a:ext uri="{FF2B5EF4-FFF2-40B4-BE49-F238E27FC236}">
                <a16:creationId xmlns:a16="http://schemas.microsoft.com/office/drawing/2014/main" id="{E31B1295-50C2-F4A7-8E96-59DF80A53902}"/>
              </a:ext>
            </a:extLst>
          </p:cNvPr>
          <p:cNvPicPr>
            <a:picLocks noChangeAspect="1"/>
          </p:cNvPicPr>
          <p:nvPr/>
        </p:nvPicPr>
        <p:blipFill>
          <a:blip r:embed="rId3"/>
          <a:stretch>
            <a:fillRect/>
          </a:stretch>
        </p:blipFill>
        <p:spPr>
          <a:xfrm>
            <a:off x="6209491" y="2673722"/>
            <a:ext cx="5909510" cy="2365205"/>
          </a:xfrm>
          <a:prstGeom prst="rect">
            <a:avLst/>
          </a:prstGeom>
        </p:spPr>
      </p:pic>
    </p:spTree>
    <p:extLst>
      <p:ext uri="{BB962C8B-B14F-4D97-AF65-F5344CB8AC3E}">
        <p14:creationId xmlns:p14="http://schemas.microsoft.com/office/powerpoint/2010/main" val="2232093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LSTM Model Design: Summary of Workflow</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731194" y="1716871"/>
            <a:ext cx="10729608" cy="3837621"/>
          </a:xfrm>
        </p:spPr>
        <p:txBody>
          <a:bodyPr anchor="ctr">
            <a:normAutofit/>
          </a:bodyPr>
          <a:lstStyle/>
          <a:p>
            <a:pPr marL="0" indent="0">
              <a:buNone/>
            </a:pPr>
            <a:r>
              <a:rPr lang="en-US" sz="2000" dirty="0"/>
              <a:t>• The first LSTM layer takes sequential input and extracts temporal features.</a:t>
            </a:r>
          </a:p>
          <a:p>
            <a:pPr marL="0" indent="0">
              <a:buNone/>
            </a:pPr>
            <a:r>
              <a:rPr lang="en-US" sz="2000" dirty="0"/>
              <a:t>• The subsequent LSTM layers build on these features, capturing more abstract and complex patterns in the data.</a:t>
            </a:r>
          </a:p>
          <a:p>
            <a:pPr marL="0" indent="0">
              <a:buNone/>
            </a:pPr>
            <a:r>
              <a:rPr lang="en-US" sz="2000" dirty="0"/>
              <a:t>• Dropout layers reduce the risk of overfitting by randomly deactivating some neurons.</a:t>
            </a:r>
          </a:p>
          <a:p>
            <a:pPr marL="0" indent="0">
              <a:buNone/>
            </a:pPr>
            <a:r>
              <a:rPr lang="en-US" sz="2000" dirty="0"/>
              <a:t>• The Dense layer produces the final output, which is the predicted value for the input sequence.</a:t>
            </a:r>
          </a:p>
          <a:p>
            <a:pPr marL="0" indent="0">
              <a:buNone/>
            </a:pPr>
            <a:endParaRPr lang="en-US" sz="2000" dirty="0"/>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22</a:t>
            </a:fld>
            <a:endParaRPr lang="en-US" sz="1100">
              <a:solidFill>
                <a:schemeClr val="tx1">
                  <a:lumMod val="50000"/>
                  <a:lumOff val="50000"/>
                </a:schemeClr>
              </a:solidFill>
            </a:endParaRPr>
          </a:p>
        </p:txBody>
      </p:sp>
    </p:spTree>
    <p:extLst>
      <p:ext uri="{BB962C8B-B14F-4D97-AF65-F5344CB8AC3E}">
        <p14:creationId xmlns:p14="http://schemas.microsoft.com/office/powerpoint/2010/main" val="1974726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Training the LSTM Model</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653373" y="1891970"/>
            <a:ext cx="10729608" cy="3837621"/>
          </a:xfrm>
        </p:spPr>
        <p:txBody>
          <a:bodyPr anchor="ctr">
            <a:normAutofit lnSpcReduction="10000"/>
          </a:bodyPr>
          <a:lstStyle/>
          <a:p>
            <a:pPr marL="0" indent="0">
              <a:buNone/>
            </a:pPr>
            <a:r>
              <a:rPr lang="en-US" sz="2000" b="1" dirty="0"/>
              <a:t>Key Elements:</a:t>
            </a:r>
          </a:p>
          <a:p>
            <a:r>
              <a:rPr lang="en-US" sz="2000" dirty="0"/>
              <a:t>Optimizer: Adam, dynamically adjusts learning rates for efficient optimization.</a:t>
            </a:r>
          </a:p>
          <a:p>
            <a:r>
              <a:rPr lang="en-US" sz="2000" dirty="0"/>
              <a:t>Loss Function: Mean Squared Error (MSE), ideal for regression tasks.</a:t>
            </a:r>
          </a:p>
          <a:p>
            <a:r>
              <a:rPr lang="en-US" sz="2000" dirty="0"/>
              <a:t>Early Stopping: Monitors validation loss and stops training when no improvement is observed for 5 epochs.</a:t>
            </a:r>
          </a:p>
          <a:p>
            <a:r>
              <a:rPr lang="en-US" sz="2000" dirty="0"/>
              <a:t>Validation Split: 20% of training data set aside for validation.</a:t>
            </a:r>
          </a:p>
          <a:p>
            <a:pPr marL="0" indent="0">
              <a:buNone/>
            </a:pPr>
            <a:endParaRPr lang="en-US" sz="2000" dirty="0"/>
          </a:p>
          <a:p>
            <a:pPr marL="0" indent="0">
              <a:buNone/>
            </a:pPr>
            <a:r>
              <a:rPr lang="en-US" sz="2000" b="1" dirty="0"/>
              <a:t>Configuration:</a:t>
            </a:r>
          </a:p>
          <a:p>
            <a:r>
              <a:rPr lang="en-US" sz="2000" dirty="0"/>
              <a:t>Epochs: Max of 100, but early stopping usually halts training earlier.</a:t>
            </a:r>
          </a:p>
          <a:p>
            <a:r>
              <a:rPr lang="en-US" sz="2000" dirty="0"/>
              <a:t>Batch Size: 32 samples per batch.</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23</a:t>
            </a:fld>
            <a:endParaRPr lang="en-US" sz="1100">
              <a:solidFill>
                <a:schemeClr val="tx1">
                  <a:lumMod val="50000"/>
                  <a:lumOff val="50000"/>
                </a:schemeClr>
              </a:solidFill>
            </a:endParaRPr>
          </a:p>
        </p:txBody>
      </p:sp>
    </p:spTree>
    <p:extLst>
      <p:ext uri="{BB962C8B-B14F-4D97-AF65-F5344CB8AC3E}">
        <p14:creationId xmlns:p14="http://schemas.microsoft.com/office/powerpoint/2010/main" val="1514924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Evaluating LSTM Performance (Apple Stock)</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653373" y="1891970"/>
            <a:ext cx="6029529" cy="3837621"/>
          </a:xfrm>
        </p:spPr>
        <p:txBody>
          <a:bodyPr anchor="ctr">
            <a:normAutofit/>
          </a:bodyPr>
          <a:lstStyle/>
          <a:p>
            <a:pPr marL="0" indent="0">
              <a:buNone/>
            </a:pPr>
            <a:r>
              <a:rPr lang="en-US" sz="2000" b="1" dirty="0"/>
              <a:t>Metrics:</a:t>
            </a:r>
          </a:p>
          <a:p>
            <a:r>
              <a:rPr lang="en-US" sz="2000" dirty="0"/>
              <a:t>Mean Absolute Error (MAE): 11.03.</a:t>
            </a:r>
          </a:p>
          <a:p>
            <a:r>
              <a:rPr lang="en-US" sz="2000" dirty="0"/>
              <a:t>Root Mean Squared Error (RMSE): 13.83.</a:t>
            </a:r>
          </a:p>
          <a:p>
            <a:r>
              <a:rPr lang="en-US" sz="2000" dirty="0"/>
              <a:t>Mean Squared Error (MSE): 191.28.</a:t>
            </a:r>
          </a:p>
          <a:p>
            <a:pPr marL="0" indent="0">
              <a:buNone/>
            </a:pPr>
            <a:endParaRPr lang="en-US" sz="2000" dirty="0"/>
          </a:p>
          <a:p>
            <a:pPr marL="0" indent="0">
              <a:buNone/>
            </a:pPr>
            <a:r>
              <a:rPr lang="en-US" sz="2000" b="1" dirty="0"/>
              <a:t>Insights:</a:t>
            </a:r>
          </a:p>
          <a:p>
            <a:r>
              <a:rPr lang="en-US" sz="2000" dirty="0"/>
              <a:t>Effectively captures long-term trends.</a:t>
            </a:r>
          </a:p>
          <a:p>
            <a:r>
              <a:rPr lang="en-US" sz="2000" dirty="0"/>
              <a:t>Struggles with sharp fluctuations, smoothing out sudden price changes.</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24</a:t>
            </a:fld>
            <a:endParaRPr lang="en-US" sz="1100">
              <a:solidFill>
                <a:schemeClr val="tx1">
                  <a:lumMod val="50000"/>
                  <a:lumOff val="50000"/>
                </a:schemeClr>
              </a:solidFill>
            </a:endParaRPr>
          </a:p>
        </p:txBody>
      </p:sp>
      <p:pic>
        <p:nvPicPr>
          <p:cNvPr id="5" name="Picture 4" descr="A graph showing a price&#10;&#10;Description automatically generated with medium confidence">
            <a:extLst>
              <a:ext uri="{FF2B5EF4-FFF2-40B4-BE49-F238E27FC236}">
                <a16:creationId xmlns:a16="http://schemas.microsoft.com/office/drawing/2014/main" id="{BECA18A0-AEBB-9E1C-D753-6836865B1377}"/>
              </a:ext>
            </a:extLst>
          </p:cNvPr>
          <p:cNvPicPr>
            <a:picLocks noChangeAspect="1"/>
          </p:cNvPicPr>
          <p:nvPr/>
        </p:nvPicPr>
        <p:blipFill>
          <a:blip r:embed="rId3"/>
          <a:stretch>
            <a:fillRect/>
          </a:stretch>
        </p:blipFill>
        <p:spPr>
          <a:xfrm>
            <a:off x="6678968" y="2100930"/>
            <a:ext cx="5248308" cy="3837621"/>
          </a:xfrm>
          <a:prstGeom prst="rect">
            <a:avLst/>
          </a:prstGeom>
        </p:spPr>
      </p:pic>
    </p:spTree>
    <p:extLst>
      <p:ext uri="{BB962C8B-B14F-4D97-AF65-F5344CB8AC3E}">
        <p14:creationId xmlns:p14="http://schemas.microsoft.com/office/powerpoint/2010/main" val="2043743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Evaluating LSTM Performance (Google)</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1772054" y="1979223"/>
            <a:ext cx="6029529" cy="350565"/>
          </a:xfrm>
        </p:spPr>
        <p:txBody>
          <a:bodyPr anchor="ctr">
            <a:normAutofit lnSpcReduction="10000"/>
          </a:bodyPr>
          <a:lstStyle/>
          <a:p>
            <a:pPr marL="0" indent="0">
              <a:buNone/>
            </a:pPr>
            <a:r>
              <a:rPr lang="en-US" sz="2000" dirty="0"/>
              <a:t>					</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25</a:t>
            </a:fld>
            <a:endParaRPr lang="en-US" sz="1100">
              <a:solidFill>
                <a:schemeClr val="tx1">
                  <a:lumMod val="50000"/>
                  <a:lumOff val="50000"/>
                </a:schemeClr>
              </a:solidFill>
            </a:endParaRPr>
          </a:p>
        </p:txBody>
      </p:sp>
      <p:pic>
        <p:nvPicPr>
          <p:cNvPr id="7" name="Picture 6">
            <a:extLst>
              <a:ext uri="{FF2B5EF4-FFF2-40B4-BE49-F238E27FC236}">
                <a16:creationId xmlns:a16="http://schemas.microsoft.com/office/drawing/2014/main" id="{57A6D3FE-86CC-06BD-BF28-F4BEA8D232E3}"/>
              </a:ext>
            </a:extLst>
          </p:cNvPr>
          <p:cNvPicPr>
            <a:picLocks noChangeAspect="1"/>
          </p:cNvPicPr>
          <p:nvPr/>
        </p:nvPicPr>
        <p:blipFill>
          <a:blip r:embed="rId3"/>
          <a:stretch>
            <a:fillRect/>
          </a:stretch>
        </p:blipFill>
        <p:spPr>
          <a:xfrm>
            <a:off x="2764882" y="1847548"/>
            <a:ext cx="6662231" cy="4746954"/>
          </a:xfrm>
          <a:prstGeom prst="rect">
            <a:avLst/>
          </a:prstGeom>
        </p:spPr>
      </p:pic>
      <p:pic>
        <p:nvPicPr>
          <p:cNvPr id="20" name="Picture 19">
            <a:extLst>
              <a:ext uri="{FF2B5EF4-FFF2-40B4-BE49-F238E27FC236}">
                <a16:creationId xmlns:a16="http://schemas.microsoft.com/office/drawing/2014/main" id="{541C5156-E641-FF14-9156-A7331FCE0883}"/>
              </a:ext>
            </a:extLst>
          </p:cNvPr>
          <p:cNvPicPr>
            <a:picLocks noChangeAspect="1"/>
          </p:cNvPicPr>
          <p:nvPr/>
        </p:nvPicPr>
        <p:blipFill>
          <a:blip r:embed="rId4"/>
          <a:stretch>
            <a:fillRect/>
          </a:stretch>
        </p:blipFill>
        <p:spPr>
          <a:xfrm>
            <a:off x="222521" y="1708477"/>
            <a:ext cx="3448531" cy="257211"/>
          </a:xfrm>
          <a:prstGeom prst="rect">
            <a:avLst/>
          </a:prstGeom>
        </p:spPr>
      </p:pic>
    </p:spTree>
    <p:extLst>
      <p:ext uri="{BB962C8B-B14F-4D97-AF65-F5344CB8AC3E}">
        <p14:creationId xmlns:p14="http://schemas.microsoft.com/office/powerpoint/2010/main" val="3209789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Evaluating LSTM Performance (IBM)</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26</a:t>
            </a:fld>
            <a:endParaRPr lang="en-US" sz="1100">
              <a:solidFill>
                <a:schemeClr val="tx1">
                  <a:lumMod val="50000"/>
                  <a:lumOff val="50000"/>
                </a:schemeClr>
              </a:solidFill>
            </a:endParaRPr>
          </a:p>
        </p:txBody>
      </p:sp>
      <p:pic>
        <p:nvPicPr>
          <p:cNvPr id="14" name="Picture 13">
            <a:extLst>
              <a:ext uri="{FF2B5EF4-FFF2-40B4-BE49-F238E27FC236}">
                <a16:creationId xmlns:a16="http://schemas.microsoft.com/office/drawing/2014/main" id="{E2A575FE-B156-AEBB-1E63-8CD3EF6F1DFB}"/>
              </a:ext>
            </a:extLst>
          </p:cNvPr>
          <p:cNvPicPr>
            <a:picLocks noChangeAspect="1"/>
          </p:cNvPicPr>
          <p:nvPr/>
        </p:nvPicPr>
        <p:blipFill>
          <a:blip r:embed="rId3"/>
          <a:stretch>
            <a:fillRect/>
          </a:stretch>
        </p:blipFill>
        <p:spPr>
          <a:xfrm>
            <a:off x="2879304" y="1985019"/>
            <a:ext cx="6433388" cy="4773160"/>
          </a:xfrm>
          <a:prstGeom prst="rect">
            <a:avLst/>
          </a:prstGeom>
        </p:spPr>
      </p:pic>
      <p:pic>
        <p:nvPicPr>
          <p:cNvPr id="16" name="Picture 15">
            <a:extLst>
              <a:ext uri="{FF2B5EF4-FFF2-40B4-BE49-F238E27FC236}">
                <a16:creationId xmlns:a16="http://schemas.microsoft.com/office/drawing/2014/main" id="{07322181-68B8-35F6-661E-054FF67D1EF5}"/>
              </a:ext>
            </a:extLst>
          </p:cNvPr>
          <p:cNvPicPr>
            <a:picLocks noChangeAspect="1"/>
          </p:cNvPicPr>
          <p:nvPr/>
        </p:nvPicPr>
        <p:blipFill>
          <a:blip r:embed="rId4"/>
          <a:stretch>
            <a:fillRect/>
          </a:stretch>
        </p:blipFill>
        <p:spPr>
          <a:xfrm>
            <a:off x="165057" y="1718282"/>
            <a:ext cx="3543795" cy="266737"/>
          </a:xfrm>
          <a:prstGeom prst="rect">
            <a:avLst/>
          </a:prstGeom>
        </p:spPr>
      </p:pic>
    </p:spTree>
    <p:extLst>
      <p:ext uri="{BB962C8B-B14F-4D97-AF65-F5344CB8AC3E}">
        <p14:creationId xmlns:p14="http://schemas.microsoft.com/office/powerpoint/2010/main" val="3031824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Evaluating LSTM Performance (Netflix)</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27</a:t>
            </a:fld>
            <a:endParaRPr lang="en-US" sz="1100">
              <a:solidFill>
                <a:schemeClr val="tx1">
                  <a:lumMod val="50000"/>
                  <a:lumOff val="50000"/>
                </a:schemeClr>
              </a:solidFill>
            </a:endParaRPr>
          </a:p>
        </p:txBody>
      </p:sp>
      <p:pic>
        <p:nvPicPr>
          <p:cNvPr id="18" name="Picture 17">
            <a:extLst>
              <a:ext uri="{FF2B5EF4-FFF2-40B4-BE49-F238E27FC236}">
                <a16:creationId xmlns:a16="http://schemas.microsoft.com/office/drawing/2014/main" id="{A812409D-1ABC-B92D-B977-0CF20A9EB4E6}"/>
              </a:ext>
            </a:extLst>
          </p:cNvPr>
          <p:cNvPicPr>
            <a:picLocks noChangeAspect="1"/>
          </p:cNvPicPr>
          <p:nvPr/>
        </p:nvPicPr>
        <p:blipFill>
          <a:blip r:embed="rId3"/>
          <a:stretch>
            <a:fillRect/>
          </a:stretch>
        </p:blipFill>
        <p:spPr>
          <a:xfrm>
            <a:off x="2877232" y="1891970"/>
            <a:ext cx="6437531" cy="4723394"/>
          </a:xfrm>
          <a:prstGeom prst="rect">
            <a:avLst/>
          </a:prstGeom>
        </p:spPr>
      </p:pic>
      <p:pic>
        <p:nvPicPr>
          <p:cNvPr id="10" name="Picture 9">
            <a:extLst>
              <a:ext uri="{FF2B5EF4-FFF2-40B4-BE49-F238E27FC236}">
                <a16:creationId xmlns:a16="http://schemas.microsoft.com/office/drawing/2014/main" id="{A4ECD7E7-7EE4-79DD-F3A5-BB7CEF54D4EA}"/>
              </a:ext>
            </a:extLst>
          </p:cNvPr>
          <p:cNvPicPr>
            <a:picLocks noChangeAspect="1"/>
          </p:cNvPicPr>
          <p:nvPr/>
        </p:nvPicPr>
        <p:blipFill>
          <a:blip r:embed="rId4"/>
          <a:stretch>
            <a:fillRect/>
          </a:stretch>
        </p:blipFill>
        <p:spPr>
          <a:xfrm>
            <a:off x="88234" y="1663338"/>
            <a:ext cx="3658111" cy="228632"/>
          </a:xfrm>
          <a:prstGeom prst="rect">
            <a:avLst/>
          </a:prstGeom>
        </p:spPr>
      </p:pic>
    </p:spTree>
    <p:extLst>
      <p:ext uri="{BB962C8B-B14F-4D97-AF65-F5344CB8AC3E}">
        <p14:creationId xmlns:p14="http://schemas.microsoft.com/office/powerpoint/2010/main" val="906640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Evaluating LSTM Performance (Microsoft)</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28</a:t>
            </a:fld>
            <a:endParaRPr lang="en-US" sz="1100">
              <a:solidFill>
                <a:schemeClr val="tx1">
                  <a:lumMod val="50000"/>
                  <a:lumOff val="50000"/>
                </a:schemeClr>
              </a:solidFill>
            </a:endParaRPr>
          </a:p>
        </p:txBody>
      </p:sp>
      <p:pic>
        <p:nvPicPr>
          <p:cNvPr id="5" name="Picture 4">
            <a:extLst>
              <a:ext uri="{FF2B5EF4-FFF2-40B4-BE49-F238E27FC236}">
                <a16:creationId xmlns:a16="http://schemas.microsoft.com/office/drawing/2014/main" id="{41FE1124-FD19-6F6C-2B87-9546350E2C29}"/>
              </a:ext>
            </a:extLst>
          </p:cNvPr>
          <p:cNvPicPr>
            <a:picLocks noChangeAspect="1"/>
          </p:cNvPicPr>
          <p:nvPr/>
        </p:nvPicPr>
        <p:blipFill>
          <a:blip r:embed="rId3"/>
          <a:stretch>
            <a:fillRect/>
          </a:stretch>
        </p:blipFill>
        <p:spPr>
          <a:xfrm>
            <a:off x="2607703" y="1845565"/>
            <a:ext cx="6976590" cy="4974991"/>
          </a:xfrm>
          <a:prstGeom prst="rect">
            <a:avLst/>
          </a:prstGeom>
        </p:spPr>
      </p:pic>
      <p:pic>
        <p:nvPicPr>
          <p:cNvPr id="7" name="Picture 6">
            <a:extLst>
              <a:ext uri="{FF2B5EF4-FFF2-40B4-BE49-F238E27FC236}">
                <a16:creationId xmlns:a16="http://schemas.microsoft.com/office/drawing/2014/main" id="{D1F3EAD3-F382-9789-B263-138AE1FD92EB}"/>
              </a:ext>
            </a:extLst>
          </p:cNvPr>
          <p:cNvPicPr>
            <a:picLocks noChangeAspect="1"/>
          </p:cNvPicPr>
          <p:nvPr/>
        </p:nvPicPr>
        <p:blipFill>
          <a:blip r:embed="rId4"/>
          <a:stretch>
            <a:fillRect/>
          </a:stretch>
        </p:blipFill>
        <p:spPr>
          <a:xfrm>
            <a:off x="112663" y="1702739"/>
            <a:ext cx="3648584" cy="209579"/>
          </a:xfrm>
          <a:prstGeom prst="rect">
            <a:avLst/>
          </a:prstGeom>
        </p:spPr>
      </p:pic>
    </p:spTree>
    <p:extLst>
      <p:ext uri="{BB962C8B-B14F-4D97-AF65-F5344CB8AC3E}">
        <p14:creationId xmlns:p14="http://schemas.microsoft.com/office/powerpoint/2010/main" val="1748592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Evaluating LSTM Performance (Nike)</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29</a:t>
            </a:fld>
            <a:endParaRPr lang="en-US" sz="1100">
              <a:solidFill>
                <a:schemeClr val="tx1">
                  <a:lumMod val="50000"/>
                  <a:lumOff val="50000"/>
                </a:schemeClr>
              </a:solidFill>
            </a:endParaRPr>
          </a:p>
        </p:txBody>
      </p:sp>
      <p:pic>
        <p:nvPicPr>
          <p:cNvPr id="6" name="Picture 5">
            <a:extLst>
              <a:ext uri="{FF2B5EF4-FFF2-40B4-BE49-F238E27FC236}">
                <a16:creationId xmlns:a16="http://schemas.microsoft.com/office/drawing/2014/main" id="{6F329B57-1B99-482D-5336-038081B0FF86}"/>
              </a:ext>
            </a:extLst>
          </p:cNvPr>
          <p:cNvPicPr>
            <a:picLocks noChangeAspect="1"/>
          </p:cNvPicPr>
          <p:nvPr/>
        </p:nvPicPr>
        <p:blipFill>
          <a:blip r:embed="rId3"/>
          <a:stretch>
            <a:fillRect/>
          </a:stretch>
        </p:blipFill>
        <p:spPr>
          <a:xfrm>
            <a:off x="2445102" y="1700202"/>
            <a:ext cx="7301792" cy="5048334"/>
          </a:xfrm>
          <a:prstGeom prst="rect">
            <a:avLst/>
          </a:prstGeom>
        </p:spPr>
      </p:pic>
      <p:pic>
        <p:nvPicPr>
          <p:cNvPr id="8" name="Picture 7">
            <a:extLst>
              <a:ext uri="{FF2B5EF4-FFF2-40B4-BE49-F238E27FC236}">
                <a16:creationId xmlns:a16="http://schemas.microsoft.com/office/drawing/2014/main" id="{1B5D90CC-7363-9BDC-87D8-04C9BC71DF6D}"/>
              </a:ext>
            </a:extLst>
          </p:cNvPr>
          <p:cNvPicPr>
            <a:picLocks noChangeAspect="1"/>
          </p:cNvPicPr>
          <p:nvPr/>
        </p:nvPicPr>
        <p:blipFill>
          <a:blip r:embed="rId4"/>
          <a:stretch>
            <a:fillRect/>
          </a:stretch>
        </p:blipFill>
        <p:spPr>
          <a:xfrm>
            <a:off x="88715" y="1691917"/>
            <a:ext cx="3381847" cy="200053"/>
          </a:xfrm>
          <a:prstGeom prst="rect">
            <a:avLst/>
          </a:prstGeom>
        </p:spPr>
      </p:pic>
    </p:spTree>
    <p:extLst>
      <p:ext uri="{BB962C8B-B14F-4D97-AF65-F5344CB8AC3E}">
        <p14:creationId xmlns:p14="http://schemas.microsoft.com/office/powerpoint/2010/main" val="281517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C96334-4B27-8C06-F0C7-7C387C74591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Problem Statement</a:t>
            </a:r>
          </a:p>
        </p:txBody>
      </p:sp>
      <p:sp>
        <p:nvSpPr>
          <p:cNvPr id="3" name="Content Placeholder 2">
            <a:extLst>
              <a:ext uri="{FF2B5EF4-FFF2-40B4-BE49-F238E27FC236}">
                <a16:creationId xmlns:a16="http://schemas.microsoft.com/office/drawing/2014/main" id="{5330AEBD-6BF3-FA40-E4F9-E4F1F1F1A21F}"/>
              </a:ext>
            </a:extLst>
          </p:cNvPr>
          <p:cNvSpPr>
            <a:spLocks noGrp="1"/>
          </p:cNvSpPr>
          <p:nvPr>
            <p:ph idx="1"/>
          </p:nvPr>
        </p:nvSpPr>
        <p:spPr>
          <a:xfrm>
            <a:off x="640081" y="2016445"/>
            <a:ext cx="10455550" cy="4203380"/>
          </a:xfrm>
        </p:spPr>
        <p:txBody>
          <a:bodyPr anchor="ctr">
            <a:noAutofit/>
          </a:bodyPr>
          <a:lstStyle/>
          <a:p>
            <a:pPr marL="0" indent="0">
              <a:buNone/>
            </a:pPr>
            <a:r>
              <a:rPr lang="en-US" sz="2000" b="1" dirty="0"/>
              <a:t>Challenges for individual investors:</a:t>
            </a:r>
          </a:p>
          <a:p>
            <a:r>
              <a:rPr lang="en-US" sz="2000" dirty="0"/>
              <a:t>Stock market complexity requires knowledge of financial principles like risk management and trend forecasting.</a:t>
            </a:r>
          </a:p>
          <a:p>
            <a:r>
              <a:rPr lang="en-US" sz="2000" dirty="0"/>
              <a:t>Many investors lack expertise, leading to uninformed decisions and financial losses.</a:t>
            </a:r>
          </a:p>
          <a:p>
            <a:endParaRPr lang="en-US" sz="2000" dirty="0"/>
          </a:p>
          <a:p>
            <a:pPr marL="0" indent="0">
              <a:buNone/>
            </a:pPr>
            <a:r>
              <a:rPr lang="en-US" sz="2000" b="1" dirty="0"/>
              <a:t>Existing tools are not easily accessible:</a:t>
            </a:r>
          </a:p>
          <a:p>
            <a:r>
              <a:rPr lang="en-US" sz="2000" dirty="0"/>
              <a:t>Expensive Financial Advisors: Fees range from 0.25% to 1% of assets or up to $400/hour (</a:t>
            </a:r>
            <a:r>
              <a:rPr lang="en-US" sz="2000" dirty="0" err="1"/>
              <a:t>AdvisoryHQ</a:t>
            </a:r>
            <a:r>
              <a:rPr lang="en-US" sz="2000" dirty="0"/>
              <a:t>, 2024).</a:t>
            </a:r>
          </a:p>
          <a:p>
            <a:r>
              <a:rPr lang="en-US" sz="2000" dirty="0"/>
              <a:t>Complex Analytical Platforms: Tools like Bloomberg Terminal cost $24,000/year and require advanced expertise.</a:t>
            </a:r>
          </a:p>
          <a:p>
            <a:endParaRPr lang="en-US" sz="2000" dirty="0"/>
          </a:p>
          <a:p>
            <a:pPr marL="0" indent="0">
              <a:buNone/>
            </a:pPr>
            <a:r>
              <a:rPr lang="en-US" sz="2000" b="1" dirty="0"/>
              <a:t>Key Gap: </a:t>
            </a:r>
            <a:r>
              <a:rPr lang="en-US" sz="2000" dirty="0"/>
              <a:t>A lack of accessible, user-friendly tools offering actionable insights without high costs or technical barriers.</a:t>
            </a:r>
          </a:p>
        </p:txBody>
      </p:sp>
      <p:sp>
        <p:nvSpPr>
          <p:cNvPr id="4" name="Slide Number Placeholder 3">
            <a:extLst>
              <a:ext uri="{FF2B5EF4-FFF2-40B4-BE49-F238E27FC236}">
                <a16:creationId xmlns:a16="http://schemas.microsoft.com/office/drawing/2014/main" id="{958821BA-6BDC-6F41-3436-513F4528C058}"/>
              </a:ext>
            </a:extLst>
          </p:cNvPr>
          <p:cNvSpPr>
            <a:spLocks noGrp="1"/>
          </p:cNvSpPr>
          <p:nvPr>
            <p:ph type="sldNum" sz="quarter" idx="12"/>
          </p:nvPr>
        </p:nvSpPr>
        <p:spPr/>
        <p:txBody>
          <a:bodyPr/>
          <a:lstStyle/>
          <a:p>
            <a:fld id="{CAFDCACF-5F46-4C45-95C6-4A14426EA1E6}" type="slidenum">
              <a:rPr lang="en-US" smtClean="0"/>
              <a:t>3</a:t>
            </a:fld>
            <a:endParaRPr lang="en-US"/>
          </a:p>
        </p:txBody>
      </p:sp>
    </p:spTree>
    <p:extLst>
      <p:ext uri="{BB962C8B-B14F-4D97-AF65-F5344CB8AC3E}">
        <p14:creationId xmlns:p14="http://schemas.microsoft.com/office/powerpoint/2010/main" val="1367086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Evaluating LSTM Performance (J&amp;J)</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30</a:t>
            </a:fld>
            <a:endParaRPr lang="en-US" sz="1100">
              <a:solidFill>
                <a:schemeClr val="tx1">
                  <a:lumMod val="50000"/>
                  <a:lumOff val="50000"/>
                </a:schemeClr>
              </a:solidFill>
            </a:endParaRPr>
          </a:p>
        </p:txBody>
      </p:sp>
      <p:pic>
        <p:nvPicPr>
          <p:cNvPr id="5" name="Picture 4">
            <a:extLst>
              <a:ext uri="{FF2B5EF4-FFF2-40B4-BE49-F238E27FC236}">
                <a16:creationId xmlns:a16="http://schemas.microsoft.com/office/drawing/2014/main" id="{2A23AFB2-5529-EB68-1716-FE9090FC6A87}"/>
              </a:ext>
            </a:extLst>
          </p:cNvPr>
          <p:cNvPicPr>
            <a:picLocks noChangeAspect="1"/>
          </p:cNvPicPr>
          <p:nvPr/>
        </p:nvPicPr>
        <p:blipFill>
          <a:blip r:embed="rId3"/>
          <a:stretch>
            <a:fillRect/>
          </a:stretch>
        </p:blipFill>
        <p:spPr>
          <a:xfrm>
            <a:off x="2912868" y="1851695"/>
            <a:ext cx="6813412" cy="4920797"/>
          </a:xfrm>
          <a:prstGeom prst="rect">
            <a:avLst/>
          </a:prstGeom>
        </p:spPr>
      </p:pic>
      <p:pic>
        <p:nvPicPr>
          <p:cNvPr id="8" name="Picture 7">
            <a:extLst>
              <a:ext uri="{FF2B5EF4-FFF2-40B4-BE49-F238E27FC236}">
                <a16:creationId xmlns:a16="http://schemas.microsoft.com/office/drawing/2014/main" id="{8C45DD5F-570B-8676-43E8-2D57731E3A69}"/>
              </a:ext>
            </a:extLst>
          </p:cNvPr>
          <p:cNvPicPr>
            <a:picLocks noChangeAspect="1"/>
          </p:cNvPicPr>
          <p:nvPr/>
        </p:nvPicPr>
        <p:blipFill>
          <a:blip r:embed="rId4"/>
          <a:stretch>
            <a:fillRect/>
          </a:stretch>
        </p:blipFill>
        <p:spPr>
          <a:xfrm>
            <a:off x="147709" y="1666248"/>
            <a:ext cx="3381847" cy="238158"/>
          </a:xfrm>
          <a:prstGeom prst="rect">
            <a:avLst/>
          </a:prstGeom>
        </p:spPr>
      </p:pic>
    </p:spTree>
    <p:extLst>
      <p:ext uri="{BB962C8B-B14F-4D97-AF65-F5344CB8AC3E}">
        <p14:creationId xmlns:p14="http://schemas.microsoft.com/office/powerpoint/2010/main" val="3046788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Evaluating LSTM Performance (Coca-Cola)</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31</a:t>
            </a:fld>
            <a:endParaRPr lang="en-US" sz="1100">
              <a:solidFill>
                <a:schemeClr val="tx1">
                  <a:lumMod val="50000"/>
                  <a:lumOff val="50000"/>
                </a:schemeClr>
              </a:solidFill>
            </a:endParaRPr>
          </a:p>
        </p:txBody>
      </p:sp>
      <p:pic>
        <p:nvPicPr>
          <p:cNvPr id="6" name="Picture 5">
            <a:extLst>
              <a:ext uri="{FF2B5EF4-FFF2-40B4-BE49-F238E27FC236}">
                <a16:creationId xmlns:a16="http://schemas.microsoft.com/office/drawing/2014/main" id="{3D129A8E-5652-4514-E5DE-1FB9885674B5}"/>
              </a:ext>
            </a:extLst>
          </p:cNvPr>
          <p:cNvPicPr>
            <a:picLocks noChangeAspect="1"/>
          </p:cNvPicPr>
          <p:nvPr/>
        </p:nvPicPr>
        <p:blipFill>
          <a:blip r:embed="rId3"/>
          <a:stretch>
            <a:fillRect/>
          </a:stretch>
        </p:blipFill>
        <p:spPr>
          <a:xfrm>
            <a:off x="2598209" y="1780279"/>
            <a:ext cx="6995577" cy="5115046"/>
          </a:xfrm>
          <a:prstGeom prst="rect">
            <a:avLst/>
          </a:prstGeom>
        </p:spPr>
      </p:pic>
      <p:pic>
        <p:nvPicPr>
          <p:cNvPr id="8" name="Picture 7">
            <a:extLst>
              <a:ext uri="{FF2B5EF4-FFF2-40B4-BE49-F238E27FC236}">
                <a16:creationId xmlns:a16="http://schemas.microsoft.com/office/drawing/2014/main" id="{BC14A929-A77C-702F-BCC6-3C828D62E17E}"/>
              </a:ext>
            </a:extLst>
          </p:cNvPr>
          <p:cNvPicPr>
            <a:picLocks noChangeAspect="1"/>
          </p:cNvPicPr>
          <p:nvPr/>
        </p:nvPicPr>
        <p:blipFill>
          <a:blip r:embed="rId4"/>
          <a:stretch>
            <a:fillRect/>
          </a:stretch>
        </p:blipFill>
        <p:spPr>
          <a:xfrm>
            <a:off x="83034" y="1628068"/>
            <a:ext cx="3334215" cy="257211"/>
          </a:xfrm>
          <a:prstGeom prst="rect">
            <a:avLst/>
          </a:prstGeom>
        </p:spPr>
      </p:pic>
    </p:spTree>
    <p:extLst>
      <p:ext uri="{BB962C8B-B14F-4D97-AF65-F5344CB8AC3E}">
        <p14:creationId xmlns:p14="http://schemas.microsoft.com/office/powerpoint/2010/main" val="2320894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8">
            <a:extLst>
              <a:ext uri="{FF2B5EF4-FFF2-40B4-BE49-F238E27FC236}">
                <a16:creationId xmlns:a16="http://schemas.microsoft.com/office/drawing/2014/main" id="{1513087D-DC68-1401-871C-FCC11C453DF4}"/>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sz="4000" dirty="0">
                <a:solidFill>
                  <a:srgbClr val="FFFFFF"/>
                </a:solidFill>
              </a:rPr>
              <a:t>Models Behavior (Apple Stock)</a:t>
            </a:r>
          </a:p>
        </p:txBody>
      </p:sp>
      <p:pic>
        <p:nvPicPr>
          <p:cNvPr id="8" name="Picture 7" descr="A graph showing the price of a stock market&#10;&#10;Description automatically generated">
            <a:extLst>
              <a:ext uri="{FF2B5EF4-FFF2-40B4-BE49-F238E27FC236}">
                <a16:creationId xmlns:a16="http://schemas.microsoft.com/office/drawing/2014/main" id="{1B968904-4E5F-67BB-5326-27565A185A26}"/>
              </a:ext>
            </a:extLst>
          </p:cNvPr>
          <p:cNvPicPr>
            <a:picLocks noChangeAspect="1"/>
          </p:cNvPicPr>
          <p:nvPr/>
        </p:nvPicPr>
        <p:blipFill>
          <a:blip r:embed="rId3"/>
          <a:stretch>
            <a:fillRect/>
          </a:stretch>
        </p:blipFill>
        <p:spPr>
          <a:xfrm>
            <a:off x="902553" y="2850902"/>
            <a:ext cx="3472231" cy="2552089"/>
          </a:xfrm>
          <a:prstGeom prst="rect">
            <a:avLst/>
          </a:prstGeom>
        </p:spPr>
      </p:pic>
      <p:pic>
        <p:nvPicPr>
          <p:cNvPr id="16" name="Picture 15" descr="A graph of a stock market&#10;&#10;Description automatically generated with medium confidence">
            <a:extLst>
              <a:ext uri="{FF2B5EF4-FFF2-40B4-BE49-F238E27FC236}">
                <a16:creationId xmlns:a16="http://schemas.microsoft.com/office/drawing/2014/main" id="{363B911C-6156-B50C-CE5F-F67D0BF10DD4}"/>
              </a:ext>
            </a:extLst>
          </p:cNvPr>
          <p:cNvPicPr>
            <a:picLocks noChangeAspect="1"/>
          </p:cNvPicPr>
          <p:nvPr/>
        </p:nvPicPr>
        <p:blipFill>
          <a:blip r:embed="rId4"/>
          <a:stretch>
            <a:fillRect/>
          </a:stretch>
        </p:blipFill>
        <p:spPr>
          <a:xfrm>
            <a:off x="4421387" y="3022542"/>
            <a:ext cx="3707469" cy="2113256"/>
          </a:xfrm>
          <a:prstGeom prst="rect">
            <a:avLst/>
          </a:prstGeom>
        </p:spPr>
      </p:pic>
      <p:pic>
        <p:nvPicPr>
          <p:cNvPr id="12" name="Picture 11" descr="A graph showing the price of a stock price&#10;&#10;Description automatically generated">
            <a:extLst>
              <a:ext uri="{FF2B5EF4-FFF2-40B4-BE49-F238E27FC236}">
                <a16:creationId xmlns:a16="http://schemas.microsoft.com/office/drawing/2014/main" id="{30600175-817A-7B18-E6C9-54FD1F803C22}"/>
              </a:ext>
            </a:extLst>
          </p:cNvPr>
          <p:cNvPicPr>
            <a:picLocks noChangeAspect="1"/>
          </p:cNvPicPr>
          <p:nvPr/>
        </p:nvPicPr>
        <p:blipFill>
          <a:blip r:embed="rId5"/>
          <a:stretch>
            <a:fillRect/>
          </a:stretch>
        </p:blipFill>
        <p:spPr>
          <a:xfrm>
            <a:off x="8285977" y="3022543"/>
            <a:ext cx="3877534" cy="2113256"/>
          </a:xfrm>
          <a:prstGeom prst="rect">
            <a:avLst/>
          </a:prstGeom>
        </p:spPr>
      </p:pic>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2940"/>
            <a:ext cx="448056" cy="365760"/>
          </a:xfrm>
        </p:spPr>
        <p:txBody>
          <a:bodyPr vert="horz" lIns="91440" tIns="45720" rIns="91440" bIns="45720" rtlCol="0" anchor="ct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32</a:t>
            </a:fld>
            <a:endParaRPr lang="en-US" sz="1100">
              <a:solidFill>
                <a:schemeClr val="tx1">
                  <a:lumMod val="50000"/>
                  <a:lumOff val="50000"/>
                </a:schemeClr>
              </a:solidFill>
            </a:endParaRPr>
          </a:p>
        </p:txBody>
      </p:sp>
      <p:sp>
        <p:nvSpPr>
          <p:cNvPr id="20" name="TextBox 19">
            <a:extLst>
              <a:ext uri="{FF2B5EF4-FFF2-40B4-BE49-F238E27FC236}">
                <a16:creationId xmlns:a16="http://schemas.microsoft.com/office/drawing/2014/main" id="{E80CFD3C-2A18-C41C-890B-82CFF1B4B5BD}"/>
              </a:ext>
            </a:extLst>
          </p:cNvPr>
          <p:cNvSpPr txBox="1"/>
          <p:nvPr/>
        </p:nvSpPr>
        <p:spPr>
          <a:xfrm>
            <a:off x="2143430" y="1905801"/>
            <a:ext cx="9560890" cy="369332"/>
          </a:xfrm>
          <a:prstGeom prst="rect">
            <a:avLst/>
          </a:prstGeom>
          <a:noFill/>
        </p:spPr>
        <p:txBody>
          <a:bodyPr wrap="square" rtlCol="0">
            <a:spAutoFit/>
          </a:bodyPr>
          <a:lstStyle/>
          <a:p>
            <a:r>
              <a:rPr lang="en-US" dirty="0"/>
              <a:t>LSTM				ARIMA			                        </a:t>
            </a:r>
            <a:r>
              <a:rPr lang="en-US" dirty="0" err="1"/>
              <a:t>XGBoost</a:t>
            </a:r>
            <a:endParaRPr lang="en-US" dirty="0"/>
          </a:p>
        </p:txBody>
      </p:sp>
      <p:sp>
        <p:nvSpPr>
          <p:cNvPr id="21" name="TextBox 20">
            <a:extLst>
              <a:ext uri="{FF2B5EF4-FFF2-40B4-BE49-F238E27FC236}">
                <a16:creationId xmlns:a16="http://schemas.microsoft.com/office/drawing/2014/main" id="{3B55A495-2340-03E3-EC58-9C95C14E15B5}"/>
              </a:ext>
            </a:extLst>
          </p:cNvPr>
          <p:cNvSpPr txBox="1"/>
          <p:nvPr/>
        </p:nvSpPr>
        <p:spPr>
          <a:xfrm>
            <a:off x="6179127" y="5107807"/>
            <a:ext cx="3197629" cy="200055"/>
          </a:xfrm>
          <a:prstGeom prst="rect">
            <a:avLst/>
          </a:prstGeom>
          <a:noFill/>
        </p:spPr>
        <p:txBody>
          <a:bodyPr wrap="square" rtlCol="0">
            <a:spAutoFit/>
          </a:bodyPr>
          <a:lstStyle/>
          <a:p>
            <a:r>
              <a:rPr lang="en-US" sz="700" dirty="0">
                <a:solidFill>
                  <a:schemeClr val="tx1">
                    <a:lumMod val="75000"/>
                    <a:lumOff val="25000"/>
                  </a:schemeClr>
                </a:solidFill>
              </a:rPr>
              <a:t>Time</a:t>
            </a:r>
          </a:p>
        </p:txBody>
      </p:sp>
    </p:spTree>
    <p:extLst>
      <p:ext uri="{BB962C8B-B14F-4D97-AF65-F5344CB8AC3E}">
        <p14:creationId xmlns:p14="http://schemas.microsoft.com/office/powerpoint/2010/main" val="18773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Why LSTM Was the Best Model</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653372" y="1891970"/>
            <a:ext cx="11360287" cy="4563461"/>
          </a:xfrm>
        </p:spPr>
        <p:txBody>
          <a:bodyPr anchor="ctr">
            <a:noAutofit/>
          </a:bodyPr>
          <a:lstStyle/>
          <a:p>
            <a:pPr marL="0" indent="0">
              <a:buNone/>
            </a:pPr>
            <a:r>
              <a:rPr lang="en-US" sz="2000" b="1" dirty="0"/>
              <a:t>Compared to ARIMA:</a:t>
            </a:r>
          </a:p>
          <a:p>
            <a:r>
              <a:rPr lang="en-US" sz="2000" dirty="0"/>
              <a:t>ARIMA struggled with non-linear patterns and volatile market behavior.</a:t>
            </a:r>
          </a:p>
          <a:p>
            <a:pPr marL="0" indent="0">
              <a:buNone/>
            </a:pPr>
            <a:endParaRPr lang="en-US" sz="2000" dirty="0"/>
          </a:p>
          <a:p>
            <a:pPr marL="0" indent="0">
              <a:buNone/>
            </a:pPr>
            <a:r>
              <a:rPr lang="en-US" sz="2000" b="1" dirty="0"/>
              <a:t>Compared to </a:t>
            </a:r>
            <a:r>
              <a:rPr lang="en-US" sz="2000" b="1" dirty="0" err="1"/>
              <a:t>XGBoost</a:t>
            </a:r>
            <a:r>
              <a:rPr lang="en-US" sz="2000" b="1" dirty="0"/>
              <a:t>:</a:t>
            </a:r>
          </a:p>
          <a:p>
            <a:r>
              <a:rPr lang="en-US" sz="2000" dirty="0" err="1"/>
              <a:t>XGBoost</a:t>
            </a:r>
            <a:r>
              <a:rPr lang="en-US" sz="2000" dirty="0"/>
              <a:t> lacked sequential memory, which is critical for time series.</a:t>
            </a:r>
          </a:p>
          <a:p>
            <a:pPr marL="0" indent="0">
              <a:buNone/>
            </a:pPr>
            <a:endParaRPr lang="en-US" sz="2000" dirty="0"/>
          </a:p>
          <a:p>
            <a:pPr marL="0" indent="0">
              <a:buNone/>
            </a:pPr>
            <a:r>
              <a:rPr lang="en-US" sz="2000" b="1" dirty="0"/>
              <a:t>Why LSTM Stands Out:</a:t>
            </a:r>
          </a:p>
          <a:p>
            <a:r>
              <a:rPr lang="en-US" sz="2000" dirty="0"/>
              <a:t>Handles sequential dependencies and captures dynamic trends.</a:t>
            </a:r>
          </a:p>
          <a:p>
            <a:r>
              <a:rPr lang="en-US" sz="2000" dirty="0"/>
              <a:t>Robust against noisy data and volatility.</a:t>
            </a:r>
          </a:p>
          <a:p>
            <a:pPr marL="0" indent="0">
              <a:buNone/>
            </a:pPr>
            <a:endParaRPr lang="en-US" sz="2000" dirty="0"/>
          </a:p>
          <a:p>
            <a:pPr marL="0" indent="0">
              <a:buNone/>
            </a:pPr>
            <a:r>
              <a:rPr lang="en-US" sz="2000" b="1" dirty="0"/>
              <a:t>Integration:</a:t>
            </a:r>
          </a:p>
          <a:p>
            <a:r>
              <a:rPr lang="en-US" sz="2000" dirty="0"/>
              <a:t>LSTM was chosen for the app due to its superior performance and real-world relevance.</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33</a:t>
            </a:fld>
            <a:endParaRPr lang="en-US" sz="1100">
              <a:solidFill>
                <a:schemeClr val="tx1">
                  <a:lumMod val="50000"/>
                  <a:lumOff val="50000"/>
                </a:schemeClr>
              </a:solidFill>
            </a:endParaRPr>
          </a:p>
        </p:txBody>
      </p:sp>
    </p:spTree>
    <p:extLst>
      <p:ext uri="{BB962C8B-B14F-4D97-AF65-F5344CB8AC3E}">
        <p14:creationId xmlns:p14="http://schemas.microsoft.com/office/powerpoint/2010/main" val="2843062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10122409" cy="1033669"/>
          </a:xfrm>
        </p:spPr>
        <p:txBody>
          <a:bodyPr>
            <a:normAutofit/>
          </a:bodyPr>
          <a:lstStyle/>
          <a:p>
            <a:r>
              <a:rPr lang="en-US" sz="4000" dirty="0">
                <a:solidFill>
                  <a:srgbClr val="FFFFFF"/>
                </a:solidFill>
              </a:rPr>
              <a:t>Portfolio Optimization: Monte Carlo Simulations</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0" y="1733897"/>
            <a:ext cx="12233766" cy="5086659"/>
          </a:xfrm>
        </p:spPr>
        <p:txBody>
          <a:bodyPr anchor="ctr">
            <a:normAutofit fontScale="92500" lnSpcReduction="20000"/>
          </a:bodyPr>
          <a:lstStyle/>
          <a:p>
            <a:pPr marL="0" indent="0">
              <a:buNone/>
            </a:pPr>
            <a:r>
              <a:rPr lang="en-US" sz="2000" b="1" dirty="0"/>
              <a:t>What is Portfolio Optimization?</a:t>
            </a:r>
          </a:p>
          <a:p>
            <a:r>
              <a:rPr lang="en-US" sz="2000" dirty="0"/>
              <a:t>The goal is to allocate investments across assets to maximize returns while minimizing risk.</a:t>
            </a:r>
          </a:p>
          <a:p>
            <a:r>
              <a:rPr lang="en-US" sz="2000" dirty="0"/>
              <a:t>The Sharpe Ratio is used to measure performance, balancing risk and return.</a:t>
            </a:r>
          </a:p>
          <a:p>
            <a:endParaRPr lang="en-US" sz="2000" dirty="0"/>
          </a:p>
          <a:p>
            <a:pPr marL="0" indent="0">
              <a:buNone/>
            </a:pPr>
            <a:r>
              <a:rPr lang="en-US" sz="2000" b="1" dirty="0"/>
              <a:t>What is a Monte Carlo Simulation?</a:t>
            </a:r>
          </a:p>
          <a:p>
            <a:r>
              <a:rPr lang="en-US" sz="2000" dirty="0"/>
              <a:t>A statistical method that runs thousands of simulations to predict possible outcomes.</a:t>
            </a:r>
          </a:p>
          <a:p>
            <a:r>
              <a:rPr lang="en-US" sz="2000" dirty="0"/>
              <a:t>Each simulation randomly samples asset returns and evaluates portfolio performance.</a:t>
            </a:r>
          </a:p>
          <a:p>
            <a:pPr marL="0" indent="0">
              <a:buNone/>
            </a:pPr>
            <a:endParaRPr lang="en-US" sz="2000" dirty="0"/>
          </a:p>
          <a:p>
            <a:pPr marL="0" indent="0">
              <a:buNone/>
            </a:pPr>
            <a:r>
              <a:rPr lang="en-US" sz="2000" b="1" dirty="0"/>
              <a:t>Application in the Project:</a:t>
            </a:r>
          </a:p>
          <a:p>
            <a:r>
              <a:rPr lang="en-US" sz="2000" dirty="0"/>
              <a:t>Simulated 10,000 potential portfolio allocations for 8 selected stocks.</a:t>
            </a:r>
          </a:p>
          <a:p>
            <a:r>
              <a:rPr lang="en-US" sz="2000" dirty="0"/>
              <a:t>Optimized allocations to maximize the Sharpe Ratio, providing a balance between high returns and low volatility.</a:t>
            </a:r>
          </a:p>
          <a:p>
            <a:endParaRPr lang="en-US" sz="2000" b="1" dirty="0"/>
          </a:p>
          <a:p>
            <a:pPr marL="0" indent="0">
              <a:buNone/>
            </a:pPr>
            <a:r>
              <a:rPr lang="en-US" sz="2000" b="1" dirty="0"/>
              <a:t>Output:</a:t>
            </a:r>
          </a:p>
          <a:p>
            <a:r>
              <a:rPr lang="en-US" sz="2000" dirty="0"/>
              <a:t>Generated optimal weights for each stock in the portfolio.</a:t>
            </a:r>
          </a:p>
          <a:p>
            <a:r>
              <a:rPr lang="en-US" sz="2000" dirty="0"/>
              <a:t>Visualized the Efficient Frontier, showcasing the trade-off between risk and return.</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34</a:t>
            </a:fld>
            <a:endParaRPr lang="en-US" sz="1100">
              <a:solidFill>
                <a:schemeClr val="tx1">
                  <a:lumMod val="50000"/>
                  <a:lumOff val="50000"/>
                </a:schemeClr>
              </a:solidFill>
            </a:endParaRPr>
          </a:p>
        </p:txBody>
      </p:sp>
    </p:spTree>
    <p:extLst>
      <p:ext uri="{BB962C8B-B14F-4D97-AF65-F5344CB8AC3E}">
        <p14:creationId xmlns:p14="http://schemas.microsoft.com/office/powerpoint/2010/main" val="16990188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10611294" cy="1033669"/>
          </a:xfrm>
        </p:spPr>
        <p:txBody>
          <a:bodyPr>
            <a:normAutofit fontScale="90000"/>
          </a:bodyPr>
          <a:lstStyle/>
          <a:p>
            <a:r>
              <a:rPr lang="en-US" sz="4000" dirty="0">
                <a:solidFill>
                  <a:srgbClr val="FFFFFF"/>
                </a:solidFill>
              </a:rPr>
              <a:t>The Sharpe Ratio and Monte Carlo Simulation Explained</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116195" y="1711842"/>
            <a:ext cx="12191998" cy="5038044"/>
          </a:xfrm>
        </p:spPr>
        <p:txBody>
          <a:bodyPr anchor="ctr">
            <a:normAutofit fontScale="92500" lnSpcReduction="20000"/>
          </a:bodyPr>
          <a:lstStyle/>
          <a:p>
            <a:pPr marL="0" indent="0">
              <a:buNone/>
            </a:pPr>
            <a:r>
              <a:rPr lang="en-US" sz="2200" b="1" dirty="0"/>
              <a:t>What is the Sharpe Ratio?</a:t>
            </a:r>
          </a:p>
          <a:p>
            <a:r>
              <a:rPr lang="en-US" sz="2200" dirty="0"/>
              <a:t>A measure of risk-adjusted returns. A higher Sharpe Ratio equals better return per unit of risk.</a:t>
            </a:r>
          </a:p>
          <a:p>
            <a:r>
              <a:rPr lang="en-US" sz="2200" dirty="0"/>
              <a:t>Formula:</a:t>
            </a:r>
          </a:p>
          <a:p>
            <a:endParaRPr lang="en-US" sz="2200" dirty="0"/>
          </a:p>
          <a:p>
            <a:pPr marL="0" indent="0">
              <a:buNone/>
            </a:pPr>
            <a:endParaRPr lang="en-US" sz="2200" dirty="0"/>
          </a:p>
          <a:p>
            <a:pPr marL="0" indent="0">
              <a:buNone/>
            </a:pPr>
            <a:r>
              <a:rPr lang="en-US" sz="1200" dirty="0"/>
              <a:t>				       Source: </a:t>
            </a:r>
            <a:r>
              <a:rPr lang="en-US" sz="1200" dirty="0">
                <a:hlinkClick r:id="rId3"/>
              </a:rPr>
              <a:t>https://www.wallstreetprep.com/knowledge/sharpe-ratio/</a:t>
            </a:r>
            <a:endParaRPr lang="en-US" sz="1200" dirty="0"/>
          </a:p>
          <a:p>
            <a:pPr marL="0" indent="0">
              <a:buNone/>
            </a:pPr>
            <a:r>
              <a:rPr lang="en-US" sz="2200" b="1" dirty="0"/>
              <a:t>Monte Carlo Simulation in the App:</a:t>
            </a:r>
          </a:p>
          <a:p>
            <a:r>
              <a:rPr lang="en-US" sz="2200" dirty="0"/>
              <a:t>Simulates 10,000 portfolio allocations by assigning random weights to the selected stocks.</a:t>
            </a:r>
          </a:p>
          <a:p>
            <a:r>
              <a:rPr lang="en-US" sz="2200" dirty="0"/>
              <a:t>For each allocation, it calculates:</a:t>
            </a:r>
          </a:p>
          <a:p>
            <a:pPr lvl="1"/>
            <a:r>
              <a:rPr lang="en-US" sz="2200" dirty="0"/>
              <a:t>Portfolio Return.</a:t>
            </a:r>
          </a:p>
          <a:p>
            <a:pPr lvl="1"/>
            <a:r>
              <a:rPr lang="en-US" sz="2200" dirty="0"/>
              <a:t>Portfolio Volatility.</a:t>
            </a:r>
          </a:p>
          <a:p>
            <a:pPr lvl="1"/>
            <a:r>
              <a:rPr lang="en-US" sz="2200" dirty="0"/>
              <a:t>Sharpe Ratio.</a:t>
            </a:r>
          </a:p>
          <a:p>
            <a:r>
              <a:rPr lang="en-US" sz="2200" dirty="0"/>
              <a:t>Identifies the allocation with the highest Sharpe Ratio.</a:t>
            </a:r>
          </a:p>
          <a:p>
            <a:pPr marL="0" indent="0">
              <a:buNone/>
            </a:pPr>
            <a:r>
              <a:rPr lang="en-US" sz="2200" dirty="0"/>
              <a:t>It explores a wide range of possible outcomes and provides a robust optimization by accounting for uncertainty in stock returns.</a:t>
            </a:r>
          </a:p>
          <a:p>
            <a:pPr marL="0" indent="0">
              <a:buNone/>
            </a:pPr>
            <a:endParaRPr lang="en-US" sz="2000" dirty="0"/>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35</a:t>
            </a:fld>
            <a:endParaRPr lang="en-US" sz="1100">
              <a:solidFill>
                <a:schemeClr val="tx1">
                  <a:lumMod val="50000"/>
                  <a:lumOff val="50000"/>
                </a:schemeClr>
              </a:solidFill>
            </a:endParaRPr>
          </a:p>
        </p:txBody>
      </p:sp>
      <p:pic>
        <p:nvPicPr>
          <p:cNvPr id="6" name="Picture 5">
            <a:extLst>
              <a:ext uri="{FF2B5EF4-FFF2-40B4-BE49-F238E27FC236}">
                <a16:creationId xmlns:a16="http://schemas.microsoft.com/office/drawing/2014/main" id="{59452726-F336-F0FF-1B12-428C4F9B9F01}"/>
              </a:ext>
            </a:extLst>
          </p:cNvPr>
          <p:cNvPicPr>
            <a:picLocks noChangeAspect="1"/>
          </p:cNvPicPr>
          <p:nvPr/>
        </p:nvPicPr>
        <p:blipFill>
          <a:blip r:embed="rId4"/>
          <a:stretch>
            <a:fillRect/>
          </a:stretch>
        </p:blipFill>
        <p:spPr>
          <a:xfrm>
            <a:off x="3734322" y="2439522"/>
            <a:ext cx="4723352" cy="869752"/>
          </a:xfrm>
          <a:prstGeom prst="rect">
            <a:avLst/>
          </a:prstGeom>
        </p:spPr>
      </p:pic>
    </p:spTree>
    <p:extLst>
      <p:ext uri="{BB962C8B-B14F-4D97-AF65-F5344CB8AC3E}">
        <p14:creationId xmlns:p14="http://schemas.microsoft.com/office/powerpoint/2010/main" val="2510784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10122409" cy="1033669"/>
          </a:xfrm>
        </p:spPr>
        <p:txBody>
          <a:bodyPr>
            <a:normAutofit/>
          </a:bodyPr>
          <a:lstStyle/>
          <a:p>
            <a:r>
              <a:rPr lang="en-US" sz="4000" dirty="0">
                <a:solidFill>
                  <a:srgbClr val="FFFFFF"/>
                </a:solidFill>
              </a:rPr>
              <a:t>Portfolio Optimization Example</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1371599" y="2318197"/>
            <a:ext cx="9724031" cy="3683358"/>
          </a:xfrm>
        </p:spPr>
        <p:txBody>
          <a:bodyPr anchor="ctr">
            <a:normAutofit/>
          </a:bodyPr>
          <a:lstStyle/>
          <a:p>
            <a:endParaRPr lang="en-US" sz="2000"/>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36</a:t>
            </a:fld>
            <a:endParaRPr lang="en-US" sz="1100">
              <a:solidFill>
                <a:schemeClr val="tx1">
                  <a:lumMod val="50000"/>
                  <a:lumOff val="50000"/>
                </a:schemeClr>
              </a:solidFill>
            </a:endParaRPr>
          </a:p>
        </p:txBody>
      </p:sp>
      <p:pic>
        <p:nvPicPr>
          <p:cNvPr id="6" name="Picture 5">
            <a:extLst>
              <a:ext uri="{FF2B5EF4-FFF2-40B4-BE49-F238E27FC236}">
                <a16:creationId xmlns:a16="http://schemas.microsoft.com/office/drawing/2014/main" id="{684FCD6A-306D-85F2-8EE4-A24D563300D5}"/>
              </a:ext>
            </a:extLst>
          </p:cNvPr>
          <p:cNvPicPr>
            <a:picLocks noChangeAspect="1"/>
          </p:cNvPicPr>
          <p:nvPr/>
        </p:nvPicPr>
        <p:blipFill>
          <a:blip r:embed="rId3"/>
          <a:stretch>
            <a:fillRect/>
          </a:stretch>
        </p:blipFill>
        <p:spPr>
          <a:xfrm>
            <a:off x="6203353" y="2155932"/>
            <a:ext cx="5744806" cy="3782393"/>
          </a:xfrm>
          <a:prstGeom prst="rect">
            <a:avLst/>
          </a:prstGeom>
        </p:spPr>
      </p:pic>
      <p:pic>
        <p:nvPicPr>
          <p:cNvPr id="12" name="Picture 11">
            <a:extLst>
              <a:ext uri="{FF2B5EF4-FFF2-40B4-BE49-F238E27FC236}">
                <a16:creationId xmlns:a16="http://schemas.microsoft.com/office/drawing/2014/main" id="{41A62A7D-5C7D-087E-18FA-DB187B985044}"/>
              </a:ext>
            </a:extLst>
          </p:cNvPr>
          <p:cNvPicPr>
            <a:picLocks noChangeAspect="1"/>
          </p:cNvPicPr>
          <p:nvPr/>
        </p:nvPicPr>
        <p:blipFill>
          <a:blip r:embed="rId4"/>
          <a:stretch>
            <a:fillRect/>
          </a:stretch>
        </p:blipFill>
        <p:spPr>
          <a:xfrm>
            <a:off x="620387" y="2274163"/>
            <a:ext cx="5339126" cy="3504536"/>
          </a:xfrm>
          <a:prstGeom prst="rect">
            <a:avLst/>
          </a:prstGeom>
        </p:spPr>
      </p:pic>
    </p:spTree>
    <p:extLst>
      <p:ext uri="{BB962C8B-B14F-4D97-AF65-F5344CB8AC3E}">
        <p14:creationId xmlns:p14="http://schemas.microsoft.com/office/powerpoint/2010/main" val="917765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10122409" cy="1033669"/>
          </a:xfrm>
        </p:spPr>
        <p:txBody>
          <a:bodyPr>
            <a:normAutofit/>
          </a:bodyPr>
          <a:lstStyle/>
          <a:p>
            <a:r>
              <a:rPr lang="en-US" sz="4000" dirty="0">
                <a:solidFill>
                  <a:srgbClr val="FFFFFF"/>
                </a:solidFill>
              </a:rPr>
              <a:t>App Development</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110248" y="1622745"/>
            <a:ext cx="12081752" cy="5127943"/>
          </a:xfrm>
        </p:spPr>
        <p:txBody>
          <a:bodyPr anchor="ctr">
            <a:normAutofit/>
          </a:bodyPr>
          <a:lstStyle/>
          <a:p>
            <a:pPr marL="0" indent="0">
              <a:buNone/>
            </a:pPr>
            <a:r>
              <a:rPr lang="en-US" sz="2000" b="1" dirty="0"/>
              <a:t>Overview:</a:t>
            </a:r>
          </a:p>
          <a:p>
            <a:r>
              <a:rPr lang="en-US" sz="2000" dirty="0"/>
              <a:t>Developed an interactive app using </a:t>
            </a:r>
            <a:r>
              <a:rPr lang="en-US" sz="2000" dirty="0" err="1"/>
              <a:t>Streamlit</a:t>
            </a:r>
            <a:r>
              <a:rPr lang="en-US" sz="2000" dirty="0"/>
              <a:t>, a Python-based framework for building data-driven applications.</a:t>
            </a:r>
          </a:p>
          <a:p>
            <a:r>
              <a:rPr lang="en-US" sz="2000" dirty="0"/>
              <a:t>Designed for both novice and experienced investors with a user-friendly interface.</a:t>
            </a:r>
          </a:p>
          <a:p>
            <a:endParaRPr lang="en-US" sz="2000" dirty="0"/>
          </a:p>
          <a:p>
            <a:pPr marL="0" indent="0">
              <a:buNone/>
            </a:pPr>
            <a:r>
              <a:rPr lang="en-US" sz="2000" b="1" dirty="0"/>
              <a:t>App Features:</a:t>
            </a:r>
          </a:p>
          <a:p>
            <a:r>
              <a:rPr lang="en-US" sz="2000" dirty="0"/>
              <a:t>Stock Exploration: Allows users to analyze historical trends and key metrics for selected stocks.</a:t>
            </a:r>
          </a:p>
          <a:p>
            <a:r>
              <a:rPr lang="en-US" sz="2000" dirty="0"/>
              <a:t>Price Predictions: Utilizes the LSTM model to forecast stock prices for the next day/week/month.</a:t>
            </a:r>
          </a:p>
          <a:p>
            <a:r>
              <a:rPr lang="en-US" sz="2000" dirty="0"/>
              <a:t>Portfolio Optimization: Provides users with optimal portfolio allocations based on Monte Carlo simulations.</a:t>
            </a:r>
          </a:p>
          <a:p>
            <a:endParaRPr lang="en-US" sz="2000" dirty="0"/>
          </a:p>
          <a:p>
            <a:pPr marL="0" indent="0">
              <a:buNone/>
            </a:pPr>
            <a:r>
              <a:rPr lang="en-US" sz="2000" b="1" dirty="0"/>
              <a:t>Deployment:</a:t>
            </a:r>
          </a:p>
          <a:p>
            <a:r>
              <a:rPr lang="en-US" sz="2000" dirty="0"/>
              <a:t>Deployed on </a:t>
            </a:r>
            <a:r>
              <a:rPr lang="en-US" sz="2000" dirty="0" err="1"/>
              <a:t>Streamlit</a:t>
            </a:r>
            <a:r>
              <a:rPr lang="en-US" sz="2000" dirty="0"/>
              <a:t> Cloud for easy access.</a:t>
            </a:r>
          </a:p>
          <a:p>
            <a:r>
              <a:rPr lang="en-US" sz="2000" dirty="0"/>
              <a:t>Integrated pre-trained LSTM models hosted on GitHub for real-time predictions.</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37</a:t>
            </a:fld>
            <a:endParaRPr lang="en-US" sz="1100">
              <a:solidFill>
                <a:schemeClr val="tx1">
                  <a:lumMod val="50000"/>
                  <a:lumOff val="50000"/>
                </a:schemeClr>
              </a:solidFill>
            </a:endParaRPr>
          </a:p>
        </p:txBody>
      </p:sp>
    </p:spTree>
    <p:extLst>
      <p:ext uri="{BB962C8B-B14F-4D97-AF65-F5344CB8AC3E}">
        <p14:creationId xmlns:p14="http://schemas.microsoft.com/office/powerpoint/2010/main" val="443527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10122409" cy="1033669"/>
          </a:xfrm>
        </p:spPr>
        <p:txBody>
          <a:bodyPr>
            <a:normAutofit/>
          </a:bodyPr>
          <a:lstStyle/>
          <a:p>
            <a:r>
              <a:rPr lang="en-US" sz="4000" dirty="0">
                <a:solidFill>
                  <a:srgbClr val="FFFFFF"/>
                </a:solidFill>
              </a:rPr>
              <a:t>App Demo</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807395" y="2026368"/>
            <a:ext cx="9724031" cy="3489216"/>
          </a:xfrm>
        </p:spPr>
        <p:txBody>
          <a:bodyPr anchor="ctr">
            <a:normAutofit/>
          </a:bodyPr>
          <a:lstStyle/>
          <a:p>
            <a:r>
              <a:rPr lang="en-US" sz="2000" dirty="0">
                <a:hlinkClick r:id="rId2"/>
              </a:rPr>
              <a:t>https://stock-forecast-and-allocate.streamlit.app/</a:t>
            </a:r>
            <a:endParaRPr lang="en-US" sz="2000" dirty="0"/>
          </a:p>
          <a:p>
            <a:endParaRPr lang="en-US" sz="2000" dirty="0"/>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38</a:t>
            </a:fld>
            <a:endParaRPr lang="en-US" sz="1100">
              <a:solidFill>
                <a:schemeClr val="tx1">
                  <a:lumMod val="50000"/>
                  <a:lumOff val="50000"/>
                </a:schemeClr>
              </a:solidFill>
            </a:endParaRPr>
          </a:p>
        </p:txBody>
      </p:sp>
    </p:spTree>
    <p:extLst>
      <p:ext uri="{BB962C8B-B14F-4D97-AF65-F5344CB8AC3E}">
        <p14:creationId xmlns:p14="http://schemas.microsoft.com/office/powerpoint/2010/main" val="2302905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10122409" cy="1033669"/>
          </a:xfrm>
        </p:spPr>
        <p:txBody>
          <a:bodyPr>
            <a:normAutofit/>
          </a:bodyPr>
          <a:lstStyle/>
          <a:p>
            <a:r>
              <a:rPr lang="en-US" sz="4000" dirty="0">
                <a:solidFill>
                  <a:srgbClr val="FFFFFF"/>
                </a:solidFill>
              </a:rPr>
              <a:t>Results</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155643" y="1721796"/>
            <a:ext cx="12191998" cy="5019472"/>
          </a:xfrm>
        </p:spPr>
        <p:txBody>
          <a:bodyPr anchor="ctr">
            <a:normAutofit fontScale="92500" lnSpcReduction="10000"/>
          </a:bodyPr>
          <a:lstStyle/>
          <a:p>
            <a:pPr marL="0" indent="0">
              <a:buNone/>
            </a:pPr>
            <a:r>
              <a:rPr lang="en-US" sz="2000" b="1" dirty="0"/>
              <a:t>Best Performing Model:</a:t>
            </a:r>
          </a:p>
          <a:p>
            <a:r>
              <a:rPr lang="en-US" sz="2000" dirty="0"/>
              <a:t>LSTM outperformed ARIMA and </a:t>
            </a:r>
            <a:r>
              <a:rPr lang="en-US" sz="2000" dirty="0" err="1"/>
              <a:t>XGBoost</a:t>
            </a:r>
            <a:r>
              <a:rPr lang="en-US" sz="2000" dirty="0"/>
              <a:t> for stock price predictions, capturing long-term trends effectively.</a:t>
            </a:r>
          </a:p>
          <a:p>
            <a:endParaRPr lang="en-US" sz="2000" dirty="0"/>
          </a:p>
          <a:p>
            <a:pPr marL="0" indent="0">
              <a:buNone/>
            </a:pPr>
            <a:r>
              <a:rPr lang="en-US" sz="2000" b="1" dirty="0"/>
              <a:t>Portfolio Optimization:</a:t>
            </a:r>
          </a:p>
          <a:p>
            <a:r>
              <a:rPr lang="en-US" sz="2000" dirty="0"/>
              <a:t>Monte Carlo simulations identified optimal stock allocations, maximizing the Sharpe Ratio for balanced risk and return.</a:t>
            </a:r>
          </a:p>
          <a:p>
            <a:endParaRPr lang="en-US" sz="2000" dirty="0"/>
          </a:p>
          <a:p>
            <a:pPr marL="0" indent="0">
              <a:buNone/>
            </a:pPr>
            <a:r>
              <a:rPr lang="en-US" sz="2000" b="1" dirty="0"/>
              <a:t>App Performance:</a:t>
            </a:r>
          </a:p>
          <a:p>
            <a:r>
              <a:rPr lang="en-US" sz="2000" dirty="0"/>
              <a:t>Delivered accurate stock forecasts and actionable portfolio recommendations in an intuitive, user-friendly interface.</a:t>
            </a:r>
          </a:p>
          <a:p>
            <a:endParaRPr lang="en-US" sz="2000" dirty="0"/>
          </a:p>
          <a:p>
            <a:pPr marL="0" indent="0">
              <a:buNone/>
            </a:pPr>
            <a:r>
              <a:rPr lang="en-US" sz="2000" b="1" dirty="0"/>
              <a:t>Insights:</a:t>
            </a:r>
          </a:p>
          <a:p>
            <a:r>
              <a:rPr lang="en-US" sz="2000" dirty="0"/>
              <a:t>Machine learning models like LSTM excel at handling sequential and volatile financial data.</a:t>
            </a:r>
          </a:p>
          <a:p>
            <a:r>
              <a:rPr lang="en-US" sz="2000" dirty="0"/>
              <a:t>Monte Carlo simulations provide robust optimization strategies for diverse portfolios.</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39</a:t>
            </a:fld>
            <a:endParaRPr lang="en-US" sz="1100">
              <a:solidFill>
                <a:schemeClr val="tx1">
                  <a:lumMod val="50000"/>
                  <a:lumOff val="50000"/>
                </a:schemeClr>
              </a:solidFill>
            </a:endParaRPr>
          </a:p>
        </p:txBody>
      </p:sp>
    </p:spTree>
    <p:extLst>
      <p:ext uri="{BB962C8B-B14F-4D97-AF65-F5344CB8AC3E}">
        <p14:creationId xmlns:p14="http://schemas.microsoft.com/office/powerpoint/2010/main" val="39658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6BDE65-4220-66B0-D879-B4B0C5A0B47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Project Overview</a:t>
            </a:r>
          </a:p>
        </p:txBody>
      </p:sp>
      <p:sp>
        <p:nvSpPr>
          <p:cNvPr id="3" name="Content Placeholder 2">
            <a:extLst>
              <a:ext uri="{FF2B5EF4-FFF2-40B4-BE49-F238E27FC236}">
                <a16:creationId xmlns:a16="http://schemas.microsoft.com/office/drawing/2014/main" id="{9C1ADEAF-F45D-969F-0172-A3D35E79EB0C}"/>
              </a:ext>
            </a:extLst>
          </p:cNvPr>
          <p:cNvSpPr>
            <a:spLocks noGrp="1"/>
          </p:cNvSpPr>
          <p:nvPr>
            <p:ph idx="1"/>
          </p:nvPr>
        </p:nvSpPr>
        <p:spPr>
          <a:xfrm>
            <a:off x="310896" y="2048972"/>
            <a:ext cx="11732646" cy="4137234"/>
          </a:xfrm>
        </p:spPr>
        <p:txBody>
          <a:bodyPr anchor="ctr">
            <a:noAutofit/>
          </a:bodyPr>
          <a:lstStyle/>
          <a:p>
            <a:r>
              <a:rPr lang="en-US" sz="2000" b="1" dirty="0"/>
              <a:t>Purpose: </a:t>
            </a:r>
            <a:r>
              <a:rPr lang="en-US" sz="2000" dirty="0"/>
              <a:t>To address challenges in stock market investing by creating an accessible, data-driven tool for individual investors.</a:t>
            </a:r>
          </a:p>
          <a:p>
            <a:r>
              <a:rPr lang="en-US" sz="2000" b="1" dirty="0"/>
              <a:t>The Project Aims To:</a:t>
            </a:r>
          </a:p>
          <a:p>
            <a:pPr lvl="1"/>
            <a:r>
              <a:rPr lang="en-US" sz="2000" dirty="0"/>
              <a:t>Enhance Stock Analysis: enable users to visualize trends and assess financial indicators.</a:t>
            </a:r>
          </a:p>
          <a:p>
            <a:pPr lvl="1"/>
            <a:r>
              <a:rPr lang="en-US" sz="2000" dirty="0"/>
              <a:t>Provide Accurate Predictions: Use machine learning models to forecast stock prices.</a:t>
            </a:r>
          </a:p>
          <a:p>
            <a:pPr lvl="1"/>
            <a:r>
              <a:rPr lang="en-US" sz="2000" dirty="0"/>
              <a:t>Optimize Portfolio Allocation: Recommend risk-adjusted allocations via Monte Carlo simulations.</a:t>
            </a:r>
          </a:p>
          <a:p>
            <a:pPr lvl="1"/>
            <a:r>
              <a:rPr lang="en-US" sz="2000" dirty="0"/>
              <a:t>Simplify Analytics: Offer an intuitive, user-friendly interface for all skill levels.</a:t>
            </a:r>
          </a:p>
          <a:p>
            <a:r>
              <a:rPr lang="en-US" sz="2000" b="1" dirty="0"/>
              <a:t>Impact:</a:t>
            </a:r>
          </a:p>
          <a:p>
            <a:pPr lvl="1"/>
            <a:r>
              <a:rPr lang="en-US" sz="2000" dirty="0"/>
              <a:t>Bridges the gap between complex financial analytics and accessibility for individual investors.</a:t>
            </a:r>
          </a:p>
          <a:p>
            <a:pPr lvl="1"/>
            <a:r>
              <a:rPr lang="en-US" sz="2000" dirty="0"/>
              <a:t>Combines real-time data, machine learning, and optimization to empower informed decision-making.</a:t>
            </a:r>
          </a:p>
        </p:txBody>
      </p:sp>
      <p:sp>
        <p:nvSpPr>
          <p:cNvPr id="4" name="Slide Number Placeholder 3">
            <a:extLst>
              <a:ext uri="{FF2B5EF4-FFF2-40B4-BE49-F238E27FC236}">
                <a16:creationId xmlns:a16="http://schemas.microsoft.com/office/drawing/2014/main" id="{55AD15F9-CAAD-087F-916A-DD5D20B43F3D}"/>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4</a:t>
            </a:fld>
            <a:endParaRPr lang="en-US" sz="1100">
              <a:solidFill>
                <a:schemeClr val="tx1">
                  <a:lumMod val="50000"/>
                  <a:lumOff val="50000"/>
                </a:schemeClr>
              </a:solidFill>
            </a:endParaRPr>
          </a:p>
        </p:txBody>
      </p:sp>
    </p:spTree>
    <p:extLst>
      <p:ext uri="{BB962C8B-B14F-4D97-AF65-F5344CB8AC3E}">
        <p14:creationId xmlns:p14="http://schemas.microsoft.com/office/powerpoint/2010/main" val="807222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10122409" cy="1033669"/>
          </a:xfrm>
        </p:spPr>
        <p:txBody>
          <a:bodyPr>
            <a:normAutofit/>
          </a:bodyPr>
          <a:lstStyle/>
          <a:p>
            <a:r>
              <a:rPr lang="en-US" sz="4000" dirty="0">
                <a:solidFill>
                  <a:srgbClr val="FFFFFF"/>
                </a:solidFill>
              </a:rPr>
              <a:t>Contributions &amp; Conclusions</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459351" y="1750979"/>
            <a:ext cx="10636280" cy="4250576"/>
          </a:xfrm>
        </p:spPr>
        <p:txBody>
          <a:bodyPr anchor="ctr">
            <a:normAutofit/>
          </a:bodyPr>
          <a:lstStyle/>
          <a:p>
            <a:pPr marL="0" indent="0">
              <a:buNone/>
            </a:pPr>
            <a:r>
              <a:rPr lang="en-US" sz="2000" b="1" dirty="0"/>
              <a:t>Key Contributions:</a:t>
            </a:r>
          </a:p>
          <a:p>
            <a:endParaRPr lang="en-US" sz="2000" dirty="0"/>
          </a:p>
          <a:p>
            <a:r>
              <a:rPr lang="en-US" sz="2000" dirty="0"/>
              <a:t>Developed a robust, end-to-end tool combining machine learning and financial modeling.</a:t>
            </a:r>
          </a:p>
          <a:p>
            <a:r>
              <a:rPr lang="en-US" sz="2000" dirty="0"/>
              <a:t>Demonstrated the practical application of LSTM for stock price prediction.</a:t>
            </a:r>
          </a:p>
          <a:p>
            <a:r>
              <a:rPr lang="en-US" sz="2000" dirty="0"/>
              <a:t>Simplified complex financial analytics for individual investors through an accessible app.</a:t>
            </a:r>
          </a:p>
          <a:p>
            <a:endParaRPr lang="en-US" sz="2000" dirty="0"/>
          </a:p>
          <a:p>
            <a:pPr marL="0" indent="0">
              <a:buNone/>
            </a:pPr>
            <a:r>
              <a:rPr lang="en-US" sz="2000" b="1" dirty="0"/>
              <a:t>Conclusions:</a:t>
            </a:r>
          </a:p>
          <a:p>
            <a:r>
              <a:rPr lang="en-US" sz="2000" dirty="0"/>
              <a:t>The app bridges the gap between advanced data science techniques and user-friendly tools.</a:t>
            </a:r>
          </a:p>
          <a:p>
            <a:r>
              <a:rPr lang="en-US" sz="2000" dirty="0"/>
              <a:t>Empowers users to make data-driven investment decisions with minimal technical expertise.</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40</a:t>
            </a:fld>
            <a:endParaRPr lang="en-US" sz="1100">
              <a:solidFill>
                <a:schemeClr val="tx1">
                  <a:lumMod val="50000"/>
                  <a:lumOff val="50000"/>
                </a:schemeClr>
              </a:solidFill>
            </a:endParaRPr>
          </a:p>
        </p:txBody>
      </p:sp>
    </p:spTree>
    <p:extLst>
      <p:ext uri="{BB962C8B-B14F-4D97-AF65-F5344CB8AC3E}">
        <p14:creationId xmlns:p14="http://schemas.microsoft.com/office/powerpoint/2010/main" val="3197213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10122409" cy="1033669"/>
          </a:xfrm>
        </p:spPr>
        <p:txBody>
          <a:bodyPr>
            <a:normAutofit/>
          </a:bodyPr>
          <a:lstStyle/>
          <a:p>
            <a:r>
              <a:rPr lang="en-US" sz="4000" dirty="0">
                <a:solidFill>
                  <a:srgbClr val="FFFFFF"/>
                </a:solidFill>
              </a:rPr>
              <a:t>Future Work</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164913" y="1622745"/>
            <a:ext cx="12276763" cy="5118523"/>
          </a:xfrm>
        </p:spPr>
        <p:txBody>
          <a:bodyPr anchor="ctr">
            <a:normAutofit/>
          </a:bodyPr>
          <a:lstStyle/>
          <a:p>
            <a:pPr marL="0" indent="0">
              <a:buNone/>
            </a:pPr>
            <a:r>
              <a:rPr lang="en-US" sz="2000" b="1" dirty="0"/>
              <a:t>Enhancing App Features:</a:t>
            </a:r>
          </a:p>
          <a:p>
            <a:r>
              <a:rPr lang="en-US" sz="2000" dirty="0"/>
              <a:t>Incorporate more stocks and financial metrics.</a:t>
            </a:r>
          </a:p>
          <a:p>
            <a:r>
              <a:rPr lang="en-US" sz="2000" dirty="0"/>
              <a:t>Add real-time data streaming for live predictions and portfolio updates.</a:t>
            </a:r>
          </a:p>
          <a:p>
            <a:pPr marL="0" indent="0">
              <a:buNone/>
            </a:pPr>
            <a:r>
              <a:rPr lang="en-US" sz="2000" b="1" dirty="0"/>
              <a:t>Improving Model Performance:</a:t>
            </a:r>
          </a:p>
          <a:p>
            <a:r>
              <a:rPr lang="en-US" sz="2000" dirty="0"/>
              <a:t>Explore hybrid models combining LSTM with other techniques for better accuracy.</a:t>
            </a:r>
          </a:p>
          <a:p>
            <a:r>
              <a:rPr lang="en-US" sz="2000" dirty="0"/>
              <a:t>Integrate external factors like market sentiment or economic indicators.</a:t>
            </a:r>
          </a:p>
          <a:p>
            <a:pPr marL="0" indent="0">
              <a:buNone/>
            </a:pPr>
            <a:r>
              <a:rPr lang="en-US" sz="2000" b="1" dirty="0"/>
              <a:t>Scalability:</a:t>
            </a:r>
          </a:p>
          <a:p>
            <a:r>
              <a:rPr lang="en-US" sz="2000" dirty="0"/>
              <a:t>Expand app functionality to support institutional investors.</a:t>
            </a:r>
          </a:p>
          <a:p>
            <a:r>
              <a:rPr lang="en-US" sz="2000" dirty="0"/>
              <a:t>Offer customizable settings for advanced users.</a:t>
            </a:r>
          </a:p>
          <a:p>
            <a:pPr marL="0" indent="0">
              <a:buNone/>
            </a:pPr>
            <a:r>
              <a:rPr lang="en-US" sz="2000" b="1" dirty="0"/>
              <a:t>Educational Features:</a:t>
            </a:r>
          </a:p>
          <a:p>
            <a:r>
              <a:rPr lang="en-US" sz="2000" dirty="0"/>
              <a:t>Include tutorials or explainers to help novice investors understand analytics.</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41</a:t>
            </a:fld>
            <a:endParaRPr lang="en-US" sz="1100">
              <a:solidFill>
                <a:schemeClr val="tx1">
                  <a:lumMod val="50000"/>
                  <a:lumOff val="50000"/>
                </a:schemeClr>
              </a:solidFill>
            </a:endParaRPr>
          </a:p>
        </p:txBody>
      </p:sp>
    </p:spTree>
    <p:extLst>
      <p:ext uri="{BB962C8B-B14F-4D97-AF65-F5344CB8AC3E}">
        <p14:creationId xmlns:p14="http://schemas.microsoft.com/office/powerpoint/2010/main" val="869828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Questions?</a:t>
            </a:r>
          </a:p>
        </p:txBody>
      </p:sp>
      <p:pic>
        <p:nvPicPr>
          <p:cNvPr id="21" name="Graphic 20" descr="Question mark">
            <a:extLst>
              <a:ext uri="{FF2B5EF4-FFF2-40B4-BE49-F238E27FC236}">
                <a16:creationId xmlns:a16="http://schemas.microsoft.com/office/drawing/2014/main" id="{76F8351D-5327-BF3C-DE8B-D08019B452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3510" y="467208"/>
            <a:ext cx="5923584" cy="5923584"/>
          </a:xfrm>
          <a:prstGeom prst="rect">
            <a:avLst/>
          </a:prstGeom>
        </p:spPr>
      </p:pic>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42</a:t>
            </a:fld>
            <a:endParaRPr lang="en-US" sz="1100">
              <a:solidFill>
                <a:schemeClr val="tx1">
                  <a:lumMod val="50000"/>
                  <a:lumOff val="50000"/>
                </a:schemeClr>
              </a:solidFill>
            </a:endParaRPr>
          </a:p>
        </p:txBody>
      </p:sp>
    </p:spTree>
    <p:extLst>
      <p:ext uri="{BB962C8B-B14F-4D97-AF65-F5344CB8AC3E}">
        <p14:creationId xmlns:p14="http://schemas.microsoft.com/office/powerpoint/2010/main" val="4607446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Thank You!</a:t>
            </a:r>
          </a:p>
        </p:txBody>
      </p:sp>
      <p:pic>
        <p:nvPicPr>
          <p:cNvPr id="21" name="Graphic 20" descr="Handshake">
            <a:extLst>
              <a:ext uri="{FF2B5EF4-FFF2-40B4-BE49-F238E27FC236}">
                <a16:creationId xmlns:a16="http://schemas.microsoft.com/office/drawing/2014/main" id="{EF344F36-919C-154C-2778-761D065AF7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53510" y="467208"/>
            <a:ext cx="5923584" cy="5923584"/>
          </a:xfrm>
          <a:prstGeom prst="rect">
            <a:avLst/>
          </a:prstGeom>
        </p:spPr>
      </p:pic>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43</a:t>
            </a:fld>
            <a:endParaRPr lang="en-US" sz="1100">
              <a:solidFill>
                <a:schemeClr val="tx1">
                  <a:lumMod val="50000"/>
                  <a:lumOff val="50000"/>
                </a:schemeClr>
              </a:solidFill>
            </a:endParaRPr>
          </a:p>
        </p:txBody>
      </p:sp>
    </p:spTree>
    <p:extLst>
      <p:ext uri="{BB962C8B-B14F-4D97-AF65-F5344CB8AC3E}">
        <p14:creationId xmlns:p14="http://schemas.microsoft.com/office/powerpoint/2010/main" val="1594744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6BDE65-4220-66B0-D879-B4B0C5A0B47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Goals and Objectives</a:t>
            </a:r>
          </a:p>
        </p:txBody>
      </p:sp>
      <p:sp>
        <p:nvSpPr>
          <p:cNvPr id="3" name="Content Placeholder 2">
            <a:extLst>
              <a:ext uri="{FF2B5EF4-FFF2-40B4-BE49-F238E27FC236}">
                <a16:creationId xmlns:a16="http://schemas.microsoft.com/office/drawing/2014/main" id="{9C1ADEAF-F45D-969F-0172-A3D35E79EB0C}"/>
              </a:ext>
            </a:extLst>
          </p:cNvPr>
          <p:cNvSpPr>
            <a:spLocks noGrp="1"/>
          </p:cNvSpPr>
          <p:nvPr>
            <p:ph idx="1"/>
          </p:nvPr>
        </p:nvSpPr>
        <p:spPr>
          <a:xfrm>
            <a:off x="310896" y="2048971"/>
            <a:ext cx="11732646" cy="4369015"/>
          </a:xfrm>
        </p:spPr>
        <p:txBody>
          <a:bodyPr anchor="ctr">
            <a:noAutofit/>
          </a:bodyPr>
          <a:lstStyle/>
          <a:p>
            <a:pPr marL="0" indent="0">
              <a:buNone/>
            </a:pPr>
            <a:r>
              <a:rPr lang="en-US" sz="2000" b="1" dirty="0"/>
              <a:t>Primary Objective:</a:t>
            </a:r>
          </a:p>
          <a:p>
            <a:r>
              <a:rPr lang="en-US" sz="2000" dirty="0"/>
              <a:t>Develop a fully integrated, data-driven tool for stock market analysis and portfolio optimization.</a:t>
            </a:r>
            <a:br>
              <a:rPr lang="en-US" sz="2000" dirty="0"/>
            </a:br>
            <a:endParaRPr lang="en-US" sz="2000" dirty="0"/>
          </a:p>
          <a:p>
            <a:pPr marL="0" indent="0">
              <a:buNone/>
            </a:pPr>
            <a:r>
              <a:rPr lang="en-US" sz="2000" b="1" dirty="0"/>
              <a:t>Goals:</a:t>
            </a:r>
          </a:p>
          <a:p>
            <a:pPr marL="457200" indent="-457200">
              <a:buFont typeface="+mj-lt"/>
              <a:buAutoNum type="arabicPeriod"/>
            </a:pPr>
            <a:r>
              <a:rPr lang="en-US" sz="2000" b="1" dirty="0"/>
              <a:t>Develop Robust Forecasting Models: </a:t>
            </a:r>
            <a:r>
              <a:rPr lang="en-US" sz="2000" dirty="0"/>
              <a:t>Build, evaluate, and compare ARIMA, </a:t>
            </a:r>
            <a:r>
              <a:rPr lang="en-US" sz="2000" dirty="0" err="1"/>
              <a:t>XGBoost</a:t>
            </a:r>
            <a:r>
              <a:rPr lang="en-US" sz="2000" dirty="0"/>
              <a:t>, and LSTM for time-series forecasting.</a:t>
            </a:r>
          </a:p>
          <a:p>
            <a:pPr marL="457200" indent="-457200">
              <a:buFont typeface="+mj-lt"/>
              <a:buAutoNum type="arabicPeriod"/>
            </a:pPr>
            <a:r>
              <a:rPr lang="en-US" sz="2000" b="1" dirty="0"/>
              <a:t>Implement Portfolio Optimization: </a:t>
            </a:r>
            <a:r>
              <a:rPr lang="en-US" sz="2000" dirty="0"/>
              <a:t>Use Monte Carlo simulations to balance risk and return by maximizing the Sharpe ratio.</a:t>
            </a:r>
          </a:p>
          <a:p>
            <a:pPr marL="457200" indent="-457200">
              <a:buFont typeface="+mj-lt"/>
              <a:buAutoNum type="arabicPeriod"/>
            </a:pPr>
            <a:r>
              <a:rPr lang="en-US" sz="2000" b="1" dirty="0"/>
              <a:t>Create a User-Friendly App: </a:t>
            </a:r>
            <a:r>
              <a:rPr lang="en-US" sz="2000" dirty="0"/>
              <a:t>Design an interactive </a:t>
            </a:r>
            <a:r>
              <a:rPr lang="en-US" sz="2000" dirty="0" err="1"/>
              <a:t>Streamlit</a:t>
            </a:r>
            <a:r>
              <a:rPr lang="en-US" sz="2000" dirty="0"/>
              <a:t> application integrating stock analysis, predictions, and portfolio recommendations.</a:t>
            </a:r>
          </a:p>
          <a:p>
            <a:pPr marL="457200" indent="-457200">
              <a:buFont typeface="+mj-lt"/>
              <a:buAutoNum type="arabicPeriod"/>
            </a:pPr>
            <a:r>
              <a:rPr lang="en-US" sz="2000" b="1" dirty="0"/>
              <a:t>Advance Personal Expertise: </a:t>
            </a:r>
            <a:r>
              <a:rPr lang="en-US" sz="2000" dirty="0"/>
              <a:t>Explore new techniques, including deep learning and app development, to strengthen data science skills.</a:t>
            </a:r>
          </a:p>
        </p:txBody>
      </p:sp>
      <p:sp>
        <p:nvSpPr>
          <p:cNvPr id="4" name="Slide Number Placeholder 3">
            <a:extLst>
              <a:ext uri="{FF2B5EF4-FFF2-40B4-BE49-F238E27FC236}">
                <a16:creationId xmlns:a16="http://schemas.microsoft.com/office/drawing/2014/main" id="{55AD15F9-CAAD-087F-916A-DD5D20B43F3D}"/>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5</a:t>
            </a:fld>
            <a:endParaRPr lang="en-US" sz="1100">
              <a:solidFill>
                <a:schemeClr val="tx1">
                  <a:lumMod val="50000"/>
                  <a:lumOff val="50000"/>
                </a:schemeClr>
              </a:solidFill>
            </a:endParaRPr>
          </a:p>
        </p:txBody>
      </p:sp>
    </p:spTree>
    <p:extLst>
      <p:ext uri="{BB962C8B-B14F-4D97-AF65-F5344CB8AC3E}">
        <p14:creationId xmlns:p14="http://schemas.microsoft.com/office/powerpoint/2010/main" val="719903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Motivation</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274319" y="1767980"/>
            <a:ext cx="11732646" cy="4919472"/>
          </a:xfrm>
        </p:spPr>
        <p:txBody>
          <a:bodyPr anchor="ctr">
            <a:noAutofit/>
          </a:bodyPr>
          <a:lstStyle/>
          <a:p>
            <a:pPr marL="0" indent="0">
              <a:buNone/>
            </a:pPr>
            <a:r>
              <a:rPr lang="en-US" sz="2000" b="1" dirty="0"/>
              <a:t>1. Addressing Real-World Challenges:</a:t>
            </a:r>
          </a:p>
          <a:p>
            <a:pPr lvl="1"/>
            <a:r>
              <a:rPr lang="en-US" sz="2000" dirty="0"/>
              <a:t>Tackles key investor hurdles: forecasting stock prices and optimizing portfolios.</a:t>
            </a:r>
          </a:p>
          <a:p>
            <a:pPr lvl="1"/>
            <a:r>
              <a:rPr lang="en-US" sz="2000" dirty="0"/>
              <a:t>Integrates machine learning and financial modeling for reliable, data-driven solutions.</a:t>
            </a:r>
          </a:p>
          <a:p>
            <a:pPr marL="0" indent="0">
              <a:buNone/>
            </a:pPr>
            <a:r>
              <a:rPr lang="en-US" sz="2000" b="1" dirty="0"/>
              <a:t>2. Personal Alignment:</a:t>
            </a:r>
          </a:p>
          <a:p>
            <a:pPr lvl="1"/>
            <a:r>
              <a:rPr lang="en-US" sz="2000" dirty="0"/>
              <a:t>Combines my finance background with data science expertise.</a:t>
            </a:r>
          </a:p>
          <a:p>
            <a:pPr lvl="1"/>
            <a:r>
              <a:rPr lang="en-US" sz="2000" dirty="0"/>
              <a:t>An opportunity to explore advanced techniques like deep learning and app development.</a:t>
            </a:r>
          </a:p>
          <a:p>
            <a:pPr marL="0" indent="0">
              <a:buNone/>
            </a:pPr>
            <a:r>
              <a:rPr lang="en-US" sz="2000" b="1" dirty="0"/>
              <a:t>3. Data-Driven Decisions:</a:t>
            </a:r>
          </a:p>
          <a:p>
            <a:pPr lvl="1"/>
            <a:r>
              <a:rPr lang="en-US" sz="2000" dirty="0"/>
              <a:t>Facilitates investment decisions based on statistical analysis and predictive modeling.</a:t>
            </a:r>
          </a:p>
          <a:p>
            <a:pPr lvl="1"/>
            <a:r>
              <a:rPr lang="en-US" sz="2000" dirty="0"/>
              <a:t>A step toward transforming how investors navigate market complexities.</a:t>
            </a:r>
          </a:p>
          <a:p>
            <a:pPr marL="0" indent="0">
              <a:buNone/>
            </a:pPr>
            <a:r>
              <a:rPr lang="en-US" sz="2000" b="1" dirty="0"/>
              <a:t>4. Democratizing Financial Analytics:</a:t>
            </a:r>
          </a:p>
          <a:p>
            <a:pPr lvl="1"/>
            <a:r>
              <a:rPr lang="en-US" sz="2000" dirty="0"/>
              <a:t>Bridges the gap between simplistic tools and complex platforms.</a:t>
            </a:r>
          </a:p>
          <a:p>
            <a:pPr lvl="1"/>
            <a:r>
              <a:rPr lang="en-US" sz="2000" dirty="0"/>
              <a:t>Makes advanced analytics accessible through a user-friendly interface.</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6</a:t>
            </a:fld>
            <a:endParaRPr lang="en-US" sz="1100">
              <a:solidFill>
                <a:schemeClr val="tx1">
                  <a:lumMod val="50000"/>
                  <a:lumOff val="50000"/>
                </a:schemeClr>
              </a:solidFill>
            </a:endParaRPr>
          </a:p>
        </p:txBody>
      </p:sp>
    </p:spTree>
    <p:extLst>
      <p:ext uri="{BB962C8B-B14F-4D97-AF65-F5344CB8AC3E}">
        <p14:creationId xmlns:p14="http://schemas.microsoft.com/office/powerpoint/2010/main" val="1259100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Data Collection</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109729" y="2066544"/>
            <a:ext cx="12040504" cy="4388887"/>
          </a:xfrm>
        </p:spPr>
        <p:txBody>
          <a:bodyPr anchor="ctr">
            <a:noAutofit/>
          </a:bodyPr>
          <a:lstStyle/>
          <a:p>
            <a:pPr marL="0" indent="0">
              <a:buNone/>
            </a:pPr>
            <a:r>
              <a:rPr lang="en-US" sz="2000" b="1" dirty="0"/>
              <a:t>Overview:</a:t>
            </a:r>
          </a:p>
          <a:p>
            <a:r>
              <a:rPr lang="en-US" sz="2000" dirty="0"/>
              <a:t>Collected 15 years (2009–2024) of daily stock price data. Data was retrieved using Yahoo Finance API via Python’s </a:t>
            </a:r>
            <a:r>
              <a:rPr lang="en-US" sz="2000" dirty="0" err="1"/>
              <a:t>yfinance</a:t>
            </a:r>
            <a:r>
              <a:rPr lang="en-US" sz="2000" dirty="0"/>
              <a:t> library.</a:t>
            </a:r>
          </a:p>
          <a:p>
            <a:pPr marL="0" indent="0">
              <a:buNone/>
            </a:pPr>
            <a:r>
              <a:rPr lang="en-US" sz="2000" b="1" dirty="0"/>
              <a:t>Selected Stocks:</a:t>
            </a:r>
          </a:p>
          <a:p>
            <a:r>
              <a:rPr lang="en-US" sz="2000" dirty="0"/>
              <a:t>Netflix (NFLX), Google (GOOGL), IBM, Johnson &amp; Johnson (JNJ), Coca-Cola (KO), Microsoft (MSFT), Nike (NKE), and Apple (AAPL)</a:t>
            </a:r>
          </a:p>
          <a:p>
            <a:r>
              <a:rPr lang="en-US" sz="2000" dirty="0"/>
              <a:t>Focused on a manageable dataset for detailed analysis and robust model testing. It provides a foundation for incorporating more stocks into the app in the future.</a:t>
            </a:r>
          </a:p>
          <a:p>
            <a:r>
              <a:rPr lang="en-US" sz="2000" dirty="0"/>
              <a:t>The 8 stocks represent diverse industries and established market presence. It ensures a well-rounded analysis across key sectors:</a:t>
            </a:r>
          </a:p>
          <a:p>
            <a:pPr lvl="1"/>
            <a:r>
              <a:rPr lang="en-US" sz="1800" dirty="0"/>
              <a:t>Technology: Microsoft, Google, Apple, IBM.</a:t>
            </a:r>
          </a:p>
          <a:p>
            <a:pPr lvl="1"/>
            <a:r>
              <a:rPr lang="en-US" sz="1800" dirty="0"/>
              <a:t>Entertainment: Netflix.</a:t>
            </a:r>
          </a:p>
          <a:p>
            <a:pPr lvl="1"/>
            <a:r>
              <a:rPr lang="en-US" sz="1800" dirty="0"/>
              <a:t>Healthcare: Johnson &amp; Johnson.</a:t>
            </a:r>
          </a:p>
          <a:p>
            <a:pPr lvl="1"/>
            <a:r>
              <a:rPr lang="en-US" sz="1800" dirty="0"/>
              <a:t>Consumer Goods: Coca-Cola.</a:t>
            </a:r>
          </a:p>
          <a:p>
            <a:pPr lvl="1"/>
            <a:r>
              <a:rPr lang="en-US" sz="1800" dirty="0"/>
              <a:t>Apparel: Nike.</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7</a:t>
            </a:fld>
            <a:endParaRPr lang="en-US" sz="1100">
              <a:solidFill>
                <a:schemeClr val="tx1">
                  <a:lumMod val="50000"/>
                  <a:lumOff val="50000"/>
                </a:schemeClr>
              </a:solidFill>
            </a:endParaRPr>
          </a:p>
        </p:txBody>
      </p:sp>
    </p:spTree>
    <p:extLst>
      <p:ext uri="{BB962C8B-B14F-4D97-AF65-F5344CB8AC3E}">
        <p14:creationId xmlns:p14="http://schemas.microsoft.com/office/powerpoint/2010/main" val="2748626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5C16C77-CC91-0674-9449-E7155D53535F}"/>
              </a:ext>
            </a:extLst>
          </p:cNvPr>
          <p:cNvSpPr>
            <a:spLocks noGrp="1"/>
          </p:cNvSpPr>
          <p:nvPr>
            <p:ph type="title"/>
          </p:nvPr>
        </p:nvSpPr>
        <p:spPr>
          <a:xfrm>
            <a:off x="276499" y="2825472"/>
            <a:ext cx="3485605"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Data Collection Code Snippet</a:t>
            </a:r>
          </a:p>
        </p:txBody>
      </p:sp>
      <p:pic>
        <p:nvPicPr>
          <p:cNvPr id="5" name="Content Placeholder 4" descr="A screenshot of a computer code&#10;&#10;Description automatically generated">
            <a:extLst>
              <a:ext uri="{FF2B5EF4-FFF2-40B4-BE49-F238E27FC236}">
                <a16:creationId xmlns:a16="http://schemas.microsoft.com/office/drawing/2014/main" id="{01292A61-E99F-7DFB-0528-942ECC18FEFB}"/>
              </a:ext>
            </a:extLst>
          </p:cNvPr>
          <p:cNvPicPr>
            <a:picLocks noGrp="1" noChangeAspect="1"/>
          </p:cNvPicPr>
          <p:nvPr>
            <p:ph idx="1"/>
          </p:nvPr>
        </p:nvPicPr>
        <p:blipFill>
          <a:blip r:embed="rId2"/>
          <a:stretch>
            <a:fillRect/>
          </a:stretch>
        </p:blipFill>
        <p:spPr>
          <a:xfrm>
            <a:off x="4502428" y="568272"/>
            <a:ext cx="7225748" cy="5721455"/>
          </a:xfrm>
          <a:prstGeom prst="rect">
            <a:avLst/>
          </a:prstGeom>
        </p:spPr>
      </p:pic>
      <p:sp>
        <p:nvSpPr>
          <p:cNvPr id="4" name="Slide Number Placeholder 3">
            <a:extLst>
              <a:ext uri="{FF2B5EF4-FFF2-40B4-BE49-F238E27FC236}">
                <a16:creationId xmlns:a16="http://schemas.microsoft.com/office/drawing/2014/main" id="{924FD0EA-7A14-4905-B4CA-EEABAB835F23}"/>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8</a:t>
            </a:fld>
            <a:endParaRPr lang="en-US" sz="1100">
              <a:solidFill>
                <a:schemeClr val="tx1">
                  <a:lumMod val="50000"/>
                  <a:lumOff val="50000"/>
                </a:schemeClr>
              </a:solidFill>
            </a:endParaRPr>
          </a:p>
        </p:txBody>
      </p:sp>
    </p:spTree>
    <p:extLst>
      <p:ext uri="{BB962C8B-B14F-4D97-AF65-F5344CB8AC3E}">
        <p14:creationId xmlns:p14="http://schemas.microsoft.com/office/powerpoint/2010/main" val="1752514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E72C-6CAC-6992-5D07-D272FDE5D7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Dataset Description</a:t>
            </a:r>
          </a:p>
        </p:txBody>
      </p:sp>
      <p:sp>
        <p:nvSpPr>
          <p:cNvPr id="3" name="Content Placeholder 2">
            <a:extLst>
              <a:ext uri="{FF2B5EF4-FFF2-40B4-BE49-F238E27FC236}">
                <a16:creationId xmlns:a16="http://schemas.microsoft.com/office/drawing/2014/main" id="{253ABAE9-BE1B-D198-9E25-4A8A7CEEFC6E}"/>
              </a:ext>
            </a:extLst>
          </p:cNvPr>
          <p:cNvSpPr>
            <a:spLocks noGrp="1"/>
          </p:cNvSpPr>
          <p:nvPr>
            <p:ph idx="1"/>
          </p:nvPr>
        </p:nvSpPr>
        <p:spPr>
          <a:xfrm>
            <a:off x="136187" y="1891969"/>
            <a:ext cx="12014046" cy="4800661"/>
          </a:xfrm>
        </p:spPr>
        <p:txBody>
          <a:bodyPr anchor="ctr">
            <a:noAutofit/>
          </a:bodyPr>
          <a:lstStyle/>
          <a:p>
            <a:pPr marL="0" indent="0">
              <a:buNone/>
            </a:pPr>
            <a:r>
              <a:rPr lang="en-US" sz="2000" b="1" dirty="0"/>
              <a:t>Size and Dimensionality: </a:t>
            </a:r>
            <a:r>
              <a:rPr lang="en-US" sz="2000" dirty="0"/>
              <a:t>31,696 rows (3,962 rows x 8 stocks) x 7 columns.</a:t>
            </a:r>
          </a:p>
          <a:p>
            <a:pPr marL="0" indent="0">
              <a:buNone/>
            </a:pPr>
            <a:r>
              <a:rPr lang="en-US" sz="2000" b="1" dirty="0"/>
              <a:t>Column Descriptions:</a:t>
            </a:r>
          </a:p>
          <a:p>
            <a:r>
              <a:rPr lang="en-US" sz="2000" b="1" dirty="0"/>
              <a:t>Date </a:t>
            </a:r>
            <a:r>
              <a:rPr lang="en-US" sz="2000" dirty="0"/>
              <a:t>(set as the index)</a:t>
            </a:r>
          </a:p>
          <a:p>
            <a:r>
              <a:rPr lang="en-US" sz="2000" b="1" dirty="0"/>
              <a:t>Adj Close</a:t>
            </a:r>
            <a:r>
              <a:rPr lang="en-US" sz="2000" dirty="0"/>
              <a:t>: Closing price adjusted for dividends and splits (ex. A 2-for-1 stock split would halve the Close price historically, but Adj Close reflects the adjusted price as if the split never occurred). Target variable.</a:t>
            </a:r>
          </a:p>
          <a:p>
            <a:r>
              <a:rPr lang="en-US" sz="2000" b="1" dirty="0"/>
              <a:t>Close</a:t>
            </a:r>
            <a:r>
              <a:rPr lang="en-US" sz="2000" dirty="0"/>
              <a:t>: End-of-day stock price.</a:t>
            </a:r>
          </a:p>
          <a:p>
            <a:r>
              <a:rPr lang="en-US" sz="2000" b="1" dirty="0"/>
              <a:t>High</a:t>
            </a:r>
            <a:r>
              <a:rPr lang="en-US" sz="2000" dirty="0"/>
              <a:t>: Highest price during the trading session.</a:t>
            </a:r>
          </a:p>
          <a:p>
            <a:r>
              <a:rPr lang="en-US" sz="2000" b="1" dirty="0"/>
              <a:t>Low</a:t>
            </a:r>
            <a:r>
              <a:rPr lang="en-US" sz="2000" dirty="0"/>
              <a:t>: Lowest price during the trading session.</a:t>
            </a:r>
          </a:p>
          <a:p>
            <a:r>
              <a:rPr lang="en-US" sz="2000" b="1" dirty="0"/>
              <a:t>Open</a:t>
            </a:r>
            <a:r>
              <a:rPr lang="en-US" sz="2000" dirty="0"/>
              <a:t>: Starting price of the trading session.</a:t>
            </a:r>
          </a:p>
          <a:p>
            <a:r>
              <a:rPr lang="en-US" sz="2000" b="1" dirty="0"/>
              <a:t>Volume</a:t>
            </a:r>
            <a:r>
              <a:rPr lang="en-US" sz="2000" dirty="0"/>
              <a:t>: Total shares traded during the session.</a:t>
            </a:r>
          </a:p>
          <a:p>
            <a:pPr marL="0" indent="0">
              <a:buNone/>
            </a:pPr>
            <a:r>
              <a:rPr lang="en-US" sz="2000" b="1" dirty="0"/>
              <a:t>Data Quality:</a:t>
            </a:r>
          </a:p>
          <a:p>
            <a:r>
              <a:rPr lang="en-US" sz="2000" dirty="0"/>
              <a:t>No missing values.</a:t>
            </a:r>
          </a:p>
        </p:txBody>
      </p:sp>
      <p:sp>
        <p:nvSpPr>
          <p:cNvPr id="4" name="Slide Number Placeholder 3">
            <a:extLst>
              <a:ext uri="{FF2B5EF4-FFF2-40B4-BE49-F238E27FC236}">
                <a16:creationId xmlns:a16="http://schemas.microsoft.com/office/drawing/2014/main" id="{1179C91F-83F4-AE45-83B7-7E94E4A84646}"/>
              </a:ext>
            </a:extLst>
          </p:cNvPr>
          <p:cNvSpPr>
            <a:spLocks noGrp="1"/>
          </p:cNvSpPr>
          <p:nvPr>
            <p:ph type="sldNum" sz="quarter" idx="12"/>
          </p:nvPr>
        </p:nvSpPr>
        <p:spPr>
          <a:xfrm>
            <a:off x="11704320" y="6455431"/>
            <a:ext cx="445913" cy="365125"/>
          </a:xfrm>
        </p:spPr>
        <p:txBody>
          <a:bodyPr>
            <a:normAutofit/>
          </a:bodyPr>
          <a:lstStyle/>
          <a:p>
            <a:pPr>
              <a:spcAft>
                <a:spcPts val="600"/>
              </a:spcAft>
            </a:pPr>
            <a:fld id="{CAFDCACF-5F46-4C45-95C6-4A14426EA1E6}" type="slidenum">
              <a:rPr lang="en-US" sz="1100">
                <a:solidFill>
                  <a:schemeClr val="tx1">
                    <a:lumMod val="50000"/>
                    <a:lumOff val="50000"/>
                  </a:schemeClr>
                </a:solidFill>
              </a:rPr>
              <a:pPr>
                <a:spcAft>
                  <a:spcPts val="600"/>
                </a:spcAft>
              </a:pPr>
              <a:t>9</a:t>
            </a:fld>
            <a:endParaRPr lang="en-US" sz="1100">
              <a:solidFill>
                <a:schemeClr val="tx1">
                  <a:lumMod val="50000"/>
                  <a:lumOff val="50000"/>
                </a:schemeClr>
              </a:solidFill>
            </a:endParaRPr>
          </a:p>
        </p:txBody>
      </p:sp>
    </p:spTree>
    <p:extLst>
      <p:ext uri="{BB962C8B-B14F-4D97-AF65-F5344CB8AC3E}">
        <p14:creationId xmlns:p14="http://schemas.microsoft.com/office/powerpoint/2010/main" val="964858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4467</TotalTime>
  <Words>6809</Words>
  <Application>Microsoft Office PowerPoint</Application>
  <PresentationFormat>Widescreen</PresentationFormat>
  <Paragraphs>487</Paragraphs>
  <Slides>43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Aptos</vt:lpstr>
      <vt:lpstr>Aptos Display</vt:lpstr>
      <vt:lpstr>Arial</vt:lpstr>
      <vt:lpstr>ui-sans-serif</vt:lpstr>
      <vt:lpstr>Office Theme</vt:lpstr>
      <vt:lpstr>Stock Prediction and Portfolio Optimization App</vt:lpstr>
      <vt:lpstr>Agenda</vt:lpstr>
      <vt:lpstr>Problem Statement</vt:lpstr>
      <vt:lpstr>Project Overview</vt:lpstr>
      <vt:lpstr>Goals and Objectives</vt:lpstr>
      <vt:lpstr>Motivation</vt:lpstr>
      <vt:lpstr>Data Collection</vt:lpstr>
      <vt:lpstr>Data Collection Code Snippet</vt:lpstr>
      <vt:lpstr>Dataset Description</vt:lpstr>
      <vt:lpstr>Apple’s Dataset</vt:lpstr>
      <vt:lpstr>Visualizing Stock Prices</vt:lpstr>
      <vt:lpstr>Feature Engineering</vt:lpstr>
      <vt:lpstr>Machine Learning Models</vt:lpstr>
      <vt:lpstr>ARIMA Model Theory</vt:lpstr>
      <vt:lpstr>XGBoost Model Theory</vt:lpstr>
      <vt:lpstr>Introduction to LSTM</vt:lpstr>
      <vt:lpstr>How Does LSTM Work?</vt:lpstr>
      <vt:lpstr>LSTM in Detail</vt:lpstr>
      <vt:lpstr>LSTM for Stock Price Prediction</vt:lpstr>
      <vt:lpstr>Preparing Data for LSTM</vt:lpstr>
      <vt:lpstr>LSTM Model Design</vt:lpstr>
      <vt:lpstr>LSTM Model Design: Summary of Workflow</vt:lpstr>
      <vt:lpstr>Training the LSTM Model</vt:lpstr>
      <vt:lpstr>Evaluating LSTM Performance (Apple Stock)</vt:lpstr>
      <vt:lpstr>Evaluating LSTM Performance (Google)</vt:lpstr>
      <vt:lpstr>Evaluating LSTM Performance (IBM)</vt:lpstr>
      <vt:lpstr>Evaluating LSTM Performance (Netflix)</vt:lpstr>
      <vt:lpstr>Evaluating LSTM Performance (Microsoft)</vt:lpstr>
      <vt:lpstr>Evaluating LSTM Performance (Nike)</vt:lpstr>
      <vt:lpstr>Evaluating LSTM Performance (J&amp;J)</vt:lpstr>
      <vt:lpstr>Evaluating LSTM Performance (Coca-Cola)</vt:lpstr>
      <vt:lpstr>Models Behavior (Apple Stock)</vt:lpstr>
      <vt:lpstr>Why LSTM Was the Best Model</vt:lpstr>
      <vt:lpstr>Portfolio Optimization: Monte Carlo Simulations</vt:lpstr>
      <vt:lpstr>The Sharpe Ratio and Monte Carlo Simulation Explained</vt:lpstr>
      <vt:lpstr>Portfolio Optimization Example</vt:lpstr>
      <vt:lpstr>App Development</vt:lpstr>
      <vt:lpstr>App Demo</vt:lpstr>
      <vt:lpstr>Results</vt:lpstr>
      <vt:lpstr>Contributions &amp; Conclusions</vt:lpstr>
      <vt:lpstr>Future Work</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Heller</dc:creator>
  <cp:lastModifiedBy>David Heller</cp:lastModifiedBy>
  <cp:revision>63</cp:revision>
  <dcterms:created xsi:type="dcterms:W3CDTF">2024-12-01T16:28:08Z</dcterms:created>
  <dcterms:modified xsi:type="dcterms:W3CDTF">2024-12-04T18:56:02Z</dcterms:modified>
</cp:coreProperties>
</file>