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7" r:id="rId2"/>
    <p:sldId id="266" r:id="rId3"/>
    <p:sldId id="272" r:id="rId4"/>
    <p:sldId id="273" r:id="rId5"/>
    <p:sldId id="274" r:id="rId6"/>
    <p:sldId id="275" r:id="rId7"/>
    <p:sldId id="276" r:id="rId8"/>
    <p:sldId id="277" r:id="rId9"/>
    <p:sldId id="278" r:id="rId10"/>
    <p:sldId id="279" r:id="rId11"/>
    <p:sldId id="28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p:scale>
          <a:sx n="110" d="100"/>
          <a:sy n="110" d="100"/>
        </p:scale>
        <p:origin x="630" y="114"/>
      </p:cViewPr>
      <p:guideLst/>
    </p:cSldViewPr>
  </p:slideViewPr>
  <p:notesTextViewPr>
    <p:cViewPr>
      <p:scale>
        <a:sx n="1" d="1"/>
        <a:sy n="1" d="1"/>
      </p:scale>
      <p:origin x="0" y="0"/>
    </p:cViewPr>
  </p:notesTextViewPr>
  <p:notesViewPr>
    <p:cSldViewPr>
      <p:cViewPr varScale="1">
        <p:scale>
          <a:sx n="95" d="100"/>
          <a:sy n="95" d="100"/>
        </p:scale>
        <p:origin x="69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DE8356-FFDA-4E74-B804-79023C7DD259}" type="datetimeFigureOut">
              <a:rPr lang="en-US" smtClean="0"/>
              <a:t>5/5/2024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CB32D8-F2D2-4D01-80A9-88F3B128AE75}" type="slidenum">
              <a:rPr lang="en-US" smtClean="0"/>
              <a:t>‹#›</a:t>
            </a:fld>
            <a:endParaRPr lang="en-US"/>
          </a:p>
        </p:txBody>
      </p:sp>
    </p:spTree>
    <p:extLst>
      <p:ext uri="{BB962C8B-B14F-4D97-AF65-F5344CB8AC3E}">
        <p14:creationId xmlns:p14="http://schemas.microsoft.com/office/powerpoint/2010/main" val="219084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DDCE7-616C-4285-A468-7301F171BC93}" type="datetimeFigureOut">
              <a:rPr lang="en-US" smtClean="0"/>
              <a:t>5/5/2024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1D8F7-2BDD-4C56-98AF-2E212EF349F3}" type="slidenum">
              <a:rPr lang="en-US" smtClean="0"/>
              <a:t>‹#›</a:t>
            </a:fld>
            <a:endParaRPr lang="en-US"/>
          </a:p>
        </p:txBody>
      </p:sp>
    </p:spTree>
    <p:extLst>
      <p:ext uri="{BB962C8B-B14F-4D97-AF65-F5344CB8AC3E}">
        <p14:creationId xmlns:p14="http://schemas.microsoft.com/office/powerpoint/2010/main" val="210761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399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62EC29-B8C5-4C7A-B6DA-418494D5CB21}" type="datetimeFigureOut">
              <a:rPr lang="en-US" smtClean="0"/>
              <a:t>5/5/2024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796540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62EC29-B8C5-4C7A-B6DA-418494D5CB21}" type="datetimeFigureOut">
              <a:rPr lang="en-US" smtClean="0"/>
              <a:t>5/5/2024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1920470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62EC29-B8C5-4C7A-B6DA-418494D5CB21}" type="datetimeFigureOut">
              <a:rPr lang="en-US" smtClean="0"/>
              <a:t>5/5/2024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334489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62EC29-B8C5-4C7A-B6DA-418494D5CB21}" type="datetimeFigureOut">
              <a:rPr lang="en-US" smtClean="0"/>
              <a:t>5/5/2024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9043838-BFF5-400C-B067-3DF4A5F395D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294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62EC29-B8C5-4C7A-B6DA-418494D5CB21}" type="datetimeFigureOut">
              <a:rPr lang="en-US" smtClean="0"/>
              <a:t>5/5/2024</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3858850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62EC29-B8C5-4C7A-B6DA-418494D5CB21}" type="datetimeFigureOut">
              <a:rPr lang="en-US" smtClean="0"/>
              <a:t>5/5/2024</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4111342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62EC29-B8C5-4C7A-B6DA-418494D5CB21}" type="datetimeFigureOut">
              <a:rPr lang="en-US" smtClean="0"/>
              <a:t>5/5/2024</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2290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762EC29-B8C5-4C7A-B6DA-418494D5CB21}" type="datetimeFigureOut">
              <a:rPr lang="en-US" smtClean="0"/>
              <a:t>5/5/2024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Add a footer</a:t>
            </a:r>
            <a:endParaRPr lang="en-US" dirty="0"/>
          </a:p>
        </p:txBody>
      </p:sp>
      <p:sp>
        <p:nvSpPr>
          <p:cNvPr id="9" name="Slide Number Placeholder 8"/>
          <p:cNvSpPr>
            <a:spLocks noGrp="1"/>
          </p:cNvSpPr>
          <p:nvPr>
            <p:ph type="sldNum" sz="quarter" idx="12"/>
          </p:nvPr>
        </p:nvSpPr>
        <p:spPr/>
        <p:txBody>
          <a:bodyPr/>
          <a:lstStyle/>
          <a:p>
            <a:fld id="{F9043838-BFF5-400C-B067-3DF4A5F395D6}" type="slidenum">
              <a:rPr lang="en-US" smtClean="0"/>
              <a:t>‹#›</a:t>
            </a:fld>
            <a:endParaRPr lang="en-US"/>
          </a:p>
        </p:txBody>
      </p:sp>
    </p:spTree>
    <p:extLst>
      <p:ext uri="{BB962C8B-B14F-4D97-AF65-F5344CB8AC3E}">
        <p14:creationId xmlns:p14="http://schemas.microsoft.com/office/powerpoint/2010/main" val="154411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5/5/2024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4141722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16672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762EC29-B8C5-4C7A-B6DA-418494D5CB21}" type="datetimeFigureOut">
              <a:rPr lang="en-US" smtClean="0"/>
              <a:pPr/>
              <a:t>5/5/2024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Add a footer</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9043838-BFF5-400C-B067-3DF4A5F395D6}"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5777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fiudit-my.sharepoint.com/:v:/g/personal/dhell006_fiu_edu/EVrGUaWmYtpMnwItSm5yKKAB5Y8BLVcUBy0oWACb5rfJ7A?e=zQgiD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3600" dirty="0"/>
              <a:t>ISM 6404 Project:</a:t>
            </a:r>
            <a:br>
              <a:rPr lang="en-US" dirty="0"/>
            </a:br>
            <a:r>
              <a:rPr lang="en-US" dirty="0"/>
              <a:t>NBA Players Analysis</a:t>
            </a:r>
          </a:p>
        </p:txBody>
      </p:sp>
      <p:sp>
        <p:nvSpPr>
          <p:cNvPr id="3" name="Subtitle 2"/>
          <p:cNvSpPr>
            <a:spLocks noGrp="1"/>
          </p:cNvSpPr>
          <p:nvPr>
            <p:ph type="subTitle" idx="1"/>
          </p:nvPr>
        </p:nvSpPr>
        <p:spPr>
          <a:xfrm>
            <a:off x="3962400" y="4572000"/>
            <a:ext cx="5486400" cy="914400"/>
          </a:xfrm>
        </p:spPr>
        <p:txBody>
          <a:bodyPr/>
          <a:lstStyle/>
          <a:p>
            <a:r>
              <a:rPr lang="en-US" dirty="0"/>
              <a:t>AUTHOR: David Heller</a:t>
            </a:r>
          </a:p>
        </p:txBody>
      </p:sp>
    </p:spTree>
    <p:extLst>
      <p:ext uri="{BB962C8B-B14F-4D97-AF65-F5344CB8AC3E}">
        <p14:creationId xmlns:p14="http://schemas.microsoft.com/office/powerpoint/2010/main" val="57609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195EC-E8D7-7909-69BA-43C82AF5B055}"/>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4C7AEBAA-E217-18D5-9C7D-ED1DEE95A7C7}"/>
              </a:ext>
            </a:extLst>
          </p:cNvPr>
          <p:cNvSpPr>
            <a:spLocks noGrp="1"/>
          </p:cNvSpPr>
          <p:nvPr>
            <p:ph idx="1"/>
          </p:nvPr>
        </p:nvSpPr>
        <p:spPr>
          <a:xfrm>
            <a:off x="655320" y="1981200"/>
            <a:ext cx="10942320" cy="4023360"/>
          </a:xfrm>
        </p:spPr>
        <p:txBody>
          <a:bodyPr/>
          <a:lstStyle/>
          <a:p>
            <a:pPr algn="l"/>
            <a:r>
              <a:rPr lang="en-US" b="0" i="0" dirty="0">
                <a:solidFill>
                  <a:srgbClr val="0D0D0D"/>
                </a:solidFill>
                <a:effectLst/>
                <a:latin typeface="Söhne"/>
              </a:rPr>
              <a:t>Our analysis of the NBA Players dataset using Tableau has successfully addressed the explanatory questions guiding our exploration. Leveraging Tableau's visual analytics tools and the methods learned in class, we've gained valuable insights into player performance, team dynamics, and draft trends within the NBA.</a:t>
            </a:r>
          </a:p>
          <a:p>
            <a:pPr algn="l"/>
            <a:r>
              <a:rPr lang="en-US" b="0" i="0" dirty="0">
                <a:solidFill>
                  <a:srgbClr val="0D0D0D"/>
                </a:solidFill>
                <a:effectLst/>
                <a:latin typeface="Söhne"/>
              </a:rPr>
              <a:t>Through visualizations, we've examined the relationship between points and rebounds among NBA players, observed the distribution of player ages, and tracked individual players' career trajectories in terms of points per game. We've also analyzed team statistics, including player height variations across teams and the average points per game by team and season.</a:t>
            </a:r>
          </a:p>
          <a:p>
            <a:pPr algn="l"/>
            <a:r>
              <a:rPr lang="en-US" b="0" i="0" dirty="0">
                <a:solidFill>
                  <a:srgbClr val="0D0D0D"/>
                </a:solidFill>
                <a:effectLst/>
                <a:latin typeface="Söhne"/>
              </a:rPr>
              <a:t>Furthermore, our exploration has provided insights into the geographical distribution of player nationalities across NBA teams and identified trends in draft picks' performance based on draft round and season. Overall, our analysis has helped us better understand the intricacies of the NBA and its players, highlighting the value of Tableau as a powerful tool for sports analytics.</a:t>
            </a:r>
          </a:p>
          <a:p>
            <a:endParaRPr lang="en-US" dirty="0"/>
          </a:p>
        </p:txBody>
      </p:sp>
    </p:spTree>
    <p:extLst>
      <p:ext uri="{BB962C8B-B14F-4D97-AF65-F5344CB8AC3E}">
        <p14:creationId xmlns:p14="http://schemas.microsoft.com/office/powerpoint/2010/main" val="1211412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C83AB-CC5A-9CF0-DB30-01151C06D563}"/>
              </a:ext>
            </a:extLst>
          </p:cNvPr>
          <p:cNvSpPr>
            <a:spLocks noGrp="1"/>
          </p:cNvSpPr>
          <p:nvPr>
            <p:ph type="title"/>
          </p:nvPr>
        </p:nvSpPr>
        <p:spPr/>
        <p:txBody>
          <a:bodyPr/>
          <a:lstStyle/>
          <a:p>
            <a:pPr algn="ctr"/>
            <a:r>
              <a:rPr lang="en-US" dirty="0"/>
              <a:t>Project Presentation</a:t>
            </a:r>
          </a:p>
        </p:txBody>
      </p:sp>
      <p:sp>
        <p:nvSpPr>
          <p:cNvPr id="3" name="Content Placeholder 2">
            <a:extLst>
              <a:ext uri="{FF2B5EF4-FFF2-40B4-BE49-F238E27FC236}">
                <a16:creationId xmlns:a16="http://schemas.microsoft.com/office/drawing/2014/main" id="{027CFFDA-948E-B69E-A12E-FE874430077E}"/>
              </a:ext>
            </a:extLst>
          </p:cNvPr>
          <p:cNvSpPr>
            <a:spLocks noGrp="1"/>
          </p:cNvSpPr>
          <p:nvPr>
            <p:ph idx="1"/>
          </p:nvPr>
        </p:nvSpPr>
        <p:spPr>
          <a:xfrm>
            <a:off x="1116874" y="2133600"/>
            <a:ext cx="10058400" cy="4023360"/>
          </a:xfrm>
        </p:spPr>
        <p:txBody>
          <a:bodyPr/>
          <a:lstStyle/>
          <a:p>
            <a:r>
              <a:rPr lang="en-US" dirty="0"/>
              <a:t>Link to recorded presentation: </a:t>
            </a:r>
            <a:r>
              <a:rPr lang="en-US" dirty="0">
                <a:hlinkClick r:id="rId2"/>
              </a:rPr>
              <a:t>Project Presentation</a:t>
            </a:r>
            <a:endParaRPr lang="en-US" dirty="0"/>
          </a:p>
          <a:p>
            <a:r>
              <a:rPr lang="en-US" i="1"/>
              <a:t>Please </a:t>
            </a:r>
            <a:r>
              <a:rPr lang="en-US" i="1" dirty="0"/>
              <a:t>notice that you need an FIU account to </a:t>
            </a:r>
            <a:r>
              <a:rPr lang="en-US" i="1"/>
              <a:t>watch it. </a:t>
            </a:r>
            <a:endParaRPr lang="en-US" i="1" dirty="0"/>
          </a:p>
          <a:p>
            <a:endParaRPr lang="en-US" dirty="0"/>
          </a:p>
        </p:txBody>
      </p:sp>
    </p:spTree>
    <p:extLst>
      <p:ext uri="{BB962C8B-B14F-4D97-AF65-F5344CB8AC3E}">
        <p14:creationId xmlns:p14="http://schemas.microsoft.com/office/powerpoint/2010/main" val="2414777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6200"/>
            <a:ext cx="10058400" cy="1450757"/>
          </a:xfrm>
        </p:spPr>
        <p:txBody>
          <a:bodyPr/>
          <a:lstStyle/>
          <a:p>
            <a:r>
              <a:rPr lang="en-US" dirty="0"/>
              <a:t>Dataset</a:t>
            </a:r>
          </a:p>
        </p:txBody>
      </p:sp>
      <p:sp>
        <p:nvSpPr>
          <p:cNvPr id="3" name="Content Placeholder 2"/>
          <p:cNvSpPr>
            <a:spLocks noGrp="1"/>
          </p:cNvSpPr>
          <p:nvPr>
            <p:ph idx="1"/>
          </p:nvPr>
        </p:nvSpPr>
        <p:spPr/>
        <p:txBody>
          <a:bodyPr/>
          <a:lstStyle/>
          <a:p>
            <a:pPr lvl="1"/>
            <a:r>
              <a:rPr lang="en-US" sz="2400" dirty="0"/>
              <a:t>Dataset was selected from Kaggle.com</a:t>
            </a:r>
          </a:p>
          <a:p>
            <a:pPr lvl="1"/>
            <a:r>
              <a:rPr lang="en-US" sz="2400" dirty="0"/>
              <a:t>Timeframe: 1996 - 2022</a:t>
            </a:r>
          </a:p>
          <a:p>
            <a:pPr lvl="1"/>
            <a:r>
              <a:rPr lang="en-US" sz="2400" dirty="0"/>
              <a:t>Number of instances: 12,306</a:t>
            </a:r>
          </a:p>
          <a:p>
            <a:pPr lvl="1"/>
            <a:r>
              <a:rPr lang="en-US" sz="2400" dirty="0"/>
              <a:t>Number of attributes: 21 </a:t>
            </a:r>
          </a:p>
          <a:p>
            <a:pPr lvl="2"/>
            <a:r>
              <a:rPr lang="en-US" sz="1800" dirty="0"/>
              <a:t>Including Player name, Team, Player height, Player weight, College, Nationality, Draft year, Draft round, Draft number, Games played, Points, Rebounds, season, among others.</a:t>
            </a:r>
          </a:p>
          <a:p>
            <a:pPr marL="384048" lvl="2" indent="0">
              <a:buNone/>
            </a:pPr>
            <a:endParaRPr lang="en-US" dirty="0"/>
          </a:p>
          <a:p>
            <a:pPr marL="384048" lvl="2" indent="0">
              <a:buNone/>
            </a:pPr>
            <a:endParaRPr lang="en-US" dirty="0"/>
          </a:p>
        </p:txBody>
      </p:sp>
    </p:spTree>
    <p:extLst>
      <p:ext uri="{BB962C8B-B14F-4D97-AF65-F5344CB8AC3E}">
        <p14:creationId xmlns:p14="http://schemas.microsoft.com/office/powerpoint/2010/main" val="290508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6200"/>
            <a:ext cx="10058400" cy="1450757"/>
          </a:xfrm>
        </p:spPr>
        <p:txBody>
          <a:bodyPr/>
          <a:lstStyle/>
          <a:p>
            <a:r>
              <a:rPr lang="en-US" dirty="0"/>
              <a:t>Questions to Explore</a:t>
            </a:r>
          </a:p>
        </p:txBody>
      </p:sp>
      <p:sp>
        <p:nvSpPr>
          <p:cNvPr id="3" name="Content Placeholder 2"/>
          <p:cNvSpPr>
            <a:spLocks noGrp="1"/>
          </p:cNvSpPr>
          <p:nvPr>
            <p:ph idx="1"/>
          </p:nvPr>
        </p:nvSpPr>
        <p:spPr/>
        <p:txBody>
          <a:bodyPr/>
          <a:lstStyle/>
          <a:p>
            <a:pPr lvl="2"/>
            <a:r>
              <a:rPr lang="en-US" sz="1800" dirty="0"/>
              <a:t>How does the relationship between points and rebounds vary among NBA players?</a:t>
            </a:r>
          </a:p>
          <a:p>
            <a:pPr lvl="2"/>
            <a:r>
              <a:rPr lang="en-US" sz="1800" dirty="0"/>
              <a:t>What is the distribution of player ages in the NBA?</a:t>
            </a:r>
          </a:p>
          <a:p>
            <a:pPr lvl="2"/>
            <a:r>
              <a:rPr lang="en-US" sz="1800" dirty="0"/>
              <a:t>How do the points per game of individual players change over their careers?</a:t>
            </a:r>
          </a:p>
          <a:p>
            <a:pPr lvl="2"/>
            <a:r>
              <a:rPr lang="en-US" sz="1800" dirty="0"/>
              <a:t>How does player height vary across different NBA teams?</a:t>
            </a:r>
          </a:p>
          <a:p>
            <a:pPr lvl="2"/>
            <a:r>
              <a:rPr lang="en-US" sz="1800" dirty="0"/>
              <a:t>Which NBA team has the highest average points per game in a specific season?</a:t>
            </a:r>
          </a:p>
          <a:p>
            <a:pPr lvl="2"/>
            <a:r>
              <a:rPr lang="en-US" sz="1800" dirty="0"/>
              <a:t>What is the distribution of player nationalities across NBA teams?</a:t>
            </a:r>
          </a:p>
          <a:p>
            <a:pPr lvl="2"/>
            <a:r>
              <a:rPr lang="en-US" sz="1800" dirty="0"/>
              <a:t>How does the average points per game of players vary based on their draft round and season?</a:t>
            </a:r>
          </a:p>
          <a:p>
            <a:pPr lvl="2"/>
            <a:r>
              <a:rPr lang="en-US" sz="1800" dirty="0"/>
              <a:t>Which college has produced the most NBA draftees?</a:t>
            </a:r>
          </a:p>
          <a:p>
            <a:pPr lvl="2"/>
            <a:r>
              <a:rPr lang="en-US" sz="1800" dirty="0"/>
              <a:t>Is there any correlation between draft round and average rebounds per game for players?</a:t>
            </a:r>
          </a:p>
          <a:p>
            <a:pPr marL="384048" lvl="2" indent="0">
              <a:buNone/>
            </a:pPr>
            <a:endParaRPr lang="en-US" dirty="0"/>
          </a:p>
        </p:txBody>
      </p:sp>
    </p:spTree>
    <p:extLst>
      <p:ext uri="{BB962C8B-B14F-4D97-AF65-F5344CB8AC3E}">
        <p14:creationId xmlns:p14="http://schemas.microsoft.com/office/powerpoint/2010/main" val="33135815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4" name="Picture 3" descr="A screenshot of a computer screen&#10;&#10;Description automatically generated">
            <a:extLst>
              <a:ext uri="{FF2B5EF4-FFF2-40B4-BE49-F238E27FC236}">
                <a16:creationId xmlns:a16="http://schemas.microsoft.com/office/drawing/2014/main" id="{C314AF26-AC38-8F15-B411-BE697A1D00E0}"/>
              </a:ext>
            </a:extLst>
          </p:cNvPr>
          <p:cNvPicPr>
            <a:picLocks noChangeAspect="1"/>
          </p:cNvPicPr>
          <p:nvPr/>
        </p:nvPicPr>
        <p:blipFill>
          <a:blip r:embed="rId2"/>
          <a:stretch>
            <a:fillRect/>
          </a:stretch>
        </p:blipFill>
        <p:spPr>
          <a:xfrm>
            <a:off x="435869" y="720583"/>
            <a:ext cx="6944659" cy="5416834"/>
          </a:xfrm>
          <a:prstGeom prst="rect">
            <a:avLst/>
          </a:prstGeom>
        </p:spPr>
      </p:pic>
      <p:sp>
        <p:nvSpPr>
          <p:cNvPr id="17" name="Rectangle 16">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466F9CD-5B0B-B560-23AF-47ADC6B5A8EA}"/>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a:solidFill>
                  <a:srgbClr val="FFFFFF"/>
                </a:solidFill>
              </a:rPr>
              <a:t>Dashboard 1: Player Performance</a:t>
            </a:r>
          </a:p>
        </p:txBody>
      </p:sp>
      <p:sp>
        <p:nvSpPr>
          <p:cNvPr id="19" name="Rectangle 18">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16322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430BD-81CB-BE83-58A6-5E93ED35AEB7}"/>
              </a:ext>
            </a:extLst>
          </p:cNvPr>
          <p:cNvSpPr>
            <a:spLocks noGrp="1"/>
          </p:cNvSpPr>
          <p:nvPr>
            <p:ph type="title"/>
          </p:nvPr>
        </p:nvSpPr>
        <p:spPr>
          <a:xfrm>
            <a:off x="990600" y="0"/>
            <a:ext cx="10058400" cy="1450757"/>
          </a:xfrm>
        </p:spPr>
        <p:txBody>
          <a:bodyPr/>
          <a:lstStyle/>
          <a:p>
            <a:pPr algn="ctr"/>
            <a:r>
              <a:rPr lang="en-US" dirty="0"/>
              <a:t>Dashboard 1 Analysis</a:t>
            </a:r>
          </a:p>
        </p:txBody>
      </p:sp>
      <p:sp>
        <p:nvSpPr>
          <p:cNvPr id="3" name="Content Placeholder 2">
            <a:extLst>
              <a:ext uri="{FF2B5EF4-FFF2-40B4-BE49-F238E27FC236}">
                <a16:creationId xmlns:a16="http://schemas.microsoft.com/office/drawing/2014/main" id="{E940FCF7-9541-7DD1-F2EA-A4D05DE57F16}"/>
              </a:ext>
            </a:extLst>
          </p:cNvPr>
          <p:cNvSpPr>
            <a:spLocks noGrp="1"/>
          </p:cNvSpPr>
          <p:nvPr>
            <p:ph idx="1"/>
          </p:nvPr>
        </p:nvSpPr>
        <p:spPr>
          <a:xfrm>
            <a:off x="586740" y="1981200"/>
            <a:ext cx="11018520" cy="4023360"/>
          </a:xfrm>
        </p:spPr>
        <p:txBody>
          <a:bodyPr>
            <a:normAutofit lnSpcReduction="10000"/>
          </a:bodyPr>
          <a:lstStyle/>
          <a:p>
            <a:pPr>
              <a:buFont typeface="Arial" panose="020B0604020202020204" pitchFamily="34" charset="0"/>
              <a:buChar char="•"/>
            </a:pPr>
            <a:r>
              <a:rPr lang="en-US" dirty="0">
                <a:solidFill>
                  <a:srgbClr val="0D0D0D"/>
                </a:solidFill>
                <a:latin typeface="Söhne"/>
              </a:rPr>
              <a:t>Our</a:t>
            </a:r>
            <a:r>
              <a:rPr lang="en-US" b="0" i="0" dirty="0">
                <a:solidFill>
                  <a:srgbClr val="0D0D0D"/>
                </a:solidFill>
                <a:effectLst/>
                <a:latin typeface="Söhne"/>
              </a:rPr>
              <a:t> first dashboard offers a closer look at player performance within the NBA. Here, we examine the intricate relationship between points scored and rebounds gathered per game. By visualizing this data in a scatter plot, we aim to identify any notable correlations or patterns that may emerge, providing valuable insights into the dynamics of player contributions on the court.</a:t>
            </a:r>
          </a:p>
          <a:p>
            <a:pPr marL="0" indent="0">
              <a:buNone/>
            </a:pPr>
            <a:endParaRPr lang="en-US" b="0" i="0" dirty="0">
              <a:solidFill>
                <a:srgbClr val="0D0D0D"/>
              </a:solidFill>
              <a:effectLst/>
              <a:latin typeface="Söhne"/>
            </a:endParaRPr>
          </a:p>
          <a:p>
            <a:pPr>
              <a:buFont typeface="Arial" panose="020B0604020202020204" pitchFamily="34" charset="0"/>
              <a:buChar char="•"/>
            </a:pPr>
            <a:r>
              <a:rPr lang="en-US" b="0" i="0" dirty="0">
                <a:solidFill>
                  <a:srgbClr val="0D0D0D"/>
                </a:solidFill>
                <a:effectLst/>
                <a:latin typeface="Söhne"/>
              </a:rPr>
              <a:t>Additionally, we explore the age distribution of NBA players through a histogram, shedding light on the demographic makeup of the league. This analysis allows us to understand the age diversity within NBA teams and potentially identify any trends or anomalies.</a:t>
            </a:r>
          </a:p>
          <a:p>
            <a:pPr marL="0" indent="0">
              <a:buNone/>
            </a:pPr>
            <a:endParaRPr lang="en-US" b="0" i="0" dirty="0">
              <a:solidFill>
                <a:srgbClr val="0D0D0D"/>
              </a:solidFill>
              <a:effectLst/>
              <a:latin typeface="Söhne"/>
            </a:endParaRPr>
          </a:p>
          <a:p>
            <a:pPr>
              <a:buFont typeface="Arial" panose="020B0604020202020204" pitchFamily="34" charset="0"/>
              <a:buChar char="•"/>
            </a:pPr>
            <a:r>
              <a:rPr lang="en-US" b="0" i="0" dirty="0">
                <a:solidFill>
                  <a:srgbClr val="0D0D0D"/>
                </a:solidFill>
                <a:effectLst/>
                <a:latin typeface="Söhne"/>
              </a:rPr>
              <a:t>Finally, we present a line graph showcasing the career trajectories of individual players, with the x-axis representing seasons and the y-axis representing average points per game. By enabling users to filter by player, we offer a dynamic tool for tracking player development over time, uncovering insights into career progression and performance consistency.</a:t>
            </a:r>
          </a:p>
          <a:p>
            <a:endParaRPr lang="en-US" dirty="0"/>
          </a:p>
        </p:txBody>
      </p:sp>
    </p:spTree>
    <p:extLst>
      <p:ext uri="{BB962C8B-B14F-4D97-AF65-F5344CB8AC3E}">
        <p14:creationId xmlns:p14="http://schemas.microsoft.com/office/powerpoint/2010/main" val="1505165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52C5930-B0F8-D926-9827-E046655AD5FE}"/>
              </a:ext>
            </a:extLst>
          </p:cNvPr>
          <p:cNvPicPr>
            <a:picLocks noChangeAspect="1"/>
          </p:cNvPicPr>
          <p:nvPr/>
        </p:nvPicPr>
        <p:blipFill>
          <a:blip r:embed="rId2"/>
          <a:stretch>
            <a:fillRect/>
          </a:stretch>
        </p:blipFill>
        <p:spPr>
          <a:xfrm>
            <a:off x="435869" y="640080"/>
            <a:ext cx="6916687" cy="5533348"/>
          </a:xfrm>
          <a:prstGeom prst="rect">
            <a:avLst/>
          </a:prstGeom>
        </p:spPr>
      </p:pic>
      <p:sp>
        <p:nvSpPr>
          <p:cNvPr id="17" name="Rectangle 16">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B986752-EDA3-111B-519F-C8EE7D279F0D}"/>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a:solidFill>
                  <a:srgbClr val="FFFFFF"/>
                </a:solidFill>
              </a:rPr>
              <a:t>Dashboard 2: Team Statistics</a:t>
            </a:r>
          </a:p>
        </p:txBody>
      </p:sp>
      <p:sp>
        <p:nvSpPr>
          <p:cNvPr id="19" name="Rectangle 18">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674480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0374B-2B7A-C7CB-458E-B8E362985E3C}"/>
              </a:ext>
            </a:extLst>
          </p:cNvPr>
          <p:cNvSpPr>
            <a:spLocks noGrp="1"/>
          </p:cNvSpPr>
          <p:nvPr>
            <p:ph type="title"/>
          </p:nvPr>
        </p:nvSpPr>
        <p:spPr/>
        <p:txBody>
          <a:bodyPr/>
          <a:lstStyle/>
          <a:p>
            <a:pPr algn="ctr"/>
            <a:r>
              <a:rPr lang="en-US" dirty="0"/>
              <a:t>Dashboard 2 Analysis</a:t>
            </a:r>
          </a:p>
        </p:txBody>
      </p:sp>
      <p:sp>
        <p:nvSpPr>
          <p:cNvPr id="3" name="Content Placeholder 2">
            <a:extLst>
              <a:ext uri="{FF2B5EF4-FFF2-40B4-BE49-F238E27FC236}">
                <a16:creationId xmlns:a16="http://schemas.microsoft.com/office/drawing/2014/main" id="{1DF7A18B-36DB-44E9-896B-B629A61D4AF6}"/>
              </a:ext>
            </a:extLst>
          </p:cNvPr>
          <p:cNvSpPr>
            <a:spLocks noGrp="1"/>
          </p:cNvSpPr>
          <p:nvPr>
            <p:ph idx="1"/>
          </p:nvPr>
        </p:nvSpPr>
        <p:spPr>
          <a:xfrm>
            <a:off x="624840" y="1981200"/>
            <a:ext cx="10942320" cy="4023360"/>
          </a:xfrm>
        </p:spPr>
        <p:txBody>
          <a:bodyPr>
            <a:normAutofit fontScale="92500" lnSpcReduction="10000"/>
          </a:bodyPr>
          <a:lstStyle/>
          <a:p>
            <a:pPr algn="l">
              <a:buFont typeface="Arial" panose="020B0604020202020204" pitchFamily="34" charset="0"/>
              <a:buChar char="•"/>
            </a:pPr>
            <a:r>
              <a:rPr lang="en-US" b="0" i="0" dirty="0">
                <a:solidFill>
                  <a:srgbClr val="0D0D0D"/>
                </a:solidFill>
                <a:effectLst/>
                <a:latin typeface="Söhne"/>
              </a:rPr>
              <a:t>Our second dashboard shifts the focus to team statistics, providing insights into the collective performance and characteristics of NBA teams. We start by exploring player height distributions across teams through a box plot visualization. By examining the variation in player heights within each team, we gain insights into team dynamics and potential strategic advantages or challenges.</a:t>
            </a:r>
          </a:p>
          <a:p>
            <a:pPr marL="0" indent="0" algn="l">
              <a:buNone/>
            </a:pP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Next, we delve into the scoring prowess of NBA teams by visualizing average points per game across seasons in a bar chart. With the ability to filter by season, users can identify trends in team performance over time and assess the offensive capabilities of different teams.</a:t>
            </a:r>
          </a:p>
          <a:p>
            <a:pPr marL="0" indent="0" algn="l">
              <a:buNone/>
            </a:pP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Lastly, we present a geographical analysis of player nationalities across NBA teams through an interactive map. By visualizing the distribution of player nationalities and adjusting the map based on team selection, we offer insights into the global diversity within NBA rosters and potential implications for team cohesion and international scouting efforts.</a:t>
            </a:r>
          </a:p>
          <a:p>
            <a:endParaRPr lang="en-US" dirty="0"/>
          </a:p>
        </p:txBody>
      </p:sp>
    </p:spTree>
    <p:extLst>
      <p:ext uri="{BB962C8B-B14F-4D97-AF65-F5344CB8AC3E}">
        <p14:creationId xmlns:p14="http://schemas.microsoft.com/office/powerpoint/2010/main" val="63621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C6F3813-6279-7129-3B63-A47237A10E65}"/>
              </a:ext>
            </a:extLst>
          </p:cNvPr>
          <p:cNvPicPr>
            <a:picLocks noChangeAspect="1"/>
          </p:cNvPicPr>
          <p:nvPr/>
        </p:nvPicPr>
        <p:blipFill>
          <a:blip r:embed="rId2"/>
          <a:stretch>
            <a:fillRect/>
          </a:stretch>
        </p:blipFill>
        <p:spPr>
          <a:xfrm>
            <a:off x="235461" y="830174"/>
            <a:ext cx="7083459" cy="5471971"/>
          </a:xfrm>
          <a:prstGeom prst="rect">
            <a:avLst/>
          </a:prstGeom>
        </p:spPr>
      </p:pic>
      <p:sp>
        <p:nvSpPr>
          <p:cNvPr id="17" name="Rectangle 16">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A295F63-6869-7770-32B8-0432F81EE363}"/>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a:solidFill>
                  <a:srgbClr val="FFFFFF"/>
                </a:solidFill>
              </a:rPr>
              <a:t>Dashboard 3: Draft Analysis</a:t>
            </a:r>
          </a:p>
        </p:txBody>
      </p:sp>
      <p:sp>
        <p:nvSpPr>
          <p:cNvPr id="19" name="Rectangle 18">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045659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F89FF-5B4A-18B9-5730-CF7EF009DDBC}"/>
              </a:ext>
            </a:extLst>
          </p:cNvPr>
          <p:cNvSpPr>
            <a:spLocks noGrp="1"/>
          </p:cNvSpPr>
          <p:nvPr>
            <p:ph type="title"/>
          </p:nvPr>
        </p:nvSpPr>
        <p:spPr>
          <a:xfrm>
            <a:off x="1066800" y="128061"/>
            <a:ext cx="10058400" cy="1450757"/>
          </a:xfrm>
        </p:spPr>
        <p:txBody>
          <a:bodyPr/>
          <a:lstStyle/>
          <a:p>
            <a:pPr algn="ctr"/>
            <a:r>
              <a:rPr lang="en-US" dirty="0"/>
              <a:t>Dashboard 3 Analysis</a:t>
            </a:r>
          </a:p>
        </p:txBody>
      </p:sp>
      <p:sp>
        <p:nvSpPr>
          <p:cNvPr id="3" name="Content Placeholder 2">
            <a:extLst>
              <a:ext uri="{FF2B5EF4-FFF2-40B4-BE49-F238E27FC236}">
                <a16:creationId xmlns:a16="http://schemas.microsoft.com/office/drawing/2014/main" id="{612F32B9-15EC-4CCC-9512-130BFE9A1FF6}"/>
              </a:ext>
            </a:extLst>
          </p:cNvPr>
          <p:cNvSpPr>
            <a:spLocks noGrp="1"/>
          </p:cNvSpPr>
          <p:nvPr>
            <p:ph idx="1"/>
          </p:nvPr>
        </p:nvSpPr>
        <p:spPr>
          <a:xfrm>
            <a:off x="381000" y="1981200"/>
            <a:ext cx="11734800" cy="4023360"/>
          </a:xfrm>
        </p:spPr>
        <p:txBody>
          <a:bodyPr>
            <a:normAutofit fontScale="92500" lnSpcReduction="10000"/>
          </a:bodyPr>
          <a:lstStyle/>
          <a:p>
            <a:pPr algn="l">
              <a:buFont typeface="Arial" panose="020B0604020202020204" pitchFamily="34" charset="0"/>
              <a:buChar char="•"/>
            </a:pPr>
            <a:r>
              <a:rPr lang="en-US" b="0" i="0" dirty="0">
                <a:solidFill>
                  <a:srgbClr val="0D0D0D"/>
                </a:solidFill>
                <a:effectLst/>
                <a:latin typeface="Söhne"/>
              </a:rPr>
              <a:t>Our final dashboard focuses on draft analysis, exploring the process of talent acquisition and player development within the NBA. We begin by examining the average points per game of NBA players based on their draft round and the season they were drafted. Through a bar plot visualization with color-coded draft rounds, we aim to uncover trends in player performance relative to their draft position, providing insights into the efficacy of scouting and drafting strategies.</a:t>
            </a:r>
          </a:p>
          <a:p>
            <a:pPr marL="0" indent="0" algn="l">
              <a:buNone/>
            </a:pP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Next, we investigate the collegiate pipeline to the NBA by visualizing the number of players drafted from each college in a tree map. With the ability to filter by team and season, users can identify colleges that have historically produced the most NBA draftees, offering valuable insights into recruiting hotbeds and collegiate player development programs.</a:t>
            </a:r>
          </a:p>
          <a:p>
            <a:pPr marL="0" indent="0" algn="l">
              <a:buNone/>
            </a:pP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Finally, we present a bubble graph showcasing the relationship between draft round and average rebounds per game. By visualizing the average rebounds per game of players drafted in each round, we aim to identify any correlations or trends that may exist between draft position and player performance in this key statistical category.</a:t>
            </a:r>
          </a:p>
          <a:p>
            <a:endParaRPr lang="en-US" dirty="0"/>
          </a:p>
        </p:txBody>
      </p:sp>
    </p:spTree>
    <p:extLst>
      <p:ext uri="{BB962C8B-B14F-4D97-AF65-F5344CB8AC3E}">
        <p14:creationId xmlns:p14="http://schemas.microsoft.com/office/powerpoint/2010/main" val="377451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asketball">
      <a:dk1>
        <a:sysClr val="windowText" lastClr="000000"/>
      </a:dk1>
      <a:lt1>
        <a:sysClr val="window" lastClr="FFFFFF"/>
      </a:lt1>
      <a:dk2>
        <a:srgbClr val="51270B"/>
      </a:dk2>
      <a:lt2>
        <a:srgbClr val="CAAF92"/>
      </a:lt2>
      <a:accent1>
        <a:srgbClr val="8C061E"/>
      </a:accent1>
      <a:accent2>
        <a:srgbClr val="CD0205"/>
      </a:accent2>
      <a:accent3>
        <a:srgbClr val="D05002"/>
      </a:accent3>
      <a:accent4>
        <a:srgbClr val="052A5E"/>
      </a:accent4>
      <a:accent5>
        <a:srgbClr val="1A559C"/>
      </a:accent5>
      <a:accent6>
        <a:srgbClr val="156645"/>
      </a:accent6>
      <a:hlink>
        <a:srgbClr val="D05002"/>
      </a:hlink>
      <a:folHlink>
        <a:srgbClr val="808080"/>
      </a:folHlink>
    </a:clrScheme>
    <a:fontScheme name="Impact - Franklin Gothic Medium">
      <a:majorFont>
        <a:latin typeface="Impact"/>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66</TotalTime>
  <Words>937</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Franklin Gothic Medium</vt:lpstr>
      <vt:lpstr>Söhne</vt:lpstr>
      <vt:lpstr>Retrospect</vt:lpstr>
      <vt:lpstr>ISM 6404 Project: NBA Players Analysis</vt:lpstr>
      <vt:lpstr>Dataset</vt:lpstr>
      <vt:lpstr>Questions to Explore</vt:lpstr>
      <vt:lpstr>Dashboard 1: Player Performance</vt:lpstr>
      <vt:lpstr>Dashboard 1 Analysis</vt:lpstr>
      <vt:lpstr>Dashboard 2: Team Statistics</vt:lpstr>
      <vt:lpstr>Dashboard 2 Analysis</vt:lpstr>
      <vt:lpstr>Dashboard 3: Draft Analysis</vt:lpstr>
      <vt:lpstr>Dashboard 3 Analysis</vt:lpstr>
      <vt:lpstr>Conclusion</vt:lpstr>
      <vt:lpstr>Project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ISM 6404 Project: NBA Players Analysis</dc:title>
  <dc:creator>David Heller</dc:creator>
  <cp:lastModifiedBy>David Heller</cp:lastModifiedBy>
  <cp:revision>10</cp:revision>
  <dcterms:created xsi:type="dcterms:W3CDTF">2024-05-05T16:33:22Z</dcterms:created>
  <dcterms:modified xsi:type="dcterms:W3CDTF">2024-05-05T17:39:27Z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