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7" r:id="rId5"/>
    <p:sldId id="268" r:id="rId6"/>
    <p:sldId id="269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0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7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3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9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0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8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0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bg1">
                <a:lumMod val="8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B0ABBF-9ED5-4EB4-9816-E19ECDC9C6B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02784D-DDAA-4A50-A715-532B1494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1077531" y="5383311"/>
            <a:ext cx="698747" cy="81249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58800" y="2412247"/>
            <a:ext cx="11074400" cy="2124749"/>
            <a:chOff x="758753" y="3023763"/>
            <a:chExt cx="11074400" cy="2124749"/>
          </a:xfrm>
        </p:grpSpPr>
        <p:sp>
          <p:nvSpPr>
            <p:cNvPr id="11" name="TextBox 7"/>
            <p:cNvSpPr txBox="1"/>
            <p:nvPr/>
          </p:nvSpPr>
          <p:spPr>
            <a:xfrm>
              <a:off x="758753" y="3023763"/>
              <a:ext cx="11074400" cy="6474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dirty="0" smtClean="0">
                  <a:latin typeface="Libre Franklin Medium"/>
                </a:rPr>
                <a:t>Presentation on</a:t>
              </a:r>
              <a:endParaRPr lang="en-US" sz="3200" b="1" dirty="0">
                <a:latin typeface="Libre Franklin Medium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065025" y="3671184"/>
              <a:ext cx="10461856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dirty="0">
                  <a:latin typeface="Libre Franklin Medium"/>
                </a:rPr>
                <a:t>The Impact of Health Expenditure and </a:t>
              </a:r>
              <a:r>
                <a:rPr lang="en-US" sz="3200" b="1" dirty="0" smtClean="0">
                  <a:latin typeface="Libre Franklin Medium"/>
                </a:rPr>
                <a:t>GDP </a:t>
              </a:r>
              <a:r>
                <a:rPr lang="en-US" sz="3200" b="1" smtClean="0">
                  <a:latin typeface="Libre Franklin Medium"/>
                </a:rPr>
                <a:t>per capita </a:t>
              </a:r>
              <a:r>
                <a:rPr lang="en-US" sz="3200" b="1" dirty="0">
                  <a:latin typeface="Libre Franklin Medium"/>
                </a:rPr>
                <a:t>on Child Mortality Rates</a:t>
              </a:r>
              <a:endParaRPr lang="en-US" sz="3200" b="1" dirty="0">
                <a:latin typeface="Libre Franklin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0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4" y="721380"/>
            <a:ext cx="1072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Top 10 Countries with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Lowest Mortality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99615" y="1564773"/>
            <a:ext cx="5086153" cy="354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 average child mortality rate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in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these countries is approximately 0.313 per 1000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These countries spend around USD 4,252.10 per capita on healthcare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These countries, with the lowest average mortality rates, spend a significant amount on healthcare.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04" y="1564773"/>
            <a:ext cx="5291951" cy="30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5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charRg st="15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charRg st="15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4" y="721380"/>
            <a:ext cx="10266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Statistical Summary using Boxplot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5304" y="4292305"/>
            <a:ext cx="4835823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Lower income class countries have high infant mortality rate.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Higher income class countries have low infant mortality rate.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48" y="1552377"/>
            <a:ext cx="3771716" cy="2745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84" y="1552377"/>
            <a:ext cx="3816689" cy="2739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2870" y="4292304"/>
            <a:ext cx="4835823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Lower income class countries spend less amount in health care.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Higher income class countries spend significant amount in health care.</a:t>
            </a:r>
          </a:p>
        </p:txBody>
      </p:sp>
    </p:spTree>
    <p:extLst>
      <p:ext uri="{BB962C8B-B14F-4D97-AF65-F5344CB8AC3E}">
        <p14:creationId xmlns:p14="http://schemas.microsoft.com/office/powerpoint/2010/main" val="1460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3" y="721380"/>
            <a:ext cx="1071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Regression Analysis for each Income Group</a:t>
            </a:r>
            <a:endParaRPr lang="en-US" sz="40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04832" y="2138752"/>
            <a:ext cx="4835823" cy="310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Health expenditure per capita may converge between lower- and higher-income countries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Child mortality rates remain significantly higher in lower-income countries despite similar health expenditure levels.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03" y="1567811"/>
            <a:ext cx="5477166" cy="42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char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char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3" y="721380"/>
            <a:ext cx="1071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Elbow Method for finding Optimal K</a:t>
            </a:r>
            <a:endParaRPr lang="en-US" sz="40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04832" y="2138752"/>
            <a:ext cx="4835823" cy="22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 elbow method suggests that the optimal number of clusters (K) is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3.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At K=3, the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distortion is significantly reduced, and it ensures efficient processing.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5" y="1573727"/>
            <a:ext cx="5339153" cy="42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7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charRg st="7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charRg st="7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3" y="721380"/>
            <a:ext cx="1071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Clusters for K-Means</a:t>
            </a:r>
            <a:endParaRPr lang="en-US" sz="40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35792" y="4321700"/>
            <a:ext cx="9637008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Blue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cluster: This cluster has higher mortality rates and lower health expenditure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Green cluster: This cluster has lower mortality rates than the Blue cluster and moderate health expenditure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Red cluster: This cluster has lower mortality rates and higher health expenditure.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36" y="1429266"/>
            <a:ext cx="3681279" cy="289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69" y="1424596"/>
            <a:ext cx="4419311" cy="28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3" y="721380"/>
            <a:ext cx="1071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Policy Implications</a:t>
            </a:r>
            <a:endParaRPr lang="en-US" sz="40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68291" y="1151599"/>
            <a:ext cx="5151287" cy="483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Blue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cluster: 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  <a:p>
            <a:pPr marL="914423" lvl="1" indent="-45722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Increase health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expenditure</a:t>
            </a:r>
          </a:p>
          <a:p>
            <a:pPr marL="914423" lvl="1" indent="-45722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Enhance healthcare accessibility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Green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cluster: 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  <a:p>
            <a:pPr marL="914423" lvl="1" indent="-45722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Address variability in mortality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rates</a:t>
            </a:r>
          </a:p>
          <a:p>
            <a:pPr marL="914423" lvl="1" indent="-45722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Implement targeted healthcare programs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Red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cluster: 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  <a:p>
            <a:pPr marL="914423" lvl="1" indent="-45722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Share successful policies and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practices</a:t>
            </a:r>
          </a:p>
          <a:p>
            <a:pPr marL="914423" lvl="1" indent="-45722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Encourage knowledge transfer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00" y="1893048"/>
            <a:ext cx="5111091" cy="33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8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8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charRg st="18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charRg st="18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2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charRg st="22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charRg st="22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5200" y="791058"/>
            <a:ext cx="715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Overview: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5200" y="1584385"/>
            <a:ext cx="9232538" cy="4194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Analysis and Filtering</a:t>
            </a: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Objectives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 Merging and Cleaning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Top 10 Countries with Highest and Lowest Mortality Rate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Statistical Summary using Boxplot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Regression Analysis for each Income Group</a:t>
            </a: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Elbow Method for finding Optimal K</a:t>
            </a: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Clusters using K-Means</a:t>
            </a: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Policy Implications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5" y="721380"/>
            <a:ext cx="923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Datasets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Analysis and Filtering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43451" y="1728786"/>
            <a:ext cx="5634445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Consists data of infant mortality rate for each country by year.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5309"/>
          <a:stretch/>
        </p:blipFill>
        <p:spPr>
          <a:xfrm>
            <a:off x="835305" y="1653524"/>
            <a:ext cx="5008146" cy="32599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5305" y="5014636"/>
            <a:ext cx="5008146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Dataset: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child-mortality-by-income-level-of-country.csv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8068" y="2859559"/>
            <a:ext cx="5234266" cy="310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67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Filtering: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 from the years 2000 to 2019 (inclusive) has been included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Columns have been renamed for improved readability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Mortality column values have been converted into numerical format.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charRg st="1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charRg st="1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7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charRg st="7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charRg st="7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2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charRg st="12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charRg st="12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5" y="721380"/>
            <a:ext cx="923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Datasets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Analysis and Filtering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51689" y="2855880"/>
            <a:ext cx="4181762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Consists data of GDP per capita for each country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by year (2000-2019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)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5269" y="2190453"/>
            <a:ext cx="3798182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Dataset: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imf_gdp_per_capita.csv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305" y="4292305"/>
            <a:ext cx="8260773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67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Filtering: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Columns have been renamed for improved readability.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Values in the all the year columns have been converted into numerical format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71" y="2035647"/>
            <a:ext cx="6477243" cy="19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5" y="721380"/>
            <a:ext cx="923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Datasets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Analysis and Filtering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1129" y="1919200"/>
            <a:ext cx="5338215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Consists data of health expenditure per capita for each country by year (2000-2019)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303" y="5194412"/>
            <a:ext cx="5583486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</a:t>
            </a:r>
            <a:r>
              <a:rPr lang="en-US" sz="1867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: </a:t>
            </a:r>
            <a:r>
              <a:rPr lang="en-US" sz="1867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WHO_health_expenditure_per_capita.csv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1131" y="2999259"/>
            <a:ext cx="4826586" cy="310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67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Filtering: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Empty rows and columns are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filtered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out.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Sorted in ascending order by country names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Values in the all the year columns have been converted into numerical format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05" y="1903024"/>
            <a:ext cx="5353060" cy="29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9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charRg st="9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charRg st="9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5" y="721380"/>
            <a:ext cx="923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Datasets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Analysis and Filtering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30473" y="2446308"/>
            <a:ext cx="4396107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Consists data of range of income class by GDP per capita.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36238" y="1759535"/>
            <a:ext cx="3984576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: income_classification.xlsx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303" y="4296912"/>
            <a:ext cx="9231806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67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Filtering: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String values representing income class ranges have been stripped and converted into numerical format.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Both lower and upper bounds are inserted as list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365"/>
          <a:stretch/>
        </p:blipFill>
        <p:spPr>
          <a:xfrm>
            <a:off x="835303" y="1596110"/>
            <a:ext cx="6295170" cy="26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1322374" y="5450723"/>
            <a:ext cx="737636" cy="8577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403" y="787400"/>
            <a:ext cx="599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403" y="1923149"/>
            <a:ext cx="10260470" cy="22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Investigating the impact of income groups on child mortality rates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Examining whether the effect of health expenditure per capita on child mortality rates differs among different income groups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Identifying clusters of countries exhibiting variations in child mortality rates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Formulating policy implications based on the identified clusters.</a:t>
            </a:r>
            <a:endParaRPr lang="en-US" sz="1867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76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charRg st="276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charRg st="276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5" y="721380"/>
            <a:ext cx="923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Dataset Merging and Cleaning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1339" y="3990110"/>
            <a:ext cx="9910769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 four </a:t>
            </a:r>
            <a:r>
              <a:rPr lang="en-US" sz="1867" dirty="0" err="1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dataframes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 are merged together to facilitate the analysis process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Health Expenditure column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has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1579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missing data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Both the GDP column and Income Class column has 706 missing data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 entries with missing data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would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be removed for proper analysis.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92" y="1786339"/>
            <a:ext cx="5945629" cy="20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2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charRg st="12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charRg st="12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9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charRg st="19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charRg st="19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304" y="721380"/>
            <a:ext cx="1072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Top 10 Countries with Highest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Mortality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99615" y="1564773"/>
            <a:ext cx="5086153" cy="354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 average child mortality rate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in </a:t>
            </a: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these countries is approximately 14.235 per 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1000.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These countries spend on average USD 38.205 per capita on healthcare</a:t>
            </a:r>
            <a:r>
              <a:rPr lang="en-US" sz="1867" dirty="0" smtClean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.</a:t>
            </a:r>
          </a:p>
          <a:p>
            <a:pPr marL="457223" indent="-45722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67" dirty="0">
                <a:solidFill>
                  <a:schemeClr val="tx2">
                    <a:lumMod val="50000"/>
                  </a:schemeClr>
                </a:solidFill>
                <a:latin typeface="Libre Franklin Light" panose="020B0604020202020204" charset="0"/>
              </a:rPr>
              <a:t>These countries, which have the highest average mortality rates, spend too little on healthcare.</a:t>
            </a:r>
            <a:endParaRPr lang="en-US" sz="1867" dirty="0" smtClean="0">
              <a:solidFill>
                <a:schemeClr val="tx2">
                  <a:lumMod val="50000"/>
                </a:schemeClr>
              </a:solidFill>
              <a:latin typeface="Libre Franklin Ligh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7" y="1564773"/>
            <a:ext cx="5176822" cy="32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5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charRg st="15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charRg st="15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299</TotalTime>
  <Words>668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Libre Franklin Light</vt:lpstr>
      <vt:lpstr>Libre Franklin Medium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</dc:creator>
  <cp:lastModifiedBy>BT</cp:lastModifiedBy>
  <cp:revision>112</cp:revision>
  <dcterms:created xsi:type="dcterms:W3CDTF">2023-09-26T08:54:19Z</dcterms:created>
  <dcterms:modified xsi:type="dcterms:W3CDTF">2023-11-13T19:26:42Z</dcterms:modified>
</cp:coreProperties>
</file>