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9"/>
  </p:notesMasterIdLst>
  <p:handoutMasterIdLst>
    <p:handoutMasterId r:id="rId40"/>
  </p:handoutMasterIdLst>
  <p:sldIdLst>
    <p:sldId id="468" r:id="rId5"/>
    <p:sldId id="475" r:id="rId6"/>
    <p:sldId id="476" r:id="rId7"/>
    <p:sldId id="477" r:id="rId8"/>
    <p:sldId id="478" r:id="rId9"/>
    <p:sldId id="488" r:id="rId10"/>
    <p:sldId id="479" r:id="rId11"/>
    <p:sldId id="481" r:id="rId12"/>
    <p:sldId id="482" r:id="rId13"/>
    <p:sldId id="489" r:id="rId14"/>
    <p:sldId id="491" r:id="rId15"/>
    <p:sldId id="495" r:id="rId16"/>
    <p:sldId id="496" r:id="rId17"/>
    <p:sldId id="497" r:id="rId18"/>
    <p:sldId id="498" r:id="rId19"/>
    <p:sldId id="499" r:id="rId20"/>
    <p:sldId id="490" r:id="rId21"/>
    <p:sldId id="493" r:id="rId22"/>
    <p:sldId id="492" r:id="rId23"/>
    <p:sldId id="494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480" r:id="rId3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9BD"/>
    <a:srgbClr val="6720B6"/>
    <a:srgbClr val="5821B5"/>
    <a:srgbClr val="5800B0"/>
    <a:srgbClr val="6600CC"/>
    <a:srgbClr val="6600FF"/>
    <a:srgbClr val="9933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89837" autoAdjust="0"/>
  </p:normalViewPr>
  <p:slideViewPr>
    <p:cSldViewPr>
      <p:cViewPr varScale="1">
        <p:scale>
          <a:sx n="105" d="100"/>
          <a:sy n="105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5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c03\AppData\Local\Microsoft\Windows\Temporary%20Internet%20Files\Content.Outlook\18L6XHFA\20170627%20SCS%202010-2016%20Linkage%20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% Matched by Year of Birth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'YOB Linkage rates by criteria'!$H$5:$H$117</c:f>
              <c:strCache>
                <c:ptCount val="113"/>
                <c:pt idx="0">
                  <c:v>1899</c:v>
                </c:pt>
                <c:pt idx="1">
                  <c:v>1900</c:v>
                </c:pt>
                <c:pt idx="2">
                  <c:v>1901-05</c:v>
                </c:pt>
                <c:pt idx="3">
                  <c:v>1906</c:v>
                </c:pt>
                <c:pt idx="4">
                  <c:v>1907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1913</c:v>
                </c:pt>
                <c:pt idx="11">
                  <c:v>1914</c:v>
                </c:pt>
                <c:pt idx="12">
                  <c:v>1915</c:v>
                </c:pt>
                <c:pt idx="13">
                  <c:v>1916</c:v>
                </c:pt>
                <c:pt idx="14">
                  <c:v>1917</c:v>
                </c:pt>
                <c:pt idx="15">
                  <c:v>1918</c:v>
                </c:pt>
                <c:pt idx="16">
                  <c:v>1919</c:v>
                </c:pt>
                <c:pt idx="17">
                  <c:v>1920</c:v>
                </c:pt>
                <c:pt idx="18">
                  <c:v>1921</c:v>
                </c:pt>
                <c:pt idx="19">
                  <c:v>1922</c:v>
                </c:pt>
                <c:pt idx="20">
                  <c:v>1923</c:v>
                </c:pt>
                <c:pt idx="21">
                  <c:v>1924</c:v>
                </c:pt>
                <c:pt idx="22">
                  <c:v>1925</c:v>
                </c:pt>
                <c:pt idx="23">
                  <c:v>1926</c:v>
                </c:pt>
                <c:pt idx="24">
                  <c:v>1927</c:v>
                </c:pt>
                <c:pt idx="25">
                  <c:v>1928</c:v>
                </c:pt>
                <c:pt idx="26">
                  <c:v>1929</c:v>
                </c:pt>
                <c:pt idx="27">
                  <c:v>1930</c:v>
                </c:pt>
                <c:pt idx="28">
                  <c:v>1931</c:v>
                </c:pt>
                <c:pt idx="29">
                  <c:v>1932</c:v>
                </c:pt>
                <c:pt idx="30">
                  <c:v>1933</c:v>
                </c:pt>
                <c:pt idx="31">
                  <c:v>1934</c:v>
                </c:pt>
                <c:pt idx="32">
                  <c:v>1935</c:v>
                </c:pt>
                <c:pt idx="33">
                  <c:v>1936</c:v>
                </c:pt>
                <c:pt idx="34">
                  <c:v>1937</c:v>
                </c:pt>
                <c:pt idx="35">
                  <c:v>1938</c:v>
                </c:pt>
                <c:pt idx="36">
                  <c:v>1939</c:v>
                </c:pt>
                <c:pt idx="37">
                  <c:v>1940</c:v>
                </c:pt>
                <c:pt idx="38">
                  <c:v>1941</c:v>
                </c:pt>
                <c:pt idx="39">
                  <c:v>1942</c:v>
                </c:pt>
                <c:pt idx="40">
                  <c:v>1943</c:v>
                </c:pt>
                <c:pt idx="41">
                  <c:v>1944</c:v>
                </c:pt>
                <c:pt idx="42">
                  <c:v>1945</c:v>
                </c:pt>
                <c:pt idx="43">
                  <c:v>1946</c:v>
                </c:pt>
                <c:pt idx="44">
                  <c:v>1947</c:v>
                </c:pt>
                <c:pt idx="45">
                  <c:v>1948</c:v>
                </c:pt>
                <c:pt idx="46">
                  <c:v>1949</c:v>
                </c:pt>
                <c:pt idx="47">
                  <c:v>1950</c:v>
                </c:pt>
                <c:pt idx="48">
                  <c:v>1951</c:v>
                </c:pt>
                <c:pt idx="49">
                  <c:v>1952</c:v>
                </c:pt>
                <c:pt idx="50">
                  <c:v>1953</c:v>
                </c:pt>
                <c:pt idx="51">
                  <c:v>1954</c:v>
                </c:pt>
                <c:pt idx="52">
                  <c:v>1955</c:v>
                </c:pt>
                <c:pt idx="53">
                  <c:v>1956</c:v>
                </c:pt>
                <c:pt idx="54">
                  <c:v>1957</c:v>
                </c:pt>
                <c:pt idx="55">
                  <c:v>1958</c:v>
                </c:pt>
                <c:pt idx="56">
                  <c:v>1959</c:v>
                </c:pt>
                <c:pt idx="57">
                  <c:v>1960</c:v>
                </c:pt>
                <c:pt idx="58">
                  <c:v>1961</c:v>
                </c:pt>
                <c:pt idx="59">
                  <c:v>1962</c:v>
                </c:pt>
                <c:pt idx="60">
                  <c:v>1963</c:v>
                </c:pt>
                <c:pt idx="61">
                  <c:v>1964</c:v>
                </c:pt>
                <c:pt idx="62">
                  <c:v>1965</c:v>
                </c:pt>
                <c:pt idx="63">
                  <c:v>1966</c:v>
                </c:pt>
                <c:pt idx="64">
                  <c:v>1967</c:v>
                </c:pt>
                <c:pt idx="65">
                  <c:v>1968</c:v>
                </c:pt>
                <c:pt idx="66">
                  <c:v>1969</c:v>
                </c:pt>
                <c:pt idx="67">
                  <c:v>1970</c:v>
                </c:pt>
                <c:pt idx="68">
                  <c:v>1971</c:v>
                </c:pt>
                <c:pt idx="69">
                  <c:v>1972</c:v>
                </c:pt>
                <c:pt idx="70">
                  <c:v>1973</c:v>
                </c:pt>
                <c:pt idx="71">
                  <c:v>1974</c:v>
                </c:pt>
                <c:pt idx="72">
                  <c:v>1975</c:v>
                </c:pt>
                <c:pt idx="73">
                  <c:v>1976</c:v>
                </c:pt>
                <c:pt idx="74">
                  <c:v>1977</c:v>
                </c:pt>
                <c:pt idx="75">
                  <c:v>1978</c:v>
                </c:pt>
                <c:pt idx="76">
                  <c:v>1979</c:v>
                </c:pt>
                <c:pt idx="77">
                  <c:v>1980</c:v>
                </c:pt>
                <c:pt idx="78">
                  <c:v>1981</c:v>
                </c:pt>
                <c:pt idx="79">
                  <c:v>1982</c:v>
                </c:pt>
                <c:pt idx="80">
                  <c:v>1983</c:v>
                </c:pt>
                <c:pt idx="81">
                  <c:v>1984</c:v>
                </c:pt>
                <c:pt idx="82">
                  <c:v>1985</c:v>
                </c:pt>
                <c:pt idx="83">
                  <c:v>1986</c:v>
                </c:pt>
                <c:pt idx="84">
                  <c:v>1987</c:v>
                </c:pt>
                <c:pt idx="85">
                  <c:v>1988</c:v>
                </c:pt>
                <c:pt idx="86">
                  <c:v>1989</c:v>
                </c:pt>
                <c:pt idx="87">
                  <c:v>1990</c:v>
                </c:pt>
                <c:pt idx="88">
                  <c:v>1991</c:v>
                </c:pt>
                <c:pt idx="89">
                  <c:v>1992</c:v>
                </c:pt>
                <c:pt idx="90">
                  <c:v>1993</c:v>
                </c:pt>
                <c:pt idx="91">
                  <c:v>1994</c:v>
                </c:pt>
                <c:pt idx="92">
                  <c:v>1995</c:v>
                </c:pt>
                <c:pt idx="93">
                  <c:v>1996</c:v>
                </c:pt>
                <c:pt idx="94">
                  <c:v>1997</c:v>
                </c:pt>
                <c:pt idx="95">
                  <c:v>1998</c:v>
                </c:pt>
                <c:pt idx="96">
                  <c:v>1999</c:v>
                </c:pt>
                <c:pt idx="97">
                  <c:v>2000</c:v>
                </c:pt>
                <c:pt idx="98">
                  <c:v>2001</c:v>
                </c:pt>
                <c:pt idx="99">
                  <c:v>2002</c:v>
                </c:pt>
                <c:pt idx="100">
                  <c:v>2003</c:v>
                </c:pt>
                <c:pt idx="101">
                  <c:v>2004</c:v>
                </c:pt>
                <c:pt idx="102">
                  <c:v>2005</c:v>
                </c:pt>
                <c:pt idx="103">
                  <c:v>2006</c:v>
                </c:pt>
                <c:pt idx="104">
                  <c:v>2007</c:v>
                </c:pt>
                <c:pt idx="105">
                  <c:v>2008</c:v>
                </c:pt>
                <c:pt idx="106">
                  <c:v>2009</c:v>
                </c:pt>
                <c:pt idx="107">
                  <c:v>2010</c:v>
                </c:pt>
                <c:pt idx="108">
                  <c:v>2011</c:v>
                </c:pt>
                <c:pt idx="109">
                  <c:v>2012</c:v>
                </c:pt>
                <c:pt idx="110">
                  <c:v>2013</c:v>
                </c:pt>
                <c:pt idx="111">
                  <c:v>2014</c:v>
                </c:pt>
                <c:pt idx="112">
                  <c:v>2015-17</c:v>
                </c:pt>
              </c:strCache>
            </c:strRef>
          </c:cat>
          <c:val>
            <c:numRef>
              <c:f>'YOB Linkage rates by criteria'!$J$5:$J$117</c:f>
              <c:numCache>
                <c:formatCode>0.0</c:formatCode>
                <c:ptCount val="113"/>
                <c:pt idx="1">
                  <c:v>11.97</c:v>
                </c:pt>
                <c:pt idx="2">
                  <c:v>65.22</c:v>
                </c:pt>
                <c:pt idx="3">
                  <c:v>76.47</c:v>
                </c:pt>
                <c:pt idx="4">
                  <c:v>82.69</c:v>
                </c:pt>
                <c:pt idx="5">
                  <c:v>88.07</c:v>
                </c:pt>
                <c:pt idx="6">
                  <c:v>85.19</c:v>
                </c:pt>
                <c:pt idx="7">
                  <c:v>86.440000000000026</c:v>
                </c:pt>
                <c:pt idx="8">
                  <c:v>84.05</c:v>
                </c:pt>
                <c:pt idx="9">
                  <c:v>84.54</c:v>
                </c:pt>
                <c:pt idx="10">
                  <c:v>85.83</c:v>
                </c:pt>
                <c:pt idx="11">
                  <c:v>88.440000000000026</c:v>
                </c:pt>
                <c:pt idx="12">
                  <c:v>89.28</c:v>
                </c:pt>
                <c:pt idx="13">
                  <c:v>89.03</c:v>
                </c:pt>
                <c:pt idx="14">
                  <c:v>89.42</c:v>
                </c:pt>
                <c:pt idx="15">
                  <c:v>89.3</c:v>
                </c:pt>
                <c:pt idx="16">
                  <c:v>89.48</c:v>
                </c:pt>
                <c:pt idx="17">
                  <c:v>90.06</c:v>
                </c:pt>
                <c:pt idx="18">
                  <c:v>89.85</c:v>
                </c:pt>
                <c:pt idx="19">
                  <c:v>90.8</c:v>
                </c:pt>
                <c:pt idx="20">
                  <c:v>90.36999999999999</c:v>
                </c:pt>
                <c:pt idx="21">
                  <c:v>90.9</c:v>
                </c:pt>
                <c:pt idx="22">
                  <c:v>91.53</c:v>
                </c:pt>
                <c:pt idx="23">
                  <c:v>91.11999999999999</c:v>
                </c:pt>
                <c:pt idx="24">
                  <c:v>91.75</c:v>
                </c:pt>
                <c:pt idx="25">
                  <c:v>91.81</c:v>
                </c:pt>
                <c:pt idx="26">
                  <c:v>92.19</c:v>
                </c:pt>
                <c:pt idx="27">
                  <c:v>92.09</c:v>
                </c:pt>
                <c:pt idx="28">
                  <c:v>92.56</c:v>
                </c:pt>
                <c:pt idx="29">
                  <c:v>92.3</c:v>
                </c:pt>
                <c:pt idx="30">
                  <c:v>92.89</c:v>
                </c:pt>
                <c:pt idx="31">
                  <c:v>92.53</c:v>
                </c:pt>
                <c:pt idx="32">
                  <c:v>92.490000000000023</c:v>
                </c:pt>
                <c:pt idx="33">
                  <c:v>92.36</c:v>
                </c:pt>
                <c:pt idx="34">
                  <c:v>92.54</c:v>
                </c:pt>
                <c:pt idx="35">
                  <c:v>92.43</c:v>
                </c:pt>
                <c:pt idx="36">
                  <c:v>92.47</c:v>
                </c:pt>
                <c:pt idx="37">
                  <c:v>92.86999999999999</c:v>
                </c:pt>
                <c:pt idx="38">
                  <c:v>92.98</c:v>
                </c:pt>
                <c:pt idx="39">
                  <c:v>92.910000000000025</c:v>
                </c:pt>
                <c:pt idx="40">
                  <c:v>92.56</c:v>
                </c:pt>
                <c:pt idx="41">
                  <c:v>92.85</c:v>
                </c:pt>
                <c:pt idx="42">
                  <c:v>92.63</c:v>
                </c:pt>
                <c:pt idx="43">
                  <c:v>91.940000000000026</c:v>
                </c:pt>
                <c:pt idx="44">
                  <c:v>92.710000000000022</c:v>
                </c:pt>
                <c:pt idx="45">
                  <c:v>93</c:v>
                </c:pt>
                <c:pt idx="46">
                  <c:v>92.02</c:v>
                </c:pt>
                <c:pt idx="47">
                  <c:v>92.53</c:v>
                </c:pt>
                <c:pt idx="48">
                  <c:v>92.76</c:v>
                </c:pt>
                <c:pt idx="49">
                  <c:v>93.04</c:v>
                </c:pt>
                <c:pt idx="50">
                  <c:v>92.5</c:v>
                </c:pt>
                <c:pt idx="51">
                  <c:v>92.43</c:v>
                </c:pt>
                <c:pt idx="52">
                  <c:v>92.56</c:v>
                </c:pt>
                <c:pt idx="53">
                  <c:v>92.63</c:v>
                </c:pt>
                <c:pt idx="54">
                  <c:v>91.7</c:v>
                </c:pt>
                <c:pt idx="55">
                  <c:v>92.56</c:v>
                </c:pt>
                <c:pt idx="56">
                  <c:v>92.28</c:v>
                </c:pt>
                <c:pt idx="57">
                  <c:v>92.95</c:v>
                </c:pt>
                <c:pt idx="58">
                  <c:v>91.210000000000022</c:v>
                </c:pt>
                <c:pt idx="59">
                  <c:v>91.910000000000025</c:v>
                </c:pt>
                <c:pt idx="60">
                  <c:v>90.35</c:v>
                </c:pt>
                <c:pt idx="61">
                  <c:v>90.97</c:v>
                </c:pt>
                <c:pt idx="62">
                  <c:v>92.1</c:v>
                </c:pt>
                <c:pt idx="63">
                  <c:v>93.26</c:v>
                </c:pt>
                <c:pt idx="64">
                  <c:v>91.8</c:v>
                </c:pt>
                <c:pt idx="65">
                  <c:v>90.740000000000023</c:v>
                </c:pt>
                <c:pt idx="66">
                  <c:v>91.25</c:v>
                </c:pt>
                <c:pt idx="67">
                  <c:v>91.28</c:v>
                </c:pt>
                <c:pt idx="68">
                  <c:v>91.09</c:v>
                </c:pt>
                <c:pt idx="69">
                  <c:v>91.31</c:v>
                </c:pt>
                <c:pt idx="70">
                  <c:v>89.79</c:v>
                </c:pt>
                <c:pt idx="71">
                  <c:v>89.960000000000022</c:v>
                </c:pt>
                <c:pt idx="72">
                  <c:v>89.679999999999978</c:v>
                </c:pt>
                <c:pt idx="73">
                  <c:v>88.36</c:v>
                </c:pt>
                <c:pt idx="74">
                  <c:v>89.75</c:v>
                </c:pt>
                <c:pt idx="75">
                  <c:v>87.210000000000022</c:v>
                </c:pt>
                <c:pt idx="76">
                  <c:v>88.7</c:v>
                </c:pt>
                <c:pt idx="77">
                  <c:v>88.31</c:v>
                </c:pt>
                <c:pt idx="78">
                  <c:v>88.76</c:v>
                </c:pt>
                <c:pt idx="79">
                  <c:v>88.64</c:v>
                </c:pt>
                <c:pt idx="80">
                  <c:v>87.1</c:v>
                </c:pt>
                <c:pt idx="81">
                  <c:v>89.36</c:v>
                </c:pt>
                <c:pt idx="82">
                  <c:v>88.89</c:v>
                </c:pt>
                <c:pt idx="83">
                  <c:v>85.03</c:v>
                </c:pt>
                <c:pt idx="84">
                  <c:v>85.98</c:v>
                </c:pt>
                <c:pt idx="85">
                  <c:v>83.940000000000026</c:v>
                </c:pt>
                <c:pt idx="86">
                  <c:v>85.460000000000022</c:v>
                </c:pt>
                <c:pt idx="87">
                  <c:v>85.210000000000022</c:v>
                </c:pt>
                <c:pt idx="88">
                  <c:v>86.78</c:v>
                </c:pt>
                <c:pt idx="89">
                  <c:v>89.410000000000025</c:v>
                </c:pt>
                <c:pt idx="90">
                  <c:v>88.460000000000022</c:v>
                </c:pt>
                <c:pt idx="91">
                  <c:v>87.29</c:v>
                </c:pt>
                <c:pt idx="92">
                  <c:v>89.03</c:v>
                </c:pt>
                <c:pt idx="93">
                  <c:v>88.4</c:v>
                </c:pt>
                <c:pt idx="94">
                  <c:v>88.240000000000023</c:v>
                </c:pt>
                <c:pt idx="95">
                  <c:v>90.56</c:v>
                </c:pt>
                <c:pt idx="96">
                  <c:v>89.08</c:v>
                </c:pt>
                <c:pt idx="97">
                  <c:v>89.06</c:v>
                </c:pt>
                <c:pt idx="98">
                  <c:v>90.66</c:v>
                </c:pt>
                <c:pt idx="99">
                  <c:v>90.34</c:v>
                </c:pt>
                <c:pt idx="100">
                  <c:v>88.11</c:v>
                </c:pt>
                <c:pt idx="101">
                  <c:v>89.38</c:v>
                </c:pt>
                <c:pt idx="102">
                  <c:v>86.86999999999999</c:v>
                </c:pt>
                <c:pt idx="103">
                  <c:v>90.3</c:v>
                </c:pt>
                <c:pt idx="104">
                  <c:v>90.57</c:v>
                </c:pt>
                <c:pt idx="105">
                  <c:v>89.11</c:v>
                </c:pt>
                <c:pt idx="106">
                  <c:v>87.410000000000025</c:v>
                </c:pt>
                <c:pt idx="107">
                  <c:v>85.45</c:v>
                </c:pt>
                <c:pt idx="108">
                  <c:v>88.33</c:v>
                </c:pt>
                <c:pt idx="109">
                  <c:v>83.78</c:v>
                </c:pt>
                <c:pt idx="110">
                  <c:v>76.11999999999999</c:v>
                </c:pt>
                <c:pt idx="111">
                  <c:v>51.28</c:v>
                </c:pt>
                <c:pt idx="112">
                  <c:v>54.17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BC-4F0D-B1F5-E3AFD7D69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412096"/>
        <c:axId val="65691008"/>
      </c:lineChart>
      <c:catAx>
        <c:axId val="65412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Year of Birth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65691008"/>
        <c:crosses val="autoZero"/>
        <c:auto val="1"/>
        <c:lblAlgn val="ctr"/>
        <c:lblOffset val="100"/>
        <c:noMultiLvlLbl val="0"/>
      </c:catAx>
      <c:valAx>
        <c:axId val="6569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% Matched</a:t>
                </a:r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65412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fld id="{EE7871E9-4F27-4330-AA34-50BC2306C9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8" tIns="46355" rIns="92708" bIns="46355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FontTx/>
              <a:buNone/>
              <a:defRPr sz="1300">
                <a:cs typeface="+mn-cs"/>
              </a:defRPr>
            </a:lvl1pPr>
          </a:lstStyle>
          <a:p>
            <a:pPr>
              <a:defRPr/>
            </a:pPr>
            <a:fld id="{F00D1F17-EE92-4EB8-A571-BC0FB56DA4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40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71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71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71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71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7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7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7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7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BA5FEE-93E0-4A93-B1F3-45D36F503E7F}" type="slidenum">
              <a:rPr lang="en-GB" altLang="en-US" sz="13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61DB61-8741-4E59-825E-079DE580E78F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73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61DB61-8741-4E59-825E-079DE580E78F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190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D1F17-EE92-4EB8-A571-BC0FB56DA4C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79388" y="1125538"/>
            <a:ext cx="8640762" cy="5543550"/>
          </a:xfrm>
          <a:prstGeom prst="rect">
            <a:avLst/>
          </a:prstGeom>
          <a:solidFill>
            <a:srgbClr val="8338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2100"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24013" y="3016250"/>
            <a:ext cx="708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24013" y="3016250"/>
            <a:ext cx="2743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09813" y="3016250"/>
            <a:ext cx="708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09813" y="3016250"/>
            <a:ext cx="160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9" name="Picture 4" descr="NRSLogo2Colma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2250"/>
            <a:ext cx="226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NRSStrap2Colmast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9411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36866" name="Picture 2" descr="eDRIS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802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50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188913"/>
            <a:ext cx="1943100" cy="5761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680075" cy="5761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52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34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17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National Records of Scotland – </a:t>
            </a:r>
            <a:br>
              <a:rPr lang="en-GB" dirty="0"/>
            </a:br>
            <a:r>
              <a:rPr lang="en-GB" dirty="0"/>
              <a:t>Trusted Third Party Indexing Service </a:t>
            </a:r>
          </a:p>
        </p:txBody>
      </p:sp>
      <p:pic>
        <p:nvPicPr>
          <p:cNvPr id="3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86000" y="1166843"/>
            <a:ext cx="59584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dirty="0"/>
              <a:t>National Records of Scotland – </a:t>
            </a:r>
            <a:br>
              <a:rPr lang="en-GB" altLang="en-US" dirty="0"/>
            </a:br>
            <a:r>
              <a:rPr lang="en-GB" altLang="en-US" dirty="0"/>
              <a:t>Trusted Third Party Indexing Service </a:t>
            </a:r>
            <a:endParaRPr lang="en-GB" dirty="0"/>
          </a:p>
        </p:txBody>
      </p:sp>
      <p:pic>
        <p:nvPicPr>
          <p:cNvPr id="3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30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1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2" descr="eDRI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88640"/>
            <a:ext cx="89535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46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4313"/>
            <a:ext cx="7772400" cy="44656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Dave Clark – National Records of Scotland</a:t>
            </a:r>
          </a:p>
          <a:p>
            <a:pPr lvl="0"/>
            <a:r>
              <a:rPr lang="en-US" altLang="en-US" dirty="0"/>
              <a:t>Albert King – Scottish Government</a:t>
            </a:r>
          </a:p>
          <a:p>
            <a:pPr lvl="1"/>
            <a:r>
              <a:rPr lang="en-US" altLang="en-US" dirty="0" err="1"/>
              <a:t>ADRN</a:t>
            </a:r>
            <a:r>
              <a:rPr lang="en-US" altLang="en-US" dirty="0"/>
              <a:t> 2017 Conference</a:t>
            </a:r>
          </a:p>
          <a:p>
            <a:pPr lvl="2"/>
            <a:r>
              <a:rPr lang="en-US" altLang="en-US" dirty="0"/>
              <a:t>Edinburgh, 2nd June 2017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404664"/>
            <a:ext cx="7775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National Records of Scotland – </a:t>
            </a:r>
            <a:br>
              <a:rPr lang="en-GB" altLang="en-US" dirty="0"/>
            </a:br>
            <a:r>
              <a:rPr lang="en-GB" altLang="en-US" dirty="0"/>
              <a:t>Trusted Third Party Indexing Service </a:t>
            </a:r>
            <a:endParaRPr lang="en-US" altLang="en-US" dirty="0"/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1624013" y="3016250"/>
            <a:ext cx="708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1624013" y="3016250"/>
            <a:ext cx="2743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30" name="Rectangle 64"/>
          <p:cNvSpPr>
            <a:spLocks noChangeArrowheads="1"/>
          </p:cNvSpPr>
          <p:nvPr/>
        </p:nvSpPr>
        <p:spPr bwMode="auto">
          <a:xfrm>
            <a:off x="2309813" y="3016250"/>
            <a:ext cx="708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31" name="Rectangle 68"/>
          <p:cNvSpPr>
            <a:spLocks noChangeArrowheads="1"/>
          </p:cNvSpPr>
          <p:nvPr/>
        </p:nvSpPr>
        <p:spPr bwMode="auto">
          <a:xfrm>
            <a:off x="2309813" y="3016250"/>
            <a:ext cx="160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032" name="Picture 4" descr="NRSLogo2Colmas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56313"/>
            <a:ext cx="226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 descr="NRSStrap2ColmastPP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6511925"/>
            <a:ext cx="369411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6559550"/>
            <a:ext cx="17033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5800B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800B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aseline="30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GB" sz="3600" dirty="0"/>
              <a:t>Indexing Social Care Datasets </a:t>
            </a:r>
            <a:br>
              <a:rPr lang="en-GB" sz="3600" dirty="0"/>
            </a:br>
            <a:r>
              <a:rPr lang="en-GB" sz="3600" dirty="0"/>
              <a:t>for Research</a:t>
            </a:r>
            <a:endParaRPr lang="en-US" altLang="en-US" sz="3600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124672"/>
            <a:ext cx="7775575" cy="1392560"/>
          </a:xfrm>
          <a:noFill/>
        </p:spPr>
        <p:txBody>
          <a:bodyPr/>
          <a:lstStyle/>
          <a:p>
            <a:r>
              <a:rPr lang="en-US" altLang="en-US" sz="2400" u="sng" dirty="0"/>
              <a:t>Dave Clark</a:t>
            </a:r>
            <a:r>
              <a:rPr lang="en-US" altLang="en-US" sz="2400" u="sng" baseline="30000" dirty="0"/>
              <a:t>1</a:t>
            </a:r>
            <a:endParaRPr lang="en-US" altLang="en-US" sz="2400" dirty="0"/>
          </a:p>
          <a:p>
            <a:r>
              <a:rPr lang="en-US" altLang="en-US" sz="2400" i="1" baseline="30000" dirty="0"/>
              <a:t>1 </a:t>
            </a:r>
            <a:r>
              <a:rPr lang="en-US" altLang="en-US" sz="2400" i="1" baseline="30000" dirty="0" err="1"/>
              <a:t>eData</a:t>
            </a:r>
            <a:r>
              <a:rPr lang="en-US" altLang="en-US" sz="2400" i="1" baseline="30000" dirty="0"/>
              <a:t> Research &amp; Innovation Service (</a:t>
            </a:r>
            <a:r>
              <a:rPr lang="en-US" altLang="en-US" sz="2400" i="1" baseline="30000" dirty="0" err="1"/>
              <a:t>eDRIS</a:t>
            </a:r>
            <a:r>
              <a:rPr lang="en-US" altLang="en-US" sz="2400" i="1" baseline="30000" dirty="0"/>
              <a:t>) - NHS National Services Scotland </a:t>
            </a:r>
          </a:p>
          <a:p>
            <a:r>
              <a:rPr lang="en-US" altLang="en-US" sz="2400" i="1" baseline="30000" dirty="0"/>
              <a:t>- on behalf of National Records of Scotland (NRS)</a:t>
            </a:r>
            <a:endParaRPr lang="en-US" altLang="en-US" sz="2400" i="1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35967" y="5445224"/>
            <a:ext cx="7775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aseline="30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/>
              <a:t>New Register House, Edinburgh</a:t>
            </a:r>
          </a:p>
          <a:p>
            <a:r>
              <a:rPr lang="en-US" altLang="en-US" sz="2400" i="1" kern="0" dirty="0"/>
              <a:t>28</a:t>
            </a:r>
            <a:r>
              <a:rPr lang="en-US" altLang="en-US" sz="2400" i="1" kern="0" baseline="30000" dirty="0"/>
              <a:t>th</a:t>
            </a:r>
            <a:r>
              <a:rPr lang="en-US" altLang="en-US" sz="2400" i="1" kern="0" dirty="0"/>
              <a:t> June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35831"/>
          </a:xfrm>
        </p:spPr>
        <p:txBody>
          <a:bodyPr/>
          <a:lstStyle/>
          <a:p>
            <a:r>
              <a:rPr lang="en-US" altLang="en-US" dirty="0"/>
              <a:t>Indexing Health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3"/>
            <a:ext cx="8640762" cy="4824636"/>
          </a:xfrm>
        </p:spPr>
        <p:txBody>
          <a:bodyPr/>
          <a:lstStyle/>
          <a:p>
            <a:r>
              <a:rPr lang="en-US" altLang="en-US" sz="2800" dirty="0"/>
              <a:t>Centrally held datasets at NHS NSS contain CHI numbers at source.</a:t>
            </a:r>
          </a:p>
          <a:p>
            <a:r>
              <a:rPr lang="en-US" altLang="en-US" sz="2800" dirty="0"/>
              <a:t>Automatic CHI-seeding process to add, correct or confirm CHI number and update CHI UPI.</a:t>
            </a:r>
          </a:p>
          <a:p>
            <a:r>
              <a:rPr lang="en-US" altLang="en-US" sz="2800" dirty="0"/>
              <a:t>ISD Indexing Service achieved 99.9% in both precision and sensitivity measurements in 2015 linkage quality evaluation. </a:t>
            </a:r>
          </a:p>
          <a:p>
            <a:r>
              <a:rPr lang="en-US" altLang="en-US" sz="2800" dirty="0"/>
              <a:t>NRS Indexing have a lookup between </a:t>
            </a:r>
            <a:r>
              <a:rPr lang="en-US" altLang="en-US" sz="2800" dirty="0" err="1"/>
              <a:t>SpineID</a:t>
            </a:r>
            <a:r>
              <a:rPr lang="en-US" altLang="en-US" sz="2800" dirty="0"/>
              <a:t> and CHI UPI.</a:t>
            </a:r>
          </a:p>
        </p:txBody>
      </p:sp>
    </p:spTree>
    <p:extLst>
      <p:ext uri="{BB962C8B-B14F-4D97-AF65-F5344CB8AC3E}">
        <p14:creationId xmlns:p14="http://schemas.microsoft.com/office/powerpoint/2010/main" val="1719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35831"/>
          </a:xfrm>
        </p:spPr>
        <p:txBody>
          <a:bodyPr/>
          <a:lstStyle/>
          <a:p>
            <a:r>
              <a:rPr lang="en-US" altLang="en-US" dirty="0"/>
              <a:t>Linking data with no 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3"/>
            <a:ext cx="8640762" cy="4824636"/>
          </a:xfrm>
        </p:spPr>
        <p:txBody>
          <a:bodyPr/>
          <a:lstStyle/>
          <a:p>
            <a:r>
              <a:rPr lang="en-US" altLang="en-US" sz="2800" dirty="0"/>
              <a:t>School pupil census successfully matched, without names, to CHI and NRS Indexing Spine.</a:t>
            </a:r>
          </a:p>
          <a:p>
            <a:r>
              <a:rPr lang="en-US" altLang="en-US" sz="2800" dirty="0"/>
              <a:t>Approx 99.5% of pupil records match to Spine with 98% precision.</a:t>
            </a:r>
          </a:p>
          <a:p>
            <a:r>
              <a:rPr lang="en-US" altLang="en-US" sz="2800" dirty="0"/>
              <a:t>Problem of same-sex twins in pupil cohort mean 2.2% exact match to a rival </a:t>
            </a:r>
            <a:r>
              <a:rPr lang="en-US" altLang="en-US" sz="2800" dirty="0" err="1"/>
              <a:t>SpineID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Up to 95% of pupil records exact match uniquely to a single </a:t>
            </a:r>
            <a:r>
              <a:rPr lang="en-US" altLang="en-US" sz="2800" dirty="0" err="1"/>
              <a:t>SpineID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&gt; 98% of DOB/Sex/Postcode combinations on the Spine are unique to a single </a:t>
            </a:r>
            <a:r>
              <a:rPr lang="en-US" altLang="en-US" sz="2800" dirty="0" err="1"/>
              <a:t>SpineID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9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ScotXed</a:t>
            </a:r>
            <a:r>
              <a:rPr lang="en-GB" dirty="0"/>
              <a:t> Linkage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Pairs blocked on Sex + Postcode or Sex + DOB.</a:t>
            </a:r>
          </a:p>
          <a:p>
            <a:r>
              <a:rPr lang="en-GB" sz="2800" dirty="0"/>
              <a:t>Probabilistic weights for linkage fields calculated as per ISD MRL system.</a:t>
            </a:r>
          </a:p>
          <a:p>
            <a:pPr lvl="1"/>
            <a:r>
              <a:rPr lang="en-GB" sz="2400" dirty="0"/>
              <a:t>YOB, MOB, DYOB, SEX, POSTCODE</a:t>
            </a:r>
          </a:p>
          <a:p>
            <a:r>
              <a:rPr lang="en-GB" sz="2800" dirty="0"/>
              <a:t>Individual field weights summed to give overall record pair comparison score.</a:t>
            </a:r>
          </a:p>
          <a:p>
            <a:r>
              <a:rPr lang="en-GB" sz="2800" dirty="0"/>
              <a:t>Delta weight of difference in score with nearest rival </a:t>
            </a:r>
            <a:r>
              <a:rPr lang="en-GB" sz="2800" dirty="0" err="1"/>
              <a:t>SpineID</a:t>
            </a:r>
            <a:r>
              <a:rPr lang="en-GB" sz="2800" dirty="0"/>
              <a:t> used to categorise matches.</a:t>
            </a:r>
            <a:endParaRPr lang="en-GB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Exact Matches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568953" cy="215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5536" y="162880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94.8% of latest pupil census categorised as unique exact matches against Spine. These matches have estimated precision &gt;99.9%.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Tied Exact Matches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2.4% of latest pupil census categorised as tied exact matches against Spine. These matches have estimated precision ~50.0%.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851" y="3284538"/>
            <a:ext cx="856819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143000"/>
          </a:xfrm>
        </p:spPr>
        <p:txBody>
          <a:bodyPr/>
          <a:lstStyle/>
          <a:p>
            <a:pPr algn="l"/>
            <a:r>
              <a:rPr lang="en-GB" sz="2800" dirty="0" err="1"/>
              <a:t>Mis</a:t>
            </a:r>
            <a:r>
              <a:rPr lang="en-GB" sz="2800" dirty="0"/>
              <a:t>-matches on last character of postcode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0.7% of latest pupil census categorised as </a:t>
            </a:r>
            <a:r>
              <a:rPr lang="en-GB" sz="2800" dirty="0" err="1"/>
              <a:t>mis</a:t>
            </a:r>
            <a:r>
              <a:rPr lang="en-GB" sz="2800" dirty="0"/>
              <a:t>-matches on last character of postcode against Spine. These matches have estimated precision ~92.5%.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851" y="3284538"/>
            <a:ext cx="856819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143000"/>
          </a:xfrm>
        </p:spPr>
        <p:txBody>
          <a:bodyPr/>
          <a:lstStyle/>
          <a:p>
            <a:pPr algn="l"/>
            <a:r>
              <a:rPr lang="en-GB" sz="2800" dirty="0"/>
              <a:t>Other matches and non-links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1.0% of latest pupil census categorised as other matches (</a:t>
            </a:r>
            <a:r>
              <a:rPr lang="en-GB" sz="2400" dirty="0" err="1"/>
              <a:t>mis</a:t>
            </a:r>
            <a:r>
              <a:rPr lang="en-GB" sz="2400" dirty="0"/>
              <a:t>-matches in one element of Date of Birth, or last  2 characters of postcode) against Spine. These matches have estimated precision ~70.0%.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64502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1.1% of latest pupil census categorised as non-matches against Spine. Approximately 1/3 of the best matching </a:t>
            </a:r>
            <a:r>
              <a:rPr lang="en-GB" sz="2400" dirty="0" err="1"/>
              <a:t>SpineIDs</a:t>
            </a:r>
            <a:r>
              <a:rPr lang="en-GB" sz="2400" dirty="0"/>
              <a:t> may actually be true matches.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35831"/>
          </a:xfrm>
        </p:spPr>
        <p:txBody>
          <a:bodyPr/>
          <a:lstStyle/>
          <a:p>
            <a:r>
              <a:rPr lang="en-US" altLang="en-US" dirty="0"/>
              <a:t>Indexing Social Care Survey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3"/>
            <a:ext cx="8640762" cy="4824636"/>
          </a:xfrm>
        </p:spPr>
        <p:txBody>
          <a:bodyPr/>
          <a:lstStyle/>
          <a:p>
            <a:r>
              <a:rPr lang="en-GB" altLang="en-US" sz="2800" dirty="0"/>
              <a:t>Home Care Survey (2010-2012), Self-Directed Support Survey (2010-2012) and the Social Care Survey (2013-2016)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594,380 SCS records (488,185 unique </a:t>
            </a:r>
            <a:r>
              <a:rPr lang="en-US" altLang="en-US" sz="2800" dirty="0" err="1"/>
              <a:t>ClientID</a:t>
            </a:r>
            <a:r>
              <a:rPr lang="en-US" altLang="en-US" sz="2800" dirty="0"/>
              <a:t>).</a:t>
            </a:r>
          </a:p>
          <a:p>
            <a:r>
              <a:rPr lang="en-US" altLang="en-US" sz="2800" dirty="0" err="1"/>
              <a:t>ScotXed</a:t>
            </a:r>
            <a:r>
              <a:rPr lang="en-US" altLang="en-US" sz="2800" dirty="0"/>
              <a:t> provided Encrypted </a:t>
            </a:r>
            <a:r>
              <a:rPr lang="en-US" altLang="en-US" sz="2800" dirty="0" err="1"/>
              <a:t>ClientID</a:t>
            </a:r>
            <a:r>
              <a:rPr lang="en-US" altLang="en-US" sz="2800" dirty="0"/>
              <a:t> with unique combinations of Date of Birth, Sex &amp; Postcode for matching to Spine.</a:t>
            </a:r>
          </a:p>
          <a:p>
            <a:r>
              <a:rPr lang="en-US" altLang="en-US" sz="2800" dirty="0" err="1"/>
              <a:t>ClientID</a:t>
            </a:r>
            <a:r>
              <a:rPr lang="en-US" altLang="en-US" sz="2800" dirty="0"/>
              <a:t> may not be replicated  for same client within a Council Area, and certainly not across council areas.</a:t>
            </a:r>
          </a:p>
          <a:p>
            <a:pPr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9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SCS – Data Quality Issues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8344"/>
            <a:ext cx="7620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SCS – Data Quality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7848872" cy="451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1143000"/>
          </a:xfrm>
        </p:spPr>
        <p:txBody>
          <a:bodyPr/>
          <a:lstStyle/>
          <a:p>
            <a:pPr algn="l"/>
            <a:r>
              <a:rPr lang="en-US" altLang="en-US" dirty="0"/>
              <a:t>Indexing of Health and Social Care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40762" cy="4537075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dirty="0"/>
              <a:t>Role of NRS Indexing Service</a:t>
            </a:r>
          </a:p>
          <a:p>
            <a:r>
              <a:rPr lang="en-US" altLang="en-US" sz="2800" dirty="0"/>
              <a:t>“Read-through</a:t>
            </a:r>
            <a:r>
              <a:rPr lang="en-US" altLang="en-US" sz="2800"/>
              <a:t>” Indexes</a:t>
            </a:r>
            <a:endParaRPr lang="en-US" altLang="en-US" sz="2800" dirty="0"/>
          </a:p>
          <a:p>
            <a:r>
              <a:rPr lang="en-US" altLang="en-US" sz="2800" dirty="0"/>
              <a:t>Indexing Health Data</a:t>
            </a:r>
          </a:p>
          <a:p>
            <a:r>
              <a:rPr lang="en-US" altLang="en-US" sz="2800" dirty="0"/>
              <a:t>Linking data with no names </a:t>
            </a:r>
          </a:p>
          <a:p>
            <a:r>
              <a:rPr lang="en-US" altLang="en-US" sz="2800" dirty="0"/>
              <a:t>Indexing Social Care Survey</a:t>
            </a:r>
          </a:p>
          <a:p>
            <a:r>
              <a:rPr lang="en-US" altLang="en-US" sz="2800" dirty="0"/>
              <a:t>Indexing Care Home Census</a:t>
            </a:r>
          </a:p>
          <a:p>
            <a:r>
              <a:rPr lang="en-US" altLang="en-US" sz="2800" dirty="0"/>
              <a:t>Discussion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SCS Linkage 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900003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508104" y="4365104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88224" y="4653136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40352" y="4797152"/>
            <a:ext cx="1403648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08518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Calibrated Optimal Criteria: </a:t>
            </a:r>
            <a:r>
              <a:rPr lang="en-GB" sz="1800" dirty="0"/>
              <a:t>Only unique exact matches where Council Area known to submit truncated DOB, otherwise </a:t>
            </a:r>
            <a:r>
              <a:rPr lang="en-GB" sz="1800" dirty="0" err="1"/>
              <a:t>ScotXed</a:t>
            </a:r>
            <a:r>
              <a:rPr lang="en-GB" sz="1800" dirty="0"/>
              <a:t> match criteria is used</a:t>
            </a:r>
            <a:endParaRPr lang="en-GB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SCS Linkage Results by Sex &amp; 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Spine match rate = 90.6%</a:t>
            </a:r>
          </a:p>
          <a:p>
            <a:pPr lvl="1"/>
            <a:r>
              <a:rPr lang="en-GB" dirty="0"/>
              <a:t>Tied rival </a:t>
            </a:r>
            <a:r>
              <a:rPr lang="en-GB" dirty="0" err="1"/>
              <a:t>SpineID</a:t>
            </a:r>
            <a:r>
              <a:rPr lang="en-GB" dirty="0"/>
              <a:t> = 1.4%</a:t>
            </a:r>
          </a:p>
          <a:p>
            <a:r>
              <a:rPr lang="en-GB" dirty="0"/>
              <a:t>Male: 90.4% v Female: 91.0%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827584" y="3140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2120" y="3501008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Year of Birth</a:t>
            </a:r>
          </a:p>
          <a:p>
            <a:r>
              <a:rPr lang="en-GB" sz="2000" dirty="0"/>
              <a:t>1930-1960 consistent match rate between 92% to 93%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5575" cy="1143000"/>
          </a:xfrm>
        </p:spPr>
        <p:txBody>
          <a:bodyPr/>
          <a:lstStyle/>
          <a:p>
            <a:r>
              <a:rPr lang="en-GB" dirty="0"/>
              <a:t>SCS Linkage Results by Council Area and SIMD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Highest: Angus and D&amp;G = 98.5%</a:t>
            </a:r>
          </a:p>
          <a:p>
            <a:r>
              <a:rPr lang="en-GB" dirty="0"/>
              <a:t>Lowest: Clacks Council = 1.0%</a:t>
            </a:r>
          </a:p>
          <a:p>
            <a:pPr lvl="1"/>
            <a:r>
              <a:rPr lang="en-GB" dirty="0"/>
              <a:t>Due to truncated DOB &amp; Postcodes</a:t>
            </a:r>
          </a:p>
          <a:p>
            <a:pPr lvl="1"/>
            <a:r>
              <a:rPr lang="en-GB" dirty="0"/>
              <a:t>North Lanark = 76.7%</a:t>
            </a:r>
          </a:p>
          <a:p>
            <a:r>
              <a:rPr lang="en-GB" dirty="0"/>
              <a:t>No apparent pattern by SIMD </a:t>
            </a:r>
            <a:r>
              <a:rPr lang="en-GB" dirty="0" err="1"/>
              <a:t>decile</a:t>
            </a:r>
            <a:endParaRPr lang="en-GB" dirty="0"/>
          </a:p>
          <a:p>
            <a:pPr lvl="1"/>
            <a:r>
              <a:rPr lang="en-GB" dirty="0" err="1"/>
              <a:t>Decile</a:t>
            </a:r>
            <a:r>
              <a:rPr lang="en-GB" dirty="0"/>
              <a:t> 1 (most deprived) = 94.4%</a:t>
            </a:r>
          </a:p>
          <a:p>
            <a:pPr lvl="1"/>
            <a:r>
              <a:rPr lang="en-GB" dirty="0"/>
              <a:t>Other deciles in range 93.2% to 93.9%</a:t>
            </a:r>
          </a:p>
          <a:p>
            <a:pPr lvl="1"/>
            <a:r>
              <a:rPr lang="en-GB" dirty="0"/>
              <a:t>Unassigned SIMD = 19.1%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35831"/>
          </a:xfrm>
        </p:spPr>
        <p:txBody>
          <a:bodyPr/>
          <a:lstStyle/>
          <a:p>
            <a:r>
              <a:rPr lang="en-US" altLang="en-US" dirty="0"/>
              <a:t>Indexing Care Home Census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3"/>
            <a:ext cx="8640762" cy="4824636"/>
          </a:xfrm>
        </p:spPr>
        <p:txBody>
          <a:bodyPr/>
          <a:lstStyle/>
          <a:p>
            <a:r>
              <a:rPr lang="en-GB" altLang="en-US" sz="2800" dirty="0"/>
              <a:t>Care Home Census data provided in 2 waves (2012/13 - 2015/16) and (2010/11 – 2011/12) as part of </a:t>
            </a:r>
            <a:r>
              <a:rPr lang="en-GB" altLang="en-US" sz="2800" dirty="0" err="1"/>
              <a:t>eDRIS</a:t>
            </a:r>
            <a:r>
              <a:rPr lang="en-GB" altLang="en-US" sz="2800" dirty="0"/>
              <a:t> project 1516-0438 – “Admission to a care home from hospitals across Scotland”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Earliest data tackled last because no names</a:t>
            </a:r>
          </a:p>
          <a:p>
            <a:pPr lvl="1"/>
            <a:r>
              <a:rPr lang="en-US" altLang="en-US" sz="2400" dirty="0"/>
              <a:t>Uses ‘</a:t>
            </a:r>
            <a:r>
              <a:rPr lang="en-US" altLang="en-US" sz="2400" dirty="0" err="1"/>
              <a:t>ScotXed</a:t>
            </a:r>
            <a:r>
              <a:rPr lang="en-US" altLang="en-US" sz="2400" dirty="0"/>
              <a:t> methodology’</a:t>
            </a:r>
          </a:p>
          <a:p>
            <a:r>
              <a:rPr lang="en-US" altLang="en-US" sz="2800" dirty="0"/>
              <a:t>Improving data quality in later years.</a:t>
            </a:r>
          </a:p>
          <a:p>
            <a:r>
              <a:rPr lang="en-US" altLang="en-US" sz="2800" dirty="0"/>
              <a:t>Postcode information based on Care Home rather than previous residence.</a:t>
            </a:r>
          </a:p>
          <a:p>
            <a:pPr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90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2012-16 </a:t>
            </a:r>
            <a:br>
              <a:rPr lang="en-GB" dirty="0"/>
            </a:br>
            <a:r>
              <a:rPr lang="en-GB" dirty="0"/>
              <a:t>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146,152 Input Records</a:t>
            </a:r>
          </a:p>
          <a:p>
            <a:r>
              <a:rPr lang="en-GB" dirty="0"/>
              <a:t>~100% - valid postcode</a:t>
            </a:r>
          </a:p>
          <a:p>
            <a:r>
              <a:rPr lang="en-GB" dirty="0"/>
              <a:t>99.9%   - valid gender</a:t>
            </a:r>
          </a:p>
          <a:p>
            <a:r>
              <a:rPr lang="en-GB" dirty="0"/>
              <a:t>94.5%   - valid DOB</a:t>
            </a:r>
          </a:p>
          <a:p>
            <a:pPr lvl="1"/>
            <a:r>
              <a:rPr lang="en-GB" dirty="0"/>
              <a:t>3.8% DYOB= ‘01’ c.f. 3.3% expected</a:t>
            </a:r>
          </a:p>
          <a:p>
            <a:r>
              <a:rPr lang="en-GB" dirty="0"/>
              <a:t>88.9%  - filled names</a:t>
            </a:r>
          </a:p>
          <a:p>
            <a:pPr lvl="1"/>
            <a:r>
              <a:rPr lang="en-GB" dirty="0"/>
              <a:t>however includes many initials only</a:t>
            </a:r>
          </a:p>
          <a:p>
            <a:r>
              <a:rPr lang="en-GB" dirty="0"/>
              <a:t>88.7% - valid DOB/Sex/</a:t>
            </a:r>
            <a:r>
              <a:rPr lang="en-GB" dirty="0" err="1"/>
              <a:t>Pcode</a:t>
            </a:r>
            <a:r>
              <a:rPr lang="en-GB" dirty="0"/>
              <a:t>/Names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2012-16 </a:t>
            </a:r>
            <a:br>
              <a:rPr lang="en-GB" dirty="0"/>
            </a:br>
            <a:r>
              <a:rPr lang="en-GB" dirty="0"/>
              <a:t>Data Quality  </a:t>
            </a:r>
            <a:r>
              <a:rPr lang="en-GB" sz="1800" dirty="0"/>
              <a:t>continued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37" y="2348880"/>
            <a:ext cx="8759251" cy="274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2012-16 </a:t>
            </a:r>
            <a:br>
              <a:rPr lang="en-GB" dirty="0"/>
            </a:br>
            <a:r>
              <a:rPr lang="en-GB" dirty="0"/>
              <a:t>Linkage Quality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800729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3284984"/>
            <a:ext cx="8064896" cy="282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2012-16 </a:t>
            </a:r>
            <a:br>
              <a:rPr lang="en-GB" dirty="0"/>
            </a:br>
            <a:r>
              <a:rPr lang="en-GB" dirty="0"/>
              <a:t>Potential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Male: 89.9% v Female: 90.5%</a:t>
            </a:r>
          </a:p>
          <a:p>
            <a:r>
              <a:rPr lang="en-GB" dirty="0"/>
              <a:t>YOB 1914-1990 Linkage Rate between 92% - 97% per year (no discernible trend)</a:t>
            </a:r>
          </a:p>
          <a:p>
            <a:pPr lvl="1"/>
            <a:r>
              <a:rPr lang="en-GB" dirty="0"/>
              <a:t>Except 1950: 79.8%</a:t>
            </a:r>
          </a:p>
          <a:p>
            <a:r>
              <a:rPr lang="en-GB" dirty="0"/>
              <a:t>SIMD no trend </a:t>
            </a:r>
          </a:p>
          <a:p>
            <a:pPr lvl="1"/>
            <a:r>
              <a:rPr lang="en-GB" dirty="0" err="1"/>
              <a:t>Decile</a:t>
            </a:r>
            <a:r>
              <a:rPr lang="en-GB" dirty="0"/>
              <a:t> 5: 87.5% </a:t>
            </a:r>
            <a:r>
              <a:rPr lang="en-GB" dirty="0" err="1"/>
              <a:t>vs</a:t>
            </a:r>
            <a:r>
              <a:rPr lang="en-GB" dirty="0"/>
              <a:t> </a:t>
            </a:r>
            <a:r>
              <a:rPr lang="en-GB" dirty="0" err="1"/>
              <a:t>Decile</a:t>
            </a:r>
            <a:r>
              <a:rPr lang="en-GB" dirty="0"/>
              <a:t> 6: 92.2%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2010-12 </a:t>
            </a:r>
            <a:br>
              <a:rPr lang="en-GB" dirty="0"/>
            </a:br>
            <a:r>
              <a:rPr lang="en-GB" dirty="0"/>
              <a:t>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71,641 Input Records</a:t>
            </a:r>
          </a:p>
          <a:p>
            <a:r>
              <a:rPr lang="en-GB" dirty="0"/>
              <a:t>~100% - valid postcode</a:t>
            </a:r>
          </a:p>
          <a:p>
            <a:r>
              <a:rPr lang="en-GB" dirty="0"/>
              <a:t>99.9%   - valid gender</a:t>
            </a:r>
          </a:p>
          <a:p>
            <a:r>
              <a:rPr lang="en-GB" dirty="0"/>
              <a:t>58.0%   - valid DOB  </a:t>
            </a:r>
            <a:r>
              <a:rPr lang="en-GB" sz="2400" dirty="0"/>
              <a:t>(range 1902-1995)</a:t>
            </a:r>
            <a:endParaRPr lang="en-GB" dirty="0"/>
          </a:p>
          <a:p>
            <a:pPr lvl="1"/>
            <a:r>
              <a:rPr lang="en-GB" dirty="0"/>
              <a:t>4.1% DYOB= ‘01’ c.f. 3.3% expected</a:t>
            </a:r>
          </a:p>
          <a:p>
            <a:r>
              <a:rPr lang="en-GB" dirty="0"/>
              <a:t>0.0%  - filled names</a:t>
            </a:r>
          </a:p>
          <a:p>
            <a:r>
              <a:rPr lang="en-GB" dirty="0"/>
              <a:t>57.9% - valid DOB/Sex/</a:t>
            </a:r>
            <a:r>
              <a:rPr lang="en-GB" dirty="0" err="1"/>
              <a:t>Pcode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2010-12 </a:t>
            </a:r>
            <a:br>
              <a:rPr lang="en-GB" dirty="0"/>
            </a:br>
            <a:r>
              <a:rPr lang="en-GB" dirty="0"/>
              <a:t>Data Quality  </a:t>
            </a:r>
            <a:r>
              <a:rPr lang="en-GB" sz="1800" dirty="0"/>
              <a:t>continued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823" y="2348880"/>
            <a:ext cx="863003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1143000"/>
          </a:xfrm>
        </p:spPr>
        <p:txBody>
          <a:bodyPr/>
          <a:lstStyle/>
          <a:p>
            <a:r>
              <a:rPr lang="en-US" altLang="en-US" dirty="0"/>
              <a:t>Overview of Indexing Service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40762" cy="4537075"/>
          </a:xfrm>
        </p:spPr>
        <p:txBody>
          <a:bodyPr/>
          <a:lstStyle/>
          <a:p>
            <a:r>
              <a:rPr lang="en-US" altLang="en-US" sz="2800" dirty="0"/>
              <a:t>Trusted Third Party for Scottish Informatics Linkage Collaboration (</a:t>
            </a:r>
            <a:r>
              <a:rPr lang="en-US" altLang="en-US" sz="2800" dirty="0" err="1"/>
              <a:t>SILC</a:t>
            </a:r>
            <a:r>
              <a:rPr lang="en-US" altLang="en-US" sz="2800" dirty="0"/>
              <a:t>)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One of </a:t>
            </a:r>
            <a:r>
              <a:rPr lang="en-US" altLang="en-US" sz="2800" dirty="0" err="1"/>
              <a:t>SILC</a:t>
            </a:r>
            <a:r>
              <a:rPr lang="en-US" altLang="en-US" sz="2800" dirty="0"/>
              <a:t> shared services supporting ADRC-S, Farr Institute Scotland, Scottish Government and Urban Big Data Centre</a:t>
            </a:r>
          </a:p>
          <a:p>
            <a:r>
              <a:rPr lang="en-US" altLang="en-US" sz="2800" dirty="0"/>
              <a:t>Work closely with other shared services – </a:t>
            </a:r>
            <a:r>
              <a:rPr lang="en-US" altLang="en-US" sz="2800" dirty="0" err="1"/>
              <a:t>eDRIS</a:t>
            </a:r>
            <a:r>
              <a:rPr lang="en-US" altLang="en-US" sz="2800" dirty="0"/>
              <a:t> Research Co-</a:t>
            </a:r>
            <a:r>
              <a:rPr lang="en-US" altLang="en-US" sz="2800" dirty="0" err="1"/>
              <a:t>ordinators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EPCC</a:t>
            </a:r>
            <a:r>
              <a:rPr lang="en-US" altLang="en-US" sz="2800" dirty="0"/>
              <a:t> Safe Haven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71773"/>
            <a:ext cx="8598858" cy="8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072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2010-12 </a:t>
            </a:r>
            <a:br>
              <a:rPr lang="en-GB" dirty="0"/>
            </a:br>
            <a:r>
              <a:rPr lang="en-GB" dirty="0"/>
              <a:t>Linkage Quality</a:t>
            </a:r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7253029" cy="140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212976"/>
            <a:ext cx="8712968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Home Census 2010-12 </a:t>
            </a:r>
            <a:br>
              <a:rPr lang="en-GB" dirty="0"/>
            </a:br>
            <a:r>
              <a:rPr lang="en-GB" dirty="0"/>
              <a:t>Potential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all identifiers available: 90.9%</a:t>
            </a:r>
          </a:p>
          <a:p>
            <a:r>
              <a:rPr lang="en-GB" dirty="0"/>
              <a:t>Male: 52.4% v Female: 52.9%</a:t>
            </a:r>
          </a:p>
          <a:p>
            <a:r>
              <a:rPr lang="en-GB" dirty="0"/>
              <a:t>YOB 1900-1990 Linkage Rate between 85% - 95% per year (no discernible trend)</a:t>
            </a:r>
          </a:p>
          <a:p>
            <a:r>
              <a:rPr lang="en-GB" dirty="0"/>
              <a:t>SIMD no trend </a:t>
            </a:r>
          </a:p>
          <a:p>
            <a:pPr lvl="1"/>
            <a:r>
              <a:rPr lang="en-GB" dirty="0" err="1"/>
              <a:t>Decile</a:t>
            </a:r>
            <a:r>
              <a:rPr lang="en-GB" dirty="0"/>
              <a:t> 9: 46.0% </a:t>
            </a:r>
            <a:r>
              <a:rPr lang="en-GB" dirty="0" err="1"/>
              <a:t>vs</a:t>
            </a:r>
            <a:r>
              <a:rPr lang="en-GB" dirty="0"/>
              <a:t> </a:t>
            </a:r>
            <a:r>
              <a:rPr lang="en-GB" dirty="0" err="1"/>
              <a:t>Decile</a:t>
            </a:r>
            <a:r>
              <a:rPr lang="en-GB" dirty="0"/>
              <a:t> 7: 60.2%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Linkage Summary by Year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7056784" cy="425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 Care Survey linkage of good quality but beware of holes – e.g. if analysing by council area.</a:t>
            </a:r>
          </a:p>
          <a:p>
            <a:r>
              <a:rPr lang="en-GB" dirty="0"/>
              <a:t>Care Home Census – very good quality in latter years, very incomplete in earlier years.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Dave Clark</a:t>
            </a:r>
          </a:p>
          <a:p>
            <a:pPr marL="0" indent="0">
              <a:buNone/>
            </a:pPr>
            <a:r>
              <a:rPr lang="en-GB" sz="2400" dirty="0" err="1"/>
              <a:t>eDRIS</a:t>
            </a:r>
            <a:r>
              <a:rPr lang="en-GB" sz="2400" dirty="0"/>
              <a:t> Team</a:t>
            </a:r>
          </a:p>
          <a:p>
            <a:pPr marL="0" indent="0">
              <a:buNone/>
            </a:pPr>
            <a:r>
              <a:rPr lang="en-GB" sz="2400" u="sng" dirty="0">
                <a:solidFill>
                  <a:srgbClr val="0066FF"/>
                </a:solidFill>
              </a:rPr>
              <a:t>dclark5@nhs.net</a:t>
            </a:r>
          </a:p>
          <a:p>
            <a:pPr marL="0" indent="0">
              <a:buNone/>
            </a:pPr>
            <a:r>
              <a:rPr lang="en-GB" sz="2400" dirty="0"/>
              <a:t>0131 275 6144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NRS Indexing Service</a:t>
            </a:r>
          </a:p>
          <a:p>
            <a:pPr marL="0" indent="0">
              <a:buNone/>
            </a:pPr>
            <a:r>
              <a:rPr lang="en-GB" sz="2400" u="sng" dirty="0">
                <a:solidFill>
                  <a:srgbClr val="0070C0"/>
                </a:solidFill>
              </a:rPr>
              <a:t>Indexing@nrscotland.gov.uk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60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35831"/>
          </a:xfrm>
        </p:spPr>
        <p:txBody>
          <a:bodyPr/>
          <a:lstStyle/>
          <a:p>
            <a:r>
              <a:rPr lang="en-US" altLang="en-US" dirty="0"/>
              <a:t>Linkage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40762" cy="4753099"/>
          </a:xfrm>
        </p:spPr>
        <p:txBody>
          <a:bodyPr/>
          <a:lstStyle/>
          <a:p>
            <a:r>
              <a:rPr lang="en-US" altLang="en-US" sz="2800" dirty="0"/>
              <a:t>Small team – 3 “Indexers”</a:t>
            </a:r>
          </a:p>
          <a:p>
            <a:pPr lvl="1"/>
            <a:r>
              <a:rPr lang="en-US" altLang="en-US" sz="2400" dirty="0"/>
              <a:t>Increasing workload and complexity!</a:t>
            </a:r>
          </a:p>
          <a:p>
            <a:r>
              <a:rPr lang="en-US" altLang="en-US" sz="2800" dirty="0"/>
              <a:t>NRS Indexing Research Spine</a:t>
            </a:r>
          </a:p>
          <a:p>
            <a:pPr lvl="1"/>
            <a:r>
              <a:rPr lang="en-US" altLang="en-US" sz="2400" dirty="0"/>
              <a:t>Based on NHS Central Register (</a:t>
            </a:r>
            <a:r>
              <a:rPr lang="en-US" altLang="en-US" sz="2400" dirty="0" err="1"/>
              <a:t>NHSCR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 err="1"/>
              <a:t>Approx</a:t>
            </a:r>
            <a:r>
              <a:rPr lang="en-US" altLang="en-US" sz="2400" dirty="0"/>
              <a:t> </a:t>
            </a:r>
            <a:r>
              <a:rPr lang="en-US" altLang="en-US" sz="2400" dirty="0" err="1"/>
              <a:t>9M</a:t>
            </a:r>
            <a:r>
              <a:rPr lang="en-US" altLang="en-US" sz="2400" dirty="0"/>
              <a:t> individuals (Births, GP registrations, Deceased people)</a:t>
            </a:r>
          </a:p>
          <a:p>
            <a:pPr lvl="1"/>
            <a:r>
              <a:rPr lang="en-US" altLang="en-US" sz="2400" dirty="0"/>
              <a:t>Name and postcode histories</a:t>
            </a:r>
          </a:p>
          <a:p>
            <a:r>
              <a:rPr lang="en-US" altLang="en-US" sz="2800" dirty="0"/>
              <a:t>Linkage tools</a:t>
            </a:r>
          </a:p>
          <a:p>
            <a:pPr lvl="1"/>
            <a:r>
              <a:rPr lang="en-US" altLang="en-US" sz="2400" dirty="0" err="1"/>
              <a:t>BigMatch</a:t>
            </a:r>
            <a:r>
              <a:rPr lang="en-US" altLang="en-US" sz="2400" dirty="0"/>
              <a:t>, Quality Stage, Bespoke SAS/Fortran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r>
              <a:rPr lang="en-US" altLang="en-US" sz="2800" dirty="0"/>
              <a:t>Managed Secure File Transfer</a:t>
            </a:r>
          </a:p>
        </p:txBody>
      </p:sp>
    </p:spTree>
    <p:extLst>
      <p:ext uri="{BB962C8B-B14F-4D97-AF65-F5344CB8AC3E}">
        <p14:creationId xmlns:p14="http://schemas.microsoft.com/office/powerpoint/2010/main" val="1420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35831"/>
          </a:xfrm>
        </p:spPr>
        <p:txBody>
          <a:bodyPr/>
          <a:lstStyle/>
          <a:p>
            <a:r>
              <a:rPr lang="en-US" altLang="en-US" dirty="0"/>
              <a:t>Linkage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3"/>
            <a:ext cx="8640762" cy="4824636"/>
          </a:xfrm>
        </p:spPr>
        <p:txBody>
          <a:bodyPr/>
          <a:lstStyle/>
          <a:p>
            <a:r>
              <a:rPr lang="en-US" altLang="en-US" sz="2800" dirty="0"/>
              <a:t>Separation of Functions</a:t>
            </a:r>
          </a:p>
          <a:p>
            <a:pPr lvl="1"/>
            <a:r>
              <a:rPr lang="en-US" altLang="en-US" sz="2400" dirty="0"/>
              <a:t>Indexing Team see no payload data</a:t>
            </a:r>
          </a:p>
          <a:p>
            <a:r>
              <a:rPr lang="en-US" altLang="en-US" sz="2800" dirty="0"/>
              <a:t>Spine Matching</a:t>
            </a:r>
          </a:p>
          <a:p>
            <a:pPr lvl="1"/>
            <a:r>
              <a:rPr lang="en-US" altLang="en-US" sz="2400" dirty="0"/>
              <a:t>Deterministic and Probabilistic methods</a:t>
            </a:r>
          </a:p>
          <a:p>
            <a:r>
              <a:rPr lang="en-US" altLang="en-US" sz="2800" dirty="0"/>
              <a:t>Index numbers replace local IDs</a:t>
            </a:r>
          </a:p>
          <a:p>
            <a:r>
              <a:rPr lang="en-US" altLang="en-US" sz="2800" dirty="0"/>
              <a:t>Master Index of all dataset indexes per project</a:t>
            </a:r>
          </a:p>
          <a:p>
            <a:r>
              <a:rPr lang="en-US" altLang="en-US" sz="2800" dirty="0"/>
              <a:t>Summary Reports</a:t>
            </a:r>
          </a:p>
          <a:p>
            <a:pPr lvl="1"/>
            <a:r>
              <a:rPr lang="en-US" altLang="en-US" sz="2400" dirty="0"/>
              <a:t>For researchers / research </a:t>
            </a:r>
            <a:r>
              <a:rPr lang="en-US" altLang="en-US" sz="2400" dirty="0" err="1"/>
              <a:t>co-ordinators</a:t>
            </a:r>
            <a:endParaRPr lang="en-US" altLang="en-US" sz="2400" dirty="0"/>
          </a:p>
          <a:p>
            <a:pPr lvl="1"/>
            <a:r>
              <a:rPr lang="en-US" altLang="en-US" sz="2400" dirty="0"/>
              <a:t>Data quality, linkage quality (precision, link rates)</a:t>
            </a:r>
          </a:p>
          <a:p>
            <a:pPr lvl="1"/>
            <a:r>
              <a:rPr lang="en-US" altLang="en-US" sz="2400" dirty="0"/>
              <a:t>Potential biases (age/sex/deprivation)</a:t>
            </a:r>
          </a:p>
        </p:txBody>
      </p:sp>
    </p:spTree>
    <p:extLst>
      <p:ext uri="{BB962C8B-B14F-4D97-AF65-F5344CB8AC3E}">
        <p14:creationId xmlns:p14="http://schemas.microsoft.com/office/powerpoint/2010/main" val="13465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800" dirty="0"/>
              <a:t>Study Environment for a Linkage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954" y="1484313"/>
            <a:ext cx="6124092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79512" y="1196752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000" dirty="0"/>
              <a:t>Researcher accesses linked de-identified data in a safe setting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512" y="1199405"/>
            <a:ext cx="3456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000" dirty="0"/>
              <a:t>NRS indexing team create the Master Index File which links each </a:t>
            </a:r>
            <a:r>
              <a:rPr lang="en-GB" sz="3000" dirty="0" err="1"/>
              <a:t>IndexedSourceID</a:t>
            </a:r>
            <a:endParaRPr lang="en-GB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180641" y="1196752"/>
            <a:ext cx="36816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000" dirty="0"/>
              <a:t>Master lookup file transferred to the Linkage Agent to allow the </a:t>
            </a:r>
            <a:r>
              <a:rPr lang="en-GB" sz="3000" dirty="0" err="1"/>
              <a:t>IndexedSourceIDs</a:t>
            </a:r>
            <a:r>
              <a:rPr lang="en-GB" sz="3000" dirty="0"/>
              <a:t> from each dataset to be linked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123" y="1195936"/>
            <a:ext cx="3456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000" dirty="0"/>
              <a:t>Data Controller’s Unique Reference Number (</a:t>
            </a:r>
            <a:r>
              <a:rPr lang="en-GB" sz="3000" dirty="0" err="1"/>
              <a:t>SourceID</a:t>
            </a:r>
            <a:r>
              <a:rPr lang="en-GB" sz="3000" dirty="0"/>
              <a:t>) and </a:t>
            </a:r>
            <a:r>
              <a:rPr lang="en-GB" sz="3000" dirty="0" err="1"/>
              <a:t>PII</a:t>
            </a:r>
            <a:r>
              <a:rPr lang="en-GB" sz="3000" dirty="0"/>
              <a:t> transferred to NRS Indexing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937" y="1196752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000" dirty="0" err="1"/>
              <a:t>SourceID</a:t>
            </a:r>
            <a:r>
              <a:rPr lang="en-GB" sz="3000" dirty="0"/>
              <a:t> and </a:t>
            </a:r>
            <a:r>
              <a:rPr lang="en-GB" sz="3000" dirty="0" err="1"/>
              <a:t>IndexedSourceID</a:t>
            </a:r>
            <a:r>
              <a:rPr lang="en-GB" sz="3000" dirty="0"/>
              <a:t> transferred to Data Controllers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641" y="1201095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000" dirty="0" err="1"/>
              <a:t>IndexedSourceID</a:t>
            </a:r>
            <a:r>
              <a:rPr lang="en-GB" sz="3000" dirty="0"/>
              <a:t> and Payload Data transferred by Data Controllers to the Linkage Agent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99728"/>
            <a:ext cx="7775575" cy="1143000"/>
          </a:xfrm>
        </p:spPr>
        <p:txBody>
          <a:bodyPr/>
          <a:lstStyle/>
          <a:p>
            <a:r>
              <a:rPr lang="en-GB" dirty="0"/>
              <a:t>Separation of functions</a:t>
            </a:r>
          </a:p>
        </p:txBody>
      </p:sp>
      <p:pic>
        <p:nvPicPr>
          <p:cNvPr id="8194" name="Picture 2" descr="G:\GROS\Departments\Data Sharing and Linking Service\Indexing Notes\Indexing proce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08720"/>
            <a:ext cx="5103787" cy="543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>
            <a:off x="3203848" y="2060848"/>
            <a:ext cx="2520280" cy="105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203848" y="2060848"/>
            <a:ext cx="2520280" cy="7534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26917" y="2060848"/>
            <a:ext cx="1705123" cy="216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203848" y="2060848"/>
            <a:ext cx="4464496" cy="527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243772" y="1902183"/>
            <a:ext cx="3577331" cy="15178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228941" y="2060848"/>
            <a:ext cx="392124" cy="57140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243772" y="2060848"/>
            <a:ext cx="5481080" cy="15416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203848" y="2087198"/>
            <a:ext cx="2983941" cy="206188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3226917" y="2053965"/>
            <a:ext cx="2497211" cy="3679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356248" y="2239598"/>
            <a:ext cx="2367880" cy="75735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77937" y="1201095"/>
            <a:ext cx="36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000" dirty="0"/>
              <a:t>Match </a:t>
            </a:r>
            <a:r>
              <a:rPr lang="en-GB" sz="3000" dirty="0" err="1"/>
              <a:t>PII</a:t>
            </a:r>
            <a:r>
              <a:rPr lang="en-GB" sz="3000" dirty="0"/>
              <a:t> to the Research Population Spine.  Randomly generated </a:t>
            </a:r>
            <a:r>
              <a:rPr lang="en-GB" sz="3000" dirty="0" err="1"/>
              <a:t>IndexedSourceIDs</a:t>
            </a:r>
            <a:r>
              <a:rPr lang="en-GB" sz="3000" dirty="0"/>
              <a:t> assigned to all records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28" grpId="0"/>
      <p:bldP spid="4" grpId="0"/>
      <p:bldP spid="14" grpId="0"/>
      <p:bldP spid="2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35831"/>
          </a:xfrm>
        </p:spPr>
        <p:txBody>
          <a:bodyPr/>
          <a:lstStyle/>
          <a:p>
            <a:r>
              <a:rPr lang="en-US" altLang="en-US" dirty="0"/>
              <a:t>Read-through Indexes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3"/>
            <a:ext cx="8640762" cy="4824636"/>
          </a:xfrm>
        </p:spPr>
        <p:txBody>
          <a:bodyPr/>
          <a:lstStyle/>
          <a:p>
            <a:r>
              <a:rPr lang="en-US" altLang="en-US" sz="2800" dirty="0"/>
              <a:t>Re-use of previous indexing</a:t>
            </a:r>
          </a:p>
          <a:p>
            <a:r>
              <a:rPr lang="en-US" altLang="en-US" sz="2800" dirty="0" err="1"/>
              <a:t>Minimises</a:t>
            </a:r>
            <a:r>
              <a:rPr lang="en-US" altLang="en-US" sz="2800" dirty="0"/>
              <a:t> volume of personal identifying data transferred</a:t>
            </a:r>
          </a:p>
          <a:p>
            <a:r>
              <a:rPr lang="en-US" altLang="en-US" sz="2800" dirty="0" err="1"/>
              <a:t>Minimises</a:t>
            </a:r>
            <a:r>
              <a:rPr lang="en-US" altLang="en-US" sz="2800" dirty="0"/>
              <a:t> processing of personal data</a:t>
            </a:r>
          </a:p>
          <a:p>
            <a:r>
              <a:rPr lang="en-US" altLang="en-US" sz="2800" dirty="0"/>
              <a:t>Efficiency savings for Indexing Team</a:t>
            </a:r>
          </a:p>
          <a:p>
            <a:r>
              <a:rPr lang="en-US" altLang="en-US" sz="2800" dirty="0"/>
              <a:t>Not about maintaining permanent datasets</a:t>
            </a:r>
          </a:p>
          <a:p>
            <a:r>
              <a:rPr lang="en-US" altLang="en-US" sz="2800" dirty="0"/>
              <a:t>Data controllers still need to provide explicit approval project-by-project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04664"/>
            <a:ext cx="2808437" cy="1224136"/>
          </a:xfrm>
        </p:spPr>
        <p:txBody>
          <a:bodyPr anchor="t"/>
          <a:lstStyle/>
          <a:p>
            <a:r>
              <a:rPr lang="en-GB" dirty="0"/>
              <a:t>Read-thru Process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340096" cy="624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1700808"/>
            <a:ext cx="2736428" cy="403244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aseline="30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/>
              <a:t>First indexing establishes read-thru</a:t>
            </a:r>
          </a:p>
          <a:p>
            <a:r>
              <a:rPr lang="en-US" altLang="en-US" sz="2000" kern="0" dirty="0"/>
              <a:t>NRS hold Read-thru – Spine lookup</a:t>
            </a:r>
          </a:p>
          <a:p>
            <a:r>
              <a:rPr lang="en-US" altLang="en-US" sz="2000" kern="0" dirty="0"/>
              <a:t>Data controller hold </a:t>
            </a:r>
            <a:r>
              <a:rPr lang="en-US" altLang="en-US" sz="2000" kern="0" dirty="0" err="1"/>
              <a:t>Local_ID</a:t>
            </a:r>
            <a:r>
              <a:rPr lang="en-US" altLang="en-US" sz="2000" kern="0" dirty="0"/>
              <a:t> – Read-thru lookup</a:t>
            </a:r>
          </a:p>
          <a:p>
            <a:r>
              <a:rPr lang="en-US" altLang="en-US" sz="2000" kern="0" dirty="0"/>
              <a:t>Only Read-thru and project indexes exchanged in new projects</a:t>
            </a:r>
          </a:p>
        </p:txBody>
      </p:sp>
    </p:spTree>
    <p:extLst>
      <p:ext uri="{BB962C8B-B14F-4D97-AF65-F5344CB8AC3E}">
        <p14:creationId xmlns:p14="http://schemas.microsoft.com/office/powerpoint/2010/main" val="1798389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5|9.5|6.3|11|9.2|5"/>
</p:tagLst>
</file>

<file path=ppt/theme/theme1.xml><?xml version="1.0" encoding="utf-8"?>
<a:theme xmlns:a="http://schemas.openxmlformats.org/drawingml/2006/main" name="NRS PowerPoin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mmunications Content Type" ma:contentTypeID="0x010100EC87EA2E7228A9498EB36D794D09AA5707001204159ACAE8CC4C8A894F680A2AA622" ma:contentTypeVersion="11" ma:contentTypeDescription="" ma:contentTypeScope="" ma:versionID="f825250a57e56858f0042e0b8a7179d1">
  <xsd:schema xmlns:xsd="http://www.w3.org/2001/XMLSchema" xmlns:xs="http://www.w3.org/2001/XMLSchema" xmlns:p="http://schemas.microsoft.com/office/2006/metadata/properties" xmlns:ns1="http://schemas.microsoft.com/sharepoint/v3" xmlns:ns2="4ca477b5-ac7f-4326-b685-abfa8e288b40" xmlns:ns3="http://schemas.microsoft.com/sharepoint/v3/fields" targetNamespace="http://schemas.microsoft.com/office/2006/metadata/properties" ma:root="true" ma:fieldsID="35751d7bf7d4c9c1ebe8defe1a0f8c3e" ns1:_="" ns2:_="" ns3:_="">
    <xsd:import namespace="http://schemas.microsoft.com/sharepoint/v3"/>
    <xsd:import namespace="4ca477b5-ac7f-4326-b685-abfa8e288b4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1:ol_Department" minOccurs="0"/>
                <xsd:element ref="ns3:_DCDateCreated" minOccurs="0"/>
                <xsd:element ref="ns3:_DCDateModified" minOccurs="0"/>
                <xsd:element ref="ns2:Review_x0020_Dat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3" nillable="true" ma:displayName="Business Area" ma:description="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477b5-ac7f-4326-b685-abfa8e288b40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nillable="true" ma:displayName="Document Type" ma:default="Checklist" ma:format="Dropdown" ma:internalName="Document_x0020_Type" ma:readOnly="false">
      <xsd:simpleType>
        <xsd:restriction base="dms:Choice">
          <xsd:enumeration value="Agenda"/>
          <xsd:enumeration value="Chart"/>
          <xsd:enumeration value="Checklist"/>
          <xsd:enumeration value="Code of Practice"/>
          <xsd:enumeration value="Form"/>
          <xsd:enumeration value="Framework"/>
          <xsd:enumeration value="Frequently Asked Questions (FAQs)"/>
          <xsd:enumeration value="Guidance"/>
          <xsd:enumeration value="Handbook/Manual"/>
          <xsd:enumeration value="Handout"/>
          <xsd:enumeration value="Job Description"/>
          <xsd:enumeration value="List"/>
          <xsd:enumeration value="Minutes"/>
          <xsd:enumeration value="Plan"/>
          <xsd:enumeration value="Policy"/>
          <xsd:enumeration value="Policy and Procedures"/>
          <xsd:enumeration value="Presentation"/>
          <xsd:enumeration value="Procedures"/>
          <xsd:enumeration value="Report"/>
          <xsd:enumeration value="Schedule"/>
          <xsd:enumeration value="Scheme"/>
          <xsd:enumeration value="Spreadsheet"/>
          <xsd:enumeration value="Standards"/>
          <xsd:enumeration value="Template"/>
        </xsd:restriction>
      </xsd:simpleType>
    </xsd:element>
    <xsd:element name="Review_x0020_Date" ma:index="6" nillable="true" ma:displayName="Review Date" ma:format="DateOnly" ma:internalName="Review_x0020_Date">
      <xsd:simpleType>
        <xsd:restriction base="dms:DateTime"/>
      </xsd:simpleType>
    </xsd:element>
    <xsd:element name="Topic" ma:index="13" nillable="true" ma:displayName="Topic" ma:internalName="Topic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4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CDateModified xmlns="http://schemas.microsoft.com/sharepoint/v3/fields" xsi:nil="true"/>
    <Review_x0020_Date xmlns="4ca477b5-ac7f-4326-b685-abfa8e288b40" xsi:nil="true"/>
    <Document_x0020_Type xmlns="4ca477b5-ac7f-4326-b685-abfa8e288b40">Template</Document_x0020_Type>
    <ol_Department xmlns="http://schemas.microsoft.com/sharepoint/v3">Strategy &amp; Communications</ol_Department>
    <_DCDateCreated xmlns="http://schemas.microsoft.com/sharepoint/v3/fields" xsi:nil="true"/>
    <Topic xmlns="4ca477b5-ac7f-4326-b685-abfa8e288b40">Branding</Topic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FF151-F8B2-4595-8CA1-2EB621AD6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ca477b5-ac7f-4326-b685-abfa8e288b40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B88319-BB8F-47A0-9067-C9EFC360072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ca477b5-ac7f-4326-b685-abfa8e288b40"/>
    <ds:schemaRef ds:uri="http://schemas.microsoft.com/sharepoint/v3"/>
    <ds:schemaRef ds:uri="http://schemas.microsoft.com/office/2006/documentManagement/typ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A30E69-0DFA-44CF-915A-173FCD6434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NRS PowerPoint template</Template>
  <TotalTime>2725</TotalTime>
  <Words>1387</Words>
  <Application>Microsoft Office PowerPoint</Application>
  <PresentationFormat>On-screen Show (4:3)</PresentationFormat>
  <Paragraphs>204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NRS PowerPoint template</vt:lpstr>
      <vt:lpstr>Indexing Social Care Datasets  for Research</vt:lpstr>
      <vt:lpstr>Indexing of Health and Social Care Data</vt:lpstr>
      <vt:lpstr>Overview of Indexing Service</vt:lpstr>
      <vt:lpstr>Linkage Resources</vt:lpstr>
      <vt:lpstr>Linkage Processes</vt:lpstr>
      <vt:lpstr>Study Environment for a Linkage Project</vt:lpstr>
      <vt:lpstr>Separation of functions</vt:lpstr>
      <vt:lpstr>Read-through Indexes</vt:lpstr>
      <vt:lpstr>Read-thru Process  </vt:lpstr>
      <vt:lpstr>Indexing Health Data</vt:lpstr>
      <vt:lpstr>Linking data with no names</vt:lpstr>
      <vt:lpstr>ScotXed Linkage Methodology</vt:lpstr>
      <vt:lpstr>Unique Exact Matches</vt:lpstr>
      <vt:lpstr>Tied Exact Matches</vt:lpstr>
      <vt:lpstr>Mis-matches on last character of postcode</vt:lpstr>
      <vt:lpstr>Other matches and non-links</vt:lpstr>
      <vt:lpstr>Indexing Social Care Survey</vt:lpstr>
      <vt:lpstr>SCS – Data Quality Issues</vt:lpstr>
      <vt:lpstr>SCS – Data Quality Issues</vt:lpstr>
      <vt:lpstr>SCS Linkage Results</vt:lpstr>
      <vt:lpstr>SCS Linkage Results by Sex &amp; Age </vt:lpstr>
      <vt:lpstr>SCS Linkage Results by Council Area and SIMD</vt:lpstr>
      <vt:lpstr>Indexing Care Home Census</vt:lpstr>
      <vt:lpstr>Care Home Census 2012-16  Data Quality</vt:lpstr>
      <vt:lpstr>Care Home Census 2012-16  Data Quality  continued</vt:lpstr>
      <vt:lpstr>Care Home Census 2012-16  Linkage Quality</vt:lpstr>
      <vt:lpstr>Care Home Census 2012-16  Potential Biases</vt:lpstr>
      <vt:lpstr>Care Home Census 2010-12  Data Quality</vt:lpstr>
      <vt:lpstr>Care Home Census 2010-12  Data Quality  continued</vt:lpstr>
      <vt:lpstr>Care Home Census 2010-12  Linkage Quality</vt:lpstr>
      <vt:lpstr>Care Home Census 2010-12  Potential Biases</vt:lpstr>
      <vt:lpstr>Linkage Summary by Year</vt:lpstr>
      <vt:lpstr>Summary</vt:lpstr>
      <vt:lpstr>Discussion and Questions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Z610673</dc:creator>
  <cp:lastModifiedBy>David Henderson</cp:lastModifiedBy>
  <cp:revision>91</cp:revision>
  <dcterms:created xsi:type="dcterms:W3CDTF">2017-05-12T12:27:29Z</dcterms:created>
  <dcterms:modified xsi:type="dcterms:W3CDTF">2018-06-30T15:47:10Z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0x010100EC87EA2E7228A9498EB36D794D09AA5707001204159ACAE8CC4C8A894F680A2AA622</vt:lpwstr>
  </property>
  <property fmtid="{D5CDD505-2E9C-101B-9397-08002B2CF9AE}" pid="3" name="Review Date">
    <vt:lpwstr/>
  </property>
  <property fmtid="{D5CDD505-2E9C-101B-9397-08002B2CF9AE}" pid="4" name="Document Type">
    <vt:lpwstr>Template</vt:lpwstr>
  </property>
  <property fmtid="{D5CDD505-2E9C-101B-9397-08002B2CF9AE}" pid="5" name="ol_Department">
    <vt:lpwstr>Strategy &amp; Communications</vt:lpwstr>
  </property>
  <property fmtid="{D5CDD505-2E9C-101B-9397-08002B2CF9AE}" pid="6" name="_DCDateModified">
    <vt:lpwstr/>
  </property>
  <property fmtid="{D5CDD505-2E9C-101B-9397-08002B2CF9AE}" pid="7" name="_DCDateCreated">
    <vt:lpwstr/>
  </property>
  <property fmtid="{D5CDD505-2E9C-101B-9397-08002B2CF9AE}" pid="8" name="Topic">
    <vt:lpwstr>Branding</vt:lpwstr>
  </property>
</Properties>
</file>