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8FD7-953A-40E2-99B9-8873FFAE7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1EA51-9200-4F27-8E84-08A3AF47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05C7-5750-4894-BCB4-FC5907EA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A0D4-1B18-440F-B8DD-04018588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086D-6905-417B-A3B2-2DE77C55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6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93CE-959F-43D5-85F4-19DFA26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6BBB2-13C1-4BAF-AA2A-BDD2C757E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B026-05B3-421E-BD81-C447B81C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1BE8-F003-465C-872B-925ECE2E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A925-4BF4-4A4A-8093-A55DC8E6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8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7B248-41D8-4D25-B152-82E0547D3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02CF1-521D-4C11-A1CF-683F2B72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2677-225B-421C-8FBF-7016E620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B7A7-7BF1-4B69-80A2-29CC74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99B0-A64B-4957-A220-C082F01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4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31-42CC-4309-BAD3-FB84636A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AE64-705F-474B-8CC4-E8F9CB52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18883-A264-4A2D-AAD1-A3E087EE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2F6F-CDD0-4619-AEC0-B1434EB6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83F4-096E-414E-BD83-9B67A3AC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8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5EA5-C1F5-4F99-8939-F0E08FDE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9B99-9CD7-4C24-ACA3-3BF1DE82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85D1-384C-4FE5-A720-41A064D3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346B-4F2E-4F23-8D55-65A4018F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4CC1C-D282-472D-970B-86611CAD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A9FB-172F-4B48-ACAE-A1CBA2AE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FBA6-D855-4B3E-B337-632718498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4C43-A64D-4467-AEFC-2E5E361B5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2C5C2-6254-4269-B0EF-534FAC2D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03B91-C761-4B65-96B9-853ECA7A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910D-BA15-469E-AF3C-22A0DBBC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1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F843-E75F-4E5C-8F6B-57E7463A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510A-083F-49EA-91A0-7929C541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D9AF2-750F-476D-B538-BBD8DA82F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F4D13-1E2C-485E-93AB-032035D0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7504D-D0F8-492D-B5F4-3B55B98EF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290D2-B7D7-490D-9DA0-A276088B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9E1A9-5E86-4463-B869-8A849C77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49CC1-F426-4512-84A0-3CD01495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DC1E-91A5-4C6F-8F2F-9FDAD8B1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3A459-54DA-4114-8A51-774819B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CFEEA-5E95-4BCB-B7DD-DD8AEDB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91E10-2E0B-42B7-A91C-9C7069EE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62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00F1-A96D-48BF-AE3B-23F34306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3BD8B-909A-4512-8F07-856F4E49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8FC3-EFC6-4425-965C-809895A6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8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D30E-8832-4195-B6B6-18874634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BAF9-7CAF-4C05-8CB6-645B0385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A30A-5040-4AC0-BAB4-B2311084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65F7C-C346-4D9F-920B-BFA34B56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4DCB-05A3-4600-9780-85D24BB5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AC56B-BA91-42E5-917A-8E2929D3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5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CBC-5B09-44D5-AE32-AEF8D315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849FD-3FE5-4785-9683-FAB5E6C3C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F34CF-F2A9-4681-A67C-DA760549E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9D30D-B8FE-419C-92F0-2862AC99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77AD-4EC1-4B10-8D6F-9DEDF3B9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9EA0C-3239-4D4E-BC11-8EF784B1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4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DA790-E084-40F3-B4B2-F2BA3736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73891-2B6C-4546-B099-D204CE9E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920A-C028-4CA3-B4F5-086558AC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97CB-5F39-49E5-A10D-0C23659A97D8}" type="datetimeFigureOut">
              <a:rPr lang="en-GB" smtClean="0"/>
              <a:t>29/11/2018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946E-EB3C-40AB-83F4-AEE6DA3D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F7E9-C6D9-4565-AC21-FD3ED2C84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EC4-D58D-4763-80C9-D13F15FC7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F7E069-EE67-4F2F-9818-28CC28042FDA}"/>
              </a:ext>
            </a:extLst>
          </p:cNvPr>
          <p:cNvSpPr/>
          <p:nvPr/>
        </p:nvSpPr>
        <p:spPr>
          <a:xfrm>
            <a:off x="267125" y="2645596"/>
            <a:ext cx="1407557" cy="156680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 Database</a:t>
            </a:r>
          </a:p>
          <a:p>
            <a:pPr algn="ctr"/>
            <a:r>
              <a:rPr lang="en-GB" sz="1000" dirty="0"/>
              <a:t>All individuals born before 31</a:t>
            </a:r>
            <a:r>
              <a:rPr lang="en-GB" sz="1000" baseline="30000" dirty="0"/>
              <a:t>st</a:t>
            </a:r>
            <a:r>
              <a:rPr lang="en-GB" sz="1000" dirty="0"/>
              <a:t> March 1951 and still alive  April 2011</a:t>
            </a:r>
          </a:p>
          <a:p>
            <a:pPr algn="ctr"/>
            <a:r>
              <a:rPr lang="en-GB" sz="1000" dirty="0"/>
              <a:t>CHI and identifiers sent to NRS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5AA162-6A1D-4FF2-9EAE-9A06346E65C1}"/>
              </a:ext>
            </a:extLst>
          </p:cNvPr>
          <p:cNvSpPr/>
          <p:nvPr/>
        </p:nvSpPr>
        <p:spPr>
          <a:xfrm>
            <a:off x="2311680" y="2546492"/>
            <a:ext cx="1777429" cy="17650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NRS indexing</a:t>
            </a:r>
          </a:p>
          <a:p>
            <a:pPr algn="ctr"/>
            <a:r>
              <a:rPr lang="en-GB" sz="1000" dirty="0"/>
              <a:t>Create index 1, 2, and 3</a:t>
            </a:r>
          </a:p>
          <a:p>
            <a:pPr algn="ctr"/>
            <a:r>
              <a:rPr lang="en-GB" sz="1000" dirty="0"/>
              <a:t>Create Master index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Send index 1 &amp; CHI to PHI</a:t>
            </a:r>
          </a:p>
          <a:p>
            <a:pPr algn="ctr"/>
            <a:r>
              <a:rPr lang="en-GB" sz="1000" dirty="0"/>
              <a:t>Send index 2 &amp; SGID to SG</a:t>
            </a:r>
          </a:p>
          <a:p>
            <a:pPr algn="ctr"/>
            <a:r>
              <a:rPr lang="en-GB" sz="1000" dirty="0"/>
              <a:t>Send index 3 &amp; CHI to PIS</a:t>
            </a:r>
          </a:p>
          <a:p>
            <a:pPr algn="ctr"/>
            <a:r>
              <a:rPr lang="en-GB" sz="1000" dirty="0"/>
              <a:t>Send index 3 &amp; CHI to USC</a:t>
            </a:r>
          </a:p>
          <a:p>
            <a:pPr algn="ctr"/>
            <a:r>
              <a:rPr lang="en-GB" sz="1000" dirty="0"/>
              <a:t>Send Master index to linkage agent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878064-19F1-4AF1-AD07-5135BFC10887}"/>
              </a:ext>
            </a:extLst>
          </p:cNvPr>
          <p:cNvSpPr/>
          <p:nvPr/>
        </p:nvSpPr>
        <p:spPr>
          <a:xfrm>
            <a:off x="4633641" y="312934"/>
            <a:ext cx="1910994" cy="11815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PHI indexing</a:t>
            </a:r>
          </a:p>
          <a:p>
            <a:pPr algn="ctr"/>
            <a:r>
              <a:rPr lang="en-GB" sz="1000" dirty="0"/>
              <a:t>Use index 1 and to extract and send demographic data (minus CHI) from: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CHI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27C27C-5D3D-4128-B5A6-5FAC56B987BD}"/>
              </a:ext>
            </a:extLst>
          </p:cNvPr>
          <p:cNvSpPr/>
          <p:nvPr/>
        </p:nvSpPr>
        <p:spPr>
          <a:xfrm>
            <a:off x="4633641" y="1826659"/>
            <a:ext cx="1910993" cy="11815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SG</a:t>
            </a:r>
          </a:p>
          <a:p>
            <a:pPr algn="ctr"/>
            <a:r>
              <a:rPr lang="en-GB" sz="1000" dirty="0"/>
              <a:t>Use index 2 to extract and send Social Care (minus SGID) data from :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Social Care Survey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503666-67CA-4CB5-9C10-1C37F1732B63}"/>
              </a:ext>
            </a:extLst>
          </p:cNvPr>
          <p:cNvSpPr/>
          <p:nvPr/>
        </p:nvSpPr>
        <p:spPr>
          <a:xfrm>
            <a:off x="4629793" y="3292352"/>
            <a:ext cx="2024005" cy="14383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NSS Analyst</a:t>
            </a:r>
          </a:p>
          <a:p>
            <a:pPr algn="ctr"/>
            <a:r>
              <a:rPr lang="en-GB" sz="1000" dirty="0"/>
              <a:t>Use index 3 to extract and send payload data (minus CHI) from: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PIS dataset</a:t>
            </a:r>
          </a:p>
          <a:p>
            <a:pPr algn="ctr"/>
            <a:r>
              <a:rPr lang="en-GB" sz="1000" dirty="0"/>
              <a:t>Deaths dataset</a:t>
            </a:r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14BDC5-6C9C-4386-8FE6-9231C56B2D0A}"/>
              </a:ext>
            </a:extLst>
          </p:cNvPr>
          <p:cNvSpPr/>
          <p:nvPr/>
        </p:nvSpPr>
        <p:spPr>
          <a:xfrm>
            <a:off x="4520627" y="5057026"/>
            <a:ext cx="2301406" cy="132750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UCD Analyst</a:t>
            </a:r>
          </a:p>
          <a:p>
            <a:pPr algn="ctr"/>
            <a:r>
              <a:rPr lang="en-GB" sz="1000" dirty="0"/>
              <a:t>Use index 3 to extract and send payload data (minus CHI) from :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UCD</a:t>
            </a:r>
          </a:p>
          <a:p>
            <a:pPr algn="ctr"/>
            <a:r>
              <a:rPr lang="en-GB" sz="1000" dirty="0"/>
              <a:t>UCD SMR 01</a:t>
            </a:r>
          </a:p>
          <a:p>
            <a:pPr algn="ctr"/>
            <a:r>
              <a:rPr lang="en-GB" sz="1000" dirty="0"/>
              <a:t>UCD SMR 04</a:t>
            </a:r>
          </a:p>
          <a:p>
            <a:pPr algn="ctr"/>
            <a:r>
              <a:rPr lang="en-GB" sz="1000" dirty="0"/>
              <a:t>UCD A &amp; 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2A55E-315E-41A3-84D5-322481B5F01B}"/>
              </a:ext>
            </a:extLst>
          </p:cNvPr>
          <p:cNvSpPr/>
          <p:nvPr/>
        </p:nvSpPr>
        <p:spPr>
          <a:xfrm>
            <a:off x="7885416" y="585627"/>
            <a:ext cx="2902450" cy="26199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SAFE Haven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815F76-A934-4399-99AB-C84CCA315A7E}"/>
              </a:ext>
            </a:extLst>
          </p:cNvPr>
          <p:cNvSpPr/>
          <p:nvPr/>
        </p:nvSpPr>
        <p:spPr>
          <a:xfrm>
            <a:off x="10474504" y="3988942"/>
            <a:ext cx="1330502" cy="1238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Disclosure Control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D62A44-5E2C-486F-AE57-62228B9DEFAF}"/>
              </a:ext>
            </a:extLst>
          </p:cNvPr>
          <p:cNvSpPr/>
          <p:nvPr/>
        </p:nvSpPr>
        <p:spPr>
          <a:xfrm>
            <a:off x="7587465" y="3988941"/>
            <a:ext cx="1607903" cy="12380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UBDC researcher</a:t>
            </a:r>
          </a:p>
          <a:p>
            <a:pPr algn="ctr"/>
            <a:r>
              <a:rPr lang="en-GB" sz="1000" dirty="0"/>
              <a:t>Access de-identified information via VPN connection to Safe Haven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60EAF-46DF-4630-B290-7A1E160A7436}"/>
              </a:ext>
            </a:extLst>
          </p:cNvPr>
          <p:cNvCxnSpPr>
            <a:cxnSpLocks/>
            <a:stCxn id="5" idx="3"/>
            <a:endCxn id="5" idx="3"/>
          </p:cNvCxnSpPr>
          <p:nvPr/>
        </p:nvCxnSpPr>
        <p:spPr>
          <a:xfrm>
            <a:off x="1674682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3C2ABF2-D1C3-437B-AAB5-7F34C18F791F}"/>
              </a:ext>
            </a:extLst>
          </p:cNvPr>
          <p:cNvSpPr/>
          <p:nvPr/>
        </p:nvSpPr>
        <p:spPr>
          <a:xfrm>
            <a:off x="8568648" y="1369031"/>
            <a:ext cx="1535986" cy="105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Linkage Agent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Link all files with Master index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DB3CA86-7D74-4D73-A31F-C106C59C3FD4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>
            <a:off x="10787866" y="1895582"/>
            <a:ext cx="351889" cy="2093360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E8C6109-3241-42BD-A34E-EB9419F426C9}"/>
              </a:ext>
            </a:extLst>
          </p:cNvPr>
          <p:cNvCxnSpPr>
            <a:stCxn id="15" idx="1"/>
          </p:cNvCxnSpPr>
          <p:nvPr/>
        </p:nvCxnSpPr>
        <p:spPr>
          <a:xfrm rot="10800000">
            <a:off x="9336642" y="4607960"/>
            <a:ext cx="1137863" cy="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DE6830-BFE1-4401-A7A0-3B5FAA5F49C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391417" y="3258192"/>
            <a:ext cx="0" cy="7307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1AB55F7-DF8F-4E5A-AEA4-3853C3C0B01B}"/>
              </a:ext>
            </a:extLst>
          </p:cNvPr>
          <p:cNvSpPr txBox="1"/>
          <p:nvPr/>
        </p:nvSpPr>
        <p:spPr>
          <a:xfrm>
            <a:off x="11101228" y="2584466"/>
            <a:ext cx="961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Output submitted for Disclosure Control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EE5F98-9917-4E4A-8C2F-E6E6F1632B77}"/>
              </a:ext>
            </a:extLst>
          </p:cNvPr>
          <p:cNvSpPr txBox="1"/>
          <p:nvPr/>
        </p:nvSpPr>
        <p:spPr>
          <a:xfrm>
            <a:off x="9498457" y="4086473"/>
            <a:ext cx="986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Cleared output sent to researcher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002551-07C3-4399-8CD8-B6D9887FA7C7}"/>
              </a:ext>
            </a:extLst>
          </p:cNvPr>
          <p:cNvSpPr txBox="1"/>
          <p:nvPr/>
        </p:nvSpPr>
        <p:spPr>
          <a:xfrm>
            <a:off x="8216762" y="2704194"/>
            <a:ext cx="1099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Analyses conducted in safe haven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8E09943-EC46-4C08-8A73-B111488C07CC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674682" y="3429000"/>
            <a:ext cx="636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5E03906-8912-4547-9BDA-C981234DAD3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089109" y="903698"/>
            <a:ext cx="544532" cy="2525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A27B4CB-1F61-41C0-9D94-01B13C897E4A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089109" y="2417423"/>
            <a:ext cx="544532" cy="10115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BBD28C7-B7DF-46D7-9631-3AF7792BA14B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089109" y="3429000"/>
            <a:ext cx="540684" cy="582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200E7B4-EA8C-4C66-96E8-8FB95A00688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089109" y="3429000"/>
            <a:ext cx="431518" cy="2291781"/>
          </a:xfrm>
          <a:prstGeom prst="bentConnector3">
            <a:avLst>
              <a:gd name="adj1" fmla="val 61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E96BDFF-13FA-4068-AAA9-5FF6E9398245}"/>
              </a:ext>
            </a:extLst>
          </p:cNvPr>
          <p:cNvCxnSpPr>
            <a:stCxn id="7" idx="0"/>
            <a:endCxn id="83" idx="0"/>
          </p:cNvCxnSpPr>
          <p:nvPr/>
        </p:nvCxnSpPr>
        <p:spPr>
          <a:xfrm rot="5400000" flipH="1" flipV="1">
            <a:off x="5679788" y="-1110361"/>
            <a:ext cx="1177461" cy="6136246"/>
          </a:xfrm>
          <a:prstGeom prst="bentConnector3">
            <a:avLst>
              <a:gd name="adj1" fmla="val 2075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3169E2D-E694-4BAF-A04F-65EAB1815C2F}"/>
              </a:ext>
            </a:extLst>
          </p:cNvPr>
          <p:cNvCxnSpPr>
            <a:stCxn id="8" idx="3"/>
            <a:endCxn id="83" idx="1"/>
          </p:cNvCxnSpPr>
          <p:nvPr/>
        </p:nvCxnSpPr>
        <p:spPr>
          <a:xfrm>
            <a:off x="6544635" y="903698"/>
            <a:ext cx="2024013" cy="991884"/>
          </a:xfrm>
          <a:prstGeom prst="bentConnector3">
            <a:avLst>
              <a:gd name="adj1" fmla="val 368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E9CEAF3-06DC-4601-AC97-BA24BCB525B5}"/>
              </a:ext>
            </a:extLst>
          </p:cNvPr>
          <p:cNvCxnSpPr>
            <a:stCxn id="10" idx="3"/>
            <a:endCxn id="83" idx="1"/>
          </p:cNvCxnSpPr>
          <p:nvPr/>
        </p:nvCxnSpPr>
        <p:spPr>
          <a:xfrm flipV="1">
            <a:off x="6544634" y="1895582"/>
            <a:ext cx="2024014" cy="521841"/>
          </a:xfrm>
          <a:prstGeom prst="bentConnector3">
            <a:avLst>
              <a:gd name="adj1" fmla="val 36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FC2BFC1-0447-4203-A4A7-8AA0795FD8D8}"/>
              </a:ext>
            </a:extLst>
          </p:cNvPr>
          <p:cNvCxnSpPr>
            <a:stCxn id="11" idx="3"/>
            <a:endCxn id="83" idx="1"/>
          </p:cNvCxnSpPr>
          <p:nvPr/>
        </p:nvCxnSpPr>
        <p:spPr>
          <a:xfrm flipV="1">
            <a:off x="6653798" y="1895582"/>
            <a:ext cx="1914850" cy="2115962"/>
          </a:xfrm>
          <a:prstGeom prst="bentConnector3">
            <a:avLst>
              <a:gd name="adj1" fmla="val 330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98180B74-A5B6-4FA0-85FB-757CBCBC35A8}"/>
              </a:ext>
            </a:extLst>
          </p:cNvPr>
          <p:cNvCxnSpPr>
            <a:stCxn id="12" idx="3"/>
            <a:endCxn id="83" idx="1"/>
          </p:cNvCxnSpPr>
          <p:nvPr/>
        </p:nvCxnSpPr>
        <p:spPr>
          <a:xfrm flipV="1">
            <a:off x="6822033" y="1895582"/>
            <a:ext cx="1746615" cy="3825199"/>
          </a:xfrm>
          <a:prstGeom prst="bentConnector3">
            <a:avLst>
              <a:gd name="adj1" fmla="val 26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A4E6F-0D87-4CE6-81F0-95BBDDA074D9}"/>
              </a:ext>
            </a:extLst>
          </p:cNvPr>
          <p:cNvSpPr txBox="1"/>
          <p:nvPr/>
        </p:nvSpPr>
        <p:spPr>
          <a:xfrm>
            <a:off x="436651" y="4640471"/>
            <a:ext cx="31798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CHI:     Community Health Index</a:t>
            </a:r>
          </a:p>
          <a:p>
            <a:r>
              <a:rPr lang="en-GB" sz="1000" dirty="0"/>
              <a:t>NRS:    National Records of Scotland</a:t>
            </a:r>
          </a:p>
          <a:p>
            <a:r>
              <a:rPr lang="en-GB" sz="1000" dirty="0"/>
              <a:t>PIS:      Prescribing Information Service</a:t>
            </a:r>
          </a:p>
          <a:p>
            <a:r>
              <a:rPr lang="en-GB" sz="1000" dirty="0"/>
              <a:t>USC:    Unscheduled Care DataMart</a:t>
            </a:r>
          </a:p>
          <a:p>
            <a:r>
              <a:rPr lang="en-GB" sz="1000" dirty="0"/>
              <a:t>PHI:     Public Health &amp; Intelligence Strategic Business Unit</a:t>
            </a:r>
          </a:p>
          <a:p>
            <a:r>
              <a:rPr lang="en-GB" sz="1000" dirty="0"/>
              <a:t>SGID:   Scottish Government Identification</a:t>
            </a:r>
          </a:p>
          <a:p>
            <a:r>
              <a:rPr lang="en-GB" sz="1000" dirty="0"/>
              <a:t>SG:       Scottish Government</a:t>
            </a:r>
          </a:p>
          <a:p>
            <a:r>
              <a:rPr lang="en-GB" sz="1000" dirty="0"/>
              <a:t>NSS:     National Services Scotland</a:t>
            </a:r>
          </a:p>
          <a:p>
            <a:r>
              <a:rPr lang="en-GB" sz="1000" dirty="0"/>
              <a:t>SMR:    Scottish Morbidity Record</a:t>
            </a:r>
          </a:p>
          <a:p>
            <a:r>
              <a:rPr lang="en-GB" sz="1000" dirty="0"/>
              <a:t>A &amp; E:  Accident &amp; Emergency</a:t>
            </a:r>
          </a:p>
          <a:p>
            <a:r>
              <a:rPr lang="en-GB" sz="1000" dirty="0"/>
              <a:t>UBDC: Urban Big Data Centre</a:t>
            </a:r>
          </a:p>
        </p:txBody>
      </p:sp>
    </p:spTree>
    <p:extLst>
      <p:ext uri="{BB962C8B-B14F-4D97-AF65-F5344CB8AC3E}">
        <p14:creationId xmlns:p14="http://schemas.microsoft.com/office/powerpoint/2010/main" val="33869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257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Henderson</dc:creator>
  <cp:lastModifiedBy>David Henderson</cp:lastModifiedBy>
  <cp:revision>6</cp:revision>
  <dcterms:created xsi:type="dcterms:W3CDTF">2018-11-29T13:35:27Z</dcterms:created>
  <dcterms:modified xsi:type="dcterms:W3CDTF">2018-11-29T14:27:45Z</dcterms:modified>
</cp:coreProperties>
</file>