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84" r:id="rId2"/>
    <p:sldId id="295" r:id="rId3"/>
    <p:sldId id="290" r:id="rId4"/>
    <p:sldId id="291" r:id="rId5"/>
    <p:sldId id="292" r:id="rId6"/>
    <p:sldId id="293" r:id="rId7"/>
    <p:sldId id="294" r:id="rId8"/>
    <p:sldId id="303" r:id="rId9"/>
    <p:sldId id="296" r:id="rId10"/>
    <p:sldId id="297" r:id="rId11"/>
    <p:sldId id="298" r:id="rId12"/>
    <p:sldId id="302" r:id="rId13"/>
    <p:sldId id="299" r:id="rId14"/>
    <p:sldId id="300" r:id="rId15"/>
    <p:sldId id="304" r:id="rId16"/>
    <p:sldId id="305" r:id="rId17"/>
    <p:sldId id="306" r:id="rId18"/>
    <p:sldId id="311" r:id="rId19"/>
    <p:sldId id="309" r:id="rId20"/>
    <p:sldId id="310" r:id="rId21"/>
    <p:sldId id="307" r:id="rId22"/>
    <p:sldId id="30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32" userDrawn="1">
          <p15:clr>
            <a:srgbClr val="A4A3A4"/>
          </p15:clr>
        </p15:guide>
        <p15:guide id="3" pos="15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3D08307-9A9A-502D-96D3-73A2F43C1684}" name="Buckley, Peter" initials="PB" userId="S::v16z875@msu.montana.edu::90485af3-d9b1-49af-bb30-8e87cbf33589" providerId="AD"/>
  <p188:author id="{C43BB5B6-579E-05E9-2A8E-96AF5CB4AF18}" name="Jensen, David" initials="DJ" userId="S::r71b151@msu.montana.edu::e7e1fc3b-fd4e-46aa-b1f6-a12ba7d4d2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ECC"/>
    <a:srgbClr val="80350E"/>
    <a:srgbClr val="46B1E1"/>
    <a:srgbClr val="104862"/>
    <a:srgbClr val="4EA72E"/>
    <a:srgbClr val="275317"/>
    <a:srgbClr val="DBE91F"/>
    <a:srgbClr val="EDE9C5"/>
    <a:srgbClr val="C00000"/>
    <a:srgbClr val="9DB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BD795-8CE6-4018-AE8A-A719A7C22886}" v="4" dt="2025-04-18T05:20:26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356" y="76"/>
      </p:cViewPr>
      <p:guideLst>
        <p:guide orient="horz" pos="2160"/>
        <p:guide pos="4032"/>
        <p:guide pos="15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D0A6F-EC01-47FC-B3FA-E2E2F050948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05AD7-1D2C-49B9-B112-4CCBD7D6CC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98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7CCE1-0833-49DE-9E56-8BDB73E80E41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9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2E936-03F8-4612-88BD-1736426AE7E7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5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E6B1-6710-40E9-ADEB-71A89E9C6749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5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F8C6-C43B-4811-BD9A-DF8819A2CC79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4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FD3D-A3F7-4AEE-899A-57EA15C90CDC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134C8-3A0D-42D0-A71C-BC628E5F0A7F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817C-1111-4E59-899E-014C98A61574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D981A-0F46-4A5E-B574-506AEBE23C5F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D68D6-EDC2-4EEA-A472-318FFD01CD05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48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49981-E65A-48C5-948B-DDEBF59A2C3D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5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3639-EB29-411A-9A69-39EC6374F7E8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B0A4D-DB78-AE4B-A86B-48CA3B8D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4D29-C983-45F2-A4F3-4F390169D2B8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2000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48BEB01-A325-B540-B933-17CA6E0744E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52170" y="6013285"/>
            <a:ext cx="3803666" cy="73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72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B5759-299C-3069-3BEA-79BA8999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1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6B5E4FD-3C67-561A-6247-E511695EC91D}"/>
              </a:ext>
            </a:extLst>
          </p:cNvPr>
          <p:cNvSpPr txBox="1">
            <a:spLocks/>
          </p:cNvSpPr>
          <p:nvPr/>
        </p:nvSpPr>
        <p:spPr>
          <a:xfrm>
            <a:off x="838199" y="2263482"/>
            <a:ext cx="10515600" cy="9215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a typeface="Calibri Light"/>
                <a:cs typeface="Calibri Light"/>
              </a:rPr>
              <a:t>Position Servo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CD51FF-86CA-C0BF-0B3B-E7285C8A7560}"/>
              </a:ext>
            </a:extLst>
          </p:cNvPr>
          <p:cNvSpPr txBox="1"/>
          <p:nvPr/>
        </p:nvSpPr>
        <p:spPr>
          <a:xfrm>
            <a:off x="0" y="3185015"/>
            <a:ext cx="12191999" cy="61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ea typeface="Calibri"/>
                <a:cs typeface="Calibri"/>
              </a:rPr>
              <a:t>Model-Reference Adaptive System (MRAS) Design and Implementation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25483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8F7DD-B4DD-0109-BE06-F751FED19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4EDAD-8601-56AE-7A84-8DEE259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10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05DEB0-BE22-2A12-C7BC-B0BC7B3353D9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Action: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39D24F-6B6D-7969-26EA-770DED8E4394}"/>
                  </a:ext>
                </a:extLst>
              </p:cNvPr>
              <p:cNvSpPr txBox="1"/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Implement control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B13285-19CE-4009-05FD-0E870DD7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  <a:blipFill>
                <a:blip r:embed="rId2"/>
                <a:stretch>
                  <a:fillRect l="-5516" t="-11811" r="-6584" b="-44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EC046E-D4EC-0CDD-72B8-145990AADEF8}"/>
                  </a:ext>
                </a:extLst>
              </p:cNvPr>
              <p:cNvSpPr txBox="1"/>
              <p:nvPr/>
            </p:nvSpPr>
            <p:spPr>
              <a:xfrm>
                <a:off x="261253" y="2967596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Equate coefficients:</a:t>
                </a:r>
              </a:p>
              <a:p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𝜁𝜔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ptos" panose="020B0004020202020204" pitchFamily="34" charset="0"/>
                    <a:ea typeface="Calibri Light"/>
                    <a:cs typeface="Calibri Light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E858DA-045E-DD66-1298-39A34DE4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3" y="2967596"/>
                <a:ext cx="3427081" cy="776087"/>
              </a:xfrm>
              <a:prstGeom prst="rect">
                <a:avLst/>
              </a:prstGeom>
              <a:blipFill>
                <a:blip r:embed="rId3"/>
                <a:stretch>
                  <a:fillRect l="-5516" t="-12598" r="-890" b="-38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5B0DFF-C8BE-894D-E38D-0DB15D8F4099}"/>
                  </a:ext>
                </a:extLst>
              </p:cNvPr>
              <p:cNvSpPr txBox="1"/>
              <p:nvPr/>
            </p:nvSpPr>
            <p:spPr>
              <a:xfrm>
                <a:off x="261254" y="4422164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Sensitivity partials:</a:t>
                </a: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,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A845C-2A9D-1263-5E8B-9D529CBF9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4" y="4422164"/>
                <a:ext cx="3427081" cy="776087"/>
              </a:xfrm>
              <a:prstGeom prst="rect">
                <a:avLst/>
              </a:prstGeom>
              <a:blipFill>
                <a:blip r:embed="rId4"/>
                <a:stretch>
                  <a:fillRect l="-5516" t="-11719" r="-4626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63C9A33A-7644-1F47-0B2F-D874430DB64B}"/>
              </a:ext>
            </a:extLst>
          </p:cNvPr>
          <p:cNvSpPr/>
          <p:nvPr/>
        </p:nvSpPr>
        <p:spPr>
          <a:xfrm>
            <a:off x="4005942" y="1198708"/>
            <a:ext cx="499462" cy="4318427"/>
          </a:xfrm>
          <a:prstGeom prst="leftBrace">
            <a:avLst>
              <a:gd name="adj1" fmla="val 192948"/>
              <a:gd name="adj2" fmla="val 9223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73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C2DEF-BC08-53D8-CE03-626C6E2F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AE99B-3043-C7AA-615F-BA980015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11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9A4807-886D-F093-F79A-30B3210AECA6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Action: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C7E1F3-7066-9CD0-3B2F-E4483F1BFE87}"/>
                  </a:ext>
                </a:extLst>
              </p:cNvPr>
              <p:cNvSpPr txBox="1"/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Implement control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B13285-19CE-4009-05FD-0E870DD7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  <a:blipFill>
                <a:blip r:embed="rId2"/>
                <a:stretch>
                  <a:fillRect l="-5516" t="-11811" r="-6584" b="-44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FEDFFC-DB74-98C4-6587-4FEBB88D64E0}"/>
                  </a:ext>
                </a:extLst>
              </p:cNvPr>
              <p:cNvSpPr txBox="1"/>
              <p:nvPr/>
            </p:nvSpPr>
            <p:spPr>
              <a:xfrm>
                <a:off x="261253" y="2967596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Equate coefficients:</a:t>
                </a:r>
              </a:p>
              <a:p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𝜁𝜔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ptos" panose="020B0004020202020204" pitchFamily="34" charset="0"/>
                    <a:ea typeface="Calibri Light"/>
                    <a:cs typeface="Calibri Light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E858DA-045E-DD66-1298-39A34DE4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3" y="2967596"/>
                <a:ext cx="3427081" cy="776087"/>
              </a:xfrm>
              <a:prstGeom prst="rect">
                <a:avLst/>
              </a:prstGeom>
              <a:blipFill>
                <a:blip r:embed="rId3"/>
                <a:stretch>
                  <a:fillRect l="-5516" t="-12598" r="-890" b="-38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45EF62-1F30-4891-F808-2139D35ABE2C}"/>
                  </a:ext>
                </a:extLst>
              </p:cNvPr>
              <p:cNvSpPr txBox="1"/>
              <p:nvPr/>
            </p:nvSpPr>
            <p:spPr>
              <a:xfrm>
                <a:off x="261254" y="4422164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Sensitivity partials:</a:t>
                </a: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,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A845C-2A9D-1263-5E8B-9D529CBF9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4" y="4422164"/>
                <a:ext cx="3427081" cy="776087"/>
              </a:xfrm>
              <a:prstGeom prst="rect">
                <a:avLst/>
              </a:prstGeom>
              <a:blipFill>
                <a:blip r:embed="rId4"/>
                <a:stretch>
                  <a:fillRect l="-5516" t="-11719" r="-4626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F25802D0-94F6-8529-7D4E-97737A4F7FA5}"/>
              </a:ext>
            </a:extLst>
          </p:cNvPr>
          <p:cNvSpPr/>
          <p:nvPr/>
        </p:nvSpPr>
        <p:spPr>
          <a:xfrm>
            <a:off x="4005942" y="1198708"/>
            <a:ext cx="499462" cy="4318427"/>
          </a:xfrm>
          <a:prstGeom prst="leftBrace">
            <a:avLst>
              <a:gd name="adj1" fmla="val 192948"/>
              <a:gd name="adj2" fmla="val 9223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C2C59C0-EAB7-B4E5-E680-FADB23447DB7}"/>
                  </a:ext>
                </a:extLst>
              </p:cNvPr>
              <p:cNvSpPr txBox="1"/>
              <p:nvPr/>
            </p:nvSpPr>
            <p:spPr>
              <a:xfrm>
                <a:off x="5097076" y="1214075"/>
                <a:ext cx="5706676" cy="85221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7882C0-E106-9FDD-81BD-502EFB82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76" y="1214075"/>
                <a:ext cx="5706676" cy="852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512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35419-A2D6-62CD-B44A-8813EFC2D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CEC86-8AB0-B26B-194F-3FBAE6CD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12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05F5EB-6FA2-697F-FED7-F3014934F395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Action: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C586EF2-01A3-2CC5-A016-F8BE4C8A2E49}"/>
                  </a:ext>
                </a:extLst>
              </p:cNvPr>
              <p:cNvSpPr txBox="1"/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Implement control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B13285-19CE-4009-05FD-0E870DD7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  <a:blipFill>
                <a:blip r:embed="rId2"/>
                <a:stretch>
                  <a:fillRect l="-5516" t="-11811" r="-6584" b="-44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934BE4-EB06-FE38-780D-4CFDDBBF2D3F}"/>
                  </a:ext>
                </a:extLst>
              </p:cNvPr>
              <p:cNvSpPr txBox="1"/>
              <p:nvPr/>
            </p:nvSpPr>
            <p:spPr>
              <a:xfrm>
                <a:off x="261253" y="2967596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Equate coefficients:</a:t>
                </a:r>
              </a:p>
              <a:p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𝜁𝜔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ptos" panose="020B0004020202020204" pitchFamily="34" charset="0"/>
                    <a:ea typeface="Calibri Light"/>
                    <a:cs typeface="Calibri Light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E858DA-045E-DD66-1298-39A34DE4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3" y="2967596"/>
                <a:ext cx="3427081" cy="776087"/>
              </a:xfrm>
              <a:prstGeom prst="rect">
                <a:avLst/>
              </a:prstGeom>
              <a:blipFill>
                <a:blip r:embed="rId3"/>
                <a:stretch>
                  <a:fillRect l="-5516" t="-12598" r="-890" b="-38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39D70-6871-D347-1271-9B98059ECA74}"/>
                  </a:ext>
                </a:extLst>
              </p:cNvPr>
              <p:cNvSpPr txBox="1"/>
              <p:nvPr/>
            </p:nvSpPr>
            <p:spPr>
              <a:xfrm>
                <a:off x="261254" y="4422164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Sensitivity partials:</a:t>
                </a: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,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A845C-2A9D-1263-5E8B-9D529CBF9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4" y="4422164"/>
                <a:ext cx="3427081" cy="776087"/>
              </a:xfrm>
              <a:prstGeom prst="rect">
                <a:avLst/>
              </a:prstGeom>
              <a:blipFill>
                <a:blip r:embed="rId4"/>
                <a:stretch>
                  <a:fillRect l="-5516" t="-11719" r="-4626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0311BFF4-1A62-DA69-634F-F83294D55C65}"/>
              </a:ext>
            </a:extLst>
          </p:cNvPr>
          <p:cNvSpPr/>
          <p:nvPr/>
        </p:nvSpPr>
        <p:spPr>
          <a:xfrm>
            <a:off x="4005942" y="1198708"/>
            <a:ext cx="499462" cy="4318427"/>
          </a:xfrm>
          <a:prstGeom prst="leftBrace">
            <a:avLst>
              <a:gd name="adj1" fmla="val 192948"/>
              <a:gd name="adj2" fmla="val 9223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FAAD33-701A-B01F-BA5D-CE13ED4E8561}"/>
                  </a:ext>
                </a:extLst>
              </p:cNvPr>
              <p:cNvSpPr txBox="1"/>
              <p:nvPr/>
            </p:nvSpPr>
            <p:spPr>
              <a:xfrm>
                <a:off x="5097076" y="1214075"/>
                <a:ext cx="5706676" cy="85221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7882C0-E106-9FDD-81BD-502EFB82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76" y="1214075"/>
                <a:ext cx="5706676" cy="852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B687AB-49CB-5E5C-C766-929E46E27C94}"/>
                  </a:ext>
                </a:extLst>
              </p:cNvPr>
              <p:cNvSpPr txBox="1"/>
              <p:nvPr/>
            </p:nvSpPr>
            <p:spPr>
              <a:xfrm>
                <a:off x="5097076" y="3428999"/>
                <a:ext cx="5706676" cy="85221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B687AB-49CB-5E5C-C766-929E46E27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76" y="3428999"/>
                <a:ext cx="5706676" cy="852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39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7DB24-2173-CCA1-BBFA-6DFEDE029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DF01CC-B3DF-39E4-4F38-FAA0E82A26D6}"/>
              </a:ext>
            </a:extLst>
          </p:cNvPr>
          <p:cNvSpPr/>
          <p:nvPr/>
        </p:nvSpPr>
        <p:spPr>
          <a:xfrm>
            <a:off x="4978400" y="2321536"/>
            <a:ext cx="4891314" cy="8522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8CEC4-D954-BAF5-0493-41AE16A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13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67443B-C67F-9B29-C5C1-DC3D78DC8EE9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Action: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6F25A4-FB30-C9A0-B0A5-7920A64B538A}"/>
                  </a:ext>
                </a:extLst>
              </p:cNvPr>
              <p:cNvSpPr txBox="1"/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Implement control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B13285-19CE-4009-05FD-0E870DD7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  <a:blipFill>
                <a:blip r:embed="rId2"/>
                <a:stretch>
                  <a:fillRect l="-5516" t="-11811" r="-6584" b="-44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1A2B15-A0BD-0A8B-D821-A92BFEFB5A99}"/>
                  </a:ext>
                </a:extLst>
              </p:cNvPr>
              <p:cNvSpPr txBox="1"/>
              <p:nvPr/>
            </p:nvSpPr>
            <p:spPr>
              <a:xfrm>
                <a:off x="261253" y="2967596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Equate coefficients:</a:t>
                </a:r>
              </a:p>
              <a:p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𝜁𝜔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ptos" panose="020B0004020202020204" pitchFamily="34" charset="0"/>
                    <a:ea typeface="Calibri Light"/>
                    <a:cs typeface="Calibri Light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E858DA-045E-DD66-1298-39A34DE4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3" y="2967596"/>
                <a:ext cx="3427081" cy="776087"/>
              </a:xfrm>
              <a:prstGeom prst="rect">
                <a:avLst/>
              </a:prstGeom>
              <a:blipFill>
                <a:blip r:embed="rId3"/>
                <a:stretch>
                  <a:fillRect l="-5516" t="-12598" r="-890" b="-38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BB74BE-FA16-A1A2-6AC0-216B49E2D9EC}"/>
                  </a:ext>
                </a:extLst>
              </p:cNvPr>
              <p:cNvSpPr txBox="1"/>
              <p:nvPr/>
            </p:nvSpPr>
            <p:spPr>
              <a:xfrm>
                <a:off x="261254" y="4422164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Sensitivity partials:</a:t>
                </a: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,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A845C-2A9D-1263-5E8B-9D529CBF9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4" y="4422164"/>
                <a:ext cx="3427081" cy="776087"/>
              </a:xfrm>
              <a:prstGeom prst="rect">
                <a:avLst/>
              </a:prstGeom>
              <a:blipFill>
                <a:blip r:embed="rId4"/>
                <a:stretch>
                  <a:fillRect l="-5516" t="-11719" r="-4626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D82CCC9D-C077-7713-030F-88D5F8513524}"/>
              </a:ext>
            </a:extLst>
          </p:cNvPr>
          <p:cNvSpPr/>
          <p:nvPr/>
        </p:nvSpPr>
        <p:spPr>
          <a:xfrm>
            <a:off x="4005942" y="1198708"/>
            <a:ext cx="499462" cy="4318427"/>
          </a:xfrm>
          <a:prstGeom prst="leftBrace">
            <a:avLst>
              <a:gd name="adj1" fmla="val 192948"/>
              <a:gd name="adj2" fmla="val 9223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8E251B-8ADB-71C8-6C54-312BF611228D}"/>
                  </a:ext>
                </a:extLst>
              </p:cNvPr>
              <p:cNvSpPr txBox="1"/>
              <p:nvPr/>
            </p:nvSpPr>
            <p:spPr>
              <a:xfrm>
                <a:off x="5097076" y="1214075"/>
                <a:ext cx="5706676" cy="85221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7882C0-E106-9FDD-81BD-502EFB82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76" y="1214075"/>
                <a:ext cx="5706676" cy="852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9DDE9-465A-CC81-032B-DBB44D1C6D8E}"/>
                  </a:ext>
                </a:extLst>
              </p:cNvPr>
              <p:cNvSpPr txBox="1"/>
              <p:nvPr/>
            </p:nvSpPr>
            <p:spPr>
              <a:xfrm>
                <a:off x="5097076" y="3428999"/>
                <a:ext cx="5706676" cy="85221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69DDE9-465A-CC81-032B-DBB44D1C6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76" y="3428999"/>
                <a:ext cx="5706676" cy="852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725E9F-74AB-B70C-EAA7-6D25C7F9A85C}"/>
                  </a:ext>
                </a:extLst>
              </p:cNvPr>
              <p:cNvSpPr txBox="1"/>
              <p:nvPr/>
            </p:nvSpPr>
            <p:spPr>
              <a:xfrm>
                <a:off x="5097076" y="2321537"/>
                <a:ext cx="4482353" cy="85221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′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𝜁𝜔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725E9F-74AB-B70C-EAA7-6D25C7F9A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76" y="2321537"/>
                <a:ext cx="4482353" cy="852217"/>
              </a:xfrm>
              <a:prstGeom prst="rect">
                <a:avLst/>
              </a:prstGeom>
              <a:blipFill>
                <a:blip r:embed="rId7"/>
                <a:stretch>
                  <a:fillRect r="-5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65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1CAA7-59ED-4FC7-4633-BE616BCB0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D011F2-B26C-D390-6ED3-23F80EBAB0EE}"/>
              </a:ext>
            </a:extLst>
          </p:cNvPr>
          <p:cNvSpPr/>
          <p:nvPr/>
        </p:nvSpPr>
        <p:spPr>
          <a:xfrm>
            <a:off x="4978400" y="4536461"/>
            <a:ext cx="4107543" cy="8522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E9651F-4816-0C14-3C0D-75E1EEC715BE}"/>
              </a:ext>
            </a:extLst>
          </p:cNvPr>
          <p:cNvSpPr/>
          <p:nvPr/>
        </p:nvSpPr>
        <p:spPr>
          <a:xfrm>
            <a:off x="4978400" y="2321536"/>
            <a:ext cx="4891314" cy="85221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93BB4-A3AE-74B9-0980-39805891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14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E602A5-C887-46C5-D5C7-8E73ECE3750C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Action: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9FF618-471F-D44C-FED6-58B1D7156D29}"/>
                  </a:ext>
                </a:extLst>
              </p:cNvPr>
              <p:cNvSpPr txBox="1"/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Implement control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B13285-19CE-4009-05FD-0E870DD7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  <a:blipFill>
                <a:blip r:embed="rId2"/>
                <a:stretch>
                  <a:fillRect l="-5516" t="-11811" r="-6584" b="-44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F8FA07-A531-BB1D-973F-B9F7328C60C2}"/>
                  </a:ext>
                </a:extLst>
              </p:cNvPr>
              <p:cNvSpPr txBox="1"/>
              <p:nvPr/>
            </p:nvSpPr>
            <p:spPr>
              <a:xfrm>
                <a:off x="261253" y="2967596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Equate coefficients:</a:t>
                </a:r>
              </a:p>
              <a:p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𝜁𝜔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ptos" panose="020B0004020202020204" pitchFamily="34" charset="0"/>
                    <a:ea typeface="Calibri Light"/>
                    <a:cs typeface="Calibri Light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E858DA-045E-DD66-1298-39A34DE4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3" y="2967596"/>
                <a:ext cx="3427081" cy="776087"/>
              </a:xfrm>
              <a:prstGeom prst="rect">
                <a:avLst/>
              </a:prstGeom>
              <a:blipFill>
                <a:blip r:embed="rId3"/>
                <a:stretch>
                  <a:fillRect l="-5516" t="-12598" r="-890" b="-38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D0DC2A-DDCB-8409-AEEE-181E7DF630E7}"/>
                  </a:ext>
                </a:extLst>
              </p:cNvPr>
              <p:cNvSpPr txBox="1"/>
              <p:nvPr/>
            </p:nvSpPr>
            <p:spPr>
              <a:xfrm>
                <a:off x="261254" y="4422164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Sensitivity partials:</a:t>
                </a: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,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𝑤h𝑒𝑟𝑒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0A845C-2A9D-1263-5E8B-9D529CBF9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4" y="4422164"/>
                <a:ext cx="3427081" cy="776087"/>
              </a:xfrm>
              <a:prstGeom prst="rect">
                <a:avLst/>
              </a:prstGeom>
              <a:blipFill>
                <a:blip r:embed="rId4"/>
                <a:stretch>
                  <a:fillRect l="-5516" t="-11719" r="-4626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eft Brace 12">
            <a:extLst>
              <a:ext uri="{FF2B5EF4-FFF2-40B4-BE49-F238E27FC236}">
                <a16:creationId xmlns:a16="http://schemas.microsoft.com/office/drawing/2014/main" id="{E9A710DC-EF5F-A570-0EC7-ABEE987CF9CB}"/>
              </a:ext>
            </a:extLst>
          </p:cNvPr>
          <p:cNvSpPr/>
          <p:nvPr/>
        </p:nvSpPr>
        <p:spPr>
          <a:xfrm>
            <a:off x="4005942" y="1198708"/>
            <a:ext cx="499462" cy="4318427"/>
          </a:xfrm>
          <a:prstGeom prst="leftBrace">
            <a:avLst>
              <a:gd name="adj1" fmla="val 192948"/>
              <a:gd name="adj2" fmla="val 9223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45E080-4ADF-2838-7134-82790124269C}"/>
                  </a:ext>
                </a:extLst>
              </p:cNvPr>
              <p:cNvSpPr txBox="1"/>
              <p:nvPr/>
            </p:nvSpPr>
            <p:spPr>
              <a:xfrm>
                <a:off x="5097076" y="1214075"/>
                <a:ext cx="5706676" cy="85221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D7882C0-E106-9FDD-81BD-502EFB82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76" y="1214075"/>
                <a:ext cx="5706676" cy="852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7DA047-5AFD-676F-E1DA-DB4AB01B1CCC}"/>
                  </a:ext>
                </a:extLst>
              </p:cNvPr>
              <p:cNvSpPr txBox="1"/>
              <p:nvPr/>
            </p:nvSpPr>
            <p:spPr>
              <a:xfrm>
                <a:off x="5097076" y="3428999"/>
                <a:ext cx="5706676" cy="85221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𝑎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7DA047-5AFD-676F-E1DA-DB4AB01B1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76" y="3428999"/>
                <a:ext cx="5706676" cy="8522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4E2A9B-9281-8CD9-BD56-A212CF09726F}"/>
                  </a:ext>
                </a:extLst>
              </p:cNvPr>
              <p:cNvSpPr txBox="1"/>
              <p:nvPr/>
            </p:nvSpPr>
            <p:spPr>
              <a:xfrm>
                <a:off x="5097076" y="2321537"/>
                <a:ext cx="4482353" cy="85221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𝛾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′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𝜁𝜔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4E2A9B-9281-8CD9-BD56-A212CF097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76" y="2321537"/>
                <a:ext cx="4482353" cy="852217"/>
              </a:xfrm>
              <a:prstGeom prst="rect">
                <a:avLst/>
              </a:prstGeom>
              <a:blipFill>
                <a:blip r:embed="rId7"/>
                <a:stretch>
                  <a:fillRect r="-5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0A6EFA-F21E-7CA2-C4A5-00446396BAF8}"/>
                  </a:ext>
                </a:extLst>
              </p:cNvPr>
              <p:cNvSpPr txBox="1"/>
              <p:nvPr/>
            </p:nvSpPr>
            <p:spPr>
              <a:xfrm>
                <a:off x="5097076" y="4536461"/>
                <a:ext cx="3633267" cy="85221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𝛾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′</m:t>
                          </m:r>
                        </m:sup>
                      </m:sSup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𝜁𝜔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𝑦𝑒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0A6EFA-F21E-7CA2-C4A5-00446396B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076" y="4536461"/>
                <a:ext cx="3633267" cy="852217"/>
              </a:xfrm>
              <a:prstGeom prst="rect">
                <a:avLst/>
              </a:prstGeom>
              <a:blipFill>
                <a:blip r:embed="rId8"/>
                <a:stretch>
                  <a:fillRect r="-7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99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17672-5C34-E028-031F-F12AB7B4F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58119-7163-AD41-F0C9-39C118B8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15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3FE839-C691-9A40-502F-2E599005743B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Software Implementation: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26CEC0-3EB4-7EB5-6C26-916E51771799}"/>
                  </a:ext>
                </a:extLst>
              </p:cNvPr>
              <p:cNvSpPr txBox="1"/>
              <p:nvPr/>
            </p:nvSpPr>
            <p:spPr>
              <a:xfrm>
                <a:off x="532116" y="1474480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Parameters: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=5</m:t>
                    </m:r>
                  </m:oMath>
                </a14:m>
                <a:r>
                  <a:rPr lang="en-US" sz="2400" dirty="0">
                    <a:latin typeface="Aptos" panose="020B0004020202020204" pitchFamily="34" charset="0"/>
                    <a:ea typeface="Calibri Light"/>
                    <a:cs typeface="Calibri Ligh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=0.5</m:t>
                    </m:r>
                  </m:oMath>
                </a14:m>
                <a:r>
                  <a:rPr lang="en-US" sz="2400" dirty="0">
                    <a:latin typeface="Aptos" panose="020B0004020202020204" pitchFamily="34" charset="0"/>
                    <a:ea typeface="Calibri Light"/>
                    <a:cs typeface="Calibri Light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𝛾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=2</m:t>
                    </m:r>
                  </m:oMath>
                </a14:m>
                <a:r>
                  <a:rPr lang="en-US" sz="2400" dirty="0">
                    <a:latin typeface="Aptos" panose="020B0004020202020204" pitchFamily="34" charset="0"/>
                    <a:ea typeface="Calibri Light"/>
                    <a:cs typeface="Calibri Light"/>
                  </a:rPr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26CEC0-3EB4-7EB5-6C26-916E51771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16" y="1474480"/>
                <a:ext cx="3427081" cy="776087"/>
              </a:xfrm>
              <a:prstGeom prst="rect">
                <a:avLst/>
              </a:prstGeom>
              <a:blipFill>
                <a:blip r:embed="rId2"/>
                <a:stretch>
                  <a:fillRect l="-5338" t="-12598" b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2A18ED-FA0E-8BD6-E25C-844D44C9231E}"/>
                  </a:ext>
                </a:extLst>
              </p:cNvPr>
              <p:cNvSpPr txBox="1"/>
              <p:nvPr/>
            </p:nvSpPr>
            <p:spPr>
              <a:xfrm>
                <a:off x="532117" y="3040956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Constants: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=1.234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=5.678</m:t>
                    </m:r>
                  </m:oMath>
                </a14:m>
                <a:endParaRPr lang="en-US" sz="2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2A18ED-FA0E-8BD6-E25C-844D44C92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17" y="3040956"/>
                <a:ext cx="3427081" cy="776087"/>
              </a:xfrm>
              <a:prstGeom prst="rect">
                <a:avLst/>
              </a:prstGeom>
              <a:blipFill>
                <a:blip r:embed="rId3"/>
                <a:stretch>
                  <a:fillRect l="-5338" t="-12598" b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55FD12-65D6-4C9A-663F-5EC94DF11DEA}"/>
                  </a:ext>
                </a:extLst>
              </p:cNvPr>
              <p:cNvSpPr txBox="1"/>
              <p:nvPr/>
            </p:nvSpPr>
            <p:spPr>
              <a:xfrm>
                <a:off x="532118" y="4607432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Input: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sin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⁡(</m:t>
                      </m:r>
                      <m:f>
                        <m:fPr>
                          <m:type m:val="skw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20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55FD12-65D6-4C9A-663F-5EC94DF11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18" y="4607432"/>
                <a:ext cx="3427081" cy="776087"/>
              </a:xfrm>
              <a:prstGeom prst="rect">
                <a:avLst/>
              </a:prstGeom>
              <a:blipFill>
                <a:blip r:embed="rId4"/>
                <a:stretch>
                  <a:fillRect l="-5338" t="-12598" b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A8CCA04F-5295-650E-B651-AA92B091E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6512" y="1926656"/>
            <a:ext cx="7426971" cy="377745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54AE932-C3C7-9289-CF34-5ECA53E3FCC5}"/>
              </a:ext>
            </a:extLst>
          </p:cNvPr>
          <p:cNvSpPr txBox="1"/>
          <p:nvPr/>
        </p:nvSpPr>
        <p:spPr>
          <a:xfrm>
            <a:off x="4586513" y="1474480"/>
            <a:ext cx="3427081" cy="776087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States:</a:t>
            </a:r>
          </a:p>
        </p:txBody>
      </p:sp>
    </p:spTree>
    <p:extLst>
      <p:ext uri="{BB962C8B-B14F-4D97-AF65-F5344CB8AC3E}">
        <p14:creationId xmlns:p14="http://schemas.microsoft.com/office/powerpoint/2010/main" val="1483921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7725-DD3B-6AEE-2028-E81835812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35E96-E521-3A5F-BF42-DA41AE3D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16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99EAE4-CF5E-35BE-2251-6F5330967BC9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Simulation:</a:t>
            </a:r>
          </a:p>
        </p:txBody>
      </p:sp>
      <p:pic>
        <p:nvPicPr>
          <p:cNvPr id="10" name="Picture 9" descr="A diagram of a function&#10;&#10;AI-generated content may be incorrect.">
            <a:extLst>
              <a:ext uri="{FF2B5EF4-FFF2-40B4-BE49-F238E27FC236}">
                <a16:creationId xmlns:a16="http://schemas.microsoft.com/office/drawing/2014/main" id="{DC330E74-BD52-DB31-DA74-ADE23C6E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7566"/>
            <a:ext cx="6154056" cy="4615543"/>
          </a:xfrm>
          <a:prstGeom prst="rect">
            <a:avLst/>
          </a:prstGeom>
        </p:spPr>
      </p:pic>
      <p:pic>
        <p:nvPicPr>
          <p:cNvPr id="12" name="Picture 11" descr="A graph of values and time&#10;&#10;AI-generated content may be incorrect.">
            <a:extLst>
              <a:ext uri="{FF2B5EF4-FFF2-40B4-BE49-F238E27FC236}">
                <a16:creationId xmlns:a16="http://schemas.microsoft.com/office/drawing/2014/main" id="{956A4363-F2AE-F252-03A0-59A45BFC3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41" y="1307565"/>
            <a:ext cx="6154058" cy="461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84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FF133-E9F5-21DB-459F-FEFFABD01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D7512-9B6E-AAA9-332D-7C7460C2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17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89B625-3248-4EE3-CAF5-577986F32D38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Hardware Implementation: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45AF81-457C-C8C8-7C91-E144F82719D1}"/>
              </a:ext>
            </a:extLst>
          </p:cNvPr>
          <p:cNvSpPr txBox="1"/>
          <p:nvPr/>
        </p:nvSpPr>
        <p:spPr>
          <a:xfrm>
            <a:off x="532116" y="1474480"/>
            <a:ext cx="3427081" cy="416432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Setup:</a:t>
            </a:r>
          </a:p>
          <a:p>
            <a:endParaRPr lang="en-US" sz="800" b="1" i="1" dirty="0"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HW: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MSP430FR2355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12V 150RPM geared motor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28 PPR quadrature encoder (pre-gearbox)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LM298N H-Bridge motor driver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POT for command</a:t>
            </a:r>
          </a:p>
        </p:txBody>
      </p:sp>
    </p:spTree>
    <p:extLst>
      <p:ext uri="{BB962C8B-B14F-4D97-AF65-F5344CB8AC3E}">
        <p14:creationId xmlns:p14="http://schemas.microsoft.com/office/powerpoint/2010/main" val="26588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94F53-3BDF-2240-FA39-57AAAAEE8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88323-F2C7-4A2C-90A8-4077F2B3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18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82AEC9-B996-4108-353F-CC0AF576F9BD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Hardware Implementation: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73E88-86B4-D1CE-EA1D-FAB86BDC6ED0}"/>
              </a:ext>
            </a:extLst>
          </p:cNvPr>
          <p:cNvSpPr txBox="1"/>
          <p:nvPr/>
        </p:nvSpPr>
        <p:spPr>
          <a:xfrm>
            <a:off x="532116" y="1474480"/>
            <a:ext cx="3427081" cy="416432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Setup:</a:t>
            </a:r>
          </a:p>
          <a:p>
            <a:endParaRPr lang="en-US" sz="800" b="1" i="1" dirty="0"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HW: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MSP430FR2355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12V 150RPM geared motor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28 PPR quadrature encoder (pre-gearbox)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LM298N H-Bridge motor driver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POT for command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SW: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Hardware interrupts for encoder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Hardware PWM for motor driver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UART for data transmission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Zero-order hold discretization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 at 16 Hz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Low-pass filter on velocity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Floats used</a:t>
            </a:r>
          </a:p>
        </p:txBody>
      </p:sp>
    </p:spTree>
    <p:extLst>
      <p:ext uri="{BB962C8B-B14F-4D97-AF65-F5344CB8AC3E}">
        <p14:creationId xmlns:p14="http://schemas.microsoft.com/office/powerpoint/2010/main" val="2285585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7C4DE-5051-0F81-1F88-01D622138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3D0F9-E0E0-A0E5-23B0-D92817AB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19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A0958E-403A-F96A-52DF-27BB72EE4ED7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Hardware Implementation: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47297-C71A-D53B-8893-AF2AAF79DFDD}"/>
              </a:ext>
            </a:extLst>
          </p:cNvPr>
          <p:cNvSpPr txBox="1"/>
          <p:nvPr/>
        </p:nvSpPr>
        <p:spPr>
          <a:xfrm>
            <a:off x="532116" y="1474480"/>
            <a:ext cx="3427081" cy="416432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Setup:</a:t>
            </a:r>
          </a:p>
          <a:p>
            <a:endParaRPr lang="en-US" sz="800" b="1" i="1" dirty="0"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HW: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MSP430FR2355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12V 150RPM geared motor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28 PPR quadrature encoder (pre-gearbox)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LM298N H-Bridge motor driver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POT for command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SW: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Hardware interrupts for encoder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Hardware PWM for motor driver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UART for data transmission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Zero-order hold discretization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 at 16 Hz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Low-pass filter on velocity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Floats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EDA2-6717-2EC1-E980-48D57BD736D3}"/>
              </a:ext>
            </a:extLst>
          </p:cNvPr>
          <p:cNvSpPr txBox="1"/>
          <p:nvPr/>
        </p:nvSpPr>
        <p:spPr>
          <a:xfrm>
            <a:off x="4513086" y="1474480"/>
            <a:ext cx="3427081" cy="416432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Tests:</a:t>
            </a:r>
          </a:p>
          <a:p>
            <a:endParaRPr lang="en-US" sz="800" b="1" i="1" dirty="0"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Sinusoidal input: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0-270° at 100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mHz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Unstable at higher frequencies</a:t>
            </a:r>
          </a:p>
          <a:p>
            <a:pPr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Command following: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Turn POT to hearts content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Unstable for very quick adjustments</a:t>
            </a:r>
          </a:p>
        </p:txBody>
      </p:sp>
    </p:spTree>
    <p:extLst>
      <p:ext uri="{BB962C8B-B14F-4D97-AF65-F5344CB8AC3E}">
        <p14:creationId xmlns:p14="http://schemas.microsoft.com/office/powerpoint/2010/main" val="26985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05342-563A-3027-3953-63BBAF0FB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78808-3259-AD64-536B-A422ED92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2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35A434-7CBF-13A8-8677-453E23D7ACD8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Setup: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96EFE1-9205-BF16-818A-3E9F64E3F875}"/>
                  </a:ext>
                </a:extLst>
              </p:cNvPr>
              <p:cNvSpPr txBox="1"/>
              <p:nvPr/>
            </p:nvSpPr>
            <p:spPr>
              <a:xfrm>
                <a:off x="532119" y="1160289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DC motor dynamics: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𝑎𝑣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𝑏𝑢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96EFE1-9205-BF16-818A-3E9F64E3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19" y="1160289"/>
                <a:ext cx="3427081" cy="776087"/>
              </a:xfrm>
              <a:prstGeom prst="rect">
                <a:avLst/>
              </a:prstGeom>
              <a:blipFill>
                <a:blip r:embed="rId2"/>
                <a:stretch>
                  <a:fillRect l="-5338" t="-11719" b="-3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A62599-3C19-C5ED-E5CF-3B8B715AD0E7}"/>
              </a:ext>
            </a:extLst>
          </p:cNvPr>
          <p:cNvSpPr txBox="1"/>
          <p:nvPr/>
        </p:nvSpPr>
        <p:spPr>
          <a:xfrm>
            <a:off x="977792" y="2289467"/>
            <a:ext cx="195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Unknown motor constants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250255-617F-E597-0DC5-147425E21ED7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667434" y="2074688"/>
            <a:ext cx="289112" cy="214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C9D94B-2B69-DB06-E551-F00DAFA4E6F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956546" y="2109266"/>
            <a:ext cx="287191" cy="180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C528DA9-25FC-4D6B-C880-F24610A5BF39}"/>
              </a:ext>
            </a:extLst>
          </p:cNvPr>
          <p:cNvSpPr txBox="1"/>
          <p:nvPr/>
        </p:nvSpPr>
        <p:spPr>
          <a:xfrm>
            <a:off x="432226" y="2590542"/>
            <a:ext cx="2910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Input is terminal voltage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Output is angular position</a:t>
            </a:r>
          </a:p>
        </p:txBody>
      </p:sp>
    </p:spTree>
    <p:extLst>
      <p:ext uri="{BB962C8B-B14F-4D97-AF65-F5344CB8AC3E}">
        <p14:creationId xmlns:p14="http://schemas.microsoft.com/office/powerpoint/2010/main" val="4208975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5E760-75CE-A6C1-B20D-ABBF5D7A9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43D09-0786-03C3-C250-52C0007F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20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A4D58D-DC37-3750-88FF-1C104EAD8145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Hardware Implementation: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8E92BB-2F2A-AEE0-7E21-BB7036D834D8}"/>
              </a:ext>
            </a:extLst>
          </p:cNvPr>
          <p:cNvSpPr txBox="1"/>
          <p:nvPr/>
        </p:nvSpPr>
        <p:spPr>
          <a:xfrm>
            <a:off x="532116" y="1474480"/>
            <a:ext cx="3427081" cy="416432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Setup:</a:t>
            </a:r>
          </a:p>
          <a:p>
            <a:endParaRPr lang="en-US" sz="800" b="1" i="1" dirty="0"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HW: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MSP430FR2355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12V 150RPM geared motor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28 PPR quadrature encoder (pre-gearbox)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LM298N H-Bridge motor driver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POT for command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SW: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Hardware interrupts for encoder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Hardware PWM for motor driver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UART for data transmission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Zero-order hold discretization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 at 16 Hz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Low-pass filter on velocity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Floats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0EF8B-6C67-D5EC-DEDB-E7A7788DA994}"/>
              </a:ext>
            </a:extLst>
          </p:cNvPr>
          <p:cNvSpPr txBox="1"/>
          <p:nvPr/>
        </p:nvSpPr>
        <p:spPr>
          <a:xfrm>
            <a:off x="4513086" y="1474480"/>
            <a:ext cx="3427081" cy="416432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Tests:</a:t>
            </a:r>
          </a:p>
          <a:p>
            <a:endParaRPr lang="en-US" sz="800" b="1" i="1" dirty="0"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Sinusoidal input: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0-270° at 100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mHz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indent="-171450">
              <a:buFontTx/>
              <a:buChar char="-"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Unstable at higher frequencies</a:t>
            </a:r>
          </a:p>
          <a:p>
            <a:pPr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Command following: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Turn POT to hearts content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Unstable for very quick adjustments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F943F6-7E77-29D4-5D26-0BFF8F1E012D}"/>
              </a:ext>
            </a:extLst>
          </p:cNvPr>
          <p:cNvSpPr txBox="1"/>
          <p:nvPr/>
        </p:nvSpPr>
        <p:spPr>
          <a:xfrm>
            <a:off x="8232803" y="1474480"/>
            <a:ext cx="3427081" cy="4164320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Results:</a:t>
            </a:r>
          </a:p>
          <a:p>
            <a:endParaRPr lang="en-US" sz="800" b="1" i="1" dirty="0"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Sinusoidal input: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indent="-171450">
              <a:buFontTx/>
              <a:buChar char="-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Pretty cool!</a:t>
            </a:r>
          </a:p>
          <a:p>
            <a:pPr marL="171450" indent="-171450">
              <a:buFontTx/>
              <a:buChar char="-"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Backlash/stall torque?</a:t>
            </a:r>
          </a:p>
          <a:p>
            <a:pPr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Command following: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Acceptable.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Again, backlash/stall torque?</a:t>
            </a:r>
          </a:p>
        </p:txBody>
      </p:sp>
    </p:spTree>
    <p:extLst>
      <p:ext uri="{BB962C8B-B14F-4D97-AF65-F5344CB8AC3E}">
        <p14:creationId xmlns:p14="http://schemas.microsoft.com/office/powerpoint/2010/main" val="3450236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1EBD0-BA46-83A4-F4EA-8E3E0CD98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FA7B7-7BC4-C7D6-CB8B-BBA95300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21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D12575-7FC4-2F84-7667-8DCC4F31FDBA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Sinusoidal Results:</a:t>
            </a:r>
          </a:p>
        </p:txBody>
      </p:sp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7015A8D4-9517-D5E0-FB8F-68874DD1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123"/>
            <a:ext cx="5979887" cy="4663017"/>
          </a:xfrm>
          <a:prstGeom prst="rect">
            <a:avLst/>
          </a:prstGeom>
        </p:spPr>
      </p:pic>
      <p:pic>
        <p:nvPicPr>
          <p:cNvPr id="10" name="Picture 9" descr="A graph with orange lines and numbers&#10;&#10;AI-generated content may be incorrect.">
            <a:extLst>
              <a:ext uri="{FF2B5EF4-FFF2-40B4-BE49-F238E27FC236}">
                <a16:creationId xmlns:a16="http://schemas.microsoft.com/office/drawing/2014/main" id="{C2D4B9A4-7F31-D2FC-6E21-9D3A50A38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82128"/>
            <a:ext cx="6096000" cy="466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4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C31AC-9B58-08DF-42DE-A67E88B74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1DEB-86A0-916B-C908-323E0F66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22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68D2AD-39BD-0946-F5CF-348C953129A5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Command Following Results: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526F6B-4C78-5A09-CD1B-D3BEECF023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1280123"/>
            <a:ext cx="5979887" cy="4663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149FE3-A350-2420-4C07-99C8D83ACD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95999" y="1369472"/>
            <a:ext cx="6096000" cy="448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1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B90C6-EFA3-EFED-5B47-9D717B5D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95A4-2EFA-EE6B-731F-80B0AD49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3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743CE51-33F8-1926-66AD-25A8A05E2758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Setup: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B0024D-87DE-D16E-89AD-E765779CEC76}"/>
                  </a:ext>
                </a:extLst>
              </p:cNvPr>
              <p:cNvSpPr txBox="1"/>
              <p:nvPr/>
            </p:nvSpPr>
            <p:spPr>
              <a:xfrm>
                <a:off x="532119" y="1160289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DC motor dynamics: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𝑎𝑣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𝑏𝑢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B0024D-87DE-D16E-89AD-E765779CE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19" y="1160289"/>
                <a:ext cx="3427081" cy="776087"/>
              </a:xfrm>
              <a:prstGeom prst="rect">
                <a:avLst/>
              </a:prstGeom>
              <a:blipFill>
                <a:blip r:embed="rId2"/>
                <a:stretch>
                  <a:fillRect l="-5338" t="-11719" b="-3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00BD57-012F-A7E3-73A4-E93CDD8E3FEB}"/>
              </a:ext>
            </a:extLst>
          </p:cNvPr>
          <p:cNvSpPr txBox="1"/>
          <p:nvPr/>
        </p:nvSpPr>
        <p:spPr>
          <a:xfrm>
            <a:off x="977792" y="2289467"/>
            <a:ext cx="195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Unknown motor constants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664411-61EA-9EA0-AF58-72DC3A3327B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667434" y="2074688"/>
            <a:ext cx="289112" cy="214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628A2C-A415-2D10-8142-D2CB175E8234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956546" y="2109266"/>
            <a:ext cx="287191" cy="180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41290E-64E5-707B-EC44-868AC83686C9}"/>
                  </a:ext>
                </a:extLst>
              </p:cNvPr>
              <p:cNvSpPr txBox="1"/>
              <p:nvPr/>
            </p:nvSpPr>
            <p:spPr>
              <a:xfrm>
                <a:off x="4382459" y="1160289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Control Law:</a:t>
                </a:r>
              </a:p>
              <a:p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u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41290E-64E5-707B-EC44-868AC8368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59" y="1160289"/>
                <a:ext cx="3427081" cy="776087"/>
              </a:xfrm>
              <a:prstGeom prst="rect">
                <a:avLst/>
              </a:prstGeom>
              <a:blipFill>
                <a:blip r:embed="rId3"/>
                <a:stretch>
                  <a:fillRect l="-5516" t="-11719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D4FA479-CFB2-2149-3DBA-702D9E931D7F}"/>
              </a:ext>
            </a:extLst>
          </p:cNvPr>
          <p:cNvSpPr txBox="1"/>
          <p:nvPr/>
        </p:nvSpPr>
        <p:spPr>
          <a:xfrm>
            <a:off x="432226" y="2590542"/>
            <a:ext cx="2910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Input is terminal voltage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Output is angular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086EB-E513-BEE6-C356-72FBA025C379}"/>
                  </a:ext>
                </a:extLst>
              </p:cNvPr>
              <p:cNvSpPr txBox="1"/>
              <p:nvPr/>
            </p:nvSpPr>
            <p:spPr>
              <a:xfrm>
                <a:off x="4311382" y="2590542"/>
                <a:ext cx="29103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/</a:t>
                </a:r>
                <a:r>
                  <a:rPr lang="en-US" sz="1400" dirty="0">
                    <a:ea typeface="Cambria Math" panose="02040503050406030204" pitchFamily="18" charset="0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are the control parameters</a:t>
                </a:r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is the reference input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4086EB-E513-BEE6-C356-72FBA025C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82" y="2590542"/>
                <a:ext cx="2910328" cy="523220"/>
              </a:xfrm>
              <a:prstGeom prst="rect">
                <a:avLst/>
              </a:prstGeom>
              <a:blipFill>
                <a:blip r:embed="rId4"/>
                <a:stretch>
                  <a:fillRect l="-418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70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33E30-7F17-957A-66E8-2CE3B1A6B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14527-C06F-D9AA-CBB3-445D9064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4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96549D-C7D8-C660-9DF9-3EBD811B1E1F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Setup: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C4E663-3B2B-A877-0D39-B1FEE81638A0}"/>
                  </a:ext>
                </a:extLst>
              </p:cNvPr>
              <p:cNvSpPr txBox="1"/>
              <p:nvPr/>
            </p:nvSpPr>
            <p:spPr>
              <a:xfrm>
                <a:off x="532119" y="1160289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DC motor dynamics: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𝑎𝑣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𝑏𝑢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C4E663-3B2B-A877-0D39-B1FEE8163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19" y="1160289"/>
                <a:ext cx="3427081" cy="776087"/>
              </a:xfrm>
              <a:prstGeom prst="rect">
                <a:avLst/>
              </a:prstGeom>
              <a:blipFill>
                <a:blip r:embed="rId2"/>
                <a:stretch>
                  <a:fillRect l="-5338" t="-11719" b="-3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9EDCFD0-9412-1B31-B69F-E2B339029D05}"/>
              </a:ext>
            </a:extLst>
          </p:cNvPr>
          <p:cNvSpPr txBox="1"/>
          <p:nvPr/>
        </p:nvSpPr>
        <p:spPr>
          <a:xfrm>
            <a:off x="977792" y="2289467"/>
            <a:ext cx="195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Unknown motor constants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093B23-4558-3BD8-8DD7-9097BB0E2A88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667434" y="2074688"/>
            <a:ext cx="289112" cy="214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6D4B8D-5306-CFC5-E61F-5BCDC41D6CBC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956546" y="2109266"/>
            <a:ext cx="287191" cy="180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9FE633-4324-F004-4094-5EF14FFB26DD}"/>
                  </a:ext>
                </a:extLst>
              </p:cNvPr>
              <p:cNvSpPr txBox="1"/>
              <p:nvPr/>
            </p:nvSpPr>
            <p:spPr>
              <a:xfrm>
                <a:off x="4382459" y="1160289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Control Law:</a:t>
                </a:r>
              </a:p>
              <a:p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u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9FE633-4324-F004-4094-5EF14FFB2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59" y="1160289"/>
                <a:ext cx="3427081" cy="776087"/>
              </a:xfrm>
              <a:prstGeom prst="rect">
                <a:avLst/>
              </a:prstGeom>
              <a:blipFill>
                <a:blip r:embed="rId3"/>
                <a:stretch>
                  <a:fillRect l="-5516" t="-11719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3E0930-6663-7693-96CF-4B89758475BB}"/>
                  </a:ext>
                </a:extLst>
              </p:cNvPr>
              <p:cNvSpPr txBox="1"/>
              <p:nvPr/>
            </p:nvSpPr>
            <p:spPr>
              <a:xfrm>
                <a:off x="8232800" y="1160289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Model system: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𝜁𝜔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3E0930-6663-7693-96CF-4B8975847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00" y="1160289"/>
                <a:ext cx="3427081" cy="776087"/>
              </a:xfrm>
              <a:prstGeom prst="rect">
                <a:avLst/>
              </a:prstGeom>
              <a:blipFill>
                <a:blip r:embed="rId4"/>
                <a:stretch>
                  <a:fillRect l="-5516" t="-11719" b="-49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5CC03C4-12BB-D542-AB8E-C3F74E5F47BA}"/>
              </a:ext>
            </a:extLst>
          </p:cNvPr>
          <p:cNvSpPr txBox="1"/>
          <p:nvPr/>
        </p:nvSpPr>
        <p:spPr>
          <a:xfrm>
            <a:off x="432226" y="2590542"/>
            <a:ext cx="2910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Input is terminal voltage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Output is angular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0D6945-6D2A-72C9-6E0D-EBC3F8D5B641}"/>
                  </a:ext>
                </a:extLst>
              </p:cNvPr>
              <p:cNvSpPr txBox="1"/>
              <p:nvPr/>
            </p:nvSpPr>
            <p:spPr>
              <a:xfrm>
                <a:off x="4311382" y="2590542"/>
                <a:ext cx="29103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/</a:t>
                </a:r>
                <a:r>
                  <a:rPr lang="en-US" sz="1400" dirty="0">
                    <a:ea typeface="Cambria Math" panose="02040503050406030204" pitchFamily="18" charset="0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are the control parameters</a:t>
                </a:r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is the reference input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0D6945-6D2A-72C9-6E0D-EBC3F8D5B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82" y="2590542"/>
                <a:ext cx="2910328" cy="523220"/>
              </a:xfrm>
              <a:prstGeom prst="rect">
                <a:avLst/>
              </a:prstGeom>
              <a:blipFill>
                <a:blip r:embed="rId5"/>
                <a:stretch>
                  <a:fillRect l="-418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9155CE-1113-76AC-0338-34C291849157}"/>
                  </a:ext>
                </a:extLst>
              </p:cNvPr>
              <p:cNvSpPr txBox="1"/>
              <p:nvPr/>
            </p:nvSpPr>
            <p:spPr>
              <a:xfrm>
                <a:off x="8190538" y="2599125"/>
                <a:ext cx="38167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Standard 2</a:t>
                </a:r>
                <a: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nd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order model</a:t>
                </a:r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𝜁</m:t>
                    </m:r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𝜔</m:t>
                    </m:r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define the intended system response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9155CE-1113-76AC-0338-34C291849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538" y="2599125"/>
                <a:ext cx="3816768" cy="523220"/>
              </a:xfrm>
              <a:prstGeom prst="rect">
                <a:avLst/>
              </a:prstGeom>
              <a:blipFill>
                <a:blip r:embed="rId6"/>
                <a:stretch>
                  <a:fillRect l="-479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11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9ABE7-02D4-C54C-2781-02D3A67CD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0EA1E-062A-380E-B5E7-3D35A599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5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6A4218-8A55-EC9D-AB51-993495238BB1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Setup: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E729E-FC48-205C-F32F-7028D436BBB4}"/>
                  </a:ext>
                </a:extLst>
              </p:cNvPr>
              <p:cNvSpPr txBox="1"/>
              <p:nvPr/>
            </p:nvSpPr>
            <p:spPr>
              <a:xfrm>
                <a:off x="532119" y="1160289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DC motor dynamics: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𝑎𝑣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𝑏𝑢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79E729E-FC48-205C-F32F-7028D436B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19" y="1160289"/>
                <a:ext cx="3427081" cy="776087"/>
              </a:xfrm>
              <a:prstGeom prst="rect">
                <a:avLst/>
              </a:prstGeom>
              <a:blipFill>
                <a:blip r:embed="rId2"/>
                <a:stretch>
                  <a:fillRect l="-5338" t="-11719" b="-3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F33ADBB-1B63-8134-E9E4-0069FBC1B150}"/>
              </a:ext>
            </a:extLst>
          </p:cNvPr>
          <p:cNvSpPr txBox="1"/>
          <p:nvPr/>
        </p:nvSpPr>
        <p:spPr>
          <a:xfrm>
            <a:off x="977792" y="2289467"/>
            <a:ext cx="195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Unknown motor constants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E55888-C2F6-1F87-4FEC-D1B62A6B71DE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667434" y="2074688"/>
            <a:ext cx="289112" cy="214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F71867-49B8-7E03-C5FA-C98F4FCC587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956546" y="2109266"/>
            <a:ext cx="287191" cy="180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E53CDF-AC37-C0E7-9F9E-2916EBE21C2E}"/>
                  </a:ext>
                </a:extLst>
              </p:cNvPr>
              <p:cNvSpPr txBox="1"/>
              <p:nvPr/>
            </p:nvSpPr>
            <p:spPr>
              <a:xfrm>
                <a:off x="4382459" y="1160289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Control Law:</a:t>
                </a:r>
              </a:p>
              <a:p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u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6E53CDF-AC37-C0E7-9F9E-2916EBE21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59" y="1160289"/>
                <a:ext cx="3427081" cy="776087"/>
              </a:xfrm>
              <a:prstGeom prst="rect">
                <a:avLst/>
              </a:prstGeom>
              <a:blipFill>
                <a:blip r:embed="rId3"/>
                <a:stretch>
                  <a:fillRect l="-5516" t="-11719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B46EDD-8477-9460-D01C-334C20659944}"/>
                  </a:ext>
                </a:extLst>
              </p:cNvPr>
              <p:cNvSpPr txBox="1"/>
              <p:nvPr/>
            </p:nvSpPr>
            <p:spPr>
              <a:xfrm>
                <a:off x="8232800" y="1160289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Model system: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𝜁𝜔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B46EDD-8477-9460-D01C-334C2065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00" y="1160289"/>
                <a:ext cx="3427081" cy="776087"/>
              </a:xfrm>
              <a:prstGeom prst="rect">
                <a:avLst/>
              </a:prstGeom>
              <a:blipFill>
                <a:blip r:embed="rId4"/>
                <a:stretch>
                  <a:fillRect l="-5516" t="-11719" b="-49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64BD2F7-0D0D-A1BC-01B1-9B71C93AE940}"/>
              </a:ext>
            </a:extLst>
          </p:cNvPr>
          <p:cNvSpPr txBox="1"/>
          <p:nvPr/>
        </p:nvSpPr>
        <p:spPr>
          <a:xfrm>
            <a:off x="432226" y="2590542"/>
            <a:ext cx="2910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Input is terminal voltage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Output is angular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9E425-2107-4A59-714A-EC904EFE50C7}"/>
                  </a:ext>
                </a:extLst>
              </p:cNvPr>
              <p:cNvSpPr txBox="1"/>
              <p:nvPr/>
            </p:nvSpPr>
            <p:spPr>
              <a:xfrm>
                <a:off x="4311382" y="2590542"/>
                <a:ext cx="29103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/</a:t>
                </a:r>
                <a:r>
                  <a:rPr lang="en-US" sz="1400" dirty="0">
                    <a:ea typeface="Cambria Math" panose="02040503050406030204" pitchFamily="18" charset="0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are the control parameters</a:t>
                </a:r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is the reference input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59E425-2107-4A59-714A-EC904EFE5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82" y="2590542"/>
                <a:ext cx="2910328" cy="523220"/>
              </a:xfrm>
              <a:prstGeom prst="rect">
                <a:avLst/>
              </a:prstGeom>
              <a:blipFill>
                <a:blip r:embed="rId5"/>
                <a:stretch>
                  <a:fillRect l="-418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33D659-7F22-DA61-C67A-59B4257FF531}"/>
                  </a:ext>
                </a:extLst>
              </p:cNvPr>
              <p:cNvSpPr txBox="1"/>
              <p:nvPr/>
            </p:nvSpPr>
            <p:spPr>
              <a:xfrm>
                <a:off x="8190538" y="2599125"/>
                <a:ext cx="38167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Standard 2</a:t>
                </a:r>
                <a: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nd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order model</a:t>
                </a:r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𝜁</m:t>
                    </m:r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𝜔</m:t>
                    </m:r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define the intended system response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33D659-7F22-DA61-C67A-59B4257FF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538" y="2599125"/>
                <a:ext cx="3816768" cy="523220"/>
              </a:xfrm>
              <a:prstGeom prst="rect">
                <a:avLst/>
              </a:prstGeom>
              <a:blipFill>
                <a:blip r:embed="rId6"/>
                <a:stretch>
                  <a:fillRect l="-479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D1688AD8-761F-A218-BD0F-2E168DD04561}"/>
              </a:ext>
            </a:extLst>
          </p:cNvPr>
          <p:cNvSpPr/>
          <p:nvPr/>
        </p:nvSpPr>
        <p:spPr>
          <a:xfrm rot="16200000">
            <a:off x="5846269" y="-2374741"/>
            <a:ext cx="499462" cy="11541420"/>
          </a:xfrm>
          <a:prstGeom prst="leftBrace">
            <a:avLst>
              <a:gd name="adj1" fmla="val 19294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93A4B2-C3CF-2E19-38E8-03D8DCF0CB4E}"/>
                  </a:ext>
                </a:extLst>
              </p:cNvPr>
              <p:cNvSpPr txBox="1"/>
              <p:nvPr/>
            </p:nvSpPr>
            <p:spPr>
              <a:xfrm>
                <a:off x="3043517" y="3586577"/>
                <a:ext cx="61049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Choose parameters?</a:t>
                </a:r>
              </a:p>
              <a:p>
                <a:pPr algn="ctr"/>
                <a:r>
                  <a:rPr lang="en-US" sz="18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NO -  adaptively  update them based on error (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𝐲</m:t>
                    </m:r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−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𝒚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𝒎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)!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93A4B2-C3CF-2E19-38E8-03D8DCF0C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17" y="3586577"/>
                <a:ext cx="6104964" cy="646331"/>
              </a:xfrm>
              <a:prstGeom prst="rect">
                <a:avLst/>
              </a:prstGeom>
              <a:blipFill>
                <a:blip r:embed="rId7"/>
                <a:stretch>
                  <a:fillRect t="-5660" b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9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27F87-8B71-4C12-4F2E-6A6E9E75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FDF8A6C-1668-2617-D828-A1490B10C5AE}"/>
              </a:ext>
            </a:extLst>
          </p:cNvPr>
          <p:cNvSpPr/>
          <p:nvPr/>
        </p:nvSpPr>
        <p:spPr>
          <a:xfrm>
            <a:off x="8232800" y="4809113"/>
            <a:ext cx="1787180" cy="7760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DC9C0-1E65-46DD-CC44-54925E1FB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6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4C338C-369F-0444-96BA-69F820AC235E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Setup: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D07645-866C-2289-2D3B-523646C5D8AE}"/>
                  </a:ext>
                </a:extLst>
              </p:cNvPr>
              <p:cNvSpPr txBox="1"/>
              <p:nvPr/>
            </p:nvSpPr>
            <p:spPr>
              <a:xfrm>
                <a:off x="532119" y="1160289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DC motor dynamics: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𝑑𝑣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𝑎𝑣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𝑏𝑢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D07645-866C-2289-2D3B-523646C5D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19" y="1160289"/>
                <a:ext cx="3427081" cy="776087"/>
              </a:xfrm>
              <a:prstGeom prst="rect">
                <a:avLst/>
              </a:prstGeom>
              <a:blipFill>
                <a:blip r:embed="rId2"/>
                <a:stretch>
                  <a:fillRect l="-5338" t="-11719" b="-3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EFDF1DB-9EFE-1950-AFF6-D230C830A4BC}"/>
              </a:ext>
            </a:extLst>
          </p:cNvPr>
          <p:cNvSpPr txBox="1"/>
          <p:nvPr/>
        </p:nvSpPr>
        <p:spPr>
          <a:xfrm>
            <a:off x="977792" y="2289467"/>
            <a:ext cx="19575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Unknown motor constants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225EFE-B7F0-5051-A46A-F97236F3539D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667434" y="2074688"/>
            <a:ext cx="289112" cy="214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C5807E-6894-E8E5-EFDA-8DE4F53C84F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956546" y="2109266"/>
            <a:ext cx="287191" cy="180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D6659-D5F2-CD75-3B1B-E4F8849F6ABF}"/>
                  </a:ext>
                </a:extLst>
              </p:cNvPr>
              <p:cNvSpPr txBox="1"/>
              <p:nvPr/>
            </p:nvSpPr>
            <p:spPr>
              <a:xfrm>
                <a:off x="4382459" y="1160289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Control Law:</a:t>
                </a:r>
              </a:p>
              <a:p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u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𝑣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D6659-D5F2-CD75-3B1B-E4F8849F6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59" y="1160289"/>
                <a:ext cx="3427081" cy="776087"/>
              </a:xfrm>
              <a:prstGeom prst="rect">
                <a:avLst/>
              </a:prstGeom>
              <a:blipFill>
                <a:blip r:embed="rId3"/>
                <a:stretch>
                  <a:fillRect l="-5516" t="-11719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D82724-7B17-3BBA-55BD-951D4E6D1AE8}"/>
                  </a:ext>
                </a:extLst>
              </p:cNvPr>
              <p:cNvSpPr txBox="1"/>
              <p:nvPr/>
            </p:nvSpPr>
            <p:spPr>
              <a:xfrm>
                <a:off x="8232800" y="1160289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Model system: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𝐺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)=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𝜁𝜔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D82724-7B17-3BBA-55BD-951D4E6D1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00" y="1160289"/>
                <a:ext cx="3427081" cy="776087"/>
              </a:xfrm>
              <a:prstGeom prst="rect">
                <a:avLst/>
              </a:prstGeom>
              <a:blipFill>
                <a:blip r:embed="rId4"/>
                <a:stretch>
                  <a:fillRect l="-5516" t="-11719" b="-49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004C-7C48-8B93-D63F-1D8D7591B363}"/>
                  </a:ext>
                </a:extLst>
              </p:cNvPr>
              <p:cNvSpPr txBox="1"/>
              <p:nvPr/>
            </p:nvSpPr>
            <p:spPr>
              <a:xfrm>
                <a:off x="532119" y="4421071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Loss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𝐽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004C-7C48-8B93-D63F-1D8D7591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19" y="4421071"/>
                <a:ext cx="3427081" cy="776087"/>
              </a:xfrm>
              <a:prstGeom prst="rect">
                <a:avLst/>
              </a:prstGeom>
              <a:blipFill>
                <a:blip r:embed="rId5"/>
                <a:stretch>
                  <a:fillRect l="-5338" t="-11719" b="-35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F8FD72-4EF2-C576-7B2C-67BB848A02CB}"/>
              </a:ext>
            </a:extLst>
          </p:cNvPr>
          <p:cNvSpPr txBox="1"/>
          <p:nvPr/>
        </p:nvSpPr>
        <p:spPr>
          <a:xfrm>
            <a:off x="432226" y="2590542"/>
            <a:ext cx="29103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Input is terminal voltage</a:t>
            </a:r>
          </a:p>
          <a:p>
            <a:pPr marL="171450" indent="-171450">
              <a:buFontTx/>
              <a:buChar char="-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Output is angular 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9635CD-28EA-6C16-0C55-12C6CBD6D3BD}"/>
                  </a:ext>
                </a:extLst>
              </p:cNvPr>
              <p:cNvSpPr txBox="1"/>
              <p:nvPr/>
            </p:nvSpPr>
            <p:spPr>
              <a:xfrm>
                <a:off x="4311382" y="2590542"/>
                <a:ext cx="29103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/</a:t>
                </a:r>
                <a:r>
                  <a:rPr lang="en-US" sz="1400" dirty="0">
                    <a:ea typeface="Cambria Math" panose="02040503050406030204" pitchFamily="18" charset="0"/>
                    <a:cs typeface="Calibri Ligh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are the control parameters</a:t>
                </a:r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is the reference input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9635CD-28EA-6C16-0C55-12C6CBD6D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82" y="2590542"/>
                <a:ext cx="2910328" cy="523220"/>
              </a:xfrm>
              <a:prstGeom prst="rect">
                <a:avLst/>
              </a:prstGeom>
              <a:blipFill>
                <a:blip r:embed="rId6"/>
                <a:stretch>
                  <a:fillRect l="-418" t="-348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E1391B-A3F9-47C1-D4DD-381005E802F9}"/>
                  </a:ext>
                </a:extLst>
              </p:cNvPr>
              <p:cNvSpPr txBox="1"/>
              <p:nvPr/>
            </p:nvSpPr>
            <p:spPr>
              <a:xfrm>
                <a:off x="8190538" y="2599125"/>
                <a:ext cx="38167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Standard 2</a:t>
                </a:r>
                <a:r>
                  <a:rPr lang="en-US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nd</a:t>
                </a:r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order model</a:t>
                </a:r>
              </a:p>
              <a:p>
                <a:pPr marL="171450" indent="-1714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𝜁</m:t>
                    </m:r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𝜔</m:t>
                    </m:r>
                  </m:oMath>
                </a14:m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 define the intended system response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E1391B-A3F9-47C1-D4DD-381005E80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538" y="2599125"/>
                <a:ext cx="3816768" cy="523220"/>
              </a:xfrm>
              <a:prstGeom prst="rect">
                <a:avLst/>
              </a:prstGeom>
              <a:blipFill>
                <a:blip r:embed="rId7"/>
                <a:stretch>
                  <a:fillRect l="-479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A3AF870D-DC44-2B27-6497-8B3F0DBBF4BD}"/>
              </a:ext>
            </a:extLst>
          </p:cNvPr>
          <p:cNvSpPr/>
          <p:nvPr/>
        </p:nvSpPr>
        <p:spPr>
          <a:xfrm rot="16200000">
            <a:off x="5846269" y="-2374741"/>
            <a:ext cx="499462" cy="11541420"/>
          </a:xfrm>
          <a:prstGeom prst="leftBrace">
            <a:avLst>
              <a:gd name="adj1" fmla="val 192948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EE4764-CCFC-21A1-3F30-06BFE6C6F6F3}"/>
                  </a:ext>
                </a:extLst>
              </p:cNvPr>
              <p:cNvSpPr txBox="1"/>
              <p:nvPr/>
            </p:nvSpPr>
            <p:spPr>
              <a:xfrm>
                <a:off x="3043517" y="3586577"/>
                <a:ext cx="610496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Choose parameters?</a:t>
                </a:r>
              </a:p>
              <a:p>
                <a:pPr algn="ctr"/>
                <a:r>
                  <a:rPr lang="en-US" sz="18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NO -  adaptively  update them based on error (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𝐲</m:t>
                    </m:r>
                    <m:r>
                      <a:rPr lang="en-US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−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𝒚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𝒎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)!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CEE4764-CCFC-21A1-3F30-06BFE6C6F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517" y="3586577"/>
                <a:ext cx="6104964" cy="646331"/>
              </a:xfrm>
              <a:prstGeom prst="rect">
                <a:avLst/>
              </a:prstGeom>
              <a:blipFill>
                <a:blip r:embed="rId8"/>
                <a:stretch>
                  <a:fillRect t="-5660" b="-1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647721-2AE4-5980-EF97-9ECC33325DFA}"/>
                  </a:ext>
                </a:extLst>
              </p:cNvPr>
              <p:cNvSpPr txBox="1"/>
              <p:nvPr/>
            </p:nvSpPr>
            <p:spPr>
              <a:xfrm>
                <a:off x="4382458" y="4426268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MIT rule: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𝜃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𝑑𝑡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𝛾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𝐽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2647721-2AE4-5980-EF97-9ECC33325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458" y="4426268"/>
                <a:ext cx="3427081" cy="776087"/>
              </a:xfrm>
              <a:prstGeom prst="rect">
                <a:avLst/>
              </a:prstGeom>
              <a:blipFill>
                <a:blip r:embed="rId9"/>
                <a:stretch>
                  <a:fillRect l="-5516" t="-11811" b="-37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12EC77-C24B-FFD7-F053-BAA765560A78}"/>
                  </a:ext>
                </a:extLst>
              </p:cNvPr>
              <p:cNvSpPr txBox="1"/>
              <p:nvPr/>
            </p:nvSpPr>
            <p:spPr>
              <a:xfrm>
                <a:off x="8232800" y="4421070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Parameter updates: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𝜃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𝑑𝑡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𝛾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𝑒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𝜕𝜃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𝑒</m:t>
                      </m:r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12EC77-C24B-FFD7-F053-BAA765560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800" y="4421070"/>
                <a:ext cx="3427081" cy="776087"/>
              </a:xfrm>
              <a:prstGeom prst="rect">
                <a:avLst/>
              </a:prstGeom>
              <a:blipFill>
                <a:blip r:embed="rId10"/>
                <a:stretch>
                  <a:fillRect l="-5516" t="-11719" b="-35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126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ECBBE-11C0-E94F-36DB-09E446AF0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D4568-46BB-7BB1-0895-932D5B8E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7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FDF375-80BA-D5BE-6BE3-07CAECA76172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Action: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13285-19CE-4009-05FD-0E870DD7B2A0}"/>
              </a:ext>
            </a:extLst>
          </p:cNvPr>
          <p:cNvSpPr txBox="1"/>
          <p:nvPr/>
        </p:nvSpPr>
        <p:spPr>
          <a:xfrm>
            <a:off x="261256" y="1214075"/>
            <a:ext cx="3427081" cy="776087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Implement control law:</a:t>
            </a:r>
          </a:p>
        </p:txBody>
      </p:sp>
    </p:spTree>
    <p:extLst>
      <p:ext uri="{BB962C8B-B14F-4D97-AF65-F5344CB8AC3E}">
        <p14:creationId xmlns:p14="http://schemas.microsoft.com/office/powerpoint/2010/main" val="241910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9B9F4-ED0E-F142-BBE8-DC165AFA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71138-E78A-A62D-FB29-860B2AFC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8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B85B03-6F4E-6B7B-DBFD-E6900FCD9AC4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Action: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7CC5F6-DCDA-D752-B5D3-6D12ED5F3243}"/>
                  </a:ext>
                </a:extLst>
              </p:cNvPr>
              <p:cNvSpPr txBox="1"/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Implement control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B13285-19CE-4009-05FD-0E870DD7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  <a:blipFill>
                <a:blip r:embed="rId2"/>
                <a:stretch>
                  <a:fillRect l="-5516" t="-11811" r="-6584" b="-44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B50EBC-F2B2-ABD4-9665-214F85900D0E}"/>
              </a:ext>
            </a:extLst>
          </p:cNvPr>
          <p:cNvSpPr txBox="1"/>
          <p:nvPr/>
        </p:nvSpPr>
        <p:spPr>
          <a:xfrm>
            <a:off x="261253" y="2967596"/>
            <a:ext cx="3427081" cy="776087"/>
          </a:xfrm>
          <a:prstGeom prst="rect">
            <a:avLst/>
          </a:prstGeom>
        </p:spPr>
        <p:txBody>
          <a:bodyPr vert="horz" wrap="none" lIns="0" tIns="0" rIns="0" bIns="0" rtlCol="0" anchor="t">
            <a:noAutofit/>
          </a:bodyPr>
          <a:lstStyle/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  <a:cs typeface="Calibri Light"/>
              </a:rPr>
              <a:t>Equate coefficients:</a:t>
            </a:r>
          </a:p>
          <a:p>
            <a:endParaRPr lang="en-US" sz="1400" b="1" i="1" dirty="0">
              <a:latin typeface="Cambria Math" panose="02040503050406030204" pitchFamily="18" charset="0"/>
              <a:ea typeface="Cambria Math" panose="02040503050406030204" pitchFamily="18" charset="0"/>
              <a:cs typeface="Calibri Light"/>
            </a:endParaRPr>
          </a:p>
          <a:p>
            <a:r>
              <a:rPr lang="en-US" sz="2400" dirty="0">
                <a:latin typeface="Aptos" panose="020B0004020202020204" pitchFamily="34" charset="0"/>
                <a:ea typeface="Calibri Light"/>
                <a:cs typeface="Calibri Ligh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96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B111A-1C38-8FFE-58F6-68DB585FB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748A6-319D-A1D0-0E9C-6FFC8FB6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3902" y="6288658"/>
            <a:ext cx="413404" cy="432818"/>
          </a:xfrm>
        </p:spPr>
        <p:txBody>
          <a:bodyPr/>
          <a:lstStyle/>
          <a:p>
            <a:fld id="{541F84CB-2621-0045-B30F-22109BF07890}" type="slidenum">
              <a:rPr lang="en-US" sz="1600" smtClean="0">
                <a:solidFill>
                  <a:schemeClr val="bg1"/>
                </a:solidFill>
              </a:rPr>
              <a:t>9</a:t>
            </a:fld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2A1ED0-3E26-4AE7-E9EB-5B448EAA568C}"/>
              </a:ext>
            </a:extLst>
          </p:cNvPr>
          <p:cNvSpPr txBox="1">
            <a:spLocks/>
          </p:cNvSpPr>
          <p:nvPr/>
        </p:nvSpPr>
        <p:spPr>
          <a:xfrm>
            <a:off x="261256" y="0"/>
            <a:ext cx="11930743" cy="1198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ea typeface="Calibri Light"/>
                <a:cs typeface="Calibri Light"/>
              </a:rPr>
              <a:t>Action: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B3A8C5A-B1E3-39C3-C277-AB3E6A604C1B}"/>
                  </a:ext>
                </a:extLst>
              </p:cNvPr>
              <p:cNvSpPr txBox="1"/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Implement control law: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Aptos" panose="020B0004020202020204" pitchFamily="34" charset="0"/>
                  <a:ea typeface="Calibri Light"/>
                  <a:cs typeface="Calibri Light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0B13285-19CE-4009-05FD-0E870DD7B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6" y="1214075"/>
                <a:ext cx="3427081" cy="776087"/>
              </a:xfrm>
              <a:prstGeom prst="rect">
                <a:avLst/>
              </a:prstGeom>
              <a:blipFill>
                <a:blip r:embed="rId2"/>
                <a:stretch>
                  <a:fillRect l="-5516" t="-11811" r="-6584" b="-44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D20879-7B25-13C4-8392-579732020339}"/>
                  </a:ext>
                </a:extLst>
              </p:cNvPr>
              <p:cNvSpPr txBox="1"/>
              <p:nvPr/>
            </p:nvSpPr>
            <p:spPr>
              <a:xfrm>
                <a:off x="261253" y="2967596"/>
                <a:ext cx="3427081" cy="776087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Autofit/>
              </a:bodyPr>
              <a:lstStyle/>
              <a:p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 Light"/>
                  </a:rPr>
                  <a:t>Equate coefficients:</a:t>
                </a:r>
              </a:p>
              <a:p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 Light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𝜁𝜔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/>
                      </a:rPr>
                      <m:t>𝑏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Aptos" panose="020B0004020202020204" pitchFamily="34" charset="0"/>
                    <a:ea typeface="Calibri Light"/>
                    <a:cs typeface="Calibri Light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E858DA-045E-DD66-1298-39A34DE4A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3" y="2967596"/>
                <a:ext cx="3427081" cy="776087"/>
              </a:xfrm>
              <a:prstGeom prst="rect">
                <a:avLst/>
              </a:prstGeom>
              <a:blipFill>
                <a:blip r:embed="rId3"/>
                <a:stretch>
                  <a:fillRect l="-5516" t="-12598" r="-890" b="-38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357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none" lIns="91440" tIns="45720" rIns="91440" bIns="45720" rtlCol="0" anchor="t">
        <a:noAutofit/>
      </a:bodyPr>
      <a:lstStyle>
        <a:defPPr marL="285750" indent="-285750" algn="l">
          <a:buFont typeface="Arial" panose="020B0604020202020204" pitchFamily="34" charset="0"/>
          <a:buChar char="•"/>
          <a:defRPr dirty="0" smtClean="0">
            <a:latin typeface="Aptos" panose="020B0004020202020204" pitchFamily="34" charset="0"/>
            <a:ea typeface="Calibri Light"/>
            <a:cs typeface="Calibri Ligh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U-branded-power-point-template-widescreen-white-NACOE" id="{ADD01BC5-6132-9D49-9396-222FB4134FE7}" vid="{93C3731A-3DF0-5640-8C11-0E93F3D336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MSU-branded-power-point-template-widescreen-white-NACOE</Template>
  <TotalTime>1028</TotalTime>
  <Words>952</Words>
  <Application>Microsoft Office PowerPoint</Application>
  <PresentationFormat>Widescreen</PresentationFormat>
  <Paragraphs>258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Control for Growing Skin Cells (AKA Curing Cancer) Kickoff Meeting</dc:title>
  <dc:creator>Kaiser, Dirk</dc:creator>
  <cp:lastModifiedBy>David Jensen</cp:lastModifiedBy>
  <cp:revision>7</cp:revision>
  <dcterms:created xsi:type="dcterms:W3CDTF">2024-09-12T01:48:36Z</dcterms:created>
  <dcterms:modified xsi:type="dcterms:W3CDTF">2025-04-30T16:21:51Z</dcterms:modified>
</cp:coreProperties>
</file>