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60" r:id="rId6"/>
    <p:sldId id="261" r:id="rId7"/>
    <p:sldId id="268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19" autoAdjust="0"/>
  </p:normalViewPr>
  <p:slideViewPr>
    <p:cSldViewPr snapToGrid="0" snapToObjects="1">
      <p:cViewPr varScale="1">
        <p:scale>
          <a:sx n="88" d="100"/>
          <a:sy n="8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49A9-4C06-B54D-A41F-E96CF1B6E8DA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B1F3D-9DD0-AB40-B746-0449ACEAD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388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F99FE-E01E-B742-9ADB-1F0C2F9AF08A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FC44-4605-7542-93B4-DA65C740D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7829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4FC44-4605-7542-93B4-DA65C740DA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393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r>
              <a:rPr lang="en-US" baseline="0" dirty="0" smtClean="0"/>
              <a:t> analytics with </a:t>
            </a:r>
            <a:r>
              <a:rPr lang="en-US" dirty="0" smtClean="0"/>
              <a:t>Flurry: </a:t>
            </a:r>
          </a:p>
          <a:p>
            <a:r>
              <a:rPr lang="en-US" dirty="0" smtClean="0"/>
              <a:t>Two-level</a:t>
            </a:r>
            <a:r>
              <a:rPr lang="en-US" baseline="0" dirty="0" smtClean="0"/>
              <a:t> structure: events and event parameters (for event distribution)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Tracks</a:t>
            </a:r>
            <a:r>
              <a:rPr lang="en-US" baseline="0" dirty="0" smtClean="0"/>
              <a:t> up to 300 events for each application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event can have dimension of time: duration, average length, by session and by user</a:t>
            </a:r>
            <a:endParaRPr lang="en-US" baseline="0" dirty="0" smtClean="0"/>
          </a:p>
          <a:p>
            <a:r>
              <a:rPr lang="en-US" dirty="0" smtClean="0"/>
              <a:t>Each event can have 10 parameters</a:t>
            </a:r>
          </a:p>
          <a:p>
            <a:r>
              <a:rPr lang="en-US" dirty="0" smtClean="0"/>
              <a:t>Each parameter can have an infinite number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4FC44-4605-7542-93B4-DA65C740DA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620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4FC44-4605-7542-93B4-DA65C740DA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620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JMP statistical tool very good for</a:t>
            </a:r>
            <a:r>
              <a:rPr lang="en-US" baseline="0" dirty="0" smtClean="0"/>
              <a:t> large data set analytics.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4FC44-4605-7542-93B4-DA65C740DA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919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8624-A126-9843-8D81-7E032788E580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A2AD-80F1-A24E-BAA5-47DC5AA8621E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 cstate="print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AFB5-FB65-7649-9AC5-888E954E0C0E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B3-751B-214E-AAC5-F3C715384927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 cstate="print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0EDA-CD13-4049-BBEE-E0E9D9EB5209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CA37-DEB7-3E4F-8248-CE77ED03F965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 cstate="print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00F-F5D0-7A4D-B83E-BA402E724F6C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1441-7EFE-BC43-8EB8-F344A39B33AC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2856-6AC0-9443-9DB4-598C26114632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 cstate="print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7E45-3A54-FF46-BB8E-4229317379D6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 cstate="print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547-4C4C-2345-8C66-805582E6884F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135-576C-F341-8C4B-43BE350406CD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C87E-D920-EC4A-ADF6-D33A4C464158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09F8-138D-1D40-A0D5-2091CB91AA97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9317-B2C3-1C48-97C2-97B3F6078C46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 cstate="print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D1E0-D40F-8B48-B3C3-88CB85C00CD4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F21C0F-E455-E942-8DAA-2071CE2D7F05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548743"/>
            <a:ext cx="8307387" cy="2775857"/>
          </a:xfrm>
        </p:spPr>
        <p:txBody>
          <a:bodyPr>
            <a:normAutofit fontScale="92500" lnSpcReduction="20000"/>
          </a:bodyPr>
          <a:lstStyle/>
          <a:p>
            <a:pPr lvl="5"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5"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Project Presentation to</a:t>
            </a: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5"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 5, 2013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ction Button: Custom 3">
            <a:hlinkClick r:id="" action="ppaction://hlinkshowjump?jump=nextslide" highlightClick="1"/>
          </p:cNvPr>
          <p:cNvSpPr/>
          <p:nvPr/>
        </p:nvSpPr>
        <p:spPr>
          <a:xfrm>
            <a:off x="8202083" y="508000"/>
            <a:ext cx="381000" cy="433917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4326" b="24203"/>
          <a:stretch>
            <a:fillRect/>
          </a:stretch>
        </p:blipFill>
        <p:spPr bwMode="auto">
          <a:xfrm>
            <a:off x="2284678" y="4148297"/>
            <a:ext cx="5857810" cy="140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1513954"/>
            <a:ext cx="4896983" cy="173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48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Results: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6979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Funnel analytics: Big picture</a:t>
            </a:r>
          </a:p>
          <a:p>
            <a:pPr lvl="1"/>
            <a:r>
              <a:rPr lang="en-US" dirty="0" smtClean="0"/>
              <a:t>Conversion % at each step, over time</a:t>
            </a:r>
          </a:p>
          <a:p>
            <a:r>
              <a:rPr lang="en-US" dirty="0" smtClean="0"/>
              <a:t>User path chart: Identify bottlenecks</a:t>
            </a:r>
          </a:p>
          <a:p>
            <a:pPr lvl="1"/>
            <a:r>
              <a:rPr lang="en-US" dirty="0" smtClean="0"/>
              <a:t>Number of users that navigate through the website/app</a:t>
            </a:r>
          </a:p>
          <a:p>
            <a:pPr lvl="1"/>
            <a:r>
              <a:rPr lang="en-US" dirty="0" smtClean="0"/>
              <a:t>Path users taking, not taking, or dropping off (% with each route)</a:t>
            </a:r>
          </a:p>
          <a:p>
            <a:r>
              <a:rPr lang="en-US" dirty="0" smtClean="0"/>
              <a:t>Events reporting: Drilling down</a:t>
            </a:r>
          </a:p>
          <a:p>
            <a:pPr lvl="1"/>
            <a:r>
              <a:rPr lang="en-US" dirty="0" smtClean="0"/>
              <a:t>Distribution of the number of times event triggered per session (content consumption)</a:t>
            </a:r>
          </a:p>
          <a:p>
            <a:pPr lvl="1"/>
            <a:r>
              <a:rPr lang="en-US" dirty="0" smtClean="0"/>
              <a:t>Number of unique visitors that triggered an event given a time period</a:t>
            </a:r>
          </a:p>
          <a:p>
            <a:pPr lvl="1"/>
            <a:r>
              <a:rPr lang="en-US" dirty="0" smtClean="0"/>
              <a:t>Average number of times an event occurs per session</a:t>
            </a:r>
          </a:p>
          <a:p>
            <a:r>
              <a:rPr lang="en-US" dirty="0" smtClean="0"/>
              <a:t>Event parameter reporting: Visibility to content creators</a:t>
            </a:r>
          </a:p>
          <a:p>
            <a:pPr lvl="1"/>
            <a:r>
              <a:rPr lang="en-US" dirty="0" smtClean="0"/>
              <a:t>Source of subscriber traffic</a:t>
            </a:r>
          </a:p>
          <a:p>
            <a:pPr lvl="1"/>
            <a:r>
              <a:rPr lang="en-US" dirty="0" smtClean="0"/>
              <a:t>Age range of subscribers</a:t>
            </a:r>
          </a:p>
          <a:p>
            <a:pPr lvl="1"/>
            <a:r>
              <a:rPr lang="en-US" dirty="0" smtClean="0"/>
              <a:t>Geographic breakdown of subscribers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45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 data for additional content creator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Design for other platforms (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Technical </a:t>
            </a:r>
            <a:r>
              <a:rPr lang="en-US" dirty="0"/>
              <a:t>roadmap, requirements, and </a:t>
            </a:r>
            <a:r>
              <a:rPr lang="en-US" dirty="0" smtClean="0"/>
              <a:t>cost </a:t>
            </a:r>
            <a:r>
              <a:rPr lang="en-US" dirty="0"/>
              <a:t>information from developers will need to be incorporated </a:t>
            </a:r>
            <a:r>
              <a:rPr lang="en-US" dirty="0" smtClean="0"/>
              <a:t>for prioritization of new/changed features </a:t>
            </a:r>
            <a:r>
              <a:rPr lang="en-US" dirty="0"/>
              <a:t>(time, cost, quality balance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Determine statistical significance of introducing or changing a feature with A/B testing or when introducing or changing more than one feature with multivariable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07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Assignment</a:t>
            </a:r>
          </a:p>
          <a:p>
            <a:r>
              <a:rPr lang="en-US" dirty="0" smtClean="0"/>
              <a:t>Personas</a:t>
            </a:r>
          </a:p>
          <a:p>
            <a:r>
              <a:rPr lang="en-US" dirty="0" smtClean="0"/>
              <a:t>Interview Insights</a:t>
            </a:r>
          </a:p>
          <a:p>
            <a:r>
              <a:rPr lang="en-US" dirty="0" smtClean="0"/>
              <a:t>Proposed Solutions</a:t>
            </a:r>
          </a:p>
          <a:p>
            <a:r>
              <a:rPr lang="en-US" dirty="0" smtClean="0"/>
              <a:t>Wireframes/Prototype</a:t>
            </a:r>
          </a:p>
          <a:p>
            <a:r>
              <a:rPr lang="en-US" dirty="0" smtClean="0"/>
              <a:t>Measuring Results</a:t>
            </a:r>
          </a:p>
          <a:p>
            <a:r>
              <a:rPr lang="en-US" dirty="0" smtClean="0"/>
              <a:t>Considerations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" action="ppaction://hlinkshowjump?jump=previousslide" highlightClick="1"/>
          </p:cNvPr>
          <p:cNvSpPr/>
          <p:nvPr/>
        </p:nvSpPr>
        <p:spPr>
          <a:xfrm>
            <a:off x="508000" y="486833"/>
            <a:ext cx="560917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15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455932" cy="2239897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YouTube content creators lack a dedicated platform to collaborate with other content creators, subscribers, and enterprises.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Objective: </a:t>
            </a:r>
            <a:r>
              <a:rPr lang="en-US" dirty="0"/>
              <a:t>Identify </a:t>
            </a:r>
            <a:r>
              <a:rPr lang="en-US" dirty="0" smtClean="0"/>
              <a:t>opportunities</a:t>
            </a:r>
            <a:r>
              <a:rPr lang="en-US" dirty="0"/>
              <a:t> to improve </a:t>
            </a:r>
            <a:r>
              <a:rPr lang="en-US" dirty="0" smtClean="0"/>
              <a:t>user interface and collaboration </a:t>
            </a:r>
            <a:r>
              <a:rPr lang="en-US" dirty="0"/>
              <a:t>experience for </a:t>
            </a:r>
            <a:r>
              <a:rPr lang="en-US" dirty="0" smtClean="0"/>
              <a:t>content creators.</a:t>
            </a:r>
          </a:p>
          <a:p>
            <a:r>
              <a:rPr lang="en-US" b="1" dirty="0" smtClean="0"/>
              <a:t>Method: </a:t>
            </a:r>
            <a:r>
              <a:rPr lang="en-US" dirty="0" smtClean="0"/>
              <a:t>Content creator interviews </a:t>
            </a:r>
            <a:r>
              <a:rPr lang="en-US" dirty="0" smtClean="0">
                <a:sym typeface="Wingdings" pitchFamily="2" charset="2"/>
              </a:rPr>
              <a:t> Personas  </a:t>
            </a:r>
            <a:r>
              <a:rPr lang="en-US" dirty="0" err="1" smtClean="0">
                <a:sym typeface="Wingdings" pitchFamily="2" charset="2"/>
              </a:rPr>
              <a:t>Userflow</a:t>
            </a:r>
            <a:r>
              <a:rPr lang="en-US" dirty="0" smtClean="0">
                <a:sym typeface="Wingdings" pitchFamily="2" charset="2"/>
              </a:rPr>
              <a:t>  Wireframes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508000"/>
            <a:ext cx="423334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508000"/>
            <a:ext cx="412750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81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508000"/>
            <a:ext cx="423334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508000"/>
            <a:ext cx="412750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a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9" y="1150459"/>
            <a:ext cx="8731521" cy="5176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24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user interviews, some creators: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imply don’t know how to make more money besides </a:t>
            </a:r>
            <a:r>
              <a:rPr lang="en-US" dirty="0" err="1" smtClean="0"/>
              <a:t>adWords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ind it challenging to find relevant collaborators, be it brands or other content creators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simple and digestible information derived from YouTube analytics</a:t>
            </a:r>
          </a:p>
          <a:p>
            <a:r>
              <a:rPr lang="en-US" dirty="0" smtClean="0"/>
              <a:t>Current user interface feedback:</a:t>
            </a:r>
          </a:p>
          <a:p>
            <a:pPr lvl="1"/>
            <a:r>
              <a:rPr lang="en-US" dirty="0" smtClean="0"/>
              <a:t>Confusion with terminology and search interface and results</a:t>
            </a:r>
          </a:p>
          <a:p>
            <a:pPr lvl="1"/>
            <a:r>
              <a:rPr lang="en-US" dirty="0" smtClean="0"/>
              <a:t>Few help features/explanations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59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917" y="2696569"/>
            <a:ext cx="4011083" cy="646741"/>
          </a:xfrm>
        </p:spPr>
        <p:txBody>
          <a:bodyPr>
            <a:normAutofit fontScale="92500"/>
          </a:bodyPr>
          <a:lstStyle/>
          <a:p>
            <a:r>
              <a:rPr lang="en-US" sz="1800" dirty="0" err="1" smtClean="0"/>
              <a:t>Onboarding</a:t>
            </a:r>
            <a:r>
              <a:rPr lang="en-US" sz="1800" dirty="0" smtClean="0"/>
              <a:t> video intros </a:t>
            </a:r>
            <a:r>
              <a:rPr lang="en-US" sz="1800" dirty="0" err="1" smtClean="0"/>
              <a:t>Reelio</a:t>
            </a:r>
            <a:r>
              <a:rPr lang="en-US" sz="1800" dirty="0" smtClean="0"/>
              <a:t> and explains different ways to make money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7256" y="2696570"/>
            <a:ext cx="3486518" cy="75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Simply don’t know how to make more money besides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adWords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951111" y="2782688"/>
            <a:ext cx="760939" cy="34924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256" y="4200099"/>
            <a:ext cx="3486518" cy="809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Need simple and digestible information derived from YouTube analytics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7256" y="3343310"/>
            <a:ext cx="3486518" cy="96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it challenging to find relevant collaborators, be it brands or other content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creators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917576" y="4946015"/>
            <a:ext cx="760939" cy="34924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940146" y="5602857"/>
            <a:ext cx="760939" cy="34924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2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47256" y="4905332"/>
            <a:ext cx="3486518" cy="74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Confusion with terminology and search interface and results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47256" y="5542875"/>
            <a:ext cx="3486518" cy="54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Few help features/explanations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944751" y="3411368"/>
            <a:ext cx="760939" cy="34924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951111" y="4238317"/>
            <a:ext cx="760939" cy="34924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883897" y="3336589"/>
            <a:ext cx="4011083" cy="64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Simple search function to find collaborators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88877" y="4169389"/>
            <a:ext cx="4011083" cy="64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</a:t>
            </a:r>
            <a:r>
              <a:rPr lang="en-US" sz="1800" dirty="0" smtClean="0"/>
              <a:t>harts summarizing YouTube analytics data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893857" y="4877449"/>
            <a:ext cx="4011083" cy="64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Propose new terminology: “profile”, “creators”, “collaborator”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887497" y="5483449"/>
            <a:ext cx="4011083" cy="64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Onboarding video with explanation of features, as well as how-to’s and tips</a:t>
            </a:r>
          </a:p>
        </p:txBody>
      </p:sp>
    </p:spTree>
    <p:extLst>
      <p:ext uri="{BB962C8B-B14F-4D97-AF65-F5344CB8AC3E}">
        <p14:creationId xmlns="" xmlns:p14="http://schemas.microsoft.com/office/powerpoint/2010/main" val="13203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84326" y="1644333"/>
            <a:ext cx="1270039" cy="37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Flow</a:t>
            </a:r>
            <a:endParaRPr lang="en-US" b="1" dirty="0"/>
          </a:p>
        </p:txBody>
      </p:sp>
      <p:pic>
        <p:nvPicPr>
          <p:cNvPr id="11" name="Picture 10" descr="userfl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02" y="1111839"/>
            <a:ext cx="8884024" cy="4925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7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/>
          <a:p>
            <a:r>
              <a:rPr lang="en-US" dirty="0" smtClean="0"/>
              <a:t>Please see separate PDF for wireframes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4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Results: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 name: Collaborator selection</a:t>
            </a:r>
          </a:p>
          <a:p>
            <a:pPr lvl="2"/>
            <a:r>
              <a:rPr lang="en-US" dirty="0" smtClean="0"/>
              <a:t>Trigger: user taps collaborator option</a:t>
            </a:r>
          </a:p>
          <a:p>
            <a:pPr lvl="2"/>
            <a:r>
              <a:rPr lang="en-US" dirty="0" smtClean="0"/>
              <a:t>Parameters: category of collaborator, </a:t>
            </a:r>
            <a:r>
              <a:rPr lang="en-US" dirty="0" err="1" smtClean="0"/>
              <a:t>Reelio</a:t>
            </a:r>
            <a:r>
              <a:rPr lang="en-US" dirty="0" smtClean="0"/>
              <a:t> rank</a:t>
            </a:r>
          </a:p>
          <a:p>
            <a:pPr lvl="2"/>
            <a:r>
              <a:rPr lang="en-US" dirty="0" smtClean="0"/>
              <a:t>Description: zero or one value records if a content creator taps a selection</a:t>
            </a:r>
          </a:p>
          <a:p>
            <a:r>
              <a:rPr lang="en-US" dirty="0" smtClean="0"/>
              <a:t>Event name: Collaborator search</a:t>
            </a:r>
          </a:p>
          <a:p>
            <a:pPr lvl="2"/>
            <a:r>
              <a:rPr lang="en-US" dirty="0" smtClean="0"/>
              <a:t>Trigger: user taps “Search”</a:t>
            </a:r>
          </a:p>
          <a:p>
            <a:pPr lvl="2"/>
            <a:r>
              <a:rPr lang="en-US" dirty="0" smtClean="0"/>
              <a:t>Parameters: key word, category of collaborator, social platform</a:t>
            </a:r>
          </a:p>
          <a:p>
            <a:pPr lvl="2"/>
            <a:r>
              <a:rPr lang="en-US" dirty="0" smtClean="0"/>
              <a:t>Description: zero </a:t>
            </a:r>
            <a:r>
              <a:rPr lang="en-US" dirty="0"/>
              <a:t>or one value records if a </a:t>
            </a:r>
            <a:r>
              <a:rPr lang="en-US" dirty="0" smtClean="0"/>
              <a:t>content creator taps “Search”</a:t>
            </a:r>
          </a:p>
          <a:p>
            <a:r>
              <a:rPr lang="en-US" dirty="0" smtClean="0"/>
              <a:t>Event name: Onboard video</a:t>
            </a:r>
          </a:p>
          <a:p>
            <a:pPr lvl="2"/>
            <a:r>
              <a:rPr lang="en-US" dirty="0" smtClean="0"/>
              <a:t>Trigger: user taps play</a:t>
            </a:r>
          </a:p>
          <a:p>
            <a:pPr lvl="2"/>
            <a:r>
              <a:rPr lang="en-US" dirty="0" smtClean="0"/>
              <a:t>Parameters: play time range</a:t>
            </a:r>
          </a:p>
          <a:p>
            <a:pPr lvl="2"/>
            <a:r>
              <a:rPr lang="en-US" dirty="0" smtClean="0"/>
              <a:t>Description: zero </a:t>
            </a:r>
            <a:r>
              <a:rPr lang="en-US" dirty="0"/>
              <a:t>or one value records if </a:t>
            </a:r>
            <a:r>
              <a:rPr lang="en-US" dirty="0" smtClean="0"/>
              <a:t>content creator </a:t>
            </a:r>
            <a:r>
              <a:rPr lang="en-US" dirty="0"/>
              <a:t>taps to view </a:t>
            </a:r>
            <a:r>
              <a:rPr lang="en-US" dirty="0" err="1" smtClean="0"/>
              <a:t>onboarding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Proposal by SINY Reelio Team</a:t>
            </a:r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529167" y="508000"/>
            <a:ext cx="529166" cy="391583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" action="ppaction://hlinkshowjump?jump=previousslide" highlightClick="1"/>
          </p:cNvPr>
          <p:cNvSpPr/>
          <p:nvPr/>
        </p:nvSpPr>
        <p:spPr>
          <a:xfrm>
            <a:off x="7789333" y="486833"/>
            <a:ext cx="423334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8212667" y="486833"/>
            <a:ext cx="381000" cy="423334"/>
          </a:xfrm>
          <a:prstGeom prst="actionButtonBlank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5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1913</TotalTime>
  <Words>611</Words>
  <Application>Microsoft Office PowerPoint</Application>
  <PresentationFormat>On-screen Show (4:3)</PresentationFormat>
  <Paragraphs>99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Expo</vt:lpstr>
      <vt:lpstr>Slide 1</vt:lpstr>
      <vt:lpstr>Table of Contents</vt:lpstr>
      <vt:lpstr>Assignment</vt:lpstr>
      <vt:lpstr>Personas</vt:lpstr>
      <vt:lpstr>Interview Insights</vt:lpstr>
      <vt:lpstr>Proposed Solutions</vt:lpstr>
      <vt:lpstr>User flow</vt:lpstr>
      <vt:lpstr>Wireframes</vt:lpstr>
      <vt:lpstr>Measuring Results: Data </vt:lpstr>
      <vt:lpstr>Measuring Results: Reporting</vt:lpstr>
      <vt:lpstr>Considerations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Priceline App: iOS iPhone</dc:title>
  <dc:creator>Mirian Pak</dc:creator>
  <cp:lastModifiedBy>Lauren</cp:lastModifiedBy>
  <cp:revision>90</cp:revision>
  <cp:lastPrinted>2013-11-26T10:03:42Z</cp:lastPrinted>
  <dcterms:created xsi:type="dcterms:W3CDTF">2013-11-26T01:19:33Z</dcterms:created>
  <dcterms:modified xsi:type="dcterms:W3CDTF">2013-12-09T00:21:58Z</dcterms:modified>
</cp:coreProperties>
</file>