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3" r:id="rId7"/>
    <p:sldId id="272" r:id="rId8"/>
    <p:sldId id="261" r:id="rId9"/>
    <p:sldId id="262" r:id="rId10"/>
    <p:sldId id="263" r:id="rId11"/>
    <p:sldId id="264" r:id="rId12"/>
    <p:sldId id="265" r:id="rId13"/>
    <p:sldId id="274" r:id="rId14"/>
    <p:sldId id="275" r:id="rId15"/>
    <p:sldId id="266" r:id="rId16"/>
    <p:sldId id="276" r:id="rId17"/>
    <p:sldId id="267" r:id="rId18"/>
    <p:sldId id="269" r:id="rId19"/>
    <p:sldId id="268" r:id="rId20"/>
    <p:sldId id="270" r:id="rId21"/>
    <p:sldId id="271" r:id="rId22"/>
    <p:sldId id="277" r:id="rId23"/>
    <p:sldId id="278" r:id="rId24"/>
    <p:sldId id="279" r:id="rId25"/>
    <p:sldId id="282" r:id="rId26"/>
    <p:sldId id="280" r:id="rId27"/>
    <p:sldId id="28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58586-769B-4793-B6D1-1B6EF4C72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C9615D-9147-4D94-B9F5-56AF80897E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3FD44-B4C2-4764-95C0-28EE4C912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390A-628C-4C48-A9CB-231AC3D4E752}" type="datetimeFigureOut">
              <a:rPr lang="en-GB" smtClean="0"/>
              <a:t>06/07/2019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93314-B0E5-4B6C-83E4-7842907FE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88996-CDB2-4A5F-A86E-1A770F1D0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5B0A-DA85-4F95-A5F6-0E7D3A3E94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2402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DF0C0-0371-424F-BE04-59ABF42A6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8AF11F-6348-4B36-85F6-4E4B71877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E3E96-B476-4484-A7A6-545CA6E3F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390A-628C-4C48-A9CB-231AC3D4E752}" type="datetimeFigureOut">
              <a:rPr lang="en-GB" smtClean="0"/>
              <a:t>06/07/2019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EDE48-C12B-4745-BC43-6B19C1DF3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1BB17-E5B8-4231-9083-280D37392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5B0A-DA85-4F95-A5F6-0E7D3A3E94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892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72667F-C2F0-488C-9FC3-4A8073FF50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36F38F-CB9B-44A4-B993-58A29AA9E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5A1D3-F622-4ADE-A39C-12EFD2980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390A-628C-4C48-A9CB-231AC3D4E752}" type="datetimeFigureOut">
              <a:rPr lang="en-GB" smtClean="0"/>
              <a:t>06/07/2019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9809D-5C91-43AF-92D6-FFF134183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99767-C0CE-47EF-9414-0201436C7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5B0A-DA85-4F95-A5F6-0E7D3A3E94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129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9ECF8-4009-43E1-A462-77927A941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93A87-A95E-4A67-AB9C-DA9166BB5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C33C1-4637-4273-A051-1CD413784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390A-628C-4C48-A9CB-231AC3D4E752}" type="datetimeFigureOut">
              <a:rPr lang="en-GB" smtClean="0"/>
              <a:t>06/07/2019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10FC1-44B1-4FAA-8510-83373DEA8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14C09-A997-427A-8C6C-CC0EBF09E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5B0A-DA85-4F95-A5F6-0E7D3A3E94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170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1C0B4-3AA6-484B-B988-2AE69B01A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4975C-07D1-4EED-94A5-FAB9F1B05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6E438-9B57-4A66-9FB0-9FC84C401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390A-628C-4C48-A9CB-231AC3D4E752}" type="datetimeFigureOut">
              <a:rPr lang="en-GB" smtClean="0"/>
              <a:t>06/07/2019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0698A-5A4E-4E0C-83D3-40430B0AE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C82E2-E8E1-4C4A-9E59-74DA2ECD7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5B0A-DA85-4F95-A5F6-0E7D3A3E94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770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4BCC5-6D03-4252-994B-328917A1B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15B87-C61D-4D25-BC82-4193BAE5BE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B22134-F760-447D-B8C6-992990EA3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657F24-1DEE-4E2A-8BFA-186448A20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390A-628C-4C48-A9CB-231AC3D4E752}" type="datetimeFigureOut">
              <a:rPr lang="en-GB" smtClean="0"/>
              <a:t>06/07/2019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09B1B-105F-4ED4-B94C-2282A955D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2A459-E07C-4DC5-B7E4-50670B442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5B0A-DA85-4F95-A5F6-0E7D3A3E94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5092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5B2B8-15B4-4972-AC78-620E1A369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FC047-3626-4ED8-88D8-E06BD4E81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735ABC-7CD9-41D4-8085-7E3A75A89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967C0F-B2C8-414B-9096-12B12EA6FB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5A6AA3-3423-45A9-9A02-E8556B8BEF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DDA301-D140-4672-8F78-80117AF8B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390A-628C-4C48-A9CB-231AC3D4E752}" type="datetimeFigureOut">
              <a:rPr lang="en-GB" smtClean="0"/>
              <a:t>06/07/2019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F0B49A-68E9-444A-B973-6581ED8BC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1C70AB-186D-490F-887D-A40D63684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5B0A-DA85-4F95-A5F6-0E7D3A3E94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77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D48F0-2AA7-4571-B324-B7AE5D097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77756A-E46E-4881-8210-5BC152B67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390A-628C-4C48-A9CB-231AC3D4E752}" type="datetimeFigureOut">
              <a:rPr lang="en-GB" smtClean="0"/>
              <a:t>06/07/2019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E18C05-A3EF-4E5C-B9DA-7F53CAF43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39BA4-FE5C-438F-8E8D-3B020A31B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5B0A-DA85-4F95-A5F6-0E7D3A3E94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234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9F0FC9-3F92-4D7F-994D-031E64D98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390A-628C-4C48-A9CB-231AC3D4E752}" type="datetimeFigureOut">
              <a:rPr lang="en-GB" smtClean="0"/>
              <a:t>06/07/2019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612DAF-D76F-4EC9-A2CD-0DA648C76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C356AF-7FF6-4D42-A100-1A71F4F27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5B0A-DA85-4F95-A5F6-0E7D3A3E94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067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F8544-9436-4953-9766-80F22D2C0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644D1-5494-435D-AE65-4BEB2F44D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141DE0-4459-48CF-8424-5FDE8C8DF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CF5FB-8F41-43B6-9CE1-D520D5E80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390A-628C-4C48-A9CB-231AC3D4E752}" type="datetimeFigureOut">
              <a:rPr lang="en-GB" smtClean="0"/>
              <a:t>06/07/2019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1FED5-1955-46C1-9FF4-36BA96F76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88284E-98E7-41CE-BC69-69156868B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5B0A-DA85-4F95-A5F6-0E7D3A3E94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4996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4E6F5-1A7F-4720-93F8-A0B8FBC26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370E7D-61B5-4A6C-842B-D151131D60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B8F5BC-BB62-49EF-9CB4-E5374E642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A23203-5EF0-4E60-9782-40305E11F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390A-628C-4C48-A9CB-231AC3D4E752}" type="datetimeFigureOut">
              <a:rPr lang="en-GB" smtClean="0"/>
              <a:t>06/07/2019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F1316-F822-46AF-BA96-9AEAFCB0A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73CC0-CC1D-4D64-BDD9-4ECB6126C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5B0A-DA85-4F95-A5F6-0E7D3A3E94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504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8BC104-58BF-497B-9A25-00E752098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7A0C4-365A-4528-8683-46068C2B5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79E04-9F42-4B4C-88E2-A21D9784B5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8390A-628C-4C48-A9CB-231AC3D4E752}" type="datetimeFigureOut">
              <a:rPr lang="en-GB" smtClean="0"/>
              <a:t>06/07/2019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C86F5-A55C-4A57-94E2-8360EBC0DE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CBFCD-24FC-428D-BF41-6E2B12EFE3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05B0A-DA85-4F95-A5F6-0E7D3A3E94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014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261A2-2865-417F-AD28-E7E30D8A7F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findNeighbour3 monitor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E79C48-E18A-4121-AC53-8F91110D0A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 front end for the findNeighbour3 server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318B38-1651-4744-811C-7631540E3DED}"/>
              </a:ext>
            </a:extLst>
          </p:cNvPr>
          <p:cNvSpPr txBox="1"/>
          <p:nvPr/>
        </p:nvSpPr>
        <p:spPr>
          <a:xfrm>
            <a:off x="10137913" y="6082748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V1.0 2019-07-07</a:t>
            </a:r>
          </a:p>
        </p:txBody>
      </p:sp>
    </p:spTree>
    <p:extLst>
      <p:ext uri="{BB962C8B-B14F-4D97-AF65-F5344CB8AC3E}">
        <p14:creationId xmlns:p14="http://schemas.microsoft.com/office/powerpoint/2010/main" val="3712830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7C7BB8-ED36-4CE3-8CF9-73F81AA9A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0" y="606355"/>
            <a:ext cx="7360028" cy="4045158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FF3EFB44-F89F-444B-9A98-BEC7C1F44BB1}"/>
              </a:ext>
            </a:extLst>
          </p:cNvPr>
          <p:cNvSpPr/>
          <p:nvPr/>
        </p:nvSpPr>
        <p:spPr>
          <a:xfrm>
            <a:off x="7185988" y="109330"/>
            <a:ext cx="3970021" cy="1554480"/>
          </a:xfrm>
          <a:prstGeom prst="wedgeRectCallout">
            <a:avLst>
              <a:gd name="adj1" fmla="val -138730"/>
              <a:gd name="adj2" fmla="val 1855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More details are available on these samples</a:t>
            </a:r>
          </a:p>
        </p:txBody>
      </p:sp>
    </p:spTree>
    <p:extLst>
      <p:ext uri="{BB962C8B-B14F-4D97-AF65-F5344CB8AC3E}">
        <p14:creationId xmlns:p14="http://schemas.microsoft.com/office/powerpoint/2010/main" val="4023977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F512F0-5910-4D2D-A3D8-41FA581A1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53" y="1803549"/>
            <a:ext cx="7328277" cy="4940554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FF3EFB44-F89F-444B-9A98-BEC7C1F44BB1}"/>
              </a:ext>
            </a:extLst>
          </p:cNvPr>
          <p:cNvSpPr/>
          <p:nvPr/>
        </p:nvSpPr>
        <p:spPr>
          <a:xfrm>
            <a:off x="7185988" y="109330"/>
            <a:ext cx="3970021" cy="1554480"/>
          </a:xfrm>
          <a:prstGeom prst="wedgeRectCallout">
            <a:avLst>
              <a:gd name="adj1" fmla="val -138730"/>
              <a:gd name="adj2" fmla="val 1855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Number of positions with particular bases, and similar technical data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FE7B2EAB-004D-42AC-B072-C8F5B6969A2A}"/>
              </a:ext>
            </a:extLst>
          </p:cNvPr>
          <p:cNvSpPr/>
          <p:nvPr/>
        </p:nvSpPr>
        <p:spPr>
          <a:xfrm>
            <a:off x="7726013" y="4654819"/>
            <a:ext cx="3970021" cy="1554480"/>
          </a:xfrm>
          <a:prstGeom prst="wedgeRectCallout">
            <a:avLst>
              <a:gd name="adj1" fmla="val -114446"/>
              <a:gd name="adj2" fmla="val -414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If the server is configured to build clusters of similar sequences, the clustering methods used (in this case, three different methods are in use) and cluster ids are shown.</a:t>
            </a:r>
          </a:p>
        </p:txBody>
      </p:sp>
    </p:spTree>
    <p:extLst>
      <p:ext uri="{BB962C8B-B14F-4D97-AF65-F5344CB8AC3E}">
        <p14:creationId xmlns:p14="http://schemas.microsoft.com/office/powerpoint/2010/main" val="1224222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F512F0-5910-4D2D-A3D8-41FA581A1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53" y="1803549"/>
            <a:ext cx="7328277" cy="4940554"/>
          </a:xfrm>
          <a:prstGeom prst="rect">
            <a:avLst/>
          </a:prstGeom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FE7B2EAB-004D-42AC-B072-C8F5B6969A2A}"/>
              </a:ext>
            </a:extLst>
          </p:cNvPr>
          <p:cNvSpPr/>
          <p:nvPr/>
        </p:nvSpPr>
        <p:spPr>
          <a:xfrm>
            <a:off x="7726013" y="4654819"/>
            <a:ext cx="3970021" cy="1554480"/>
          </a:xfrm>
          <a:prstGeom prst="wedgeRectCallout">
            <a:avLst>
              <a:gd name="adj1" fmla="val -72887"/>
              <a:gd name="adj2" fmla="val -542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This link will bring up a view of the cluster</a:t>
            </a:r>
          </a:p>
        </p:txBody>
      </p:sp>
    </p:spTree>
    <p:extLst>
      <p:ext uri="{BB962C8B-B14F-4D97-AF65-F5344CB8AC3E}">
        <p14:creationId xmlns:p14="http://schemas.microsoft.com/office/powerpoint/2010/main" val="526931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23E75B-152D-4863-915D-01FE1FA027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59" y="2131170"/>
            <a:ext cx="10438314" cy="5221923"/>
          </a:xfr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FF3EFB44-F89F-444B-9A98-BEC7C1F44BB1}"/>
              </a:ext>
            </a:extLst>
          </p:cNvPr>
          <p:cNvSpPr/>
          <p:nvPr/>
        </p:nvSpPr>
        <p:spPr>
          <a:xfrm>
            <a:off x="1749286" y="139147"/>
            <a:ext cx="3970021" cy="1554480"/>
          </a:xfrm>
          <a:prstGeom prst="wedgeRectCallout">
            <a:avLst>
              <a:gd name="adj1" fmla="val -24128"/>
              <a:gd name="adj2" fmla="val 1511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Details of clusters can be searched for by number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3F8466-7A2C-4CB7-ACBE-EE9812238D61}"/>
              </a:ext>
            </a:extLst>
          </p:cNvPr>
          <p:cNvSpPr/>
          <p:nvPr/>
        </p:nvSpPr>
        <p:spPr>
          <a:xfrm>
            <a:off x="2038718" y="3514918"/>
            <a:ext cx="1314081" cy="477962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3620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23E75B-152D-4863-915D-01FE1FA027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2" y="916387"/>
            <a:ext cx="6107589" cy="3055413"/>
          </a:xfr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FF3EFB44-F89F-444B-9A98-BEC7C1F44BB1}"/>
              </a:ext>
            </a:extLst>
          </p:cNvPr>
          <p:cNvSpPr/>
          <p:nvPr/>
        </p:nvSpPr>
        <p:spPr>
          <a:xfrm>
            <a:off x="1749286" y="139147"/>
            <a:ext cx="3970021" cy="1554480"/>
          </a:xfrm>
          <a:prstGeom prst="wedgeRectCallout">
            <a:avLst>
              <a:gd name="adj1" fmla="val -50487"/>
              <a:gd name="adj2" fmla="val 700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Details of clusters can be searched for by number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3F8466-7A2C-4CB7-ACBE-EE9812238D61}"/>
              </a:ext>
            </a:extLst>
          </p:cNvPr>
          <p:cNvSpPr/>
          <p:nvPr/>
        </p:nvSpPr>
        <p:spPr>
          <a:xfrm>
            <a:off x="841201" y="1693627"/>
            <a:ext cx="856882" cy="50800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904F14-536F-4C21-B99F-9983EEFDD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134" y="2465173"/>
            <a:ext cx="5678308" cy="3828183"/>
          </a:xfrm>
          <a:prstGeom prst="rect">
            <a:avLst/>
          </a:prstGeom>
        </p:spPr>
      </p:pic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5B9B6ECF-F341-4D55-8A1D-CF15BE25AD29}"/>
              </a:ext>
            </a:extLst>
          </p:cNvPr>
          <p:cNvSpPr/>
          <p:nvPr/>
        </p:nvSpPr>
        <p:spPr>
          <a:xfrm>
            <a:off x="8068806" y="210267"/>
            <a:ext cx="3970021" cy="1554480"/>
          </a:xfrm>
          <a:prstGeom prst="wedgeRectCallout">
            <a:avLst>
              <a:gd name="adj1" fmla="val 32174"/>
              <a:gd name="adj2" fmla="val 1824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Or from the sample details page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3DEE781-76C9-486A-886F-C85FBB21C02A}"/>
              </a:ext>
            </a:extLst>
          </p:cNvPr>
          <p:cNvSpPr/>
          <p:nvPr/>
        </p:nvSpPr>
        <p:spPr>
          <a:xfrm>
            <a:off x="11042526" y="3738879"/>
            <a:ext cx="856882" cy="50800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90695F-BFD6-4D3B-BB26-E9B9548C79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616"/>
          <a:stretch/>
        </p:blipFill>
        <p:spPr>
          <a:xfrm>
            <a:off x="91362" y="2570718"/>
            <a:ext cx="5454930" cy="3352321"/>
          </a:xfrm>
          <a:prstGeom prst="rect">
            <a:avLst/>
          </a:prstGeom>
        </p:spPr>
      </p:pic>
      <p:sp>
        <p:nvSpPr>
          <p:cNvPr id="13" name="Arrow: Down 12">
            <a:extLst>
              <a:ext uri="{FF2B5EF4-FFF2-40B4-BE49-F238E27FC236}">
                <a16:creationId xmlns:a16="http://schemas.microsoft.com/office/drawing/2014/main" id="{A8CFD189-6F64-4E2D-A238-CB0028E75EC9}"/>
              </a:ext>
            </a:extLst>
          </p:cNvPr>
          <p:cNvSpPr/>
          <p:nvPr/>
        </p:nvSpPr>
        <p:spPr>
          <a:xfrm>
            <a:off x="1070638" y="2251813"/>
            <a:ext cx="398007" cy="42672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1E7D17B-0F2C-451F-BC87-538A3D6584F9}"/>
              </a:ext>
            </a:extLst>
          </p:cNvPr>
          <p:cNvSpPr/>
          <p:nvPr/>
        </p:nvSpPr>
        <p:spPr>
          <a:xfrm>
            <a:off x="3808606" y="4663439"/>
            <a:ext cx="1220594" cy="50800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256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64706-CEDB-4220-B850-9B155B4EB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1FDE10-509A-46C9-9AC5-628F33F75C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892" y="1825625"/>
            <a:ext cx="9502215" cy="4351338"/>
          </a:xfr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6FBC01CF-37FA-4C6F-A5FE-B8CFC164F5A3}"/>
              </a:ext>
            </a:extLst>
          </p:cNvPr>
          <p:cNvSpPr/>
          <p:nvPr/>
        </p:nvSpPr>
        <p:spPr>
          <a:xfrm>
            <a:off x="7805526" y="203677"/>
            <a:ext cx="3970021" cy="1554480"/>
          </a:xfrm>
          <a:prstGeom prst="wedgeRectCallout">
            <a:avLst>
              <a:gd name="adj1" fmla="val -99425"/>
              <a:gd name="adj2" fmla="val 825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Four formats of the cluster view are available.  This is a tabular format</a:t>
            </a:r>
          </a:p>
        </p:txBody>
      </p:sp>
    </p:spTree>
    <p:extLst>
      <p:ext uri="{BB962C8B-B14F-4D97-AF65-F5344CB8AC3E}">
        <p14:creationId xmlns:p14="http://schemas.microsoft.com/office/powerpoint/2010/main" val="1689606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D4DC2-651A-44B2-A700-C1B7EA6D6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57865B-CC24-46E5-93F8-C64D2E166B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89" y="1344023"/>
            <a:ext cx="5695079" cy="4856163"/>
          </a:xfr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A132161F-E9A1-4AFE-A6B9-36D8B3D80C7E}"/>
              </a:ext>
            </a:extLst>
          </p:cNvPr>
          <p:cNvSpPr/>
          <p:nvPr/>
        </p:nvSpPr>
        <p:spPr>
          <a:xfrm>
            <a:off x="2124332" y="365125"/>
            <a:ext cx="3970021" cy="1554480"/>
          </a:xfrm>
          <a:prstGeom prst="wedgeRectCallout">
            <a:avLst>
              <a:gd name="adj1" fmla="val -19666"/>
              <a:gd name="adj2" fmla="val 854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The grid (as with other grids) is sortable and searchable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9172C1C-6E3A-4848-8301-733967A62686}"/>
              </a:ext>
            </a:extLst>
          </p:cNvPr>
          <p:cNvSpPr/>
          <p:nvPr/>
        </p:nvSpPr>
        <p:spPr>
          <a:xfrm>
            <a:off x="3052428" y="2669586"/>
            <a:ext cx="1143652" cy="50800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4D827B9-8034-467D-AD91-AA7A1DD39FD2}"/>
              </a:ext>
            </a:extLst>
          </p:cNvPr>
          <p:cNvSpPr/>
          <p:nvPr/>
        </p:nvSpPr>
        <p:spPr>
          <a:xfrm>
            <a:off x="5346962" y="5666036"/>
            <a:ext cx="654445" cy="26179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C9BFBB-6C69-47DD-8380-C95D078387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130"/>
          <a:stretch/>
        </p:blipFill>
        <p:spPr>
          <a:xfrm>
            <a:off x="6288739" y="2116953"/>
            <a:ext cx="4308141" cy="4415928"/>
          </a:xfrm>
          <a:prstGeom prst="rect">
            <a:avLst/>
          </a:prstGeom>
        </p:spPr>
      </p:pic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5E51500A-EFD2-4E55-9A17-BE58677B3AE0}"/>
              </a:ext>
            </a:extLst>
          </p:cNvPr>
          <p:cNvSpPr/>
          <p:nvPr/>
        </p:nvSpPr>
        <p:spPr>
          <a:xfrm>
            <a:off x="8233998" y="324485"/>
            <a:ext cx="3970021" cy="1554480"/>
          </a:xfrm>
          <a:prstGeom prst="wedgeRectCallout">
            <a:avLst>
              <a:gd name="adj1" fmla="val -19666"/>
              <a:gd name="adj2" fmla="val 854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Ticks indicate the server detects this sample as mixed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A82187A-E8CB-4993-AC5D-ACE7C3434A34}"/>
              </a:ext>
            </a:extLst>
          </p:cNvPr>
          <p:cNvSpPr/>
          <p:nvPr/>
        </p:nvSpPr>
        <p:spPr>
          <a:xfrm>
            <a:off x="4203310" y="5512627"/>
            <a:ext cx="1143652" cy="50800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03F5B6-B9B3-47A0-9A6B-A5D5AD0050AC}"/>
              </a:ext>
            </a:extLst>
          </p:cNvPr>
          <p:cNvSpPr txBox="1"/>
          <p:nvPr/>
        </p:nvSpPr>
        <p:spPr>
          <a:xfrm>
            <a:off x="6007138" y="5612269"/>
            <a:ext cx="1470724" cy="369332"/>
          </a:xfrm>
          <a:prstGeom prst="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none" rtlCol="0">
            <a:spAutoFit/>
          </a:bodyPr>
          <a:lstStyle/>
          <a:p>
            <a:r>
              <a:rPr lang="en-GB" dirty="0"/>
              <a:t>See next slide</a:t>
            </a:r>
          </a:p>
        </p:txBody>
      </p:sp>
    </p:spTree>
    <p:extLst>
      <p:ext uri="{BB962C8B-B14F-4D97-AF65-F5344CB8AC3E}">
        <p14:creationId xmlns:p14="http://schemas.microsoft.com/office/powerpoint/2010/main" val="2197992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64706-CEDB-4220-B850-9B155B4EB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1FDE10-509A-46C9-9AC5-628F33F75C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892" y="1825625"/>
            <a:ext cx="9502215" cy="4351338"/>
          </a:xfr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6FBC01CF-37FA-4C6F-A5FE-B8CFC164F5A3}"/>
              </a:ext>
            </a:extLst>
          </p:cNvPr>
          <p:cNvSpPr/>
          <p:nvPr/>
        </p:nvSpPr>
        <p:spPr>
          <a:xfrm>
            <a:off x="7805526" y="203677"/>
            <a:ext cx="3970021" cy="1554480"/>
          </a:xfrm>
          <a:prstGeom prst="wedgeRectCallout">
            <a:avLst>
              <a:gd name="adj1" fmla="val -126714"/>
              <a:gd name="adj2" fmla="val 1350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The length of the alignment (sites which vary between the members of the cluster) is shown along with the number of N (unknown) and M (mixed) bases</a:t>
            </a:r>
          </a:p>
        </p:txBody>
      </p:sp>
    </p:spTree>
    <p:extLst>
      <p:ext uri="{BB962C8B-B14F-4D97-AF65-F5344CB8AC3E}">
        <p14:creationId xmlns:p14="http://schemas.microsoft.com/office/powerpoint/2010/main" val="2521088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64706-CEDB-4220-B850-9B155B4EB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1FDE10-509A-46C9-9AC5-628F33F75C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892" y="1825625"/>
            <a:ext cx="9502215" cy="4351338"/>
          </a:xfr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6FBC01CF-37FA-4C6F-A5FE-B8CFC164F5A3}"/>
              </a:ext>
            </a:extLst>
          </p:cNvPr>
          <p:cNvSpPr/>
          <p:nvPr/>
        </p:nvSpPr>
        <p:spPr>
          <a:xfrm>
            <a:off x="7805526" y="203677"/>
            <a:ext cx="3970021" cy="1554480"/>
          </a:xfrm>
          <a:prstGeom prst="wedgeRectCallout">
            <a:avLst>
              <a:gd name="adj1" fmla="val -57616"/>
              <a:gd name="adj2" fmla="val 1362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The statistical approach to detection of mixed sequences involves comparing the number of Ns, Ms, or Ns/Ms with an expectation.  The choice is determined in the server config file</a:t>
            </a:r>
          </a:p>
        </p:txBody>
      </p:sp>
    </p:spTree>
    <p:extLst>
      <p:ext uri="{BB962C8B-B14F-4D97-AF65-F5344CB8AC3E}">
        <p14:creationId xmlns:p14="http://schemas.microsoft.com/office/powerpoint/2010/main" val="2028867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64706-CEDB-4220-B850-9B155B4EB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1FDE10-509A-46C9-9AC5-628F33F75C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892" y="1825625"/>
            <a:ext cx="9502215" cy="4351338"/>
          </a:xfr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6FBC01CF-37FA-4C6F-A5FE-B8CFC164F5A3}"/>
              </a:ext>
            </a:extLst>
          </p:cNvPr>
          <p:cNvSpPr/>
          <p:nvPr/>
        </p:nvSpPr>
        <p:spPr>
          <a:xfrm>
            <a:off x="7805526" y="203677"/>
            <a:ext cx="3970021" cy="1554480"/>
          </a:xfrm>
          <a:prstGeom prst="wedgeRectCallout">
            <a:avLst>
              <a:gd name="adj1" fmla="val -35835"/>
              <a:gd name="adj2" fmla="val 1382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Four statistics are provided, each testing the number of ‘what tested’ bases exceeds an expectation</a:t>
            </a:r>
          </a:p>
        </p:txBody>
      </p:sp>
    </p:spTree>
    <p:extLst>
      <p:ext uri="{BB962C8B-B14F-4D97-AF65-F5344CB8AC3E}">
        <p14:creationId xmlns:p14="http://schemas.microsoft.com/office/powerpoint/2010/main" val="1859071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81172-7D5E-4F7D-B75F-B1DB071CF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Launching the monitor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89438-19BE-4721-A999-3D9E73996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Running a docker image is the easiest method</a:t>
            </a:r>
          </a:p>
          <a:p>
            <a:r>
              <a:rPr lang="en-GB" dirty="0"/>
              <a:t>See </a:t>
            </a:r>
            <a:r>
              <a:rPr lang="en-GB" dirty="0" err="1"/>
              <a:t>github</a:t>
            </a:r>
            <a:r>
              <a:rPr lang="en-GB" dirty="0"/>
              <a:t> for details</a:t>
            </a:r>
          </a:p>
        </p:txBody>
      </p:sp>
    </p:spTree>
    <p:extLst>
      <p:ext uri="{BB962C8B-B14F-4D97-AF65-F5344CB8AC3E}">
        <p14:creationId xmlns:p14="http://schemas.microsoft.com/office/powerpoint/2010/main" val="2163539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64706-CEDB-4220-B850-9B155B4EB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1FDE10-509A-46C9-9AC5-628F33F75C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892" y="1825625"/>
            <a:ext cx="9502215" cy="4351338"/>
          </a:xfr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6FBC01CF-37FA-4C6F-A5FE-B8CFC164F5A3}"/>
              </a:ext>
            </a:extLst>
          </p:cNvPr>
          <p:cNvSpPr/>
          <p:nvPr/>
        </p:nvSpPr>
        <p:spPr>
          <a:xfrm>
            <a:off x="7805526" y="203677"/>
            <a:ext cx="3970021" cy="1554480"/>
          </a:xfrm>
          <a:prstGeom prst="wedgeRectCallout">
            <a:avLst>
              <a:gd name="adj1" fmla="val -8546"/>
              <a:gd name="adj2" fmla="val 1113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The sequence can be shown</a:t>
            </a:r>
          </a:p>
        </p:txBody>
      </p:sp>
    </p:spTree>
    <p:extLst>
      <p:ext uri="{BB962C8B-B14F-4D97-AF65-F5344CB8AC3E}">
        <p14:creationId xmlns:p14="http://schemas.microsoft.com/office/powerpoint/2010/main" val="26134353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64706-CEDB-4220-B850-9B155B4EB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1FDE10-509A-46C9-9AC5-628F33F75C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892" y="1825625"/>
            <a:ext cx="9502215" cy="4351338"/>
          </a:xfr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6FBC01CF-37FA-4C6F-A5FE-B8CFC164F5A3}"/>
              </a:ext>
            </a:extLst>
          </p:cNvPr>
          <p:cNvSpPr/>
          <p:nvPr/>
        </p:nvSpPr>
        <p:spPr>
          <a:xfrm>
            <a:off x="7805526" y="203677"/>
            <a:ext cx="3970021" cy="1554480"/>
          </a:xfrm>
          <a:prstGeom prst="wedgeRectCallout">
            <a:avLst>
              <a:gd name="adj1" fmla="val 7977"/>
              <a:gd name="adj2" fmla="val 1119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The content of the table displayed can be downloaded</a:t>
            </a:r>
          </a:p>
        </p:txBody>
      </p:sp>
    </p:spTree>
    <p:extLst>
      <p:ext uri="{BB962C8B-B14F-4D97-AF65-F5344CB8AC3E}">
        <p14:creationId xmlns:p14="http://schemas.microsoft.com/office/powerpoint/2010/main" val="21497775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8E0F0B5-E5B2-49F2-809B-3E7369BA55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5814"/>
            <a:ext cx="10515600" cy="397256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464706-CEDB-4220-B850-9B155B4EB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6FBC01CF-37FA-4C6F-A5FE-B8CFC164F5A3}"/>
              </a:ext>
            </a:extLst>
          </p:cNvPr>
          <p:cNvSpPr/>
          <p:nvPr/>
        </p:nvSpPr>
        <p:spPr>
          <a:xfrm>
            <a:off x="7805526" y="203677"/>
            <a:ext cx="3970021" cy="1554480"/>
          </a:xfrm>
          <a:prstGeom prst="wedgeRectCallout">
            <a:avLst>
              <a:gd name="adj1" fmla="val -117167"/>
              <a:gd name="adj2" fmla="val 1126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Shows multisequence alignment of positions varying between samples</a:t>
            </a:r>
          </a:p>
        </p:txBody>
      </p:sp>
    </p:spTree>
    <p:extLst>
      <p:ext uri="{BB962C8B-B14F-4D97-AF65-F5344CB8AC3E}">
        <p14:creationId xmlns:p14="http://schemas.microsoft.com/office/powerpoint/2010/main" val="42348706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64706-CEDB-4220-B850-9B155B4EB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61E7E04-FDEC-4E33-A475-2487F2D863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266" y="1825625"/>
            <a:ext cx="7973467" cy="4351338"/>
          </a:xfr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6FBC01CF-37FA-4C6F-A5FE-B8CFC164F5A3}"/>
              </a:ext>
            </a:extLst>
          </p:cNvPr>
          <p:cNvSpPr/>
          <p:nvPr/>
        </p:nvSpPr>
        <p:spPr>
          <a:xfrm>
            <a:off x="7805526" y="203677"/>
            <a:ext cx="3970021" cy="1554480"/>
          </a:xfrm>
          <a:prstGeom prst="wedgeRectCallout">
            <a:avLst>
              <a:gd name="adj1" fmla="val -67519"/>
              <a:gd name="adj2" fmla="val 1132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Shows all edges between samples less than the </a:t>
            </a:r>
            <a:r>
              <a:rPr lang="en-GB" dirty="0" err="1"/>
              <a:t>cutoff</a:t>
            </a:r>
            <a:r>
              <a:rPr lang="en-GB" dirty="0"/>
              <a:t> SNPCEILING set for the server.  Mixed samples are coloured red</a:t>
            </a:r>
          </a:p>
        </p:txBody>
      </p:sp>
    </p:spTree>
    <p:extLst>
      <p:ext uri="{BB962C8B-B14F-4D97-AF65-F5344CB8AC3E}">
        <p14:creationId xmlns:p14="http://schemas.microsoft.com/office/powerpoint/2010/main" val="847349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6BBC08D-5332-440D-A6CA-88C2530643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355" y="1825625"/>
            <a:ext cx="8933290" cy="435133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464706-CEDB-4220-B850-9B155B4EB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6FBC01CF-37FA-4C6F-A5FE-B8CFC164F5A3}"/>
              </a:ext>
            </a:extLst>
          </p:cNvPr>
          <p:cNvSpPr/>
          <p:nvPr/>
        </p:nvSpPr>
        <p:spPr>
          <a:xfrm>
            <a:off x="7805526" y="203677"/>
            <a:ext cx="3970021" cy="1554480"/>
          </a:xfrm>
          <a:prstGeom prst="wedgeRectCallout">
            <a:avLst>
              <a:gd name="adj1" fmla="val -67519"/>
              <a:gd name="adj2" fmla="val 1132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Shows a minimal spanning tree for an undirected graph with sequences  as nodes and SNP distances as weighted edges.  Mixed samples are coloured red</a:t>
            </a:r>
          </a:p>
        </p:txBody>
      </p:sp>
    </p:spTree>
    <p:extLst>
      <p:ext uri="{BB962C8B-B14F-4D97-AF65-F5344CB8AC3E}">
        <p14:creationId xmlns:p14="http://schemas.microsoft.com/office/powerpoint/2010/main" val="28897497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23E75B-152D-4863-915D-01FE1FA027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59" y="2131170"/>
            <a:ext cx="10438314" cy="5221923"/>
          </a:xfr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FF3EFB44-F89F-444B-9A98-BEC7C1F44BB1}"/>
              </a:ext>
            </a:extLst>
          </p:cNvPr>
          <p:cNvSpPr/>
          <p:nvPr/>
        </p:nvSpPr>
        <p:spPr>
          <a:xfrm>
            <a:off x="1749286" y="139147"/>
            <a:ext cx="3970021" cy="1554480"/>
          </a:xfrm>
          <a:prstGeom prst="wedgeRectCallout">
            <a:avLst>
              <a:gd name="adj1" fmla="val -9541"/>
              <a:gd name="adj2" fmla="val 485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The server’s status, RAM etc can be viewed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B84D356-A34D-40F5-BF66-B0503A83D47F}"/>
              </a:ext>
            </a:extLst>
          </p:cNvPr>
          <p:cNvSpPr/>
          <p:nvPr/>
        </p:nvSpPr>
        <p:spPr>
          <a:xfrm>
            <a:off x="4416159" y="3514918"/>
            <a:ext cx="1303148" cy="477962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6619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1DEE9-73E8-488D-A86D-0D04CB245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Server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AE639-9FB8-4535-B382-55069C9A8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20B845-0B42-4136-9533-C28F593E7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10" y="1547495"/>
            <a:ext cx="9334500" cy="390525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C5D6647-0FF5-4420-8D70-65A413800A7C}"/>
              </a:ext>
            </a:extLst>
          </p:cNvPr>
          <p:cNvSpPr/>
          <p:nvPr/>
        </p:nvSpPr>
        <p:spPr>
          <a:xfrm>
            <a:off x="3184508" y="3147106"/>
            <a:ext cx="2830212" cy="60193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9C986B5-3393-4917-84CA-E92B1149C2C5}"/>
              </a:ext>
            </a:extLst>
          </p:cNvPr>
          <p:cNvSpPr/>
          <p:nvPr/>
        </p:nvSpPr>
        <p:spPr>
          <a:xfrm>
            <a:off x="6543040" y="1602786"/>
            <a:ext cx="2072640" cy="60193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F9559A9-20A1-4244-AACA-E84CE87D7959}"/>
              </a:ext>
            </a:extLst>
          </p:cNvPr>
          <p:cNvCxnSpPr/>
          <p:nvPr/>
        </p:nvCxnSpPr>
        <p:spPr>
          <a:xfrm flipH="1">
            <a:off x="4643120" y="2204720"/>
            <a:ext cx="2387600" cy="711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0383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534BE-3A16-436D-A817-259FE9BC4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008570-AD1D-4E26-90E0-C5BD3FFB40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541" y="681122"/>
            <a:ext cx="4683366" cy="270523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A64EF4-BB4A-422C-BF27-E40681954E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51" y="782722"/>
            <a:ext cx="5451755" cy="27623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62DCA4-5450-4049-8C59-0217E5FCCC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46" y="3730483"/>
            <a:ext cx="4607162" cy="27179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079282D-DA55-49AB-9D36-DEE6BE522E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716" y="3545114"/>
            <a:ext cx="4680191" cy="267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950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23E75B-152D-4863-915D-01FE1FA027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59" y="2131170"/>
            <a:ext cx="10438314" cy="5221923"/>
          </a:xfr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FF3EFB44-F89F-444B-9A98-BEC7C1F44BB1}"/>
              </a:ext>
            </a:extLst>
          </p:cNvPr>
          <p:cNvSpPr/>
          <p:nvPr/>
        </p:nvSpPr>
        <p:spPr>
          <a:xfrm>
            <a:off x="7176052" y="178904"/>
            <a:ext cx="3970021" cy="1554480"/>
          </a:xfrm>
          <a:prstGeom prst="wedgeRectCallout">
            <a:avLst>
              <a:gd name="adj1" fmla="val -90161"/>
              <a:gd name="adj2" fmla="val 1507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The monitor communicates with a findNeighbour3 server.  You have to tell the monitor which </a:t>
            </a:r>
            <a:r>
              <a:rPr lang="en-GB" dirty="0" err="1"/>
              <a:t>findNeighbour</a:t>
            </a:r>
            <a:r>
              <a:rPr lang="en-GB" dirty="0"/>
              <a:t> server to talk to.  One monitor can communicate with one </a:t>
            </a:r>
            <a:r>
              <a:rPr lang="en-GB" dirty="0" err="1"/>
              <a:t>findNeighbour</a:t>
            </a:r>
            <a:r>
              <a:rPr lang="en-GB" dirty="0"/>
              <a:t> server at </a:t>
            </a:r>
            <a:r>
              <a:rPr lang="en-GB" dirty="0" err="1"/>
              <a:t>at</a:t>
            </a:r>
            <a:r>
              <a:rPr lang="en-GB" dirty="0"/>
              <a:t> time.</a:t>
            </a:r>
          </a:p>
        </p:txBody>
      </p:sp>
    </p:spTree>
    <p:extLst>
      <p:ext uri="{BB962C8B-B14F-4D97-AF65-F5344CB8AC3E}">
        <p14:creationId xmlns:p14="http://schemas.microsoft.com/office/powerpoint/2010/main" val="61560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23E75B-152D-4863-915D-01FE1FA027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59" y="2131170"/>
            <a:ext cx="10438314" cy="5221923"/>
          </a:xfr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FF3EFB44-F89F-444B-9A98-BEC7C1F44BB1}"/>
              </a:ext>
            </a:extLst>
          </p:cNvPr>
          <p:cNvSpPr/>
          <p:nvPr/>
        </p:nvSpPr>
        <p:spPr>
          <a:xfrm>
            <a:off x="4498428" y="178904"/>
            <a:ext cx="6647645" cy="1554480"/>
          </a:xfrm>
          <a:prstGeom prst="wedgeRectCallout">
            <a:avLst>
              <a:gd name="adj1" fmla="val 7395"/>
              <a:gd name="adj2" fmla="val 1337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You can change the findNeighbour3 server the monitor communicates with.  On </a:t>
            </a:r>
            <a:r>
              <a:rPr lang="en-GB" dirty="0" err="1"/>
              <a:t>startup</a:t>
            </a:r>
            <a:r>
              <a:rPr lang="en-GB" dirty="0"/>
              <a:t>, you will be asked for a findNeighbour3 server </a:t>
            </a:r>
            <a:r>
              <a:rPr lang="en-GB" dirty="0" err="1"/>
              <a:t>url</a:t>
            </a:r>
            <a:r>
              <a:rPr lang="en-GB" dirty="0"/>
              <a:t>.</a:t>
            </a:r>
          </a:p>
          <a:p>
            <a:r>
              <a:rPr lang="en-GB" dirty="0"/>
              <a:t>The URL of our server has been redacted and replaced with a white box.</a:t>
            </a:r>
          </a:p>
        </p:txBody>
      </p:sp>
    </p:spTree>
    <p:extLst>
      <p:ext uri="{BB962C8B-B14F-4D97-AF65-F5344CB8AC3E}">
        <p14:creationId xmlns:p14="http://schemas.microsoft.com/office/powerpoint/2010/main" val="503516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23E75B-152D-4863-915D-01FE1FA027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59" y="2131170"/>
            <a:ext cx="10438314" cy="5221923"/>
          </a:xfr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FF3EFB44-F89F-444B-9A98-BEC7C1F44BB1}"/>
              </a:ext>
            </a:extLst>
          </p:cNvPr>
          <p:cNvSpPr/>
          <p:nvPr/>
        </p:nvSpPr>
        <p:spPr>
          <a:xfrm>
            <a:off x="1749286" y="139147"/>
            <a:ext cx="3970021" cy="1554480"/>
          </a:xfrm>
          <a:prstGeom prst="wedgeRectCallout">
            <a:avLst>
              <a:gd name="adj1" fmla="val -9541"/>
              <a:gd name="adj2" fmla="val 485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There are four main sections to the UI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D942E1D-BBD3-4D14-BB3C-88BB42DB30B0}"/>
              </a:ext>
            </a:extLst>
          </p:cNvPr>
          <p:cNvSpPr/>
          <p:nvPr/>
        </p:nvSpPr>
        <p:spPr>
          <a:xfrm>
            <a:off x="707758" y="3525078"/>
            <a:ext cx="1314081" cy="477962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3F8466-7A2C-4CB7-ACBE-EE9812238D61}"/>
              </a:ext>
            </a:extLst>
          </p:cNvPr>
          <p:cNvSpPr/>
          <p:nvPr/>
        </p:nvSpPr>
        <p:spPr>
          <a:xfrm>
            <a:off x="2038718" y="3514918"/>
            <a:ext cx="1314081" cy="477962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BE39713-C946-452F-A09D-C0D4B0DF76A7}"/>
              </a:ext>
            </a:extLst>
          </p:cNvPr>
          <p:cNvSpPr/>
          <p:nvPr/>
        </p:nvSpPr>
        <p:spPr>
          <a:xfrm>
            <a:off x="3349359" y="3504758"/>
            <a:ext cx="1080402" cy="477962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B84D356-A34D-40F5-BF66-B0503A83D47F}"/>
              </a:ext>
            </a:extLst>
          </p:cNvPr>
          <p:cNvSpPr/>
          <p:nvPr/>
        </p:nvSpPr>
        <p:spPr>
          <a:xfrm>
            <a:off x="4416159" y="3514918"/>
            <a:ext cx="1303148" cy="477962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788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23E75B-152D-4863-915D-01FE1FA027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59" y="2131170"/>
            <a:ext cx="10438314" cy="5221923"/>
          </a:xfr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FF3EFB44-F89F-444B-9A98-BEC7C1F44BB1}"/>
              </a:ext>
            </a:extLst>
          </p:cNvPr>
          <p:cNvSpPr/>
          <p:nvPr/>
        </p:nvSpPr>
        <p:spPr>
          <a:xfrm>
            <a:off x="1749286" y="139147"/>
            <a:ext cx="3970021" cy="1554480"/>
          </a:xfrm>
          <a:prstGeom prst="wedgeRectCallout">
            <a:avLst>
              <a:gd name="adj1" fmla="val -55862"/>
              <a:gd name="adj2" fmla="val 1746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This tab allows you to search for samples and their neighbours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D942E1D-BBD3-4D14-BB3C-88BB42DB30B0}"/>
              </a:ext>
            </a:extLst>
          </p:cNvPr>
          <p:cNvSpPr/>
          <p:nvPr/>
        </p:nvSpPr>
        <p:spPr>
          <a:xfrm>
            <a:off x="707758" y="3525078"/>
            <a:ext cx="1314081" cy="477962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9858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23E75B-152D-4863-915D-01FE1FA027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59" y="2131170"/>
            <a:ext cx="10438314" cy="5221923"/>
          </a:xfr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FF3EFB44-F89F-444B-9A98-BEC7C1F44BB1}"/>
              </a:ext>
            </a:extLst>
          </p:cNvPr>
          <p:cNvSpPr/>
          <p:nvPr/>
        </p:nvSpPr>
        <p:spPr>
          <a:xfrm>
            <a:off x="1749286" y="139147"/>
            <a:ext cx="3970021" cy="1554480"/>
          </a:xfrm>
          <a:prstGeom prst="wedgeRectCallout">
            <a:avLst>
              <a:gd name="adj1" fmla="val -55862"/>
              <a:gd name="adj2" fmla="val 1746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This tab allows you to search for samples and their neighbours</a:t>
            </a:r>
          </a:p>
        </p:txBody>
      </p:sp>
    </p:spTree>
    <p:extLst>
      <p:ext uri="{BB962C8B-B14F-4D97-AF65-F5344CB8AC3E}">
        <p14:creationId xmlns:p14="http://schemas.microsoft.com/office/powerpoint/2010/main" val="4044715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C9648D5-F777-44DD-B6D3-5FDF2649B5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99" y="2402180"/>
            <a:ext cx="7004410" cy="4191215"/>
          </a:xfr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FF3EFB44-F89F-444B-9A98-BEC7C1F44BB1}"/>
              </a:ext>
            </a:extLst>
          </p:cNvPr>
          <p:cNvSpPr/>
          <p:nvPr/>
        </p:nvSpPr>
        <p:spPr>
          <a:xfrm>
            <a:off x="6450493" y="-119270"/>
            <a:ext cx="3970021" cy="1554480"/>
          </a:xfrm>
          <a:prstGeom prst="wedgeRectCallout">
            <a:avLst>
              <a:gd name="adj1" fmla="val -158758"/>
              <a:gd name="adj2" fmla="val 1944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Enter the sample id and an autocomplete box appears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6F3C40C9-E71F-476B-A7CA-0F321EDD3D89}"/>
              </a:ext>
            </a:extLst>
          </p:cNvPr>
          <p:cNvSpPr/>
          <p:nvPr/>
        </p:nvSpPr>
        <p:spPr>
          <a:xfrm>
            <a:off x="7829039" y="3841580"/>
            <a:ext cx="3970021" cy="2400194"/>
          </a:xfrm>
          <a:prstGeom prst="wedgeRectCallout">
            <a:avLst>
              <a:gd name="adj1" fmla="val -84403"/>
              <a:gd name="adj2" fmla="val -386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You can elect to find samples with less than a SNP distance from the sample.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The maximum distance allowed depends on the server configuration: the SNPCEILING entry in the config file tells the server the maximum SNP distance between samples to store.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D8134279-0DA9-4778-8BA8-2DE45D5B6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SNPCEILING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482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7C7BB8-ED36-4CE3-8CF9-73F81AA9A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0" y="606355"/>
            <a:ext cx="7360028" cy="4045158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FF3EFB44-F89F-444B-9A98-BEC7C1F44BB1}"/>
              </a:ext>
            </a:extLst>
          </p:cNvPr>
          <p:cNvSpPr/>
          <p:nvPr/>
        </p:nvSpPr>
        <p:spPr>
          <a:xfrm>
            <a:off x="7185988" y="109330"/>
            <a:ext cx="3970021" cy="1554480"/>
          </a:xfrm>
          <a:prstGeom prst="wedgeRectCallout">
            <a:avLst>
              <a:gd name="adj1" fmla="val -158758"/>
              <a:gd name="adj2" fmla="val 1944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 samples found within 12 SNP</a:t>
            </a:r>
          </a:p>
        </p:txBody>
      </p:sp>
    </p:spTree>
    <p:extLst>
      <p:ext uri="{BB962C8B-B14F-4D97-AF65-F5344CB8AC3E}">
        <p14:creationId xmlns:p14="http://schemas.microsoft.com/office/powerpoint/2010/main" val="2955092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</TotalTime>
  <Words>476</Words>
  <Application>Microsoft Office PowerPoint</Application>
  <PresentationFormat>Widescreen</PresentationFormat>
  <Paragraphs>39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SFMono-Regular</vt:lpstr>
      <vt:lpstr>Office Theme</vt:lpstr>
      <vt:lpstr>findNeighbour3 monitor</vt:lpstr>
      <vt:lpstr>Launching the monitor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Server status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findNeighbour3 monitor</dc:title>
  <dc:creator>David Wyllie</dc:creator>
  <cp:lastModifiedBy>David Wyllie</cp:lastModifiedBy>
  <cp:revision>9</cp:revision>
  <dcterms:created xsi:type="dcterms:W3CDTF">2019-07-06T21:47:33Z</dcterms:created>
  <dcterms:modified xsi:type="dcterms:W3CDTF">2019-07-07T10:03:13Z</dcterms:modified>
</cp:coreProperties>
</file>