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2" r:id="rId7"/>
    <p:sldId id="264"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C49ACC1-46AA-4EB0-A97E-0F3B7B895012}">
          <p14:sldIdLst>
            <p14:sldId id="256"/>
            <p14:sldId id="257"/>
            <p14:sldId id="258"/>
            <p14:sldId id="260"/>
          </p14:sldIdLst>
        </p14:section>
        <p14:section name="Untitled Section" id="{46FD7CEC-02E4-445B-9F2A-5471D9D3E54C}">
          <p14:sldIdLst>
            <p14:sldId id="259"/>
            <p14:sldId id="262"/>
            <p14:sldId id="264"/>
            <p14:sldId id="261"/>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Wyllie" initials="DW" lastIdx="22" clrIdx="0">
    <p:extLst>
      <p:ext uri="{19B8F6BF-5375-455C-9EA6-DF929625EA0E}">
        <p15:presenceInfo xmlns:p15="http://schemas.microsoft.com/office/powerpoint/2012/main" userId="David Wylli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78" d="100"/>
          <a:sy n="78" d="100"/>
        </p:scale>
        <p:origin x="67" y="6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10-27T23:39:38.416" idx="1">
    <p:pos x="912" y="856"/>
    <p:text>Contents are bound to 'algorithms' key of http://localhost:5020/api/v2/clustering</p:text>
    <p:extLst>
      <p:ext uri="{C676402C-5697-4E1C-873F-D02D1690AC5C}">
        <p15:threadingInfo xmlns:p15="http://schemas.microsoft.com/office/powerpoint/2012/main" timeZoneBias="-60"/>
      </p:ext>
    </p:extLst>
  </p:cm>
  <p:cm authorId="1" dt="2018-10-27T23:40:50.179" idx="2">
    <p:pos x="912" y="992"/>
    <p:text>e.g.</p:text>
    <p:extLst>
      <p:ext uri="{C676402C-5697-4E1C-873F-D02D1690AC5C}">
        <p15:threadingInfo xmlns:p15="http://schemas.microsoft.com/office/powerpoint/2012/main" timeZoneBias="-60">
          <p15:parentCm authorId="1" idx="1"/>
        </p15:threadingInfo>
      </p:ext>
    </p:extLst>
  </p:cm>
  <p:cm authorId="1" dt="2018-10-27T23:40:57.226" idx="3">
    <p:pos x="912" y="1128"/>
    <p:text>{"algorithms": ["SNV12_ignore", "SNV12_include"]}</p:text>
    <p:extLst>
      <p:ext uri="{C676402C-5697-4E1C-873F-D02D1690AC5C}">
        <p15:threadingInfo xmlns:p15="http://schemas.microsoft.com/office/powerpoint/2012/main" timeZoneBias="-60">
          <p15:parentCm authorId="1" idx="1"/>
        </p15:threadingInfo>
      </p:ext>
    </p:extLst>
  </p:cm>
  <p:cm authorId="1" dt="2018-10-27T23:42:55.852" idx="4">
    <p:pos x="2090" y="875"/>
    <p:text>contents are bound to  /api/v2/clustering/SNV12_include/clusters.  There might be thousands of clusters in a production system so a dropdown might not be the best kind of selector</p:text>
    <p:extLst>
      <p:ext uri="{C676402C-5697-4E1C-873F-D02D1690AC5C}">
        <p15:threadingInfo xmlns:p15="http://schemas.microsoft.com/office/powerpoint/2012/main" timeZoneBias="-60"/>
      </p:ext>
    </p:extLst>
  </p:cm>
  <p:cm authorId="1" dt="2018-10-27T23:55:02.500" idx="5">
    <p:pos x="2090" y="1011"/>
    <p:text>Should update when 'select clustering method' completes</p:text>
    <p:extLst>
      <p:ext uri="{C676402C-5697-4E1C-873F-D02D1690AC5C}">
        <p15:threadingInfo xmlns:p15="http://schemas.microsoft.com/office/powerpoint/2012/main" timeZoneBias="-60">
          <p15:parentCm authorId="1" idx="4"/>
        </p15:threadingInfo>
      </p:ext>
    </p:extLst>
  </p:cm>
  <p:cm authorId="1" dt="2018-10-27T23:56:06.304" idx="6">
    <p:pos x="3022" y="855"/>
    <p:text>one of json, html or fasta</p:text>
    <p:extLst>
      <p:ext uri="{C676402C-5697-4E1C-873F-D02D1690AC5C}">
        <p15:threadingInfo xmlns:p15="http://schemas.microsoft.com/office/powerpoint/2012/main" timeZoneBias="-60"/>
      </p:ext>
    </p:extLst>
  </p:cm>
  <p:cm authorId="1" dt="2018-10-28T01:49:53.269" idx="19">
    <p:pos x="3022" y="991"/>
    <p:text>Other kind of fancy formats are also possible but we can start with these.  Json is the same data as in html, but unformatted.  Fasta contains CR endings which are ignroed by the browser, misformatting it.</p:text>
    <p:extLst>
      <p:ext uri="{C676402C-5697-4E1C-873F-D02D1690AC5C}">
        <p15:threadingInfo xmlns:p15="http://schemas.microsoft.com/office/powerpoint/2012/main" timeZoneBias="-60">
          <p15:parentCm authorId="1" idx="6"/>
        </p15:threadingInfo>
      </p:ext>
    </p:extLst>
  </p:cm>
  <p:cm authorId="1" dt="2018-10-28T00:35:08.369" idx="8">
    <p:pos x="3724" y="880"/>
    <p:text>Enabled only if the LH dropdowns are selected.  sends request to /api/v2/multiple_alignment_cluster/*clustering_algorithm*/*cluster_id*/*output_format* e.g. /api/v2/multiple_alignment_clusterSNV12_include/1/html</p:text>
    <p:extLst>
      <p:ext uri="{C676402C-5697-4E1C-873F-D02D1690AC5C}">
        <p15:threadingInfo xmlns:p15="http://schemas.microsoft.com/office/powerpoint/2012/main" timeZoneBias="-60"/>
      </p:ext>
    </p:extLst>
  </p:cm>
  <p:cm authorId="1" dt="2018-10-28T00:35:44.430" idx="9">
    <p:pos x="3724" y="1016"/>
    <p:text>examples:  http://localhost:5020/api/v2/multiple_alignment_cluster/SNV12_include/1/fasta  http://localhost:5020/api/v2/multiple_alignment_cluster/SNV12_include/1/json  http://localhost:5020/api/v2/multiple_alignment_cluster/SNV12_include/1/html  loads the result ? where</p:text>
    <p:extLst>
      <p:ext uri="{C676402C-5697-4E1C-873F-D02D1690AC5C}">
        <p15:threadingInfo xmlns:p15="http://schemas.microsoft.com/office/powerpoint/2012/main" timeZoneBias="-60">
          <p15:parentCm authorId="1" idx="8"/>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10-27T23:39:38.416" idx="1">
    <p:pos x="912" y="856"/>
    <p:text>Contents are bound to 'algorithms' key of http://localhost:5020/api/v2/clustering</p:text>
    <p:extLst>
      <p:ext uri="{C676402C-5697-4E1C-873F-D02D1690AC5C}">
        <p15:threadingInfo xmlns:p15="http://schemas.microsoft.com/office/powerpoint/2012/main" timeZoneBias="-60"/>
      </p:ext>
    </p:extLst>
  </p:cm>
  <p:cm authorId="1" dt="2018-10-27T23:40:50.179" idx="2">
    <p:pos x="912" y="992"/>
    <p:text>e.g.</p:text>
    <p:extLst>
      <p:ext uri="{C676402C-5697-4E1C-873F-D02D1690AC5C}">
        <p15:threadingInfo xmlns:p15="http://schemas.microsoft.com/office/powerpoint/2012/main" timeZoneBias="-60">
          <p15:parentCm authorId="1" idx="1"/>
        </p15:threadingInfo>
      </p:ext>
    </p:extLst>
  </p:cm>
  <p:cm authorId="1" dt="2018-10-27T23:40:57.226" idx="3">
    <p:pos x="912" y="1128"/>
    <p:text>{"algorithms": ["SNV12_ignore", "SNV12_include"]}</p:text>
    <p:extLst>
      <p:ext uri="{C676402C-5697-4E1C-873F-D02D1690AC5C}">
        <p15:threadingInfo xmlns:p15="http://schemas.microsoft.com/office/powerpoint/2012/main" timeZoneBias="-60">
          <p15:parentCm authorId="1" idx="1"/>
        </p15:threadingInfo>
      </p:ext>
    </p:extLst>
  </p:cm>
  <p:cm authorId="1" dt="2018-10-28T01:11:08.114" idx="20">
    <p:pos x="1490" y="996"/>
    <p:text>Loads /api/v2/clustering/clustering_algorithm/guids2clusters eg. /api/v2/clustering/SNV12_include/guids2clusters.  After 'Go' has been pressed once text turns to 'Update data'</p:text>
    <p:extLst>
      <p:ext uri="{C676402C-5697-4E1C-873F-D02D1690AC5C}">
        <p15:threadingInfo xmlns:p15="http://schemas.microsoft.com/office/powerpoint/2012/main" timeZoneBias="0"/>
      </p:ext>
    </p:extLst>
  </p:cm>
  <p:cm authorId="1" dt="2018-10-28T01:12:33.528" idx="21">
    <p:pos x="1490" y="1132"/>
    <p:text>into a data grid allowing filtering, sorting, selection etc.  Put right click action over 'clusterid' and link to the same options available in the 'review output' display output ?? and a link from guid to a page like the 'Specimen' page</p:text>
    <p:extLst>
      <p:ext uri="{C676402C-5697-4E1C-873F-D02D1690AC5C}">
        <p15:threadingInfo xmlns:p15="http://schemas.microsoft.com/office/powerpoint/2012/main" timeZoneBias="0">
          <p15:parentCm authorId="1" idx="20"/>
        </p15:threadingInfo>
      </p:ext>
    </p:extLst>
  </p:cm>
  <p:cm authorId="1" dt="2018-10-28T01:14:47.325" idx="22">
    <p:pos x="2211" y="3233"/>
    <p:text>table is populated by 'Go' button</p:text>
    <p:extLst>
      <p:ext uri="{C676402C-5697-4E1C-873F-D02D1690AC5C}">
        <p15:threadingInfo xmlns:p15="http://schemas.microsoft.com/office/powerpoint/2012/main" timeZoneBias="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8-10-27T23:39:38.416" idx="1">
    <p:pos x="912" y="856"/>
    <p:text>Contents are bound to /api/v2/guids .  Probably too many to have a dropdown (could be millions) but maybe have a box to type in with autoselection cf. jquery-ui https://jqueryui.com/autocomplete/ OR checks whether the guid exists during sample entry using /api/v2/*guid*/exists</p:text>
    <p:extLst>
      <p:ext uri="{C676402C-5697-4E1C-873F-D02D1690AC5C}">
        <p15:threadingInfo xmlns:p15="http://schemas.microsoft.com/office/powerpoint/2012/main" timeZoneBias="-60"/>
      </p:ext>
    </p:extLst>
  </p:cm>
  <p:cm authorId="1" dt="2018-10-28T01:11:08.114" idx="20">
    <p:pos x="1490" y="996"/>
    <p:text>Loads neighbours from /api/v2/*guid*/neighbours_within/threshold specifies threshold, uses default quality cutoff and output format</p:text>
    <p:extLst>
      <p:ext uri="{C676402C-5697-4E1C-873F-D02D1690AC5C}">
        <p15:threadingInfo xmlns:p15="http://schemas.microsoft.com/office/powerpoint/2012/main" timeZoneBias="0"/>
      </p:ext>
    </p:extLst>
  </p:cm>
  <p:cm authorId="1" dt="2018-10-28T01:12:33.528" idx="21">
    <p:pos x="1490" y="1132"/>
    <p:text>into a data grid allowing filtering, sorting, selection etc.  Put right click action over 'clusterid' and link to the same options available in the 'review output' display output ?? and a link from guid to a page like the 'Specimen' page</p:text>
    <p:extLst>
      <p:ext uri="{C676402C-5697-4E1C-873F-D02D1690AC5C}">
        <p15:threadingInfo xmlns:p15="http://schemas.microsoft.com/office/powerpoint/2012/main" timeZoneBias="0">
          <p15:parentCm authorId="1" idx="20"/>
        </p15:threadingInfo>
      </p:ext>
    </p:extLst>
  </p:cm>
  <p:cm authorId="1" dt="2018-10-28T01:14:47.325" idx="22">
    <p:pos x="1226" y="1672"/>
    <p:text>table is populated by 'Go' button</p:text>
    <p:extLst>
      <p:ext uri="{C676402C-5697-4E1C-873F-D02D1690AC5C}">
        <p15:threadingInfo xmlns:p15="http://schemas.microsoft.com/office/powerpoint/2012/main" timeZoneBias="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8-10-28T00:46:45.945" idx="10">
    <p:pos x="5245" y="1856"/>
    <p:text>On update, refresh the data in the two boxes below</p:text>
    <p:extLst>
      <p:ext uri="{C676402C-5697-4E1C-873F-D02D1690AC5C}">
        <p15:threadingInfo xmlns:p15="http://schemas.microsoft.com/office/powerpoint/2012/main" timeZoneBias="-60"/>
      </p:ext>
    </p:extLst>
  </p:cm>
  <p:cm authorId="1" dt="2018-10-28T00:47:24.189" idx="12">
    <p:pos x="561" y="851"/>
    <p:text>Show the key-value pairs returned by http://localhost:5020/api/v2/server_memory_usage/1  (an example is below)</p:text>
    <p:extLst>
      <p:ext uri="{C676402C-5697-4E1C-873F-D02D1690AC5C}">
        <p15:threadingInfo xmlns:p15="http://schemas.microsoft.com/office/powerpoint/2012/main" timeZoneBias="-60"/>
      </p:ext>
    </p:extLst>
  </p:cm>
  <p:cm authorId="1" dt="2018-10-28T00:50:25.887" idx="13">
    <p:pos x="561" y="987"/>
    <p:text>[{"_id": 1, "scstat|nSeqs": 82, "scstat|nConsensi": 2, "scstat|nInvalid": 0, "scstat|nCompressed": 15, "scstat|nRecompressed": 67, "dstats|server_monitoring|totalIndexSize": 36864, "dstats|server_monitoring|storageSize": 69632, "dstats|server_monitoring|count": 207, "dstats|server_monitoring|avgObjSize": 612, "dstats|guid2meta|totalIndexSize": 36864, "dstats|guid2meta|storageSize": 53248, "dstats|guid2meta|count": 82, "dstats|guid2meta|avgObjSize": 252, "dstats|guid2neighbour|totalIndexSize": 126976, "dstats|guid2neighbour|storageSize": 69632, "dstats|guid2neighbour|count": 73, "dstats|guid2neighbour|avgObjSize": 961, "dstats|config|totalIndexSize": 16384, "dstats|config|storageSize": 5468160, "dstats|config|count": 1, "dstats|config|avgObjSize": 10988944, "dstats|refcompressedseq-chunks|totalIndexSize": 73728, "dstats|refcompressedseq-chunks|storageSize": 14491648, "dstats|refcompressedseq-chunks|count": 91, "dstats|refcompressedseq-chunks|avgObjSize": 189489, "dstats|refcompressedseq-files|totalIndexSize": 77824, "dstats|refcompressedseq-files|storageSize": 45056, "dstats|refcompressedseq-files|count": 82, "dstats|refcompressedseq-files|avgObjSize": 195, "dstats|clusters-chunks|totalIndexSize": 73728, "dstats|clusters-chunks|storageSize": 61440, "dstats|clusters-chunks|count": 2, "dstats|clusters-chunks|avgObjSize": 29974, "dstats|clusters-files|totalIndexSize": 73728, "dstats|clusters-files|storageSize": 36864, "dstats|clusters-files|count": 2, "dstats|clusters-files|avgObjSize": 144, "mstat|total": 17080680448, "mstat|available": 6021173248, "mstat|percent": 64.7, "mstat|used": 11059507200, "mstat|free": 6021173248, "info|message": "server | Loading clustering data into memory | SNV12_include", "time|time_now": "2018-10-27T23:54:08.078792", "time|time_boot": "2018-10-25 20:28:27"}]</p:text>
    <p:extLst>
      <p:ext uri="{C676402C-5697-4E1C-873F-D02D1690AC5C}">
        <p15:threadingInfo xmlns:p15="http://schemas.microsoft.com/office/powerpoint/2012/main" timeZoneBias="-60">
          <p15:parentCm authorId="1" idx="12"/>
        </p15:threadingInfo>
      </p:ext>
    </p:extLst>
  </p:cm>
  <p:cm authorId="1" dt="2018-10-28T00:51:12.528" idx="14">
    <p:pos x="1455" y="2539"/>
    <p:text>options are 'mstat','scstat','guid2meta','guid2neighbour', 'refcompressedseq','clusters', 'server'; displayed labels are those shown here:  http://localhost:5020/ui/info under 'display'</p:text>
    <p:extLst>
      <p:ext uri="{C676402C-5697-4E1C-873F-D02D1690AC5C}">
        <p15:threadingInfo xmlns:p15="http://schemas.microsoft.com/office/powerpoint/2012/main" timeZoneBias="-60"/>
      </p:ext>
    </p:extLst>
  </p:cm>
  <p:cm authorId="1" dt="2018-10-28T00:56:48.576" idx="15">
    <p:pos x="2165" y="2519"/>
    <p:text>Some number between 10 and 100000; could present options or a slider etc</p:text>
    <p:extLst>
      <p:ext uri="{C676402C-5697-4E1C-873F-D02D1690AC5C}">
        <p15:threadingInfo xmlns:p15="http://schemas.microsoft.com/office/powerpoint/2012/main" timeZoneBias="-60"/>
      </p:ext>
    </p:extLst>
  </p:cm>
  <p:cm authorId="1" dt="2018-10-28T00:57:47.980" idx="17">
    <p:pos x="4444" y="2519"/>
    <p:text>Loads a URL like  http://localhost:5020/ui/server_status/absolute/mstat/1000 (constructed from the previous boxes) which is a png into a box below.  On On page load, load http://localhost:5020/ui/server_status/absolute/mstat/10000</p:text>
    <p:extLst>
      <p:ext uri="{C676402C-5697-4E1C-873F-D02D1690AC5C}">
        <p15:threadingInfo xmlns:p15="http://schemas.microsoft.com/office/powerpoint/2012/main" timeZoneBias="-60"/>
      </p:ext>
    </p:extLst>
  </p:cm>
  <p:cm authorId="1" dt="2018-10-28T01:00:25.309" idx="18">
    <p:pos x="2048" y="3355"/>
    <p:text>A picture returned by the url above  On page load, load http://localhost:5020/ui/server_status/absolute/mstat/10000</p:text>
    <p:extLst>
      <p:ext uri="{C676402C-5697-4E1C-873F-D02D1690AC5C}">
        <p15:threadingInfo xmlns:p15="http://schemas.microsoft.com/office/powerpoint/2012/main" timeZoneBias="-6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75A7B16B-BD59-4661-9B29-163814B41F81}" type="datetimeFigureOut">
              <a:rPr lang="en-GB" smtClean="0"/>
              <a:t>27/10/2018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FC33DA4-39B8-4AD1-A61A-E38B169B3FBE}" type="slidenum">
              <a:rPr lang="en-GB" smtClean="0"/>
              <a:t>‹#›</a:t>
            </a:fld>
            <a:endParaRPr lang="en-GB"/>
          </a:p>
        </p:txBody>
      </p:sp>
    </p:spTree>
    <p:extLst>
      <p:ext uri="{BB962C8B-B14F-4D97-AF65-F5344CB8AC3E}">
        <p14:creationId xmlns:p14="http://schemas.microsoft.com/office/powerpoint/2010/main" val="311346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5A7B16B-BD59-4661-9B29-163814B41F81}" type="datetimeFigureOut">
              <a:rPr lang="en-GB" smtClean="0"/>
              <a:t>27/10/2018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FC33DA4-39B8-4AD1-A61A-E38B169B3FBE}" type="slidenum">
              <a:rPr lang="en-GB" smtClean="0"/>
              <a:t>‹#›</a:t>
            </a:fld>
            <a:endParaRPr lang="en-GB"/>
          </a:p>
        </p:txBody>
      </p:sp>
    </p:spTree>
    <p:extLst>
      <p:ext uri="{BB962C8B-B14F-4D97-AF65-F5344CB8AC3E}">
        <p14:creationId xmlns:p14="http://schemas.microsoft.com/office/powerpoint/2010/main" val="582370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5A7B16B-BD59-4661-9B29-163814B41F81}" type="datetimeFigureOut">
              <a:rPr lang="en-GB" smtClean="0"/>
              <a:t>27/10/2018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FC33DA4-39B8-4AD1-A61A-E38B169B3FBE}" type="slidenum">
              <a:rPr lang="en-GB" smtClean="0"/>
              <a:t>‹#›</a:t>
            </a:fld>
            <a:endParaRPr lang="en-GB"/>
          </a:p>
        </p:txBody>
      </p:sp>
    </p:spTree>
    <p:extLst>
      <p:ext uri="{BB962C8B-B14F-4D97-AF65-F5344CB8AC3E}">
        <p14:creationId xmlns:p14="http://schemas.microsoft.com/office/powerpoint/2010/main" val="3428346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5A7B16B-BD59-4661-9B29-163814B41F81}" type="datetimeFigureOut">
              <a:rPr lang="en-GB" smtClean="0"/>
              <a:t>27/10/2018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FC33DA4-39B8-4AD1-A61A-E38B169B3FBE}" type="slidenum">
              <a:rPr lang="en-GB" smtClean="0"/>
              <a:t>‹#›</a:t>
            </a:fld>
            <a:endParaRPr lang="en-GB"/>
          </a:p>
        </p:txBody>
      </p:sp>
    </p:spTree>
    <p:extLst>
      <p:ext uri="{BB962C8B-B14F-4D97-AF65-F5344CB8AC3E}">
        <p14:creationId xmlns:p14="http://schemas.microsoft.com/office/powerpoint/2010/main" val="1956455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5A7B16B-BD59-4661-9B29-163814B41F81}" type="datetimeFigureOut">
              <a:rPr lang="en-GB" smtClean="0"/>
              <a:t>27/10/2018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FC33DA4-39B8-4AD1-A61A-E38B169B3FBE}" type="slidenum">
              <a:rPr lang="en-GB" smtClean="0"/>
              <a:t>‹#›</a:t>
            </a:fld>
            <a:endParaRPr lang="en-GB"/>
          </a:p>
        </p:txBody>
      </p:sp>
    </p:spTree>
    <p:extLst>
      <p:ext uri="{BB962C8B-B14F-4D97-AF65-F5344CB8AC3E}">
        <p14:creationId xmlns:p14="http://schemas.microsoft.com/office/powerpoint/2010/main" val="2471316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75A7B16B-BD59-4661-9B29-163814B41F81}" type="datetimeFigureOut">
              <a:rPr lang="en-GB" smtClean="0"/>
              <a:t>27/10/2018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FC33DA4-39B8-4AD1-A61A-E38B169B3FBE}" type="slidenum">
              <a:rPr lang="en-GB" smtClean="0"/>
              <a:t>‹#›</a:t>
            </a:fld>
            <a:endParaRPr lang="en-GB"/>
          </a:p>
        </p:txBody>
      </p:sp>
    </p:spTree>
    <p:extLst>
      <p:ext uri="{BB962C8B-B14F-4D97-AF65-F5344CB8AC3E}">
        <p14:creationId xmlns:p14="http://schemas.microsoft.com/office/powerpoint/2010/main" val="2006690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75A7B16B-BD59-4661-9B29-163814B41F81}" type="datetimeFigureOut">
              <a:rPr lang="en-GB" smtClean="0"/>
              <a:t>27/10/2018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FC33DA4-39B8-4AD1-A61A-E38B169B3FBE}" type="slidenum">
              <a:rPr lang="en-GB" smtClean="0"/>
              <a:t>‹#›</a:t>
            </a:fld>
            <a:endParaRPr lang="en-GB"/>
          </a:p>
        </p:txBody>
      </p:sp>
    </p:spTree>
    <p:extLst>
      <p:ext uri="{BB962C8B-B14F-4D97-AF65-F5344CB8AC3E}">
        <p14:creationId xmlns:p14="http://schemas.microsoft.com/office/powerpoint/2010/main" val="878404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75A7B16B-BD59-4661-9B29-163814B41F81}" type="datetimeFigureOut">
              <a:rPr lang="en-GB" smtClean="0"/>
              <a:t>27/10/2018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FC33DA4-39B8-4AD1-A61A-E38B169B3FBE}" type="slidenum">
              <a:rPr lang="en-GB" smtClean="0"/>
              <a:t>‹#›</a:t>
            </a:fld>
            <a:endParaRPr lang="en-GB"/>
          </a:p>
        </p:txBody>
      </p:sp>
    </p:spTree>
    <p:extLst>
      <p:ext uri="{BB962C8B-B14F-4D97-AF65-F5344CB8AC3E}">
        <p14:creationId xmlns:p14="http://schemas.microsoft.com/office/powerpoint/2010/main" val="2387660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A7B16B-BD59-4661-9B29-163814B41F81}" type="datetimeFigureOut">
              <a:rPr lang="en-GB" smtClean="0"/>
              <a:t>27/10/2018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FC33DA4-39B8-4AD1-A61A-E38B169B3FBE}" type="slidenum">
              <a:rPr lang="en-GB" smtClean="0"/>
              <a:t>‹#›</a:t>
            </a:fld>
            <a:endParaRPr lang="en-GB"/>
          </a:p>
        </p:txBody>
      </p:sp>
    </p:spTree>
    <p:extLst>
      <p:ext uri="{BB962C8B-B14F-4D97-AF65-F5344CB8AC3E}">
        <p14:creationId xmlns:p14="http://schemas.microsoft.com/office/powerpoint/2010/main" val="2714261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5A7B16B-BD59-4661-9B29-163814B41F81}" type="datetimeFigureOut">
              <a:rPr lang="en-GB" smtClean="0"/>
              <a:t>27/10/2018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FC33DA4-39B8-4AD1-A61A-E38B169B3FBE}" type="slidenum">
              <a:rPr lang="en-GB" smtClean="0"/>
              <a:t>‹#›</a:t>
            </a:fld>
            <a:endParaRPr lang="en-GB"/>
          </a:p>
        </p:txBody>
      </p:sp>
    </p:spTree>
    <p:extLst>
      <p:ext uri="{BB962C8B-B14F-4D97-AF65-F5344CB8AC3E}">
        <p14:creationId xmlns:p14="http://schemas.microsoft.com/office/powerpoint/2010/main" val="503654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5A7B16B-BD59-4661-9B29-163814B41F81}" type="datetimeFigureOut">
              <a:rPr lang="en-GB" smtClean="0"/>
              <a:t>27/10/2018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FC33DA4-39B8-4AD1-A61A-E38B169B3FBE}" type="slidenum">
              <a:rPr lang="en-GB" smtClean="0"/>
              <a:t>‹#›</a:t>
            </a:fld>
            <a:endParaRPr lang="en-GB"/>
          </a:p>
        </p:txBody>
      </p:sp>
    </p:spTree>
    <p:extLst>
      <p:ext uri="{BB962C8B-B14F-4D97-AF65-F5344CB8AC3E}">
        <p14:creationId xmlns:p14="http://schemas.microsoft.com/office/powerpoint/2010/main" val="94084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A7B16B-BD59-4661-9B29-163814B41F81}" type="datetimeFigureOut">
              <a:rPr lang="en-GB" smtClean="0"/>
              <a:t>27/10/2018</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C33DA4-39B8-4AD1-A61A-E38B169B3FBE}" type="slidenum">
              <a:rPr lang="en-GB" smtClean="0"/>
              <a:t>‹#›</a:t>
            </a:fld>
            <a:endParaRPr lang="en-GB"/>
          </a:p>
        </p:txBody>
      </p:sp>
    </p:spTree>
    <p:extLst>
      <p:ext uri="{BB962C8B-B14F-4D97-AF65-F5344CB8AC3E}">
        <p14:creationId xmlns:p14="http://schemas.microsoft.com/office/powerpoint/2010/main" val="13250959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findNeighbour3 </a:t>
            </a:r>
            <a:r>
              <a:rPr lang="en-GB" dirty="0" err="1" smtClean="0"/>
              <a:t>ui</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3751573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Initial objectives</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Display server status</a:t>
            </a:r>
          </a:p>
          <a:p>
            <a:r>
              <a:rPr lang="en-GB" dirty="0" smtClean="0"/>
              <a:t>Lookup </a:t>
            </a:r>
            <a:r>
              <a:rPr lang="en-GB" dirty="0" err="1" smtClean="0"/>
              <a:t>guid</a:t>
            </a:r>
            <a:r>
              <a:rPr lang="en-GB" dirty="0"/>
              <a:t> </a:t>
            </a:r>
            <a:r>
              <a:rPr lang="en-GB" dirty="0" smtClean="0"/>
              <a:t> &amp; thence review properties of </a:t>
            </a:r>
            <a:r>
              <a:rPr lang="en-GB" dirty="0" err="1" smtClean="0"/>
              <a:t>guid</a:t>
            </a:r>
            <a:endParaRPr lang="en-GB" dirty="0" smtClean="0"/>
          </a:p>
          <a:p>
            <a:r>
              <a:rPr lang="en-GB" dirty="0" smtClean="0"/>
              <a:t>Lookup cluster &amp; thence review properties of clusters</a:t>
            </a:r>
          </a:p>
          <a:p>
            <a:r>
              <a:rPr lang="en-GB" dirty="0" smtClean="0"/>
              <a:t>Allow rapid transitioning from </a:t>
            </a:r>
            <a:r>
              <a:rPr lang="en-GB" dirty="0" err="1" smtClean="0"/>
              <a:t>guid</a:t>
            </a:r>
            <a:r>
              <a:rPr lang="en-GB" dirty="0" smtClean="0"/>
              <a:t> &lt;-&gt; to cluster</a:t>
            </a:r>
          </a:p>
          <a:p>
            <a:endParaRPr lang="en-GB" dirty="0"/>
          </a:p>
          <a:p>
            <a:pPr marL="0" indent="0">
              <a:buNone/>
            </a:pPr>
            <a:r>
              <a:rPr lang="en-GB" dirty="0" smtClean="0"/>
              <a:t>Note:</a:t>
            </a:r>
          </a:p>
          <a:p>
            <a:pPr marL="0" indent="0">
              <a:buNone/>
            </a:pPr>
            <a:r>
              <a:rPr lang="en-GB" dirty="0" smtClean="0"/>
              <a:t>A high performance </a:t>
            </a:r>
            <a:r>
              <a:rPr lang="en-GB" dirty="0" err="1" smtClean="0"/>
              <a:t>gui</a:t>
            </a:r>
            <a:r>
              <a:rPr lang="en-GB" dirty="0" smtClean="0"/>
              <a:t> is not required for publication</a:t>
            </a:r>
          </a:p>
          <a:p>
            <a:pPr marL="0" indent="0">
              <a:buNone/>
            </a:pPr>
            <a:r>
              <a:rPr lang="en-GB" dirty="0" smtClean="0"/>
              <a:t>A low-tech ‘crude one’ would help and it would also help understanding whether the algorithm is working properly.</a:t>
            </a:r>
          </a:p>
          <a:p>
            <a:pPr marL="0" indent="0">
              <a:buNone/>
            </a:pPr>
            <a:r>
              <a:rPr lang="en-GB" dirty="0" smtClean="0"/>
              <a:t>findNeighbour3 supports clustering by multiple algorithms, or none;</a:t>
            </a:r>
          </a:p>
          <a:p>
            <a:pPr marL="0" indent="0">
              <a:buNone/>
            </a:pPr>
            <a:endParaRPr lang="en-GB" dirty="0"/>
          </a:p>
        </p:txBody>
      </p:sp>
    </p:spTree>
    <p:extLst>
      <p:ext uri="{BB962C8B-B14F-4D97-AF65-F5344CB8AC3E}">
        <p14:creationId xmlns:p14="http://schemas.microsoft.com/office/powerpoint/2010/main" val="2676970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Implementation</a:t>
            </a:r>
            <a:endParaRPr lang="en-GB" dirty="0"/>
          </a:p>
        </p:txBody>
      </p:sp>
      <p:sp>
        <p:nvSpPr>
          <p:cNvPr id="3" name="Content Placeholder 2"/>
          <p:cNvSpPr>
            <a:spLocks noGrp="1"/>
          </p:cNvSpPr>
          <p:nvPr>
            <p:ph idx="1"/>
          </p:nvPr>
        </p:nvSpPr>
        <p:spPr/>
        <p:txBody>
          <a:bodyPr/>
          <a:lstStyle/>
          <a:p>
            <a:r>
              <a:rPr lang="en-GB" dirty="0" smtClean="0"/>
              <a:t>Not decided</a:t>
            </a:r>
          </a:p>
          <a:p>
            <a:r>
              <a:rPr lang="en-GB" dirty="0" smtClean="0"/>
              <a:t>Will use output from rest </a:t>
            </a:r>
            <a:r>
              <a:rPr lang="en-GB" dirty="0" err="1" smtClean="0"/>
              <a:t>api</a:t>
            </a:r>
            <a:r>
              <a:rPr lang="en-GB" dirty="0"/>
              <a:t> </a:t>
            </a:r>
            <a:r>
              <a:rPr lang="en-GB" dirty="0" smtClean="0"/>
              <a:t>only</a:t>
            </a:r>
          </a:p>
          <a:p>
            <a:r>
              <a:rPr lang="en-GB" dirty="0" smtClean="0"/>
              <a:t>If written in python, the fn3Client module could allow a separate server to do rendering while the rest </a:t>
            </a:r>
            <a:r>
              <a:rPr lang="en-GB" dirty="0" err="1" smtClean="0"/>
              <a:t>api</a:t>
            </a:r>
            <a:r>
              <a:rPr lang="en-GB" dirty="0" smtClean="0"/>
              <a:t> server delivers data</a:t>
            </a:r>
          </a:p>
          <a:p>
            <a:pPr marL="0" indent="0">
              <a:buNone/>
            </a:pPr>
            <a:endParaRPr lang="en-GB" dirty="0" smtClean="0"/>
          </a:p>
          <a:p>
            <a:pPr>
              <a:buFontTx/>
              <a:buChar char="-"/>
            </a:pPr>
            <a:r>
              <a:rPr lang="en-GB" dirty="0" smtClean="0"/>
              <a:t>My only experience is with flask and </a:t>
            </a:r>
            <a:r>
              <a:rPr lang="en-GB" dirty="0" err="1" smtClean="0"/>
              <a:t>bokeh</a:t>
            </a:r>
            <a:r>
              <a:rPr lang="en-GB" dirty="0" smtClean="0"/>
              <a:t> to provide more complex depictions</a:t>
            </a:r>
          </a:p>
          <a:p>
            <a:pPr marL="0" indent="0">
              <a:buNone/>
            </a:pPr>
            <a:r>
              <a:rPr lang="en-GB" dirty="0" smtClean="0"/>
              <a:t>- This might do but isn’t necessarily a good solution</a:t>
            </a:r>
          </a:p>
        </p:txBody>
      </p:sp>
    </p:spTree>
    <p:extLst>
      <p:ext uri="{BB962C8B-B14F-4D97-AF65-F5344CB8AC3E}">
        <p14:creationId xmlns:p14="http://schemas.microsoft.com/office/powerpoint/2010/main" val="3703467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Test data</a:t>
            </a:r>
            <a:endParaRPr lang="en-GB" dirty="0"/>
          </a:p>
        </p:txBody>
      </p:sp>
      <p:sp>
        <p:nvSpPr>
          <p:cNvPr id="3" name="Content Placeholder 2"/>
          <p:cNvSpPr>
            <a:spLocks noGrp="1"/>
          </p:cNvSpPr>
          <p:nvPr>
            <p:ph idx="1"/>
          </p:nvPr>
        </p:nvSpPr>
        <p:spPr/>
        <p:txBody>
          <a:bodyPr/>
          <a:lstStyle/>
          <a:p>
            <a:r>
              <a:rPr lang="en-GB" dirty="0" smtClean="0"/>
              <a:t>A suitable test set of data is the AC587 data set (n=87)</a:t>
            </a:r>
          </a:p>
          <a:p>
            <a:r>
              <a:rPr lang="en-GB" dirty="0" smtClean="0"/>
              <a:t>See /doc/demos.md for details on how to load this into the server</a:t>
            </a:r>
          </a:p>
          <a:p>
            <a:pPr lvl="1"/>
            <a:r>
              <a:rPr lang="en-GB" dirty="0" smtClean="0"/>
              <a:t>Launch the server</a:t>
            </a:r>
          </a:p>
          <a:p>
            <a:pPr lvl="1"/>
            <a:r>
              <a:rPr lang="en-GB" dirty="0" smtClean="0"/>
              <a:t>Download the test data, if necessary</a:t>
            </a:r>
          </a:p>
          <a:p>
            <a:pPr lvl="1"/>
            <a:r>
              <a:rPr lang="en-GB" dirty="0" smtClean="0"/>
              <a:t>Launch the load script</a:t>
            </a:r>
          </a:p>
          <a:p>
            <a:endParaRPr lang="en-GB" dirty="0"/>
          </a:p>
        </p:txBody>
      </p:sp>
    </p:spTree>
    <p:extLst>
      <p:ext uri="{BB962C8B-B14F-4D97-AF65-F5344CB8AC3E}">
        <p14:creationId xmlns:p14="http://schemas.microsoft.com/office/powerpoint/2010/main" val="1840772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0421" y="610807"/>
            <a:ext cx="7892715" cy="549517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Rectangle 12"/>
          <p:cNvSpPr/>
          <p:nvPr/>
        </p:nvSpPr>
        <p:spPr>
          <a:xfrm>
            <a:off x="2087549" y="1616564"/>
            <a:ext cx="1491915" cy="2165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160421" y="610807"/>
            <a:ext cx="1988942" cy="461665"/>
          </a:xfrm>
          <a:prstGeom prst="rect">
            <a:avLst/>
          </a:prstGeom>
          <a:noFill/>
        </p:spPr>
        <p:txBody>
          <a:bodyPr wrap="none" rtlCol="0">
            <a:spAutoFit/>
          </a:bodyPr>
          <a:lstStyle/>
          <a:p>
            <a:r>
              <a:rPr lang="en-GB" sz="2400" dirty="0" smtClean="0"/>
              <a:t>Review cluster</a:t>
            </a:r>
            <a:endParaRPr lang="en-GB" sz="2400" dirty="0"/>
          </a:p>
        </p:txBody>
      </p:sp>
      <p:sp>
        <p:nvSpPr>
          <p:cNvPr id="6" name="Rectangle 5"/>
          <p:cNvSpPr/>
          <p:nvPr/>
        </p:nvSpPr>
        <p:spPr>
          <a:xfrm>
            <a:off x="312821" y="1611644"/>
            <a:ext cx="1491915" cy="2165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p:cNvSpPr txBox="1"/>
          <p:nvPr/>
        </p:nvSpPr>
        <p:spPr>
          <a:xfrm>
            <a:off x="256674" y="1016171"/>
            <a:ext cx="1715278" cy="646331"/>
          </a:xfrm>
          <a:prstGeom prst="rect">
            <a:avLst/>
          </a:prstGeom>
          <a:noFill/>
        </p:spPr>
        <p:txBody>
          <a:bodyPr wrap="none" rtlCol="0">
            <a:spAutoFit/>
          </a:bodyPr>
          <a:lstStyle/>
          <a:p>
            <a:r>
              <a:rPr lang="en-GB" dirty="0" smtClean="0"/>
              <a:t>Select clustering</a:t>
            </a:r>
          </a:p>
          <a:p>
            <a:r>
              <a:rPr lang="en-GB" dirty="0" smtClean="0"/>
              <a:t> method</a:t>
            </a:r>
            <a:endParaRPr lang="en-GB" dirty="0"/>
          </a:p>
        </p:txBody>
      </p:sp>
      <p:sp>
        <p:nvSpPr>
          <p:cNvPr id="8" name="Down Arrow 7"/>
          <p:cNvSpPr/>
          <p:nvPr/>
        </p:nvSpPr>
        <p:spPr>
          <a:xfrm>
            <a:off x="1539010" y="1636124"/>
            <a:ext cx="265726" cy="1676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p:cNvSpPr txBox="1"/>
          <p:nvPr/>
        </p:nvSpPr>
        <p:spPr>
          <a:xfrm>
            <a:off x="312821" y="1581992"/>
            <a:ext cx="1064715" cy="246221"/>
          </a:xfrm>
          <a:prstGeom prst="rect">
            <a:avLst/>
          </a:prstGeom>
          <a:noFill/>
        </p:spPr>
        <p:txBody>
          <a:bodyPr wrap="none" rtlCol="0">
            <a:spAutoFit/>
          </a:bodyPr>
          <a:lstStyle/>
          <a:p>
            <a:r>
              <a:rPr lang="en-GB" sz="1000" dirty="0" smtClean="0"/>
              <a:t>-- please select --</a:t>
            </a:r>
            <a:endParaRPr lang="en-GB" sz="1000" dirty="0"/>
          </a:p>
        </p:txBody>
      </p:sp>
      <p:sp>
        <p:nvSpPr>
          <p:cNvPr id="10" name="TextBox 9"/>
          <p:cNvSpPr txBox="1"/>
          <p:nvPr/>
        </p:nvSpPr>
        <p:spPr>
          <a:xfrm>
            <a:off x="2149363" y="1044322"/>
            <a:ext cx="814390" cy="646331"/>
          </a:xfrm>
          <a:prstGeom prst="rect">
            <a:avLst/>
          </a:prstGeom>
          <a:noFill/>
        </p:spPr>
        <p:txBody>
          <a:bodyPr wrap="none" rtlCol="0">
            <a:spAutoFit/>
          </a:bodyPr>
          <a:lstStyle/>
          <a:p>
            <a:r>
              <a:rPr lang="en-GB" dirty="0" smtClean="0"/>
              <a:t>Select</a:t>
            </a:r>
          </a:p>
          <a:p>
            <a:r>
              <a:rPr lang="en-GB" dirty="0" smtClean="0"/>
              <a:t>cluster</a:t>
            </a:r>
            <a:endParaRPr lang="en-GB" dirty="0"/>
          </a:p>
        </p:txBody>
      </p:sp>
      <p:sp>
        <p:nvSpPr>
          <p:cNvPr id="11" name="Down Arrow 10"/>
          <p:cNvSpPr/>
          <p:nvPr/>
        </p:nvSpPr>
        <p:spPr>
          <a:xfrm>
            <a:off x="3215411" y="1670533"/>
            <a:ext cx="265726" cy="1676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p:cNvSpPr txBox="1"/>
          <p:nvPr/>
        </p:nvSpPr>
        <p:spPr>
          <a:xfrm>
            <a:off x="1910138" y="1616564"/>
            <a:ext cx="1064715" cy="246221"/>
          </a:xfrm>
          <a:prstGeom prst="rect">
            <a:avLst/>
          </a:prstGeom>
          <a:noFill/>
        </p:spPr>
        <p:txBody>
          <a:bodyPr wrap="none" rtlCol="0">
            <a:spAutoFit/>
          </a:bodyPr>
          <a:lstStyle/>
          <a:p>
            <a:r>
              <a:rPr lang="en-GB" sz="1000" dirty="0" smtClean="0"/>
              <a:t>-- please select --</a:t>
            </a:r>
            <a:endParaRPr lang="en-GB" sz="1000" dirty="0"/>
          </a:p>
        </p:txBody>
      </p:sp>
      <p:sp>
        <p:nvSpPr>
          <p:cNvPr id="15" name="Rectangle 14"/>
          <p:cNvSpPr/>
          <p:nvPr/>
        </p:nvSpPr>
        <p:spPr>
          <a:xfrm>
            <a:off x="3731864" y="1603512"/>
            <a:ext cx="1491915" cy="2165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Box 15"/>
          <p:cNvSpPr txBox="1"/>
          <p:nvPr/>
        </p:nvSpPr>
        <p:spPr>
          <a:xfrm>
            <a:off x="3675717" y="1008039"/>
            <a:ext cx="1549335" cy="369332"/>
          </a:xfrm>
          <a:prstGeom prst="rect">
            <a:avLst/>
          </a:prstGeom>
          <a:noFill/>
        </p:spPr>
        <p:txBody>
          <a:bodyPr wrap="none" rtlCol="0">
            <a:spAutoFit/>
          </a:bodyPr>
          <a:lstStyle/>
          <a:p>
            <a:r>
              <a:rPr lang="en-GB" dirty="0" smtClean="0"/>
              <a:t>Display output</a:t>
            </a:r>
            <a:endParaRPr lang="en-GB" dirty="0"/>
          </a:p>
        </p:txBody>
      </p:sp>
      <p:sp>
        <p:nvSpPr>
          <p:cNvPr id="17" name="Down Arrow 16"/>
          <p:cNvSpPr/>
          <p:nvPr/>
        </p:nvSpPr>
        <p:spPr>
          <a:xfrm>
            <a:off x="4958053" y="1627992"/>
            <a:ext cx="265726" cy="1676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p:cNvSpPr txBox="1"/>
          <p:nvPr/>
        </p:nvSpPr>
        <p:spPr>
          <a:xfrm>
            <a:off x="3731864" y="1573860"/>
            <a:ext cx="1064715" cy="246221"/>
          </a:xfrm>
          <a:prstGeom prst="rect">
            <a:avLst/>
          </a:prstGeom>
          <a:noFill/>
        </p:spPr>
        <p:txBody>
          <a:bodyPr wrap="none" rtlCol="0">
            <a:spAutoFit/>
          </a:bodyPr>
          <a:lstStyle/>
          <a:p>
            <a:r>
              <a:rPr lang="en-GB" sz="1000" dirty="0" smtClean="0"/>
              <a:t>-- please select --</a:t>
            </a:r>
            <a:endParaRPr lang="en-GB" sz="1000" dirty="0"/>
          </a:p>
        </p:txBody>
      </p:sp>
      <p:sp>
        <p:nvSpPr>
          <p:cNvPr id="19" name="Rectangle 18"/>
          <p:cNvSpPr/>
          <p:nvPr/>
        </p:nvSpPr>
        <p:spPr>
          <a:xfrm>
            <a:off x="5494028" y="1598601"/>
            <a:ext cx="717229" cy="197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p:cNvSpPr txBox="1"/>
          <p:nvPr/>
        </p:nvSpPr>
        <p:spPr>
          <a:xfrm>
            <a:off x="5552720" y="1581652"/>
            <a:ext cx="332142" cy="246221"/>
          </a:xfrm>
          <a:prstGeom prst="rect">
            <a:avLst/>
          </a:prstGeom>
          <a:noFill/>
        </p:spPr>
        <p:txBody>
          <a:bodyPr wrap="none" rtlCol="0">
            <a:spAutoFit/>
          </a:bodyPr>
          <a:lstStyle/>
          <a:p>
            <a:r>
              <a:rPr lang="en-GB" sz="1000" dirty="0" smtClean="0"/>
              <a:t>Go</a:t>
            </a:r>
            <a:endParaRPr lang="en-GB" sz="1000" dirty="0"/>
          </a:p>
        </p:txBody>
      </p:sp>
    </p:spTree>
    <p:extLst>
      <p:ext uri="{BB962C8B-B14F-4D97-AF65-F5344CB8AC3E}">
        <p14:creationId xmlns:p14="http://schemas.microsoft.com/office/powerpoint/2010/main" val="3053441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0421" y="610807"/>
            <a:ext cx="7892715" cy="549517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TextBox 4"/>
          <p:cNvSpPr txBox="1"/>
          <p:nvPr/>
        </p:nvSpPr>
        <p:spPr>
          <a:xfrm>
            <a:off x="160421" y="610807"/>
            <a:ext cx="3166188" cy="461665"/>
          </a:xfrm>
          <a:prstGeom prst="rect">
            <a:avLst/>
          </a:prstGeom>
          <a:noFill/>
        </p:spPr>
        <p:txBody>
          <a:bodyPr wrap="none" rtlCol="0">
            <a:spAutoFit/>
          </a:bodyPr>
          <a:lstStyle/>
          <a:p>
            <a:r>
              <a:rPr lang="en-GB" sz="2400" dirty="0" smtClean="0"/>
              <a:t>Browse cluster contents</a:t>
            </a:r>
            <a:endParaRPr lang="en-GB" sz="2400" dirty="0"/>
          </a:p>
        </p:txBody>
      </p:sp>
      <p:sp>
        <p:nvSpPr>
          <p:cNvPr id="6" name="Rectangle 5"/>
          <p:cNvSpPr/>
          <p:nvPr/>
        </p:nvSpPr>
        <p:spPr>
          <a:xfrm>
            <a:off x="312821" y="1611644"/>
            <a:ext cx="1491915" cy="2165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p:cNvSpPr txBox="1"/>
          <p:nvPr/>
        </p:nvSpPr>
        <p:spPr>
          <a:xfrm>
            <a:off x="256674" y="1016171"/>
            <a:ext cx="1715278" cy="646331"/>
          </a:xfrm>
          <a:prstGeom prst="rect">
            <a:avLst/>
          </a:prstGeom>
          <a:noFill/>
        </p:spPr>
        <p:txBody>
          <a:bodyPr wrap="none" rtlCol="0">
            <a:spAutoFit/>
          </a:bodyPr>
          <a:lstStyle/>
          <a:p>
            <a:r>
              <a:rPr lang="en-GB" dirty="0" smtClean="0"/>
              <a:t>Select clustering</a:t>
            </a:r>
          </a:p>
          <a:p>
            <a:r>
              <a:rPr lang="en-GB" dirty="0" smtClean="0"/>
              <a:t> method</a:t>
            </a:r>
            <a:endParaRPr lang="en-GB" dirty="0"/>
          </a:p>
        </p:txBody>
      </p:sp>
      <p:sp>
        <p:nvSpPr>
          <p:cNvPr id="8" name="Down Arrow 7"/>
          <p:cNvSpPr/>
          <p:nvPr/>
        </p:nvSpPr>
        <p:spPr>
          <a:xfrm>
            <a:off x="1539010" y="1636124"/>
            <a:ext cx="265726" cy="1676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p:cNvSpPr txBox="1"/>
          <p:nvPr/>
        </p:nvSpPr>
        <p:spPr>
          <a:xfrm>
            <a:off x="312821" y="1581992"/>
            <a:ext cx="1064715" cy="246221"/>
          </a:xfrm>
          <a:prstGeom prst="rect">
            <a:avLst/>
          </a:prstGeom>
          <a:noFill/>
        </p:spPr>
        <p:txBody>
          <a:bodyPr wrap="none" rtlCol="0">
            <a:spAutoFit/>
          </a:bodyPr>
          <a:lstStyle/>
          <a:p>
            <a:r>
              <a:rPr lang="en-GB" sz="1000" dirty="0" smtClean="0"/>
              <a:t>-- please select --</a:t>
            </a:r>
            <a:endParaRPr lang="en-GB" sz="1000" dirty="0"/>
          </a:p>
        </p:txBody>
      </p:sp>
      <p:sp>
        <p:nvSpPr>
          <p:cNvPr id="21" name="Rectangle 20"/>
          <p:cNvSpPr/>
          <p:nvPr/>
        </p:nvSpPr>
        <p:spPr>
          <a:xfrm>
            <a:off x="1974071" y="1598601"/>
            <a:ext cx="717229" cy="197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extBox 21"/>
          <p:cNvSpPr txBox="1"/>
          <p:nvPr/>
        </p:nvSpPr>
        <p:spPr>
          <a:xfrm>
            <a:off x="2032763" y="1581652"/>
            <a:ext cx="332142" cy="246221"/>
          </a:xfrm>
          <a:prstGeom prst="rect">
            <a:avLst/>
          </a:prstGeom>
          <a:noFill/>
        </p:spPr>
        <p:txBody>
          <a:bodyPr wrap="none" rtlCol="0">
            <a:spAutoFit/>
          </a:bodyPr>
          <a:lstStyle/>
          <a:p>
            <a:r>
              <a:rPr lang="en-GB" sz="1000" dirty="0" smtClean="0"/>
              <a:t>Go</a:t>
            </a:r>
            <a:endParaRPr lang="en-GB" sz="1000" dirty="0"/>
          </a:p>
        </p:txBody>
      </p:sp>
      <p:graphicFrame>
        <p:nvGraphicFramePr>
          <p:cNvPr id="2" name="Table 1"/>
          <p:cNvGraphicFramePr>
            <a:graphicFrameLocks noGrp="1"/>
          </p:cNvGraphicFramePr>
          <p:nvPr>
            <p:extLst>
              <p:ext uri="{D42A27DB-BD31-4B8C-83A1-F6EECF244321}">
                <p14:modId xmlns:p14="http://schemas.microsoft.com/office/powerpoint/2010/main" val="2317174189"/>
              </p:ext>
            </p:extLst>
          </p:nvPr>
        </p:nvGraphicFramePr>
        <p:xfrm>
          <a:off x="342737" y="2499702"/>
          <a:ext cx="4044336" cy="2966720"/>
        </p:xfrm>
        <a:graphic>
          <a:graphicData uri="http://schemas.openxmlformats.org/drawingml/2006/table">
            <a:tbl>
              <a:tblPr firstRow="1" bandRow="1">
                <a:tableStyleId>{5C22544A-7EE6-4342-B048-85BDC9FD1C3A}</a:tableStyleId>
              </a:tblPr>
              <a:tblGrid>
                <a:gridCol w="1011084">
                  <a:extLst>
                    <a:ext uri="{9D8B030D-6E8A-4147-A177-3AD203B41FA5}">
                      <a16:colId xmlns:a16="http://schemas.microsoft.com/office/drawing/2014/main" val="2709763110"/>
                    </a:ext>
                  </a:extLst>
                </a:gridCol>
                <a:gridCol w="1011084">
                  <a:extLst>
                    <a:ext uri="{9D8B030D-6E8A-4147-A177-3AD203B41FA5}">
                      <a16:colId xmlns:a16="http://schemas.microsoft.com/office/drawing/2014/main" val="2591117357"/>
                    </a:ext>
                  </a:extLst>
                </a:gridCol>
                <a:gridCol w="1011084">
                  <a:extLst>
                    <a:ext uri="{9D8B030D-6E8A-4147-A177-3AD203B41FA5}">
                      <a16:colId xmlns:a16="http://schemas.microsoft.com/office/drawing/2014/main" val="4064284096"/>
                    </a:ext>
                  </a:extLst>
                </a:gridCol>
                <a:gridCol w="1011084">
                  <a:extLst>
                    <a:ext uri="{9D8B030D-6E8A-4147-A177-3AD203B41FA5}">
                      <a16:colId xmlns:a16="http://schemas.microsoft.com/office/drawing/2014/main" val="2267150931"/>
                    </a:ext>
                  </a:extLst>
                </a:gridCol>
              </a:tblGrid>
              <a:tr h="370840">
                <a:tc>
                  <a:txBody>
                    <a:bodyPr/>
                    <a:lstStyle/>
                    <a:p>
                      <a:endParaRPr lang="en-GB" dirty="0"/>
                    </a:p>
                  </a:txBody>
                  <a:tcPr/>
                </a:tc>
                <a:tc>
                  <a:txBody>
                    <a:bodyPr/>
                    <a:lstStyle/>
                    <a:p>
                      <a:endParaRPr lang="en-GB" dirty="0"/>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1957298898"/>
                  </a:ext>
                </a:extLst>
              </a:tr>
              <a:tr h="370840">
                <a:tc>
                  <a:txBody>
                    <a:bodyPr/>
                    <a:lstStyle/>
                    <a:p>
                      <a:endParaRPr lang="en-GB"/>
                    </a:p>
                  </a:txBody>
                  <a:tcPr/>
                </a:tc>
                <a:tc>
                  <a:txBody>
                    <a:bodyPr/>
                    <a:lstStyle/>
                    <a:p>
                      <a:endParaRPr lang="en-GB" dirty="0"/>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3271185257"/>
                  </a:ext>
                </a:extLst>
              </a:tr>
              <a:tr h="370840">
                <a:tc>
                  <a:txBody>
                    <a:bodyPr/>
                    <a:lstStyle/>
                    <a:p>
                      <a:endParaRPr lang="en-GB"/>
                    </a:p>
                  </a:txBody>
                  <a:tcPr/>
                </a:tc>
                <a:tc>
                  <a:txBody>
                    <a:bodyPr/>
                    <a:lstStyle/>
                    <a:p>
                      <a:endParaRPr lang="en-GB" dirty="0"/>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3622627371"/>
                  </a:ext>
                </a:extLst>
              </a:tr>
              <a:tr h="370840">
                <a:tc>
                  <a:txBody>
                    <a:bodyPr/>
                    <a:lstStyle/>
                    <a:p>
                      <a:endParaRPr lang="en-GB"/>
                    </a:p>
                  </a:txBody>
                  <a:tcPr/>
                </a:tc>
                <a:tc>
                  <a:txBody>
                    <a:bodyPr/>
                    <a:lstStyle/>
                    <a:p>
                      <a:endParaRPr lang="en-GB" dirty="0"/>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2804913852"/>
                  </a:ext>
                </a:extLst>
              </a:tr>
              <a:tr h="370840">
                <a:tc>
                  <a:txBody>
                    <a:bodyPr/>
                    <a:lstStyle/>
                    <a:p>
                      <a:endParaRPr lang="en-GB"/>
                    </a:p>
                  </a:txBody>
                  <a:tcPr/>
                </a:tc>
                <a:tc>
                  <a:txBody>
                    <a:bodyPr/>
                    <a:lstStyle/>
                    <a:p>
                      <a:endParaRPr lang="en-GB" dirty="0"/>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1670672404"/>
                  </a:ext>
                </a:extLst>
              </a:tr>
              <a:tr h="370840">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962831206"/>
                  </a:ext>
                </a:extLst>
              </a:tr>
              <a:tr h="370840">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4294644132"/>
                  </a:ext>
                </a:extLst>
              </a:tr>
              <a:tr h="370840">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3808423469"/>
                  </a:ext>
                </a:extLst>
              </a:tr>
            </a:tbl>
          </a:graphicData>
        </a:graphic>
      </p:graphicFrame>
    </p:spTree>
    <p:extLst>
      <p:ext uri="{BB962C8B-B14F-4D97-AF65-F5344CB8AC3E}">
        <p14:creationId xmlns:p14="http://schemas.microsoft.com/office/powerpoint/2010/main" val="371281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0421" y="610807"/>
            <a:ext cx="7892715" cy="549517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TextBox 4"/>
          <p:cNvSpPr txBox="1"/>
          <p:nvPr/>
        </p:nvSpPr>
        <p:spPr>
          <a:xfrm>
            <a:off x="160421" y="610807"/>
            <a:ext cx="1912831" cy="461665"/>
          </a:xfrm>
          <a:prstGeom prst="rect">
            <a:avLst/>
          </a:prstGeom>
          <a:noFill/>
        </p:spPr>
        <p:txBody>
          <a:bodyPr wrap="none" rtlCol="0">
            <a:spAutoFit/>
          </a:bodyPr>
          <a:lstStyle/>
          <a:p>
            <a:r>
              <a:rPr lang="en-GB" sz="2400" dirty="0" smtClean="0"/>
              <a:t>Select by </a:t>
            </a:r>
            <a:r>
              <a:rPr lang="en-GB" sz="2400" dirty="0" err="1" smtClean="0"/>
              <a:t>guid</a:t>
            </a:r>
            <a:endParaRPr lang="en-GB" sz="2400" dirty="0"/>
          </a:p>
        </p:txBody>
      </p:sp>
      <p:sp>
        <p:nvSpPr>
          <p:cNvPr id="6" name="Rectangle 5"/>
          <p:cNvSpPr/>
          <p:nvPr/>
        </p:nvSpPr>
        <p:spPr>
          <a:xfrm>
            <a:off x="312821" y="1611644"/>
            <a:ext cx="1491915" cy="2165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p:cNvSpPr txBox="1"/>
          <p:nvPr/>
        </p:nvSpPr>
        <p:spPr>
          <a:xfrm>
            <a:off x="256674" y="1016171"/>
            <a:ext cx="2077364" cy="369332"/>
          </a:xfrm>
          <a:prstGeom prst="rect">
            <a:avLst/>
          </a:prstGeom>
          <a:noFill/>
        </p:spPr>
        <p:txBody>
          <a:bodyPr wrap="none" rtlCol="0">
            <a:spAutoFit/>
          </a:bodyPr>
          <a:lstStyle/>
          <a:p>
            <a:r>
              <a:rPr lang="en-GB" dirty="0" smtClean="0"/>
              <a:t>Select sample (</a:t>
            </a:r>
            <a:r>
              <a:rPr lang="en-GB" dirty="0" err="1" smtClean="0"/>
              <a:t>guid</a:t>
            </a:r>
            <a:r>
              <a:rPr lang="en-GB" dirty="0" smtClean="0"/>
              <a:t>)</a:t>
            </a:r>
            <a:endParaRPr lang="en-GB" dirty="0"/>
          </a:p>
        </p:txBody>
      </p:sp>
      <p:sp>
        <p:nvSpPr>
          <p:cNvPr id="9" name="TextBox 8"/>
          <p:cNvSpPr txBox="1"/>
          <p:nvPr/>
        </p:nvSpPr>
        <p:spPr>
          <a:xfrm>
            <a:off x="256674" y="1581652"/>
            <a:ext cx="1362874" cy="246221"/>
          </a:xfrm>
          <a:prstGeom prst="rect">
            <a:avLst/>
          </a:prstGeom>
          <a:noFill/>
        </p:spPr>
        <p:txBody>
          <a:bodyPr wrap="none" rtlCol="0">
            <a:spAutoFit/>
          </a:bodyPr>
          <a:lstStyle/>
          <a:p>
            <a:r>
              <a:rPr lang="en-GB" sz="1000" dirty="0" smtClean="0"/>
              <a:t>Type in sample id/ </a:t>
            </a:r>
            <a:r>
              <a:rPr lang="en-GB" sz="1000" dirty="0" err="1" smtClean="0"/>
              <a:t>gud</a:t>
            </a:r>
            <a:endParaRPr lang="en-GB" sz="1000" dirty="0"/>
          </a:p>
        </p:txBody>
      </p:sp>
      <p:sp>
        <p:nvSpPr>
          <p:cNvPr id="21" name="Rectangle 20"/>
          <p:cNvSpPr/>
          <p:nvPr/>
        </p:nvSpPr>
        <p:spPr>
          <a:xfrm>
            <a:off x="1974071" y="1598601"/>
            <a:ext cx="717229" cy="197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extBox 21"/>
          <p:cNvSpPr txBox="1"/>
          <p:nvPr/>
        </p:nvSpPr>
        <p:spPr>
          <a:xfrm>
            <a:off x="2032763" y="1581652"/>
            <a:ext cx="332142" cy="246221"/>
          </a:xfrm>
          <a:prstGeom prst="rect">
            <a:avLst/>
          </a:prstGeom>
          <a:noFill/>
        </p:spPr>
        <p:txBody>
          <a:bodyPr wrap="none" rtlCol="0">
            <a:spAutoFit/>
          </a:bodyPr>
          <a:lstStyle/>
          <a:p>
            <a:r>
              <a:rPr lang="en-GB" sz="1000" dirty="0" smtClean="0"/>
              <a:t>Go</a:t>
            </a:r>
            <a:endParaRPr lang="en-GB" sz="1000" dirty="0"/>
          </a:p>
        </p:txBody>
      </p:sp>
      <p:graphicFrame>
        <p:nvGraphicFramePr>
          <p:cNvPr id="2" name="Table 1"/>
          <p:cNvGraphicFramePr>
            <a:graphicFrameLocks noGrp="1"/>
          </p:cNvGraphicFramePr>
          <p:nvPr>
            <p:extLst>
              <p:ext uri="{D42A27DB-BD31-4B8C-83A1-F6EECF244321}">
                <p14:modId xmlns:p14="http://schemas.microsoft.com/office/powerpoint/2010/main" val="1020071428"/>
              </p:ext>
            </p:extLst>
          </p:nvPr>
        </p:nvGraphicFramePr>
        <p:xfrm>
          <a:off x="342737" y="2783395"/>
          <a:ext cx="2022168" cy="2839720"/>
        </p:xfrm>
        <a:graphic>
          <a:graphicData uri="http://schemas.openxmlformats.org/drawingml/2006/table">
            <a:tbl>
              <a:tblPr firstRow="1" bandRow="1">
                <a:tableStyleId>{5C22544A-7EE6-4342-B048-85BDC9FD1C3A}</a:tableStyleId>
              </a:tblPr>
              <a:tblGrid>
                <a:gridCol w="1011084">
                  <a:extLst>
                    <a:ext uri="{9D8B030D-6E8A-4147-A177-3AD203B41FA5}">
                      <a16:colId xmlns:a16="http://schemas.microsoft.com/office/drawing/2014/main" val="2709763110"/>
                    </a:ext>
                  </a:extLst>
                </a:gridCol>
                <a:gridCol w="1011084">
                  <a:extLst>
                    <a:ext uri="{9D8B030D-6E8A-4147-A177-3AD203B41FA5}">
                      <a16:colId xmlns:a16="http://schemas.microsoft.com/office/drawing/2014/main" val="2591117357"/>
                    </a:ext>
                  </a:extLst>
                </a:gridCol>
              </a:tblGrid>
              <a:tr h="0">
                <a:tc>
                  <a:txBody>
                    <a:bodyPr/>
                    <a:lstStyle/>
                    <a:p>
                      <a:r>
                        <a:rPr lang="en-GB" sz="1000" dirty="0" smtClean="0"/>
                        <a:t>Neighbour</a:t>
                      </a:r>
                      <a:endParaRPr lang="en-GB" sz="1000" dirty="0"/>
                    </a:p>
                  </a:txBody>
                  <a:tcPr/>
                </a:tc>
                <a:tc>
                  <a:txBody>
                    <a:bodyPr/>
                    <a:lstStyle/>
                    <a:p>
                      <a:r>
                        <a:rPr lang="en-GB" sz="1000" dirty="0" err="1" smtClean="0"/>
                        <a:t>snv</a:t>
                      </a:r>
                      <a:endParaRPr lang="en-GB" sz="1000" dirty="0"/>
                    </a:p>
                  </a:txBody>
                  <a:tcPr/>
                </a:tc>
                <a:extLst>
                  <a:ext uri="{0D108BD9-81ED-4DB2-BD59-A6C34878D82A}">
                    <a16:rowId xmlns:a16="http://schemas.microsoft.com/office/drawing/2014/main" val="1957298898"/>
                  </a:ext>
                </a:extLst>
              </a:tr>
              <a:tr h="370840">
                <a:tc>
                  <a:txBody>
                    <a:bodyPr/>
                    <a:lstStyle/>
                    <a:p>
                      <a:endParaRPr lang="en-GB"/>
                    </a:p>
                  </a:txBody>
                  <a:tcPr/>
                </a:tc>
                <a:tc>
                  <a:txBody>
                    <a:bodyPr/>
                    <a:lstStyle/>
                    <a:p>
                      <a:endParaRPr lang="en-GB" dirty="0"/>
                    </a:p>
                  </a:txBody>
                  <a:tcPr/>
                </a:tc>
                <a:extLst>
                  <a:ext uri="{0D108BD9-81ED-4DB2-BD59-A6C34878D82A}">
                    <a16:rowId xmlns:a16="http://schemas.microsoft.com/office/drawing/2014/main" val="3271185257"/>
                  </a:ext>
                </a:extLst>
              </a:tr>
              <a:tr h="370840">
                <a:tc>
                  <a:txBody>
                    <a:bodyPr/>
                    <a:lstStyle/>
                    <a:p>
                      <a:endParaRPr lang="en-GB"/>
                    </a:p>
                  </a:txBody>
                  <a:tcPr/>
                </a:tc>
                <a:tc>
                  <a:txBody>
                    <a:bodyPr/>
                    <a:lstStyle/>
                    <a:p>
                      <a:endParaRPr lang="en-GB" dirty="0"/>
                    </a:p>
                  </a:txBody>
                  <a:tcPr/>
                </a:tc>
                <a:extLst>
                  <a:ext uri="{0D108BD9-81ED-4DB2-BD59-A6C34878D82A}">
                    <a16:rowId xmlns:a16="http://schemas.microsoft.com/office/drawing/2014/main" val="3622627371"/>
                  </a:ext>
                </a:extLst>
              </a:tr>
              <a:tr h="370840">
                <a:tc>
                  <a:txBody>
                    <a:bodyPr/>
                    <a:lstStyle/>
                    <a:p>
                      <a:endParaRPr lang="en-GB"/>
                    </a:p>
                  </a:txBody>
                  <a:tcPr/>
                </a:tc>
                <a:tc>
                  <a:txBody>
                    <a:bodyPr/>
                    <a:lstStyle/>
                    <a:p>
                      <a:endParaRPr lang="en-GB" dirty="0"/>
                    </a:p>
                  </a:txBody>
                  <a:tcPr/>
                </a:tc>
                <a:extLst>
                  <a:ext uri="{0D108BD9-81ED-4DB2-BD59-A6C34878D82A}">
                    <a16:rowId xmlns:a16="http://schemas.microsoft.com/office/drawing/2014/main" val="2804913852"/>
                  </a:ext>
                </a:extLst>
              </a:tr>
              <a:tr h="370840">
                <a:tc>
                  <a:txBody>
                    <a:bodyPr/>
                    <a:lstStyle/>
                    <a:p>
                      <a:endParaRPr lang="en-GB"/>
                    </a:p>
                  </a:txBody>
                  <a:tcPr/>
                </a:tc>
                <a:tc>
                  <a:txBody>
                    <a:bodyPr/>
                    <a:lstStyle/>
                    <a:p>
                      <a:endParaRPr lang="en-GB" dirty="0"/>
                    </a:p>
                  </a:txBody>
                  <a:tcPr/>
                </a:tc>
                <a:extLst>
                  <a:ext uri="{0D108BD9-81ED-4DB2-BD59-A6C34878D82A}">
                    <a16:rowId xmlns:a16="http://schemas.microsoft.com/office/drawing/2014/main" val="1670672404"/>
                  </a:ext>
                </a:extLst>
              </a:tr>
              <a:tr h="370840">
                <a:tc>
                  <a:txBody>
                    <a:bodyPr/>
                    <a:lstStyle/>
                    <a:p>
                      <a:endParaRPr lang="en-GB"/>
                    </a:p>
                  </a:txBody>
                  <a:tcPr/>
                </a:tc>
                <a:tc>
                  <a:txBody>
                    <a:bodyPr/>
                    <a:lstStyle/>
                    <a:p>
                      <a:endParaRPr lang="en-GB"/>
                    </a:p>
                  </a:txBody>
                  <a:tcPr/>
                </a:tc>
                <a:extLst>
                  <a:ext uri="{0D108BD9-81ED-4DB2-BD59-A6C34878D82A}">
                    <a16:rowId xmlns:a16="http://schemas.microsoft.com/office/drawing/2014/main" val="962831206"/>
                  </a:ext>
                </a:extLst>
              </a:tr>
              <a:tr h="370840">
                <a:tc>
                  <a:txBody>
                    <a:bodyPr/>
                    <a:lstStyle/>
                    <a:p>
                      <a:endParaRPr lang="en-GB"/>
                    </a:p>
                  </a:txBody>
                  <a:tcPr/>
                </a:tc>
                <a:tc>
                  <a:txBody>
                    <a:bodyPr/>
                    <a:lstStyle/>
                    <a:p>
                      <a:endParaRPr lang="en-GB"/>
                    </a:p>
                  </a:txBody>
                  <a:tcPr/>
                </a:tc>
                <a:extLst>
                  <a:ext uri="{0D108BD9-81ED-4DB2-BD59-A6C34878D82A}">
                    <a16:rowId xmlns:a16="http://schemas.microsoft.com/office/drawing/2014/main" val="4294644132"/>
                  </a:ext>
                </a:extLst>
              </a:tr>
              <a:tr h="370840">
                <a:tc>
                  <a:txBody>
                    <a:bodyPr/>
                    <a:lstStyle/>
                    <a:p>
                      <a:endParaRPr lang="en-GB"/>
                    </a:p>
                  </a:txBody>
                  <a:tcPr/>
                </a:tc>
                <a:tc>
                  <a:txBody>
                    <a:bodyPr/>
                    <a:lstStyle/>
                    <a:p>
                      <a:endParaRPr lang="en-GB" dirty="0"/>
                    </a:p>
                  </a:txBody>
                  <a:tcPr/>
                </a:tc>
                <a:extLst>
                  <a:ext uri="{0D108BD9-81ED-4DB2-BD59-A6C34878D82A}">
                    <a16:rowId xmlns:a16="http://schemas.microsoft.com/office/drawing/2014/main" val="3808423469"/>
                  </a:ext>
                </a:extLst>
              </a:tr>
            </a:tbl>
          </a:graphicData>
        </a:graphic>
      </p:graphicFrame>
    </p:spTree>
    <p:extLst>
      <p:ext uri="{BB962C8B-B14F-4D97-AF65-F5344CB8AC3E}">
        <p14:creationId xmlns:p14="http://schemas.microsoft.com/office/powerpoint/2010/main" val="1742578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13882" y="1163199"/>
            <a:ext cx="7920518" cy="194379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Rectangle 12"/>
          <p:cNvSpPr/>
          <p:nvPr/>
        </p:nvSpPr>
        <p:spPr>
          <a:xfrm>
            <a:off x="3499664" y="4231917"/>
            <a:ext cx="1491915" cy="2165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593042" y="709130"/>
            <a:ext cx="1801455" cy="461665"/>
          </a:xfrm>
          <a:prstGeom prst="rect">
            <a:avLst/>
          </a:prstGeom>
          <a:noFill/>
        </p:spPr>
        <p:txBody>
          <a:bodyPr wrap="none" rtlCol="0">
            <a:spAutoFit/>
          </a:bodyPr>
          <a:lstStyle/>
          <a:p>
            <a:r>
              <a:rPr lang="en-GB" sz="2400" dirty="0" smtClean="0"/>
              <a:t>Server status</a:t>
            </a:r>
            <a:endParaRPr lang="en-GB" sz="2400" dirty="0"/>
          </a:p>
        </p:txBody>
      </p:sp>
      <p:sp>
        <p:nvSpPr>
          <p:cNvPr id="6" name="Rectangle 5"/>
          <p:cNvSpPr/>
          <p:nvPr/>
        </p:nvSpPr>
        <p:spPr>
          <a:xfrm>
            <a:off x="1189513" y="4236979"/>
            <a:ext cx="1491915" cy="2165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p:cNvSpPr txBox="1"/>
          <p:nvPr/>
        </p:nvSpPr>
        <p:spPr>
          <a:xfrm>
            <a:off x="2695048" y="4127691"/>
            <a:ext cx="751231" cy="369332"/>
          </a:xfrm>
          <a:prstGeom prst="rect">
            <a:avLst/>
          </a:prstGeom>
          <a:noFill/>
        </p:spPr>
        <p:txBody>
          <a:bodyPr wrap="none" rtlCol="0">
            <a:spAutoFit/>
          </a:bodyPr>
          <a:lstStyle/>
          <a:p>
            <a:r>
              <a:rPr lang="en-GB" dirty="0" smtClean="0"/>
              <a:t>Show </a:t>
            </a:r>
            <a:endParaRPr lang="en-GB" dirty="0"/>
          </a:p>
        </p:txBody>
      </p:sp>
      <p:sp>
        <p:nvSpPr>
          <p:cNvPr id="8" name="Down Arrow 7"/>
          <p:cNvSpPr/>
          <p:nvPr/>
        </p:nvSpPr>
        <p:spPr>
          <a:xfrm>
            <a:off x="2415702" y="4261459"/>
            <a:ext cx="265726" cy="1676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p:cNvSpPr txBox="1"/>
          <p:nvPr/>
        </p:nvSpPr>
        <p:spPr>
          <a:xfrm>
            <a:off x="1189513" y="4207327"/>
            <a:ext cx="1064715" cy="246221"/>
          </a:xfrm>
          <a:prstGeom prst="rect">
            <a:avLst/>
          </a:prstGeom>
          <a:noFill/>
        </p:spPr>
        <p:txBody>
          <a:bodyPr wrap="none" rtlCol="0">
            <a:spAutoFit/>
          </a:bodyPr>
          <a:lstStyle/>
          <a:p>
            <a:r>
              <a:rPr lang="en-GB" sz="1000" dirty="0" smtClean="0"/>
              <a:t>-- please select --</a:t>
            </a:r>
            <a:endParaRPr lang="en-GB" sz="1000" dirty="0"/>
          </a:p>
        </p:txBody>
      </p:sp>
      <p:sp>
        <p:nvSpPr>
          <p:cNvPr id="10" name="TextBox 9"/>
          <p:cNvSpPr txBox="1"/>
          <p:nvPr/>
        </p:nvSpPr>
        <p:spPr>
          <a:xfrm>
            <a:off x="5112301" y="4155535"/>
            <a:ext cx="1458028" cy="369332"/>
          </a:xfrm>
          <a:prstGeom prst="rect">
            <a:avLst/>
          </a:prstGeom>
          <a:noFill/>
        </p:spPr>
        <p:txBody>
          <a:bodyPr wrap="none" rtlCol="0">
            <a:spAutoFit/>
          </a:bodyPr>
          <a:lstStyle/>
          <a:p>
            <a:r>
              <a:rPr lang="en-GB" dirty="0" smtClean="0"/>
              <a:t>recent events</a:t>
            </a:r>
            <a:endParaRPr lang="en-GB" dirty="0"/>
          </a:p>
        </p:txBody>
      </p:sp>
      <p:sp>
        <p:nvSpPr>
          <p:cNvPr id="11" name="Down Arrow 10"/>
          <p:cNvSpPr/>
          <p:nvPr/>
        </p:nvSpPr>
        <p:spPr>
          <a:xfrm>
            <a:off x="4627526" y="4285886"/>
            <a:ext cx="265726" cy="1676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p:cNvSpPr txBox="1"/>
          <p:nvPr/>
        </p:nvSpPr>
        <p:spPr>
          <a:xfrm>
            <a:off x="3509426" y="4210660"/>
            <a:ext cx="1064715" cy="246221"/>
          </a:xfrm>
          <a:prstGeom prst="rect">
            <a:avLst/>
          </a:prstGeom>
          <a:noFill/>
        </p:spPr>
        <p:txBody>
          <a:bodyPr wrap="none" rtlCol="0">
            <a:spAutoFit/>
          </a:bodyPr>
          <a:lstStyle/>
          <a:p>
            <a:r>
              <a:rPr lang="en-GB" sz="1000" dirty="0" smtClean="0"/>
              <a:t>-- please select --</a:t>
            </a:r>
            <a:endParaRPr lang="en-GB" sz="1000" dirty="0"/>
          </a:p>
        </p:txBody>
      </p:sp>
      <p:sp>
        <p:nvSpPr>
          <p:cNvPr id="15" name="Rectangle 14"/>
          <p:cNvSpPr/>
          <p:nvPr/>
        </p:nvSpPr>
        <p:spPr>
          <a:xfrm>
            <a:off x="6976513" y="4218899"/>
            <a:ext cx="1491915" cy="2165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p:cNvSpPr txBox="1"/>
          <p:nvPr/>
        </p:nvSpPr>
        <p:spPr>
          <a:xfrm>
            <a:off x="6976513" y="4189247"/>
            <a:ext cx="1083951" cy="246221"/>
          </a:xfrm>
          <a:prstGeom prst="rect">
            <a:avLst/>
          </a:prstGeom>
          <a:noFill/>
        </p:spPr>
        <p:txBody>
          <a:bodyPr wrap="none" rtlCol="0">
            <a:spAutoFit/>
          </a:bodyPr>
          <a:lstStyle/>
          <a:p>
            <a:r>
              <a:rPr lang="en-GB" sz="1000" dirty="0" smtClean="0"/>
              <a:t>DISPLAY TRENDS</a:t>
            </a:r>
            <a:endParaRPr lang="en-GB" sz="1000" dirty="0"/>
          </a:p>
        </p:txBody>
      </p:sp>
      <p:sp>
        <p:nvSpPr>
          <p:cNvPr id="19" name="Rectangle 18"/>
          <p:cNvSpPr/>
          <p:nvPr/>
        </p:nvSpPr>
        <p:spPr>
          <a:xfrm>
            <a:off x="7817171" y="3174213"/>
            <a:ext cx="717229" cy="197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p:cNvSpPr txBox="1"/>
          <p:nvPr/>
        </p:nvSpPr>
        <p:spPr>
          <a:xfrm>
            <a:off x="8020597" y="3184011"/>
            <a:ext cx="569387" cy="246221"/>
          </a:xfrm>
          <a:prstGeom prst="rect">
            <a:avLst/>
          </a:prstGeom>
          <a:noFill/>
        </p:spPr>
        <p:txBody>
          <a:bodyPr wrap="none" rtlCol="0">
            <a:spAutoFit/>
          </a:bodyPr>
          <a:lstStyle/>
          <a:p>
            <a:r>
              <a:rPr lang="en-GB" sz="1000" dirty="0" smtClean="0"/>
              <a:t>Update</a:t>
            </a:r>
            <a:endParaRPr lang="en-GB" sz="1000" dirty="0"/>
          </a:p>
        </p:txBody>
      </p:sp>
      <p:sp>
        <p:nvSpPr>
          <p:cNvPr id="21" name="Rectangle 20"/>
          <p:cNvSpPr/>
          <p:nvPr/>
        </p:nvSpPr>
        <p:spPr>
          <a:xfrm>
            <a:off x="618798" y="4619247"/>
            <a:ext cx="7915602" cy="194379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 name="Straight Connector 2"/>
          <p:cNvCxnSpPr/>
          <p:nvPr/>
        </p:nvCxnSpPr>
        <p:spPr>
          <a:xfrm>
            <a:off x="914400" y="4837471"/>
            <a:ext cx="0" cy="13371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973394" y="6204155"/>
            <a:ext cx="2762864"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Freeform 22"/>
          <p:cNvSpPr/>
          <p:nvPr/>
        </p:nvSpPr>
        <p:spPr>
          <a:xfrm>
            <a:off x="993058" y="5073445"/>
            <a:ext cx="2792361" cy="1052052"/>
          </a:xfrm>
          <a:custGeom>
            <a:avLst/>
            <a:gdLst>
              <a:gd name="connsiteX0" fmla="*/ 0 w 2792361"/>
              <a:gd name="connsiteY0" fmla="*/ 1052052 h 1052052"/>
              <a:gd name="connsiteX1" fmla="*/ 521110 w 2792361"/>
              <a:gd name="connsiteY1" fmla="*/ 855407 h 1052052"/>
              <a:gd name="connsiteX2" fmla="*/ 678426 w 2792361"/>
              <a:gd name="connsiteY2" fmla="*/ 599768 h 1052052"/>
              <a:gd name="connsiteX3" fmla="*/ 1032387 w 2792361"/>
              <a:gd name="connsiteY3" fmla="*/ 245807 h 1052052"/>
              <a:gd name="connsiteX4" fmla="*/ 1297858 w 2792361"/>
              <a:gd name="connsiteY4" fmla="*/ 235974 h 1052052"/>
              <a:gd name="connsiteX5" fmla="*/ 1366684 w 2792361"/>
              <a:gd name="connsiteY5" fmla="*/ 393290 h 1052052"/>
              <a:gd name="connsiteX6" fmla="*/ 1366684 w 2792361"/>
              <a:gd name="connsiteY6" fmla="*/ 511278 h 1052052"/>
              <a:gd name="connsiteX7" fmla="*/ 1543665 w 2792361"/>
              <a:gd name="connsiteY7" fmla="*/ 609600 h 1052052"/>
              <a:gd name="connsiteX8" fmla="*/ 1769807 w 2792361"/>
              <a:gd name="connsiteY8" fmla="*/ 619432 h 1052052"/>
              <a:gd name="connsiteX9" fmla="*/ 2025445 w 2792361"/>
              <a:gd name="connsiteY9" fmla="*/ 540774 h 1052052"/>
              <a:gd name="connsiteX10" fmla="*/ 2182761 w 2792361"/>
              <a:gd name="connsiteY10" fmla="*/ 412955 h 1052052"/>
              <a:gd name="connsiteX11" fmla="*/ 2379407 w 2792361"/>
              <a:gd name="connsiteY11" fmla="*/ 147484 h 1052052"/>
              <a:gd name="connsiteX12" fmla="*/ 2379407 w 2792361"/>
              <a:gd name="connsiteY12" fmla="*/ 147484 h 1052052"/>
              <a:gd name="connsiteX13" fmla="*/ 2615381 w 2792361"/>
              <a:gd name="connsiteY13" fmla="*/ 58994 h 1052052"/>
              <a:gd name="connsiteX14" fmla="*/ 2792361 w 2792361"/>
              <a:gd name="connsiteY14" fmla="*/ 0 h 1052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92361" h="1052052">
                <a:moveTo>
                  <a:pt x="0" y="1052052"/>
                </a:moveTo>
                <a:cubicBezTo>
                  <a:pt x="204019" y="991420"/>
                  <a:pt x="408039" y="930788"/>
                  <a:pt x="521110" y="855407"/>
                </a:cubicBezTo>
                <a:cubicBezTo>
                  <a:pt x="634181" y="780026"/>
                  <a:pt x="593213" y="701368"/>
                  <a:pt x="678426" y="599768"/>
                </a:cubicBezTo>
                <a:cubicBezTo>
                  <a:pt x="763639" y="498168"/>
                  <a:pt x="929148" y="306439"/>
                  <a:pt x="1032387" y="245807"/>
                </a:cubicBezTo>
                <a:cubicBezTo>
                  <a:pt x="1135626" y="185175"/>
                  <a:pt x="1242142" y="211394"/>
                  <a:pt x="1297858" y="235974"/>
                </a:cubicBezTo>
                <a:cubicBezTo>
                  <a:pt x="1353574" y="260554"/>
                  <a:pt x="1355213" y="347406"/>
                  <a:pt x="1366684" y="393290"/>
                </a:cubicBezTo>
                <a:cubicBezTo>
                  <a:pt x="1378155" y="439174"/>
                  <a:pt x="1337187" y="475226"/>
                  <a:pt x="1366684" y="511278"/>
                </a:cubicBezTo>
                <a:cubicBezTo>
                  <a:pt x="1396181" y="547330"/>
                  <a:pt x="1476478" y="591574"/>
                  <a:pt x="1543665" y="609600"/>
                </a:cubicBezTo>
                <a:cubicBezTo>
                  <a:pt x="1610852" y="627626"/>
                  <a:pt x="1689510" y="630903"/>
                  <a:pt x="1769807" y="619432"/>
                </a:cubicBezTo>
                <a:cubicBezTo>
                  <a:pt x="1850104" y="607961"/>
                  <a:pt x="1956619" y="575187"/>
                  <a:pt x="2025445" y="540774"/>
                </a:cubicBezTo>
                <a:cubicBezTo>
                  <a:pt x="2094271" y="506361"/>
                  <a:pt x="2123767" y="478503"/>
                  <a:pt x="2182761" y="412955"/>
                </a:cubicBezTo>
                <a:cubicBezTo>
                  <a:pt x="2241755" y="347407"/>
                  <a:pt x="2379407" y="147484"/>
                  <a:pt x="2379407" y="147484"/>
                </a:cubicBezTo>
                <a:lnTo>
                  <a:pt x="2379407" y="147484"/>
                </a:lnTo>
                <a:lnTo>
                  <a:pt x="2615381" y="58994"/>
                </a:lnTo>
                <a:cubicBezTo>
                  <a:pt x="2684207" y="34413"/>
                  <a:pt x="2738284" y="17206"/>
                  <a:pt x="2792361"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Box 23"/>
          <p:cNvSpPr txBox="1"/>
          <p:nvPr/>
        </p:nvSpPr>
        <p:spPr>
          <a:xfrm>
            <a:off x="497530" y="4112941"/>
            <a:ext cx="489301" cy="369332"/>
          </a:xfrm>
          <a:prstGeom prst="rect">
            <a:avLst/>
          </a:prstGeom>
          <a:noFill/>
        </p:spPr>
        <p:txBody>
          <a:bodyPr wrap="none" rtlCol="0">
            <a:spAutoFit/>
          </a:bodyPr>
          <a:lstStyle/>
          <a:p>
            <a:r>
              <a:rPr lang="en-GB" dirty="0" smtClean="0"/>
              <a:t>For</a:t>
            </a:r>
            <a:endParaRPr lang="en-GB" dirty="0"/>
          </a:p>
        </p:txBody>
      </p:sp>
    </p:spTree>
    <p:extLst>
      <p:ext uri="{BB962C8B-B14F-4D97-AF65-F5344CB8AC3E}">
        <p14:creationId xmlns:p14="http://schemas.microsoft.com/office/powerpoint/2010/main" val="18950112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245</TotalTime>
  <Words>242</Words>
  <Application>Microsoft Office PowerPoint</Application>
  <PresentationFormat>Widescreen</PresentationFormat>
  <Paragraphs>53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findNeighbour3 ui</vt:lpstr>
      <vt:lpstr>Initial objectives</vt:lpstr>
      <vt:lpstr> Implementation</vt:lpstr>
      <vt:lpstr>Test data</vt:lpstr>
      <vt:lpstr>PowerPoint Presentation</vt:lpstr>
      <vt:lpstr>PowerPoint Presentation</vt:lpstr>
      <vt:lpstr>PowerPoint Presentation</vt:lpstr>
      <vt:lpstr>PowerPoint Presentation</vt:lpstr>
    </vt:vector>
  </TitlesOfParts>
  <Company>University of Oxford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findNeighbour3 ui</dc:title>
  <dc:creator>David Wyllie</dc:creator>
  <cp:lastModifiedBy>David Wyllie</cp:lastModifiedBy>
  <cp:revision>15</cp:revision>
  <dcterms:created xsi:type="dcterms:W3CDTF">2018-10-27T21:17:21Z</dcterms:created>
  <dcterms:modified xsi:type="dcterms:W3CDTF">2018-10-28T01:23:07Z</dcterms:modified>
</cp:coreProperties>
</file>