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957B31-FE02-7F40-ADFE-CAC23D1611CE}">
          <p14:sldIdLst>
            <p14:sldId id="256"/>
            <p14:sldId id="260"/>
          </p14:sldIdLst>
        </p14:section>
        <p14:section name="Introduction" id="{3543E62A-530E-4642-B9F3-E495B0B9F27B}">
          <p14:sldIdLst>
            <p14:sldId id="258"/>
            <p14:sldId id="259"/>
          </p14:sldIdLst>
        </p14:section>
        <p14:section name="Section 2" id="{83B6D433-680F-7C4B-9E9C-B15DC2138B7A}">
          <p14:sldIdLst>
            <p14:sldId id="262"/>
            <p14:sldId id="261"/>
            <p14:sldId id="263"/>
            <p14:sldId id="264"/>
            <p14:sldId id="265"/>
            <p14:sldId id="266"/>
            <p14:sldId id="267"/>
            <p14:sldId id="268"/>
          </p14:sldIdLst>
        </p14:section>
        <p14:section name="Section 3" id="{3BB23D37-6012-4544-BC9A-D91320912C65}">
          <p14:sldIdLst>
            <p14:sldId id="269"/>
            <p14:sldId id="270"/>
            <p14:sldId id="271"/>
            <p14:sldId id="272"/>
            <p14:sldId id="273"/>
            <p14:sldId id="274"/>
            <p14:sldId id="275"/>
          </p14:sldIdLst>
        </p14:section>
        <p14:section name="Section 4" id="{9712CE8A-7DC4-B046-9FE0-CFCFDB644ECC}">
          <p14:sldIdLst>
            <p14:sldId id="276"/>
            <p14:sldId id="278"/>
            <p14:sldId id="277"/>
            <p14:sldId id="279"/>
          </p14:sldIdLst>
        </p14:section>
        <p14:section name="Section 5" id="{766E43E3-8EA5-1440-8187-6FEBEA2557D1}">
          <p14:sldIdLst>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831"/>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Yang" userId="add818cf-8178-4c55-85d4-632ee336feb1" providerId="ADAL" clId="{931DF678-8DEF-4944-B4E7-0EEFB7EAE02B}"/>
    <pc:docChg chg="undo custSel addSld delSld modSld sldOrd modSection">
      <pc:chgData name="David Yang" userId="add818cf-8178-4c55-85d4-632ee336feb1" providerId="ADAL" clId="{931DF678-8DEF-4944-B4E7-0EEFB7EAE02B}" dt="2023-03-10T17:58:06.050" v="6169" actId="20577"/>
      <pc:docMkLst>
        <pc:docMk/>
      </pc:docMkLst>
      <pc:sldChg chg="ord modNotesTx">
        <pc:chgData name="David Yang" userId="add818cf-8178-4c55-85d4-632ee336feb1" providerId="ADAL" clId="{931DF678-8DEF-4944-B4E7-0EEFB7EAE02B}" dt="2023-03-10T06:45:06.636" v="2275" actId="20577"/>
        <pc:sldMkLst>
          <pc:docMk/>
          <pc:sldMk cId="3180413228" sldId="256"/>
        </pc:sldMkLst>
      </pc:sldChg>
      <pc:sldChg chg="modSp mod modNotesTx">
        <pc:chgData name="David Yang" userId="add818cf-8178-4c55-85d4-632ee336feb1" providerId="ADAL" clId="{931DF678-8DEF-4944-B4E7-0EEFB7EAE02B}" dt="2023-03-10T06:27:06.570" v="621" actId="5793"/>
        <pc:sldMkLst>
          <pc:docMk/>
          <pc:sldMk cId="1234435613" sldId="259"/>
        </pc:sldMkLst>
        <pc:spChg chg="mod">
          <ac:chgData name="David Yang" userId="add818cf-8178-4c55-85d4-632ee336feb1" providerId="ADAL" clId="{931DF678-8DEF-4944-B4E7-0EEFB7EAE02B}" dt="2023-03-10T06:26:22.750" v="603" actId="20577"/>
          <ac:spMkLst>
            <pc:docMk/>
            <pc:sldMk cId="1234435613" sldId="259"/>
            <ac:spMk id="3" creationId="{961903F3-A90D-790A-BA1B-B9C518B986AD}"/>
          </ac:spMkLst>
        </pc:spChg>
      </pc:sldChg>
      <pc:sldChg chg="ord modNotesTx">
        <pc:chgData name="David Yang" userId="add818cf-8178-4c55-85d4-632ee336feb1" providerId="ADAL" clId="{931DF678-8DEF-4944-B4E7-0EEFB7EAE02B}" dt="2023-03-10T06:22:30.472" v="469"/>
        <pc:sldMkLst>
          <pc:docMk/>
          <pc:sldMk cId="371132424" sldId="260"/>
        </pc:sldMkLst>
      </pc:sldChg>
      <pc:sldChg chg="modSp mod modNotesTx">
        <pc:chgData name="David Yang" userId="add818cf-8178-4c55-85d4-632ee336feb1" providerId="ADAL" clId="{931DF678-8DEF-4944-B4E7-0EEFB7EAE02B}" dt="2023-03-10T06:31:39.599" v="1394" actId="1076"/>
        <pc:sldMkLst>
          <pc:docMk/>
          <pc:sldMk cId="607935135" sldId="261"/>
        </pc:sldMkLst>
        <pc:spChg chg="mod">
          <ac:chgData name="David Yang" userId="add818cf-8178-4c55-85d4-632ee336feb1" providerId="ADAL" clId="{931DF678-8DEF-4944-B4E7-0EEFB7EAE02B}" dt="2023-03-10T06:31:39.599" v="1394" actId="1076"/>
          <ac:spMkLst>
            <pc:docMk/>
            <pc:sldMk cId="607935135" sldId="261"/>
            <ac:spMk id="3" creationId="{F6112260-403C-50C6-7E79-00D6439E1237}"/>
          </ac:spMkLst>
        </pc:spChg>
      </pc:sldChg>
      <pc:sldChg chg="ord modNotesTx">
        <pc:chgData name="David Yang" userId="add818cf-8178-4c55-85d4-632ee336feb1" providerId="ADAL" clId="{931DF678-8DEF-4944-B4E7-0EEFB7EAE02B}" dt="2023-03-10T06:30:34.700" v="1241" actId="20577"/>
        <pc:sldMkLst>
          <pc:docMk/>
          <pc:sldMk cId="1979665850" sldId="262"/>
        </pc:sldMkLst>
      </pc:sldChg>
      <pc:sldChg chg="modSp mod modNotesTx">
        <pc:chgData name="David Yang" userId="add818cf-8178-4c55-85d4-632ee336feb1" providerId="ADAL" clId="{931DF678-8DEF-4944-B4E7-0EEFB7EAE02B}" dt="2023-03-10T06:39:22.463" v="1867" actId="113"/>
        <pc:sldMkLst>
          <pc:docMk/>
          <pc:sldMk cId="3505049738" sldId="263"/>
        </pc:sldMkLst>
        <pc:spChg chg="mod">
          <ac:chgData name="David Yang" userId="add818cf-8178-4c55-85d4-632ee336feb1" providerId="ADAL" clId="{931DF678-8DEF-4944-B4E7-0EEFB7EAE02B}" dt="2023-03-10T06:39:22.463" v="1867" actId="113"/>
          <ac:spMkLst>
            <pc:docMk/>
            <pc:sldMk cId="3505049738" sldId="263"/>
            <ac:spMk id="3" creationId="{01DEB32C-D6D9-640C-F17F-E04E12484680}"/>
          </ac:spMkLst>
        </pc:spChg>
        <pc:picChg chg="mod">
          <ac:chgData name="David Yang" userId="add818cf-8178-4c55-85d4-632ee336feb1" providerId="ADAL" clId="{931DF678-8DEF-4944-B4E7-0EEFB7EAE02B}" dt="2023-03-10T06:37:44.886" v="1600" actId="1076"/>
          <ac:picMkLst>
            <pc:docMk/>
            <pc:sldMk cId="3505049738" sldId="263"/>
            <ac:picMk id="6" creationId="{566A5D4C-BE4F-30A0-8985-F5962FF16C73}"/>
          </ac:picMkLst>
        </pc:picChg>
      </pc:sldChg>
      <pc:sldChg chg="modSp mod modNotesTx">
        <pc:chgData name="David Yang" userId="add818cf-8178-4c55-85d4-632ee336feb1" providerId="ADAL" clId="{931DF678-8DEF-4944-B4E7-0EEFB7EAE02B}" dt="2023-03-10T06:44:09.810" v="2273" actId="20577"/>
        <pc:sldMkLst>
          <pc:docMk/>
          <pc:sldMk cId="2981211466" sldId="264"/>
        </pc:sldMkLst>
        <pc:spChg chg="mod">
          <ac:chgData name="David Yang" userId="add818cf-8178-4c55-85d4-632ee336feb1" providerId="ADAL" clId="{931DF678-8DEF-4944-B4E7-0EEFB7EAE02B}" dt="2023-03-10T06:39:24.900" v="1868" actId="113"/>
          <ac:spMkLst>
            <pc:docMk/>
            <pc:sldMk cId="2981211466" sldId="264"/>
            <ac:spMk id="3" creationId="{075A0A2C-E08F-1C3B-F0BC-7413CEFE3193}"/>
          </ac:spMkLst>
        </pc:spChg>
      </pc:sldChg>
      <pc:sldChg chg="modNotesTx">
        <pc:chgData name="David Yang" userId="add818cf-8178-4c55-85d4-632ee336feb1" providerId="ADAL" clId="{931DF678-8DEF-4944-B4E7-0EEFB7EAE02B}" dt="2023-03-10T07:18:28.669" v="3669" actId="20577"/>
        <pc:sldMkLst>
          <pc:docMk/>
          <pc:sldMk cId="929685276" sldId="265"/>
        </pc:sldMkLst>
      </pc:sldChg>
      <pc:sldChg chg="modNotesTx">
        <pc:chgData name="David Yang" userId="add818cf-8178-4c55-85d4-632ee336feb1" providerId="ADAL" clId="{931DF678-8DEF-4944-B4E7-0EEFB7EAE02B}" dt="2023-03-10T17:28:36.900" v="4216" actId="20577"/>
        <pc:sldMkLst>
          <pc:docMk/>
          <pc:sldMk cId="2163835137" sldId="266"/>
        </pc:sldMkLst>
      </pc:sldChg>
      <pc:sldChg chg="modSp mod modNotesTx">
        <pc:chgData name="David Yang" userId="add818cf-8178-4c55-85d4-632ee336feb1" providerId="ADAL" clId="{931DF678-8DEF-4944-B4E7-0EEFB7EAE02B}" dt="2023-03-10T17:31:18.690" v="4261" actId="6549"/>
        <pc:sldMkLst>
          <pc:docMk/>
          <pc:sldMk cId="1515177503" sldId="267"/>
        </pc:sldMkLst>
        <pc:spChg chg="mod">
          <ac:chgData name="David Yang" userId="add818cf-8178-4c55-85d4-632ee336feb1" providerId="ADAL" clId="{931DF678-8DEF-4944-B4E7-0EEFB7EAE02B}" dt="2023-03-10T06:52:13.117" v="2307" actId="20577"/>
          <ac:spMkLst>
            <pc:docMk/>
            <pc:sldMk cId="1515177503" sldId="267"/>
            <ac:spMk id="2" creationId="{5472CA12-8107-9628-D35E-F0F7AF1F5C50}"/>
          </ac:spMkLst>
        </pc:spChg>
        <pc:spChg chg="mod">
          <ac:chgData name="David Yang" userId="add818cf-8178-4c55-85d4-632ee336feb1" providerId="ADAL" clId="{931DF678-8DEF-4944-B4E7-0EEFB7EAE02B}" dt="2023-03-10T17:29:39.352" v="4217" actId="20577"/>
          <ac:spMkLst>
            <pc:docMk/>
            <pc:sldMk cId="1515177503" sldId="267"/>
            <ac:spMk id="3" creationId="{60B9ABA3-DAA8-529D-F358-C9EB322633D7}"/>
          </ac:spMkLst>
        </pc:spChg>
      </pc:sldChg>
      <pc:sldChg chg="modNotesTx">
        <pc:chgData name="David Yang" userId="add818cf-8178-4c55-85d4-632ee336feb1" providerId="ADAL" clId="{931DF678-8DEF-4944-B4E7-0EEFB7EAE02B}" dt="2023-03-10T17:35:31.630" v="4506" actId="20577"/>
        <pc:sldMkLst>
          <pc:docMk/>
          <pc:sldMk cId="4011401218" sldId="268"/>
        </pc:sldMkLst>
      </pc:sldChg>
      <pc:sldChg chg="modNotesTx">
        <pc:chgData name="David Yang" userId="add818cf-8178-4c55-85d4-632ee336feb1" providerId="ADAL" clId="{931DF678-8DEF-4944-B4E7-0EEFB7EAE02B}" dt="2023-03-10T17:40:29.185" v="4758" actId="20577"/>
        <pc:sldMkLst>
          <pc:docMk/>
          <pc:sldMk cId="2187216987" sldId="269"/>
        </pc:sldMkLst>
      </pc:sldChg>
      <pc:sldChg chg="modSp mod modNotesTx">
        <pc:chgData name="David Yang" userId="add818cf-8178-4c55-85d4-632ee336feb1" providerId="ADAL" clId="{931DF678-8DEF-4944-B4E7-0EEFB7EAE02B}" dt="2023-03-10T17:42:59.575" v="5081" actId="20577"/>
        <pc:sldMkLst>
          <pc:docMk/>
          <pc:sldMk cId="234701410" sldId="270"/>
        </pc:sldMkLst>
        <pc:spChg chg="mod">
          <ac:chgData name="David Yang" userId="add818cf-8178-4c55-85d4-632ee336feb1" providerId="ADAL" clId="{931DF678-8DEF-4944-B4E7-0EEFB7EAE02B}" dt="2023-03-10T17:41:18.729" v="4785" actId="20577"/>
          <ac:spMkLst>
            <pc:docMk/>
            <pc:sldMk cId="234701410" sldId="270"/>
            <ac:spMk id="3" creationId="{1AB26BAD-CEFA-500E-8ADC-D41011318325}"/>
          </ac:spMkLst>
        </pc:spChg>
      </pc:sldChg>
      <pc:sldChg chg="modNotesTx">
        <pc:chgData name="David Yang" userId="add818cf-8178-4c55-85d4-632ee336feb1" providerId="ADAL" clId="{931DF678-8DEF-4944-B4E7-0EEFB7EAE02B}" dt="2023-03-10T17:44:26.460" v="5143" actId="20577"/>
        <pc:sldMkLst>
          <pc:docMk/>
          <pc:sldMk cId="2656068161" sldId="271"/>
        </pc:sldMkLst>
      </pc:sldChg>
      <pc:sldChg chg="modSp mod ord modNotesTx">
        <pc:chgData name="David Yang" userId="add818cf-8178-4c55-85d4-632ee336feb1" providerId="ADAL" clId="{931DF678-8DEF-4944-B4E7-0EEFB7EAE02B}" dt="2023-03-10T17:40:30.343" v="4760"/>
        <pc:sldMkLst>
          <pc:docMk/>
          <pc:sldMk cId="785706219" sldId="273"/>
        </pc:sldMkLst>
        <pc:spChg chg="mod">
          <ac:chgData name="David Yang" userId="add818cf-8178-4c55-85d4-632ee336feb1" providerId="ADAL" clId="{931DF678-8DEF-4944-B4E7-0EEFB7EAE02B}" dt="2023-03-10T06:54:52.916" v="2416" actId="20577"/>
          <ac:spMkLst>
            <pc:docMk/>
            <pc:sldMk cId="785706219" sldId="273"/>
            <ac:spMk id="3" creationId="{4CFF72E0-C32D-343C-1074-27948F0958AB}"/>
          </ac:spMkLst>
        </pc:spChg>
      </pc:sldChg>
      <pc:sldChg chg="modNotesTx">
        <pc:chgData name="David Yang" userId="add818cf-8178-4c55-85d4-632ee336feb1" providerId="ADAL" clId="{931DF678-8DEF-4944-B4E7-0EEFB7EAE02B}" dt="2023-03-10T17:50:02.627" v="5281" actId="20577"/>
        <pc:sldMkLst>
          <pc:docMk/>
          <pc:sldMk cId="3048573661" sldId="275"/>
        </pc:sldMkLst>
      </pc:sldChg>
      <pc:sldChg chg="modNotesTx">
        <pc:chgData name="David Yang" userId="add818cf-8178-4c55-85d4-632ee336feb1" providerId="ADAL" clId="{931DF678-8DEF-4944-B4E7-0EEFB7EAE02B}" dt="2023-03-10T17:52:16.184" v="5536" actId="20577"/>
        <pc:sldMkLst>
          <pc:docMk/>
          <pc:sldMk cId="1198360796" sldId="276"/>
        </pc:sldMkLst>
      </pc:sldChg>
      <pc:sldChg chg="modNotesTx">
        <pc:chgData name="David Yang" userId="add818cf-8178-4c55-85d4-632ee336feb1" providerId="ADAL" clId="{931DF678-8DEF-4944-B4E7-0EEFB7EAE02B}" dt="2023-03-10T17:55:30.052" v="5823" actId="20577"/>
        <pc:sldMkLst>
          <pc:docMk/>
          <pc:sldMk cId="3070833155" sldId="279"/>
        </pc:sldMkLst>
      </pc:sldChg>
      <pc:sldChg chg="modSp mod modNotesTx">
        <pc:chgData name="David Yang" userId="add818cf-8178-4c55-85d4-632ee336feb1" providerId="ADAL" clId="{931DF678-8DEF-4944-B4E7-0EEFB7EAE02B}" dt="2023-03-10T17:58:06.050" v="6169" actId="20577"/>
        <pc:sldMkLst>
          <pc:docMk/>
          <pc:sldMk cId="1158649225" sldId="280"/>
        </pc:sldMkLst>
        <pc:spChg chg="mod">
          <ac:chgData name="David Yang" userId="add818cf-8178-4c55-85d4-632ee336feb1" providerId="ADAL" clId="{931DF678-8DEF-4944-B4E7-0EEFB7EAE02B}" dt="2023-03-10T17:56:45.736" v="5846" actId="20577"/>
          <ac:spMkLst>
            <pc:docMk/>
            <pc:sldMk cId="1158649225" sldId="280"/>
            <ac:spMk id="3" creationId="{DC536C3C-D1DD-B28E-0025-E12BEBC60861}"/>
          </ac:spMkLst>
        </pc:spChg>
      </pc:sldChg>
      <pc:sldChg chg="new del">
        <pc:chgData name="David Yang" userId="add818cf-8178-4c55-85d4-632ee336feb1" providerId="ADAL" clId="{931DF678-8DEF-4944-B4E7-0EEFB7EAE02B}" dt="2023-03-10T06:43:00.215" v="1966" actId="680"/>
        <pc:sldMkLst>
          <pc:docMk/>
          <pc:sldMk cId="2647348093"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D5EF7-AB34-1A43-BB02-6F9B908E77A4}"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88DDE-3550-234C-A0A6-916B478EEC17}" type="slidenum">
              <a:rPr lang="en-US" smtClean="0"/>
              <a:t>‹#›</a:t>
            </a:fld>
            <a:endParaRPr lang="en-US"/>
          </a:p>
        </p:txBody>
      </p:sp>
    </p:spTree>
    <p:extLst>
      <p:ext uri="{BB962C8B-B14F-4D97-AF65-F5344CB8AC3E}">
        <p14:creationId xmlns:p14="http://schemas.microsoft.com/office/powerpoint/2010/main" val="126355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was released in 2021, so a lot of information that we know now was not known at the time of the study, which makes it quite interesting in my opinion as we can look at the situation almost omnisciently. </a:t>
            </a:r>
          </a:p>
          <a:p>
            <a:endParaRPr lang="en-US" dirty="0"/>
          </a:p>
          <a:p>
            <a:r>
              <a:rPr lang="en-US" dirty="0"/>
              <a:t>Disease onset – first time there has been noted a change in one’s usual health status </a:t>
            </a:r>
            <a:r>
              <a:rPr lang="en-CA" b="0" i="0" u="none" strike="noStrike" dirty="0">
                <a:solidFill>
                  <a:srgbClr val="E8EAED"/>
                </a:solidFill>
                <a:effectLst/>
                <a:latin typeface="Google Sans"/>
              </a:rPr>
              <a:t>with the identified signs and/or symptoms being able to be directly attributable to a specific disease process.</a:t>
            </a:r>
          </a:p>
          <a:p>
            <a:endParaRPr lang="en-CA" b="0" i="0" u="none" strike="noStrike" dirty="0">
              <a:solidFill>
                <a:srgbClr val="E8EAED"/>
              </a:solidFill>
              <a:effectLst/>
              <a:latin typeface="Google Sans"/>
            </a:endParaRPr>
          </a:p>
          <a:p>
            <a:r>
              <a:rPr lang="en-CA" b="0" i="0" u="none" strike="noStrike" dirty="0">
                <a:solidFill>
                  <a:srgbClr val="E8EAED"/>
                </a:solidFill>
                <a:effectLst/>
                <a:latin typeface="Google Sans"/>
              </a:rPr>
              <a:t>Hazard - usually denoted by h(t) or </a:t>
            </a:r>
            <a:r>
              <a:rPr lang="el-GR" b="0" i="0" u="none" strike="noStrike" dirty="0">
                <a:solidFill>
                  <a:srgbClr val="E8EAED"/>
                </a:solidFill>
                <a:effectLst/>
                <a:latin typeface="Google Sans"/>
              </a:rPr>
              <a:t>λ(</a:t>
            </a:r>
            <a:r>
              <a:rPr lang="en-CA" b="0" i="0" u="none" strike="noStrike" dirty="0">
                <a:solidFill>
                  <a:srgbClr val="E8EAED"/>
                </a:solidFill>
                <a:effectLst/>
                <a:latin typeface="Google Sans"/>
              </a:rPr>
              <a:t>t) and is </a:t>
            </a:r>
            <a:r>
              <a:rPr lang="en-CA" b="0" i="0" u="none" strike="noStrike" dirty="0">
                <a:solidFill>
                  <a:srgbClr val="E2EEFF"/>
                </a:solidFill>
                <a:effectLst/>
                <a:latin typeface="Google Sans"/>
              </a:rPr>
              <a:t>the probability that an individual who is under observation at a time t has an event at that time</a:t>
            </a:r>
            <a:r>
              <a:rPr lang="en-CA" b="0" i="0" u="none" strike="noStrike" dirty="0">
                <a:solidFill>
                  <a:srgbClr val="E8EAED"/>
                </a:solidFill>
                <a:effectLst/>
                <a:latin typeface="Google Sans"/>
              </a:rPr>
              <a:t>. Put another way, it represents the instantaneous event rate for an individual who has already survived to time t. </a:t>
            </a:r>
            <a:r>
              <a:rPr lang="en-CA" b="0" i="0" u="none" strike="noStrike" dirty="0">
                <a:solidFill>
                  <a:srgbClr val="212121"/>
                </a:solidFill>
                <a:effectLst/>
                <a:latin typeface="Cambria" panose="02040503050406030204" pitchFamily="18" charset="0"/>
              </a:rPr>
              <a:t>In summary, the hazard relates to the incident (current) event rate.</a:t>
            </a:r>
          </a:p>
          <a:p>
            <a:endParaRPr lang="en-CA" b="0" i="0" u="none" strike="noStrike" dirty="0">
              <a:solidFill>
                <a:srgbClr val="BDC1C6"/>
              </a:solidFill>
              <a:effectLst/>
              <a:latin typeface="arial" panose="020B0604020202020204" pitchFamily="34" charset="0"/>
            </a:endParaRPr>
          </a:p>
          <a:p>
            <a:r>
              <a:rPr lang="en-CA" b="0" i="0" u="none" strike="noStrike" dirty="0">
                <a:solidFill>
                  <a:srgbClr val="BDC1C6"/>
                </a:solidFill>
                <a:effectLst/>
                <a:latin typeface="arial" panose="020B0604020202020204" pitchFamily="34" charset="0"/>
              </a:rPr>
              <a:t>Intensity indicator - </a:t>
            </a:r>
            <a:r>
              <a:rPr lang="en-CA" b="1" i="0" u="none" strike="noStrike" dirty="0">
                <a:solidFill>
                  <a:srgbClr val="BDC1C6"/>
                </a:solidFill>
                <a:effectLst/>
                <a:latin typeface="arial" panose="020B0604020202020204" pitchFamily="34" charset="0"/>
              </a:rPr>
              <a:t>an estimate of the proportion of the population with acute respiratory disease</a:t>
            </a:r>
          </a:p>
          <a:p>
            <a:endParaRPr lang="en-CA" b="1" i="0" u="none" strike="noStrike" dirty="0">
              <a:solidFill>
                <a:srgbClr val="BDC1C6"/>
              </a:solidFill>
              <a:effectLst/>
              <a:latin typeface="arial" panose="020B0604020202020204" pitchFamily="34" charset="0"/>
            </a:endParaRPr>
          </a:p>
          <a:p>
            <a:r>
              <a:rPr lang="en-CA" b="1" i="0" u="none" strike="noStrike" dirty="0">
                <a:solidFill>
                  <a:srgbClr val="BDC1C6"/>
                </a:solidFill>
                <a:effectLst/>
                <a:latin typeface="arial" panose="020B0604020202020204" pitchFamily="34" charset="0"/>
              </a:rPr>
              <a:t>Augmented daily onset record – data generated from </a:t>
            </a:r>
            <a:r>
              <a:rPr lang="en-CA" b="1" i="0" u="none" strike="noStrike" dirty="0" err="1">
                <a:solidFill>
                  <a:srgbClr val="BDC1C6"/>
                </a:solidFill>
                <a:effectLst/>
                <a:latin typeface="arial" panose="020B0604020202020204" pitchFamily="34" charset="0"/>
              </a:rPr>
              <a:t>github</a:t>
            </a:r>
            <a:r>
              <a:rPr lang="en-CA" b="1" i="0" u="none" strike="noStrike" dirty="0">
                <a:solidFill>
                  <a:srgbClr val="BDC1C6"/>
                </a:solidFill>
                <a:effectLst/>
                <a:latin typeface="arial" panose="020B0604020202020204" pitchFamily="34" charset="0"/>
              </a:rPr>
              <a:t> where case reports are converted into incidence curves</a:t>
            </a:r>
          </a:p>
          <a:p>
            <a:endParaRPr lang="en-CA" b="1" i="0" u="none" strike="noStrike" dirty="0">
              <a:solidFill>
                <a:srgbClr val="BDC1C6"/>
              </a:solidFill>
              <a:effectLst/>
              <a:latin typeface="arial" panose="020B0604020202020204" pitchFamily="34" charset="0"/>
            </a:endParaRPr>
          </a:p>
          <a:p>
            <a:r>
              <a:rPr lang="en-CA" b="0" i="0" u="none" strike="noStrike" dirty="0">
                <a:solidFill>
                  <a:srgbClr val="E8EAED"/>
                </a:solidFill>
                <a:effectLst/>
                <a:latin typeface="Google Sans"/>
              </a:rPr>
              <a:t>Sensitivity analysis - </a:t>
            </a:r>
            <a:r>
              <a:rPr lang="en-CA" b="0" i="0" u="none" strike="noStrike" dirty="0">
                <a:solidFill>
                  <a:srgbClr val="E2EEFF"/>
                </a:solidFill>
                <a:effectLst/>
                <a:latin typeface="Google Sans"/>
              </a:rPr>
              <a:t>a financial model that determines how target variables are affected based on changes in other variables known as input variables</a:t>
            </a:r>
            <a:r>
              <a:rPr lang="en-CA" b="0" i="0" u="none" strike="noStrike" dirty="0">
                <a:solidFill>
                  <a:srgbClr val="E8EAED"/>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55B88DDE-3550-234C-A0A6-916B478EEC17}" type="slidenum">
              <a:rPr lang="en-US" smtClean="0"/>
              <a:t>1</a:t>
            </a:fld>
            <a:endParaRPr lang="en-US"/>
          </a:p>
        </p:txBody>
      </p:sp>
    </p:spTree>
    <p:extLst>
      <p:ext uri="{BB962C8B-B14F-4D97-AF65-F5344CB8AC3E}">
        <p14:creationId xmlns:p14="http://schemas.microsoft.com/office/powerpoint/2010/main" val="3922146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Lambda can be thought of as the daily rate of increase in cases. With this lambda we can now construct our </a:t>
            </a:r>
            <a:r>
              <a:rPr lang="en-CA" dirty="0" err="1"/>
              <a:t>poisson</a:t>
            </a:r>
            <a:r>
              <a:rPr lang="en-CA" dirty="0"/>
              <a:t> model. </a:t>
            </a:r>
          </a:p>
          <a:p>
            <a:endParaRPr lang="en-CA" dirty="0"/>
          </a:p>
          <a:p>
            <a:r>
              <a:rPr lang="en-CA" dirty="0"/>
              <a:t>In our model the likelihood of observing certain records in each day is this </a:t>
            </a:r>
            <a:r>
              <a:rPr lang="en-CA" dirty="0" err="1"/>
              <a:t>poisson</a:t>
            </a:r>
            <a:r>
              <a:rPr lang="en-CA" dirty="0"/>
              <a:t> distribution. </a:t>
            </a:r>
          </a:p>
          <a:p>
            <a:endParaRPr lang="en-CA" dirty="0"/>
          </a:p>
          <a:p>
            <a:r>
              <a:rPr lang="en-CA" dirty="0"/>
              <a:t>We treat each day as </a:t>
            </a:r>
            <a:r>
              <a:rPr lang="en-CA" dirty="0" err="1"/>
              <a:t>iid</a:t>
            </a:r>
            <a:r>
              <a:rPr lang="en-CA" dirty="0"/>
              <a:t> and so look for the product of each day.</a:t>
            </a:r>
          </a:p>
          <a:p>
            <a:endParaRPr lang="en-CA" dirty="0"/>
          </a:p>
          <a:p>
            <a:r>
              <a:rPr lang="en-CA" dirty="0"/>
              <a:t>Finally R0 was estimated by using maximum likelihood estimation for the average hazard multiplied by the length of infectiousness</a:t>
            </a:r>
          </a:p>
          <a:p>
            <a:endParaRPr lang="en-CA" dirty="0"/>
          </a:p>
          <a:p>
            <a:endParaRPr lang="en-CA" dirty="0"/>
          </a:p>
        </p:txBody>
      </p:sp>
      <p:sp>
        <p:nvSpPr>
          <p:cNvPr id="4" name="Slide Number Placeholder 3"/>
          <p:cNvSpPr>
            <a:spLocks noGrp="1"/>
          </p:cNvSpPr>
          <p:nvPr>
            <p:ph type="sldNum" sz="quarter" idx="5"/>
          </p:nvPr>
        </p:nvSpPr>
        <p:spPr/>
        <p:txBody>
          <a:bodyPr/>
          <a:lstStyle/>
          <a:p>
            <a:fld id="{55B88DDE-3550-234C-A0A6-916B478EEC17}" type="slidenum">
              <a:rPr lang="en-US" smtClean="0"/>
              <a:t>10</a:t>
            </a:fld>
            <a:endParaRPr lang="en-US"/>
          </a:p>
        </p:txBody>
      </p:sp>
    </p:spTree>
    <p:extLst>
      <p:ext uri="{BB962C8B-B14F-4D97-AF65-F5344CB8AC3E}">
        <p14:creationId xmlns:p14="http://schemas.microsoft.com/office/powerpoint/2010/main" val="2106180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Relative infectivity </a:t>
            </a:r>
          </a:p>
          <a:p>
            <a:r>
              <a:rPr lang="en-CA" dirty="0"/>
              <a:t>Overall hazard</a:t>
            </a:r>
          </a:p>
        </p:txBody>
      </p:sp>
      <p:sp>
        <p:nvSpPr>
          <p:cNvPr id="4" name="Slide Number Placeholder 3"/>
          <p:cNvSpPr>
            <a:spLocks noGrp="1"/>
          </p:cNvSpPr>
          <p:nvPr>
            <p:ph type="sldNum" sz="quarter" idx="5"/>
          </p:nvPr>
        </p:nvSpPr>
        <p:spPr/>
        <p:txBody>
          <a:bodyPr/>
          <a:lstStyle/>
          <a:p>
            <a:fld id="{55B88DDE-3550-234C-A0A6-916B478EEC17}" type="slidenum">
              <a:rPr lang="en-US" smtClean="0"/>
              <a:t>11</a:t>
            </a:fld>
            <a:endParaRPr lang="en-US"/>
          </a:p>
        </p:txBody>
      </p:sp>
    </p:spTree>
    <p:extLst>
      <p:ext uri="{BB962C8B-B14F-4D97-AF65-F5344CB8AC3E}">
        <p14:creationId xmlns:p14="http://schemas.microsoft.com/office/powerpoint/2010/main" val="339316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attempted to model the effects of a city lockdown on their transmission model. </a:t>
            </a:r>
          </a:p>
          <a:p>
            <a:endParaRPr lang="en-CA" dirty="0"/>
          </a:p>
          <a:p>
            <a:r>
              <a:rPr lang="en-CA" dirty="0"/>
              <a:t>t0 is the start time</a:t>
            </a:r>
          </a:p>
          <a:p>
            <a:r>
              <a:rPr lang="en-CA" dirty="0"/>
              <a:t>Theta1 is the immediate infectivity reduction</a:t>
            </a:r>
          </a:p>
          <a:p>
            <a:r>
              <a:rPr lang="en-CA" dirty="0"/>
              <a:t>Theta2 is the lasting effect rate</a:t>
            </a:r>
          </a:p>
          <a:p>
            <a:endParaRPr lang="en-CA" dirty="0"/>
          </a:p>
          <a:p>
            <a:r>
              <a:rPr lang="en-CA" dirty="0"/>
              <a:t>Overall hazard</a:t>
            </a:r>
          </a:p>
        </p:txBody>
      </p:sp>
      <p:sp>
        <p:nvSpPr>
          <p:cNvPr id="4" name="Slide Number Placeholder 3"/>
          <p:cNvSpPr>
            <a:spLocks noGrp="1"/>
          </p:cNvSpPr>
          <p:nvPr>
            <p:ph type="sldNum" sz="quarter" idx="5"/>
          </p:nvPr>
        </p:nvSpPr>
        <p:spPr/>
        <p:txBody>
          <a:bodyPr/>
          <a:lstStyle/>
          <a:p>
            <a:fld id="{55B88DDE-3550-234C-A0A6-916B478EEC17}" type="slidenum">
              <a:rPr lang="en-US" smtClean="0"/>
              <a:t>12</a:t>
            </a:fld>
            <a:endParaRPr lang="en-US"/>
          </a:p>
        </p:txBody>
      </p:sp>
    </p:spTree>
    <p:extLst>
      <p:ext uri="{BB962C8B-B14F-4D97-AF65-F5344CB8AC3E}">
        <p14:creationId xmlns:p14="http://schemas.microsoft.com/office/powerpoint/2010/main" val="89700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u="none" strike="noStrike" dirty="0">
                <a:solidFill>
                  <a:srgbClr val="212121"/>
                </a:solidFill>
                <a:effectLst/>
                <a:latin typeface="Cambria" panose="02040503050406030204" pitchFamily="18" charset="0"/>
              </a:rPr>
              <a:t>1. Daily reports were extracted from plots made public by CDC</a:t>
            </a:r>
          </a:p>
          <a:p>
            <a:r>
              <a:rPr lang="en-CA" b="0" i="0" u="none" strike="noStrike" dirty="0">
                <a:solidFill>
                  <a:srgbClr val="212121"/>
                </a:solidFill>
                <a:effectLst/>
                <a:latin typeface="Cambria" panose="02040503050406030204" pitchFamily="18" charset="0"/>
              </a:rPr>
              <a:t>2. Augmented daily records used a tool which predicted when infection first occurred from reported cases using a confirmation delay distribution.</a:t>
            </a:r>
          </a:p>
          <a:p>
            <a:endParaRPr lang="en-CA" b="0" i="0" u="none" strike="noStrike" dirty="0">
              <a:solidFill>
                <a:srgbClr val="212121"/>
              </a:solidFill>
              <a:effectLst/>
              <a:latin typeface="Cambria" panose="02040503050406030204" pitchFamily="18" charset="0"/>
            </a:endParaRPr>
          </a:p>
          <a:p>
            <a:r>
              <a:rPr lang="en-CA" b="0" i="0" u="none" strike="noStrike" dirty="0">
                <a:solidFill>
                  <a:srgbClr val="212121"/>
                </a:solidFill>
                <a:effectLst/>
                <a:latin typeface="Cambria" panose="02040503050406030204" pitchFamily="18" charset="0"/>
              </a:rPr>
              <a:t>We restricted case onset data until 23 January 2020 to be fitted, due to the following considerations: </a:t>
            </a:r>
          </a:p>
          <a:p>
            <a:r>
              <a:rPr lang="en-CA" b="0" i="0" u="none" strike="noStrike" dirty="0">
                <a:solidFill>
                  <a:srgbClr val="212121"/>
                </a:solidFill>
                <a:effectLst/>
                <a:latin typeface="Cambria" panose="02040503050406030204" pitchFamily="18" charset="0"/>
              </a:rPr>
              <a:t>(a) the onset record after the </a:t>
            </a:r>
            <a:r>
              <a:rPr lang="en-CA" b="0" i="0" u="none" strike="noStrike" dirty="0" err="1">
                <a:solidFill>
                  <a:srgbClr val="212121"/>
                </a:solidFill>
                <a:effectLst/>
                <a:latin typeface="Cambria" panose="02040503050406030204" pitchFamily="18" charset="0"/>
              </a:rPr>
              <a:t>cutoff</a:t>
            </a:r>
            <a:r>
              <a:rPr lang="en-CA" b="0" i="0" u="none" strike="noStrike" dirty="0">
                <a:solidFill>
                  <a:srgbClr val="212121"/>
                </a:solidFill>
                <a:effectLst/>
                <a:latin typeface="Cambria" panose="02040503050406030204" pitchFamily="18" charset="0"/>
              </a:rPr>
              <a:t> is likely inaccurate with the delayed confirmation process at the manuscript preparation time; </a:t>
            </a:r>
          </a:p>
          <a:p>
            <a:r>
              <a:rPr lang="en-CA" b="0" i="0" u="none" strike="noStrike" dirty="0">
                <a:solidFill>
                  <a:srgbClr val="212121"/>
                </a:solidFill>
                <a:effectLst/>
                <a:latin typeface="Cambria" panose="02040503050406030204" pitchFamily="18" charset="0"/>
              </a:rPr>
              <a:t>(b) insufficient evidence for transmission reduction effect with the strict lock down quarantine interventions in Greater Wuhan Region implemented since 23–24, January 2020.</a:t>
            </a:r>
            <a:endParaRPr lang="en-US" dirty="0"/>
          </a:p>
        </p:txBody>
      </p:sp>
      <p:sp>
        <p:nvSpPr>
          <p:cNvPr id="4" name="Slide Number Placeholder 3"/>
          <p:cNvSpPr>
            <a:spLocks noGrp="1"/>
          </p:cNvSpPr>
          <p:nvPr>
            <p:ph type="sldNum" sz="quarter" idx="5"/>
          </p:nvPr>
        </p:nvSpPr>
        <p:spPr/>
        <p:txBody>
          <a:bodyPr/>
          <a:lstStyle/>
          <a:p>
            <a:fld id="{55B88DDE-3550-234C-A0A6-916B478EEC17}" type="slidenum">
              <a:rPr lang="en-US" smtClean="0"/>
              <a:t>13</a:t>
            </a:fld>
            <a:endParaRPr lang="en-US"/>
          </a:p>
        </p:txBody>
      </p:sp>
    </p:spTree>
    <p:extLst>
      <p:ext uri="{BB962C8B-B14F-4D97-AF65-F5344CB8AC3E}">
        <p14:creationId xmlns:p14="http://schemas.microsoft.com/office/powerpoint/2010/main" val="83003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Relative infectivity varied over the infectious period which was decided to be 0-10 days since the patient may reduce their mobility and contact with others once they recognize alarming symptoms </a:t>
            </a:r>
          </a:p>
          <a:p>
            <a:endParaRPr lang="en-CA" dirty="0"/>
          </a:p>
          <a:p>
            <a:r>
              <a:rPr lang="en-CA" dirty="0"/>
              <a:t>For the modified transmission model the period of incubation was kept the same</a:t>
            </a:r>
          </a:p>
        </p:txBody>
      </p:sp>
      <p:sp>
        <p:nvSpPr>
          <p:cNvPr id="4" name="Slide Number Placeholder 3"/>
          <p:cNvSpPr>
            <a:spLocks noGrp="1"/>
          </p:cNvSpPr>
          <p:nvPr>
            <p:ph type="sldNum" sz="quarter" idx="5"/>
          </p:nvPr>
        </p:nvSpPr>
        <p:spPr/>
        <p:txBody>
          <a:bodyPr/>
          <a:lstStyle/>
          <a:p>
            <a:fld id="{55B88DDE-3550-234C-A0A6-916B478EEC17}" type="slidenum">
              <a:rPr lang="en-US" smtClean="0"/>
              <a:t>14</a:t>
            </a:fld>
            <a:endParaRPr lang="en-US"/>
          </a:p>
        </p:txBody>
      </p:sp>
    </p:spTree>
    <p:extLst>
      <p:ext uri="{BB962C8B-B14F-4D97-AF65-F5344CB8AC3E}">
        <p14:creationId xmlns:p14="http://schemas.microsoft.com/office/powerpoint/2010/main" val="932237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of model fit was performed by comparing observed and fitted values of onset records</a:t>
            </a:r>
          </a:p>
          <a:p>
            <a:endParaRPr lang="en-US" dirty="0"/>
          </a:p>
          <a:p>
            <a:r>
              <a:rPr lang="en-US" dirty="0"/>
              <a:t>Days after infection and days after symptom onset the x axis</a:t>
            </a:r>
          </a:p>
        </p:txBody>
      </p:sp>
      <p:sp>
        <p:nvSpPr>
          <p:cNvPr id="4" name="Slide Number Placeholder 3"/>
          <p:cNvSpPr>
            <a:spLocks noGrp="1"/>
          </p:cNvSpPr>
          <p:nvPr>
            <p:ph type="sldNum" sz="quarter" idx="5"/>
          </p:nvPr>
        </p:nvSpPr>
        <p:spPr/>
        <p:txBody>
          <a:bodyPr/>
          <a:lstStyle/>
          <a:p>
            <a:fld id="{55B88DDE-3550-234C-A0A6-916B478EEC17}" type="slidenum">
              <a:rPr lang="en-US" smtClean="0"/>
              <a:t>15</a:t>
            </a:fld>
            <a:endParaRPr lang="en-US"/>
          </a:p>
        </p:txBody>
      </p:sp>
    </p:spTree>
    <p:extLst>
      <p:ext uri="{BB962C8B-B14F-4D97-AF65-F5344CB8AC3E}">
        <p14:creationId xmlns:p14="http://schemas.microsoft.com/office/powerpoint/2010/main" val="4057527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Interestingly they noticed similar goodness of fit performance from the modified model and that from the original model, but estimates for R0 is about 17% higher in the modified transmission model</a:t>
            </a:r>
          </a:p>
          <a:p>
            <a:endParaRPr lang="en-CA" dirty="0"/>
          </a:p>
          <a:p>
            <a:r>
              <a:rPr lang="en-CA" dirty="0"/>
              <a:t>For the modified Poisson model, varying incubation period distributions had very little impact on R0 estimates, while different positions of relative infectivity peak after infection affected R0 a lot.</a:t>
            </a:r>
          </a:p>
          <a:p>
            <a:endParaRPr lang="en-CA" dirty="0"/>
          </a:p>
          <a:p>
            <a:r>
              <a:rPr lang="en-CA" dirty="0"/>
              <a:t>In some scenarios, R0 was as high as 3.5-4.0</a:t>
            </a:r>
          </a:p>
          <a:p>
            <a:endParaRPr lang="en-CA" dirty="0"/>
          </a:p>
        </p:txBody>
      </p:sp>
      <p:sp>
        <p:nvSpPr>
          <p:cNvPr id="4" name="Slide Number Placeholder 3"/>
          <p:cNvSpPr>
            <a:spLocks noGrp="1"/>
          </p:cNvSpPr>
          <p:nvPr>
            <p:ph type="sldNum" sz="quarter" idx="5"/>
          </p:nvPr>
        </p:nvSpPr>
        <p:spPr/>
        <p:txBody>
          <a:bodyPr/>
          <a:lstStyle/>
          <a:p>
            <a:fld id="{55B88DDE-3550-234C-A0A6-916B478EEC17}" type="slidenum">
              <a:rPr lang="en-US" smtClean="0"/>
              <a:t>17</a:t>
            </a:fld>
            <a:endParaRPr lang="en-US"/>
          </a:p>
        </p:txBody>
      </p:sp>
    </p:spTree>
    <p:extLst>
      <p:ext uri="{BB962C8B-B14F-4D97-AF65-F5344CB8AC3E}">
        <p14:creationId xmlns:p14="http://schemas.microsoft.com/office/powerpoint/2010/main" val="168660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Lower panel for the modified model and the top panel is the standard model. </a:t>
            </a:r>
          </a:p>
        </p:txBody>
      </p:sp>
      <p:sp>
        <p:nvSpPr>
          <p:cNvPr id="4" name="Slide Number Placeholder 3"/>
          <p:cNvSpPr>
            <a:spLocks noGrp="1"/>
          </p:cNvSpPr>
          <p:nvPr>
            <p:ph type="sldNum" sz="quarter" idx="5"/>
          </p:nvPr>
        </p:nvSpPr>
        <p:spPr/>
        <p:txBody>
          <a:bodyPr/>
          <a:lstStyle/>
          <a:p>
            <a:fld id="{55B88DDE-3550-234C-A0A6-916B478EEC17}" type="slidenum">
              <a:rPr lang="en-US" smtClean="0"/>
              <a:t>19</a:t>
            </a:fld>
            <a:endParaRPr lang="en-US"/>
          </a:p>
        </p:txBody>
      </p:sp>
    </p:spTree>
    <p:extLst>
      <p:ext uri="{BB962C8B-B14F-4D97-AF65-F5344CB8AC3E}">
        <p14:creationId xmlns:p14="http://schemas.microsoft.com/office/powerpoint/2010/main" val="217278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literature stated that the incubation period was estimated to be about 4 days and that viral load was highest at  or a few days following symptom onset.</a:t>
            </a:r>
          </a:p>
        </p:txBody>
      </p:sp>
      <p:sp>
        <p:nvSpPr>
          <p:cNvPr id="4" name="Slide Number Placeholder 3"/>
          <p:cNvSpPr>
            <a:spLocks noGrp="1"/>
          </p:cNvSpPr>
          <p:nvPr>
            <p:ph type="sldNum" sz="quarter" idx="5"/>
          </p:nvPr>
        </p:nvSpPr>
        <p:spPr/>
        <p:txBody>
          <a:bodyPr/>
          <a:lstStyle/>
          <a:p>
            <a:fld id="{55B88DDE-3550-234C-A0A6-916B478EEC17}" type="slidenum">
              <a:rPr lang="en-US" smtClean="0"/>
              <a:t>20</a:t>
            </a:fld>
            <a:endParaRPr lang="en-US"/>
          </a:p>
        </p:txBody>
      </p:sp>
    </p:spTree>
    <p:extLst>
      <p:ext uri="{BB962C8B-B14F-4D97-AF65-F5344CB8AC3E}">
        <p14:creationId xmlns:p14="http://schemas.microsoft.com/office/powerpoint/2010/main" val="3496490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B88DDE-3550-234C-A0A6-916B478EEC17}" type="slidenum">
              <a:rPr lang="en-US" smtClean="0"/>
              <a:t>21</a:t>
            </a:fld>
            <a:endParaRPr lang="en-US"/>
          </a:p>
        </p:txBody>
      </p:sp>
    </p:spTree>
    <p:extLst>
      <p:ext uri="{BB962C8B-B14F-4D97-AF65-F5344CB8AC3E}">
        <p14:creationId xmlns:p14="http://schemas.microsoft.com/office/powerpoint/2010/main" val="250052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separated paper into four sections, so intuitively my presentation will be structured similarly. </a:t>
            </a:r>
          </a:p>
        </p:txBody>
      </p:sp>
      <p:sp>
        <p:nvSpPr>
          <p:cNvPr id="4" name="Slide Number Placeholder 3"/>
          <p:cNvSpPr>
            <a:spLocks noGrp="1"/>
          </p:cNvSpPr>
          <p:nvPr>
            <p:ph type="sldNum" sz="quarter" idx="5"/>
          </p:nvPr>
        </p:nvSpPr>
        <p:spPr/>
        <p:txBody>
          <a:bodyPr/>
          <a:lstStyle/>
          <a:p>
            <a:fld id="{55B88DDE-3550-234C-A0A6-916B478EEC17}" type="slidenum">
              <a:rPr lang="en-US" smtClean="0"/>
              <a:t>2</a:t>
            </a:fld>
            <a:endParaRPr lang="en-US"/>
          </a:p>
        </p:txBody>
      </p:sp>
    </p:spTree>
    <p:extLst>
      <p:ext uri="{BB962C8B-B14F-4D97-AF65-F5344CB8AC3E}">
        <p14:creationId xmlns:p14="http://schemas.microsoft.com/office/powerpoint/2010/main" val="429386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new results they believed were more accurate because it used more recent data with better assumptions due to better understanding of the virus. </a:t>
            </a:r>
          </a:p>
          <a:p>
            <a:endParaRPr lang="en-CA" dirty="0"/>
          </a:p>
          <a:p>
            <a:r>
              <a:rPr lang="en-CA" dirty="0"/>
              <a:t>If you notice in the figure, the case numbers start to decrease after 4 to 5 days. </a:t>
            </a:r>
          </a:p>
        </p:txBody>
      </p:sp>
      <p:sp>
        <p:nvSpPr>
          <p:cNvPr id="4" name="Slide Number Placeholder 3"/>
          <p:cNvSpPr>
            <a:spLocks noGrp="1"/>
          </p:cNvSpPr>
          <p:nvPr>
            <p:ph type="sldNum" sz="quarter" idx="5"/>
          </p:nvPr>
        </p:nvSpPr>
        <p:spPr/>
        <p:txBody>
          <a:bodyPr/>
          <a:lstStyle/>
          <a:p>
            <a:fld id="{55B88DDE-3550-234C-A0A6-916B478EEC17}" type="slidenum">
              <a:rPr lang="en-US" smtClean="0"/>
              <a:t>23</a:t>
            </a:fld>
            <a:endParaRPr lang="en-US"/>
          </a:p>
        </p:txBody>
      </p:sp>
    </p:spTree>
    <p:extLst>
      <p:ext uri="{BB962C8B-B14F-4D97-AF65-F5344CB8AC3E}">
        <p14:creationId xmlns:p14="http://schemas.microsoft.com/office/powerpoint/2010/main" val="80358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Overall, I choose this paper since I found it quite interesting to read as it nicely ties in the use of biological understandings to make assumptions about statistical models for real life situations and in this case an outbreak that has effected all of our lives in </a:t>
            </a:r>
            <a:r>
              <a:rPr lang="en-CA"/>
              <a:t>some way. </a:t>
            </a:r>
            <a:br>
              <a:rPr lang="en-CA"/>
            </a:br>
            <a:endParaRPr lang="en-CA"/>
          </a:p>
          <a:p>
            <a:endParaRPr lang="en-CA" dirty="0"/>
          </a:p>
        </p:txBody>
      </p:sp>
      <p:sp>
        <p:nvSpPr>
          <p:cNvPr id="4" name="Slide Number Placeholder 3"/>
          <p:cNvSpPr>
            <a:spLocks noGrp="1"/>
          </p:cNvSpPr>
          <p:nvPr>
            <p:ph type="sldNum" sz="quarter" idx="5"/>
          </p:nvPr>
        </p:nvSpPr>
        <p:spPr/>
        <p:txBody>
          <a:bodyPr/>
          <a:lstStyle/>
          <a:p>
            <a:fld id="{55B88DDE-3550-234C-A0A6-916B478EEC17}" type="slidenum">
              <a:rPr lang="en-US" smtClean="0"/>
              <a:t>24</a:t>
            </a:fld>
            <a:endParaRPr lang="en-US"/>
          </a:p>
        </p:txBody>
      </p:sp>
    </p:spTree>
    <p:extLst>
      <p:ext uri="{BB962C8B-B14F-4D97-AF65-F5344CB8AC3E}">
        <p14:creationId xmlns:p14="http://schemas.microsoft.com/office/powerpoint/2010/main" val="3308894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88DDE-3550-234C-A0A6-916B478EEC17}" type="slidenum">
              <a:rPr lang="en-US" smtClean="0"/>
              <a:t>25</a:t>
            </a:fld>
            <a:endParaRPr lang="en-US"/>
          </a:p>
        </p:txBody>
      </p:sp>
    </p:spTree>
    <p:extLst>
      <p:ext uri="{BB962C8B-B14F-4D97-AF65-F5344CB8AC3E}">
        <p14:creationId xmlns:p14="http://schemas.microsoft.com/office/powerpoint/2010/main" val="403385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B88DDE-3550-234C-A0A6-916B478EEC17}" type="slidenum">
              <a:rPr lang="en-US" smtClean="0"/>
              <a:t>3</a:t>
            </a:fld>
            <a:endParaRPr lang="en-US"/>
          </a:p>
        </p:txBody>
      </p:sp>
    </p:spTree>
    <p:extLst>
      <p:ext uri="{BB962C8B-B14F-4D97-AF65-F5344CB8AC3E}">
        <p14:creationId xmlns:p14="http://schemas.microsoft.com/office/powerpoint/2010/main" val="156349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effective R0 is below 1, then the disease is contained and will eventually disappear </a:t>
            </a:r>
          </a:p>
        </p:txBody>
      </p:sp>
      <p:sp>
        <p:nvSpPr>
          <p:cNvPr id="4" name="Slide Number Placeholder 3"/>
          <p:cNvSpPr>
            <a:spLocks noGrp="1"/>
          </p:cNvSpPr>
          <p:nvPr>
            <p:ph type="sldNum" sz="quarter" idx="5"/>
          </p:nvPr>
        </p:nvSpPr>
        <p:spPr/>
        <p:txBody>
          <a:bodyPr/>
          <a:lstStyle/>
          <a:p>
            <a:fld id="{55B88DDE-3550-234C-A0A6-916B478EEC17}" type="slidenum">
              <a:rPr lang="en-US" smtClean="0"/>
              <a:t>4</a:t>
            </a:fld>
            <a:endParaRPr lang="en-US"/>
          </a:p>
        </p:txBody>
      </p:sp>
    </p:spTree>
    <p:extLst>
      <p:ext uri="{BB962C8B-B14F-4D97-AF65-F5344CB8AC3E}">
        <p14:creationId xmlns:p14="http://schemas.microsoft.com/office/powerpoint/2010/main" val="218466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Black dot = time of infection </a:t>
            </a:r>
          </a:p>
          <a:p>
            <a:r>
              <a:rPr lang="en-CA" dirty="0"/>
              <a:t>Red triangle = development of symptoms</a:t>
            </a:r>
          </a:p>
          <a:p>
            <a:r>
              <a:rPr lang="en-CA" dirty="0"/>
              <a:t>Blue square = Hospitalization</a:t>
            </a:r>
          </a:p>
          <a:p>
            <a:r>
              <a:rPr lang="en-CA" dirty="0" err="1"/>
              <a:t>Torquise</a:t>
            </a:r>
            <a:r>
              <a:rPr lang="en-CA" dirty="0"/>
              <a:t> circle = Lab confirmation of COVID-19</a:t>
            </a:r>
          </a:p>
          <a:p>
            <a:endParaRPr lang="en-CA" dirty="0"/>
          </a:p>
          <a:p>
            <a:r>
              <a:rPr lang="en-CA" dirty="0"/>
              <a:t>The goal of this figure is to illustrate that in the course of disease history of COVID-19:</a:t>
            </a:r>
          </a:p>
          <a:p>
            <a:pPr marL="285750" indent="-285750">
              <a:buAutoNum type="romanLcParenR"/>
            </a:pPr>
            <a:r>
              <a:rPr lang="en-CA" dirty="0"/>
              <a:t>there is first an incubation period in which an individual is </a:t>
            </a:r>
            <a:r>
              <a:rPr lang="en-CA" dirty="0" err="1"/>
              <a:t>asympotomatic</a:t>
            </a:r>
            <a:r>
              <a:rPr lang="en-CA" dirty="0"/>
              <a:t> </a:t>
            </a:r>
          </a:p>
          <a:p>
            <a:pPr marL="285750" indent="-285750">
              <a:buAutoNum type="romanLcParenR"/>
            </a:pPr>
            <a:r>
              <a:rPr lang="en-CA" dirty="0"/>
              <a:t>Followed by a delay once a person develops symptoms and is confirmed as a case of COVID-19 in the lab</a:t>
            </a:r>
          </a:p>
        </p:txBody>
      </p:sp>
      <p:sp>
        <p:nvSpPr>
          <p:cNvPr id="4" name="Slide Number Placeholder 3"/>
          <p:cNvSpPr>
            <a:spLocks noGrp="1"/>
          </p:cNvSpPr>
          <p:nvPr>
            <p:ph type="sldNum" sz="quarter" idx="5"/>
          </p:nvPr>
        </p:nvSpPr>
        <p:spPr/>
        <p:txBody>
          <a:bodyPr/>
          <a:lstStyle/>
          <a:p>
            <a:fld id="{55B88DDE-3550-234C-A0A6-916B478EEC17}" type="slidenum">
              <a:rPr lang="en-US" smtClean="0"/>
              <a:t>5</a:t>
            </a:fld>
            <a:endParaRPr lang="en-US"/>
          </a:p>
        </p:txBody>
      </p:sp>
    </p:spTree>
    <p:extLst>
      <p:ext uri="{BB962C8B-B14F-4D97-AF65-F5344CB8AC3E}">
        <p14:creationId xmlns:p14="http://schemas.microsoft.com/office/powerpoint/2010/main" val="421564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variables are defined here so that you can understand the variables in their probability models. </a:t>
            </a:r>
          </a:p>
        </p:txBody>
      </p:sp>
      <p:sp>
        <p:nvSpPr>
          <p:cNvPr id="4" name="Slide Number Placeholder 3"/>
          <p:cNvSpPr>
            <a:spLocks noGrp="1"/>
          </p:cNvSpPr>
          <p:nvPr>
            <p:ph type="sldNum" sz="quarter" idx="5"/>
          </p:nvPr>
        </p:nvSpPr>
        <p:spPr/>
        <p:txBody>
          <a:bodyPr/>
          <a:lstStyle/>
          <a:p>
            <a:fld id="{55B88DDE-3550-234C-A0A6-916B478EEC17}" type="slidenum">
              <a:rPr lang="en-US" smtClean="0"/>
              <a:t>6</a:t>
            </a:fld>
            <a:endParaRPr lang="en-US"/>
          </a:p>
        </p:txBody>
      </p:sp>
    </p:spTree>
    <p:extLst>
      <p:ext uri="{BB962C8B-B14F-4D97-AF65-F5344CB8AC3E}">
        <p14:creationId xmlns:p14="http://schemas.microsoft.com/office/powerpoint/2010/main" val="221107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Inc min is the minimum length of incubation, </a:t>
            </a:r>
            <a:r>
              <a:rPr lang="en-CA" dirty="0" err="1"/>
              <a:t>inc</a:t>
            </a:r>
            <a:r>
              <a:rPr lang="en-CA" dirty="0"/>
              <a:t> min + delta is the maximum length of incubation. The mean incubation length is </a:t>
            </a:r>
            <a:r>
              <a:rPr lang="en-CA" dirty="0" err="1"/>
              <a:t>incmin</a:t>
            </a:r>
            <a:r>
              <a:rPr lang="en-CA" dirty="0"/>
              <a:t> + delta * alpha/(</a:t>
            </a:r>
            <a:r>
              <a:rPr lang="en-CA" dirty="0" err="1"/>
              <a:t>alpha+beta</a:t>
            </a:r>
            <a:r>
              <a:rPr lang="en-CA" dirty="0"/>
              <a:t>)</a:t>
            </a:r>
          </a:p>
          <a:p>
            <a:endParaRPr lang="en-CA" dirty="0"/>
          </a:p>
          <a:p>
            <a:r>
              <a:rPr lang="en-CA" dirty="0"/>
              <a:t>They used a beta-distribution is because it has finite support and so we don’t need to truncate the tails and that reflects the understanding of the incubation period.</a:t>
            </a:r>
          </a:p>
        </p:txBody>
      </p:sp>
      <p:sp>
        <p:nvSpPr>
          <p:cNvPr id="4" name="Slide Number Placeholder 3"/>
          <p:cNvSpPr>
            <a:spLocks noGrp="1"/>
          </p:cNvSpPr>
          <p:nvPr>
            <p:ph type="sldNum" sz="quarter" idx="5"/>
          </p:nvPr>
        </p:nvSpPr>
        <p:spPr/>
        <p:txBody>
          <a:bodyPr/>
          <a:lstStyle/>
          <a:p>
            <a:fld id="{55B88DDE-3550-234C-A0A6-916B478EEC17}" type="slidenum">
              <a:rPr lang="en-US" smtClean="0"/>
              <a:t>7</a:t>
            </a:fld>
            <a:endParaRPr lang="en-US"/>
          </a:p>
        </p:txBody>
      </p:sp>
    </p:spTree>
    <p:extLst>
      <p:ext uri="{BB962C8B-B14F-4D97-AF65-F5344CB8AC3E}">
        <p14:creationId xmlns:p14="http://schemas.microsoft.com/office/powerpoint/2010/main" val="376626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other words, they assumed that you were not infectious until you developed symptoms. </a:t>
            </a:r>
          </a:p>
          <a:p>
            <a:endParaRPr lang="en-CA" dirty="0"/>
          </a:p>
          <a:p>
            <a:r>
              <a:rPr lang="en-CA" dirty="0"/>
              <a:t>Relative infectivity is sort of like your ability to infect someone during different time points in your infectious window. So you’ll see your level of infectivity varies throughout different time points of your disease history. </a:t>
            </a:r>
          </a:p>
        </p:txBody>
      </p:sp>
      <p:sp>
        <p:nvSpPr>
          <p:cNvPr id="4" name="Slide Number Placeholder 3"/>
          <p:cNvSpPr>
            <a:spLocks noGrp="1"/>
          </p:cNvSpPr>
          <p:nvPr>
            <p:ph type="sldNum" sz="quarter" idx="5"/>
          </p:nvPr>
        </p:nvSpPr>
        <p:spPr/>
        <p:txBody>
          <a:bodyPr/>
          <a:lstStyle/>
          <a:p>
            <a:fld id="{55B88DDE-3550-234C-A0A6-916B478EEC17}" type="slidenum">
              <a:rPr lang="en-US" smtClean="0"/>
              <a:t>8</a:t>
            </a:fld>
            <a:endParaRPr lang="en-US"/>
          </a:p>
        </p:txBody>
      </p:sp>
    </p:spTree>
    <p:extLst>
      <p:ext uri="{BB962C8B-B14F-4D97-AF65-F5344CB8AC3E}">
        <p14:creationId xmlns:p14="http://schemas.microsoft.com/office/powerpoint/2010/main" val="172054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hazard can be thought of as the number of secondary infections at time t. As we see it is the average hazard multiplied by the interval of infectivity multiplied by the relative infectivity which would give the number of secondary infections per individual and the summation would give for the entire population.</a:t>
            </a:r>
          </a:p>
          <a:p>
            <a:endParaRPr lang="en-US" dirty="0"/>
          </a:p>
          <a:p>
            <a:r>
              <a:rPr lang="en-US" dirty="0"/>
              <a:t>The intensity of the disease can be thought of as the total number of cases up to time t. The bounds are used because it is assumed one is not infectious during incubation period. And we are multiplying by probability of symptom onset as it would tell us all the secondary infections that result in development of symptoms. </a:t>
            </a:r>
          </a:p>
        </p:txBody>
      </p:sp>
      <p:sp>
        <p:nvSpPr>
          <p:cNvPr id="4" name="Slide Number Placeholder 3"/>
          <p:cNvSpPr>
            <a:spLocks noGrp="1"/>
          </p:cNvSpPr>
          <p:nvPr>
            <p:ph type="sldNum" sz="quarter" idx="5"/>
          </p:nvPr>
        </p:nvSpPr>
        <p:spPr/>
        <p:txBody>
          <a:bodyPr/>
          <a:lstStyle/>
          <a:p>
            <a:fld id="{55B88DDE-3550-234C-A0A6-916B478EEC17}" type="slidenum">
              <a:rPr lang="en-US" smtClean="0"/>
              <a:t>9</a:t>
            </a:fld>
            <a:endParaRPr lang="en-US"/>
          </a:p>
        </p:txBody>
      </p:sp>
    </p:spTree>
    <p:extLst>
      <p:ext uri="{BB962C8B-B14F-4D97-AF65-F5344CB8AC3E}">
        <p14:creationId xmlns:p14="http://schemas.microsoft.com/office/powerpoint/2010/main" val="136105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AF84-B79B-4711-7DE3-C4985A1AB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89A7DF-AB77-B93A-11A2-F65A41FEE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1B1925-C37F-AEB6-6C5B-F06DF051238C}"/>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3DBB0F23-C71C-BAB1-E8E8-AF7354C15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EB18-1A71-52EA-5C6A-72459A280E51}"/>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116603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2E31-3259-28CA-5352-1535D2906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BA974-59D5-8949-C13E-8BEFAADEBB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F7DC3-3940-9106-5B07-7BC8E7A4A87E}"/>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E65B9F33-5894-8132-16CE-4179617FE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3CEFF-8E8F-237A-633A-4FAA0696B725}"/>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238321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DE2C2-F43C-C577-373D-50CAF6D8B5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FEFAA5-6C62-E927-4AF6-EC306C40D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74068-924B-ED74-D381-E47B316D3C99}"/>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997353DA-1F93-8116-CCC3-BE8A62A80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80020-FC2A-6069-EBB3-5AAFF78A0D52}"/>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26960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6E9A-B887-F61E-EDDD-3FEA8A118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49E3A-5F95-F190-EAAA-98E7668AB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674A7-DF99-0E69-8223-937217ACC487}"/>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4FD98C4F-005E-1F73-8E3F-AC602C49E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36768-6459-D1CA-A355-21EA96A6AD1E}"/>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12666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4D80-1F1F-DBC2-DA8A-11FB9AB48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C495BA-0D69-F5C5-F2F8-6C3FE818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387CC-E6C5-F48D-9640-82AF9E50065E}"/>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F7B83A3E-A539-40DA-E824-F17E083BF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420AD-D551-83CB-46F8-39B972911ECD}"/>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59813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C693-8A76-68D6-A2B7-2156F7291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0C7E6-83CD-5D87-48A1-A247814C9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49BF24-3F19-15C5-5A30-7154656B4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AF9BF-F500-C843-5A3A-747DAB592CA1}"/>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6" name="Footer Placeholder 5">
            <a:extLst>
              <a:ext uri="{FF2B5EF4-FFF2-40B4-BE49-F238E27FC236}">
                <a16:creationId xmlns:a16="http://schemas.microsoft.com/office/drawing/2014/main" id="{796BAC03-D243-7106-78C2-D32F88A15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322E0-BDB3-9F60-8254-E4069C1C8D90}"/>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226207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BEF8-01FB-E2B8-B6B7-39F4752DC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07BEAD-782A-75A8-2F21-D275335A2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EC06C6-F308-AE2C-AE12-5D20799AD4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18123A-69DD-EDDE-E082-0667319AC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96F3A-B328-2757-41B8-AC4AF494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9EA80-2055-665F-9829-A996138A9010}"/>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8" name="Footer Placeholder 7">
            <a:extLst>
              <a:ext uri="{FF2B5EF4-FFF2-40B4-BE49-F238E27FC236}">
                <a16:creationId xmlns:a16="http://schemas.microsoft.com/office/drawing/2014/main" id="{39400F2F-A090-35DA-0392-F8DF37DB5F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712C7D-DD8F-5ED8-702B-30C94F191541}"/>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373664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EEE7-8664-FD32-D968-592CAA3FC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B76FF-0366-0E81-2D43-F7C97696E82E}"/>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4" name="Footer Placeholder 3">
            <a:extLst>
              <a:ext uri="{FF2B5EF4-FFF2-40B4-BE49-F238E27FC236}">
                <a16:creationId xmlns:a16="http://schemas.microsoft.com/office/drawing/2014/main" id="{A1628CC4-856E-0120-88A5-F0F6665A7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C9083-4D7D-3640-1FD2-A9E8BE93E42C}"/>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350886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EC365-84BF-00B1-B30E-9A65172FBD7E}"/>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3" name="Footer Placeholder 2">
            <a:extLst>
              <a:ext uri="{FF2B5EF4-FFF2-40B4-BE49-F238E27FC236}">
                <a16:creationId xmlns:a16="http://schemas.microsoft.com/office/drawing/2014/main" id="{F25D9B28-3634-968C-9271-281DFD7574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DEA24-38BD-DCF2-23DA-254B46A99290}"/>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154677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254C-7379-201D-B190-98261ECDE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1AA6AB-0AFD-7070-3130-DD6A163C6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1966C9-B56D-A4F1-DCE8-832F0969D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957CE-A150-BEC9-6197-3F727805BE46}"/>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6" name="Footer Placeholder 5">
            <a:extLst>
              <a:ext uri="{FF2B5EF4-FFF2-40B4-BE49-F238E27FC236}">
                <a16:creationId xmlns:a16="http://schemas.microsoft.com/office/drawing/2014/main" id="{175BB98E-735E-8C47-52E1-01FA12FCB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9EE3D-E328-577C-823C-367ECDEDC36C}"/>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153701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0F1F-BBC0-09C7-C5E9-976DD1187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9ACB4A-789B-A978-5637-B047E4646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7D0BA-8949-7DEA-C1D4-6A3C1A3BE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CEEC5-72F0-174C-35A7-FCE15D03D8E8}"/>
              </a:ext>
            </a:extLst>
          </p:cNvPr>
          <p:cNvSpPr>
            <a:spLocks noGrp="1"/>
          </p:cNvSpPr>
          <p:nvPr>
            <p:ph type="dt" sz="half" idx="10"/>
          </p:nvPr>
        </p:nvSpPr>
        <p:spPr/>
        <p:txBody>
          <a:bodyPr/>
          <a:lstStyle/>
          <a:p>
            <a:fld id="{69762F04-95DD-C144-9C17-88075DBEEB31}" type="datetimeFigureOut">
              <a:rPr lang="en-US" smtClean="0"/>
              <a:t>3/10/2023</a:t>
            </a:fld>
            <a:endParaRPr lang="en-US"/>
          </a:p>
        </p:txBody>
      </p:sp>
      <p:sp>
        <p:nvSpPr>
          <p:cNvPr id="6" name="Footer Placeholder 5">
            <a:extLst>
              <a:ext uri="{FF2B5EF4-FFF2-40B4-BE49-F238E27FC236}">
                <a16:creationId xmlns:a16="http://schemas.microsoft.com/office/drawing/2014/main" id="{DB21C274-EF37-1CFC-F554-431C7913E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EDF2D-42C1-A88E-00C3-5AB1B6FFFA3D}"/>
              </a:ext>
            </a:extLst>
          </p:cNvPr>
          <p:cNvSpPr>
            <a:spLocks noGrp="1"/>
          </p:cNvSpPr>
          <p:nvPr>
            <p:ph type="sldNum" sz="quarter" idx="12"/>
          </p:nvPr>
        </p:nvSpPr>
        <p:spPr/>
        <p:txBody>
          <a:bodyPr/>
          <a:lstStyle/>
          <a:p>
            <a:fld id="{2B3F9C4D-E625-0246-9BC7-2DE79175A297}" type="slidenum">
              <a:rPr lang="en-US" smtClean="0"/>
              <a:t>‹#›</a:t>
            </a:fld>
            <a:endParaRPr lang="en-US"/>
          </a:p>
        </p:txBody>
      </p:sp>
    </p:spTree>
    <p:extLst>
      <p:ext uri="{BB962C8B-B14F-4D97-AF65-F5344CB8AC3E}">
        <p14:creationId xmlns:p14="http://schemas.microsoft.com/office/powerpoint/2010/main" val="150492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7F49A-19BC-04FE-B213-87C180EFD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7925D-4A3F-5414-AEC7-B07BF7AD8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81384-0CF0-F082-D97F-CD5D9CA6E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62F04-95DD-C144-9C17-88075DBEEB31}" type="datetimeFigureOut">
              <a:rPr lang="en-US" smtClean="0"/>
              <a:t>3/10/2023</a:t>
            </a:fld>
            <a:endParaRPr lang="en-US"/>
          </a:p>
        </p:txBody>
      </p:sp>
      <p:sp>
        <p:nvSpPr>
          <p:cNvPr id="5" name="Footer Placeholder 4">
            <a:extLst>
              <a:ext uri="{FF2B5EF4-FFF2-40B4-BE49-F238E27FC236}">
                <a16:creationId xmlns:a16="http://schemas.microsoft.com/office/drawing/2014/main" id="{05023130-5DA6-5C56-8333-EA4DE1CC7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0F0510-84F1-C1BE-377D-C036583F5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F9C4D-E625-0246-9BC7-2DE79175A297}" type="slidenum">
              <a:rPr lang="en-US" smtClean="0"/>
              <a:t>‹#›</a:t>
            </a:fld>
            <a:endParaRPr lang="en-US"/>
          </a:p>
        </p:txBody>
      </p:sp>
    </p:spTree>
    <p:extLst>
      <p:ext uri="{BB962C8B-B14F-4D97-AF65-F5344CB8AC3E}">
        <p14:creationId xmlns:p14="http://schemas.microsoft.com/office/powerpoint/2010/main" val="163604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BE63-38B8-AC3B-3EC9-FB00B1589D06}"/>
              </a:ext>
            </a:extLst>
          </p:cNvPr>
          <p:cNvSpPr>
            <a:spLocks noGrp="1"/>
          </p:cNvSpPr>
          <p:nvPr>
            <p:ph type="ctrTitle"/>
          </p:nvPr>
        </p:nvSpPr>
        <p:spPr/>
        <p:txBody>
          <a:bodyPr>
            <a:normAutofit fontScale="90000"/>
          </a:bodyPr>
          <a:lstStyle/>
          <a:p>
            <a:r>
              <a:rPr lang="en-US" dirty="0"/>
              <a:t>On a Statistical Transmission Model in Analysis of the Early Phase of COVID-19 Outbreak</a:t>
            </a:r>
          </a:p>
        </p:txBody>
      </p:sp>
      <p:sp>
        <p:nvSpPr>
          <p:cNvPr id="3" name="Subtitle 2">
            <a:extLst>
              <a:ext uri="{FF2B5EF4-FFF2-40B4-BE49-F238E27FC236}">
                <a16:creationId xmlns:a16="http://schemas.microsoft.com/office/drawing/2014/main" id="{81F1FD5F-4540-AEE8-F81A-9BD6EE4342D8}"/>
              </a:ext>
            </a:extLst>
          </p:cNvPr>
          <p:cNvSpPr>
            <a:spLocks noGrp="1"/>
          </p:cNvSpPr>
          <p:nvPr>
            <p:ph type="subTitle" idx="1"/>
          </p:nvPr>
        </p:nvSpPr>
        <p:spPr/>
        <p:txBody>
          <a:bodyPr/>
          <a:lstStyle/>
          <a:p>
            <a:r>
              <a:rPr lang="en-US" dirty="0" err="1"/>
              <a:t>Yifan</a:t>
            </a:r>
            <a:r>
              <a:rPr lang="en-US" dirty="0"/>
              <a:t> Zhu, Ying Qing Chen</a:t>
            </a:r>
          </a:p>
          <a:p>
            <a:r>
              <a:rPr lang="en-US" dirty="0"/>
              <a:t>Journal club presentation</a:t>
            </a:r>
          </a:p>
          <a:p>
            <a:r>
              <a:rPr lang="en-US" dirty="0"/>
              <a:t>By: David Yang</a:t>
            </a:r>
          </a:p>
        </p:txBody>
      </p:sp>
    </p:spTree>
    <p:extLst>
      <p:ext uri="{BB962C8B-B14F-4D97-AF65-F5344CB8AC3E}">
        <p14:creationId xmlns:p14="http://schemas.microsoft.com/office/powerpoint/2010/main" val="318041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95F7-CD38-86E3-AFE6-A5787D2FB24E}"/>
              </a:ext>
            </a:extLst>
          </p:cNvPr>
          <p:cNvSpPr>
            <a:spLocks noGrp="1"/>
          </p:cNvSpPr>
          <p:nvPr>
            <p:ph type="title"/>
          </p:nvPr>
        </p:nvSpPr>
        <p:spPr/>
        <p:txBody>
          <a:bodyPr/>
          <a:lstStyle/>
          <a:p>
            <a:r>
              <a:rPr lang="en-US" dirty="0"/>
              <a:t>Poisson Transmission Model for Daily Disease Onset Record</a:t>
            </a:r>
          </a:p>
        </p:txBody>
      </p:sp>
      <p:sp>
        <p:nvSpPr>
          <p:cNvPr id="3" name="Content Placeholder 2">
            <a:extLst>
              <a:ext uri="{FF2B5EF4-FFF2-40B4-BE49-F238E27FC236}">
                <a16:creationId xmlns:a16="http://schemas.microsoft.com/office/drawing/2014/main" id="{30F86876-3405-821A-0A42-E11ECD5E7F29}"/>
              </a:ext>
            </a:extLst>
          </p:cNvPr>
          <p:cNvSpPr>
            <a:spLocks noGrp="1"/>
          </p:cNvSpPr>
          <p:nvPr>
            <p:ph idx="1"/>
          </p:nvPr>
        </p:nvSpPr>
        <p:spPr/>
        <p:txBody>
          <a:bodyPr/>
          <a:lstStyle/>
          <a:p>
            <a:pPr marL="0" indent="0">
              <a:buNone/>
            </a:pPr>
            <a:r>
              <a:rPr lang="en-US" dirty="0"/>
              <a:t>Let                                : daily cumulative intensity rate of onset</a:t>
            </a:r>
          </a:p>
          <a:p>
            <a:pPr marL="0" indent="0">
              <a:buNone/>
            </a:pPr>
            <a:endParaRPr lang="en-US" dirty="0"/>
          </a:p>
          <a:p>
            <a:pPr marL="0" indent="0">
              <a:buNone/>
            </a:pPr>
            <a:r>
              <a:rPr lang="en-US" dirty="0"/>
              <a:t>Assume the number of observed symptom onsets for day t is Poisson distributed with intensity          , the likelihood of observing onset record                               is</a:t>
            </a:r>
          </a:p>
          <a:p>
            <a:pPr marL="0" indent="0">
              <a:buNone/>
            </a:pPr>
            <a:endParaRPr lang="en-US" dirty="0"/>
          </a:p>
          <a:p>
            <a:pPr marL="0" indent="0">
              <a:buNone/>
            </a:pPr>
            <a:endParaRPr lang="en-US" dirty="0"/>
          </a:p>
          <a:p>
            <a:pPr marL="0" indent="0">
              <a:buNone/>
            </a:pPr>
            <a:endParaRPr lang="en-US" dirty="0"/>
          </a:p>
          <a:p>
            <a:pPr marL="0" indent="0">
              <a:buNone/>
            </a:pPr>
            <a:r>
              <a:rPr lang="en-US" dirty="0"/>
              <a:t>                  can be estimated using MLE</a:t>
            </a:r>
          </a:p>
        </p:txBody>
      </p:sp>
      <p:pic>
        <p:nvPicPr>
          <p:cNvPr id="4" name="Picture 3">
            <a:extLst>
              <a:ext uri="{FF2B5EF4-FFF2-40B4-BE49-F238E27FC236}">
                <a16:creationId xmlns:a16="http://schemas.microsoft.com/office/drawing/2014/main" id="{93B0C2E8-51A7-11A2-DD69-A93A8EFBFF4D}"/>
              </a:ext>
            </a:extLst>
          </p:cNvPr>
          <p:cNvPicPr>
            <a:picLocks noChangeAspect="1"/>
          </p:cNvPicPr>
          <p:nvPr/>
        </p:nvPicPr>
        <p:blipFill>
          <a:blip r:embed="rId3"/>
          <a:stretch>
            <a:fillRect/>
          </a:stretch>
        </p:blipFill>
        <p:spPr>
          <a:xfrm>
            <a:off x="1465817" y="1813267"/>
            <a:ext cx="2515857" cy="522159"/>
          </a:xfrm>
          <a:prstGeom prst="rect">
            <a:avLst/>
          </a:prstGeom>
        </p:spPr>
      </p:pic>
      <p:pic>
        <p:nvPicPr>
          <p:cNvPr id="5" name="Picture 4">
            <a:extLst>
              <a:ext uri="{FF2B5EF4-FFF2-40B4-BE49-F238E27FC236}">
                <a16:creationId xmlns:a16="http://schemas.microsoft.com/office/drawing/2014/main" id="{FBA22D7B-A99F-D780-D3CC-30960F852A83}"/>
              </a:ext>
            </a:extLst>
          </p:cNvPr>
          <p:cNvPicPr>
            <a:picLocks noChangeAspect="1"/>
          </p:cNvPicPr>
          <p:nvPr/>
        </p:nvPicPr>
        <p:blipFill>
          <a:blip r:embed="rId4"/>
          <a:stretch>
            <a:fillRect/>
          </a:stretch>
        </p:blipFill>
        <p:spPr>
          <a:xfrm>
            <a:off x="4606323" y="3247678"/>
            <a:ext cx="698845" cy="436778"/>
          </a:xfrm>
          <a:prstGeom prst="rect">
            <a:avLst/>
          </a:prstGeom>
        </p:spPr>
      </p:pic>
      <p:pic>
        <p:nvPicPr>
          <p:cNvPr id="6" name="Picture 5">
            <a:extLst>
              <a:ext uri="{FF2B5EF4-FFF2-40B4-BE49-F238E27FC236}">
                <a16:creationId xmlns:a16="http://schemas.microsoft.com/office/drawing/2014/main" id="{6836461E-0762-2329-7BC1-1BF468FD094D}"/>
              </a:ext>
            </a:extLst>
          </p:cNvPr>
          <p:cNvPicPr>
            <a:picLocks noChangeAspect="1"/>
          </p:cNvPicPr>
          <p:nvPr/>
        </p:nvPicPr>
        <p:blipFill>
          <a:blip r:embed="rId5"/>
          <a:stretch>
            <a:fillRect/>
          </a:stretch>
        </p:blipFill>
        <p:spPr>
          <a:xfrm>
            <a:off x="1943444" y="3585601"/>
            <a:ext cx="2393778" cy="517574"/>
          </a:xfrm>
          <a:prstGeom prst="rect">
            <a:avLst/>
          </a:prstGeom>
        </p:spPr>
      </p:pic>
      <p:pic>
        <p:nvPicPr>
          <p:cNvPr id="8" name="Picture 7">
            <a:extLst>
              <a:ext uri="{FF2B5EF4-FFF2-40B4-BE49-F238E27FC236}">
                <a16:creationId xmlns:a16="http://schemas.microsoft.com/office/drawing/2014/main" id="{6FD58924-8135-7A00-814D-8511BCCCC17E}"/>
              </a:ext>
            </a:extLst>
          </p:cNvPr>
          <p:cNvPicPr>
            <a:picLocks noChangeAspect="1"/>
          </p:cNvPicPr>
          <p:nvPr/>
        </p:nvPicPr>
        <p:blipFill>
          <a:blip r:embed="rId6"/>
          <a:stretch>
            <a:fillRect/>
          </a:stretch>
        </p:blipFill>
        <p:spPr>
          <a:xfrm>
            <a:off x="3848100" y="4382609"/>
            <a:ext cx="4495800" cy="723900"/>
          </a:xfrm>
          <a:prstGeom prst="rect">
            <a:avLst/>
          </a:prstGeom>
        </p:spPr>
      </p:pic>
      <p:pic>
        <p:nvPicPr>
          <p:cNvPr id="10" name="Picture 9">
            <a:extLst>
              <a:ext uri="{FF2B5EF4-FFF2-40B4-BE49-F238E27FC236}">
                <a16:creationId xmlns:a16="http://schemas.microsoft.com/office/drawing/2014/main" id="{3C11F616-29A7-B055-5E8A-DAB53C478B4D}"/>
              </a:ext>
            </a:extLst>
          </p:cNvPr>
          <p:cNvPicPr>
            <a:picLocks noChangeAspect="1"/>
          </p:cNvPicPr>
          <p:nvPr/>
        </p:nvPicPr>
        <p:blipFill>
          <a:blip r:embed="rId7"/>
          <a:stretch>
            <a:fillRect/>
          </a:stretch>
        </p:blipFill>
        <p:spPr>
          <a:xfrm>
            <a:off x="850557" y="5628914"/>
            <a:ext cx="1423090" cy="443759"/>
          </a:xfrm>
          <a:prstGeom prst="rect">
            <a:avLst/>
          </a:prstGeom>
        </p:spPr>
      </p:pic>
    </p:spTree>
    <p:extLst>
      <p:ext uri="{BB962C8B-B14F-4D97-AF65-F5344CB8AC3E}">
        <p14:creationId xmlns:p14="http://schemas.microsoft.com/office/powerpoint/2010/main" val="216383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CA12-8107-9628-D35E-F0F7AF1F5C50}"/>
              </a:ext>
            </a:extLst>
          </p:cNvPr>
          <p:cNvSpPr>
            <a:spLocks noGrp="1"/>
          </p:cNvSpPr>
          <p:nvPr>
            <p:ph type="title"/>
          </p:nvPr>
        </p:nvSpPr>
        <p:spPr/>
        <p:txBody>
          <a:bodyPr/>
          <a:lstStyle/>
          <a:p>
            <a:r>
              <a:rPr lang="en-US" dirty="0"/>
              <a:t>Probable Infectiousness Before Symptom Onset (Modified Model)</a:t>
            </a:r>
          </a:p>
        </p:txBody>
      </p:sp>
      <p:sp>
        <p:nvSpPr>
          <p:cNvPr id="3" name="Content Placeholder 2">
            <a:extLst>
              <a:ext uri="{FF2B5EF4-FFF2-40B4-BE49-F238E27FC236}">
                <a16:creationId xmlns:a16="http://schemas.microsoft.com/office/drawing/2014/main" id="{60B9ABA3-DAA8-529D-F358-C9EB322633D7}"/>
              </a:ext>
            </a:extLst>
          </p:cNvPr>
          <p:cNvSpPr>
            <a:spLocks noGrp="1"/>
          </p:cNvSpPr>
          <p:nvPr>
            <p:ph idx="1"/>
          </p:nvPr>
        </p:nvSpPr>
        <p:spPr/>
        <p:txBody>
          <a:bodyPr/>
          <a:lstStyle/>
          <a:p>
            <a:r>
              <a:rPr lang="en-US" dirty="0"/>
              <a:t>Previously assumption: latent period is the same as the incubation period</a:t>
            </a:r>
          </a:p>
          <a:p>
            <a:r>
              <a:rPr lang="en-US" dirty="0"/>
              <a:t>New assumption: infectiousness develops since time of infection, correspondingly,</a:t>
            </a:r>
          </a:p>
          <a:p>
            <a:endParaRPr lang="en-US" dirty="0"/>
          </a:p>
        </p:txBody>
      </p:sp>
      <p:pic>
        <p:nvPicPr>
          <p:cNvPr id="4" name="Picture 3">
            <a:extLst>
              <a:ext uri="{FF2B5EF4-FFF2-40B4-BE49-F238E27FC236}">
                <a16:creationId xmlns:a16="http://schemas.microsoft.com/office/drawing/2014/main" id="{6B5AD78C-7FD8-6D44-BB45-5EEB1B3850A7}"/>
              </a:ext>
            </a:extLst>
          </p:cNvPr>
          <p:cNvPicPr>
            <a:picLocks noChangeAspect="1"/>
          </p:cNvPicPr>
          <p:nvPr/>
        </p:nvPicPr>
        <p:blipFill>
          <a:blip r:embed="rId3"/>
          <a:stretch>
            <a:fillRect/>
          </a:stretch>
        </p:blipFill>
        <p:spPr>
          <a:xfrm>
            <a:off x="3080743" y="3908275"/>
            <a:ext cx="6030514" cy="577228"/>
          </a:xfrm>
          <a:prstGeom prst="rect">
            <a:avLst/>
          </a:prstGeom>
        </p:spPr>
      </p:pic>
      <p:pic>
        <p:nvPicPr>
          <p:cNvPr id="5" name="Picture 4">
            <a:extLst>
              <a:ext uri="{FF2B5EF4-FFF2-40B4-BE49-F238E27FC236}">
                <a16:creationId xmlns:a16="http://schemas.microsoft.com/office/drawing/2014/main" id="{2424C60F-C9E5-70F4-241A-549FC72A55F5}"/>
              </a:ext>
            </a:extLst>
          </p:cNvPr>
          <p:cNvPicPr>
            <a:picLocks noChangeAspect="1"/>
          </p:cNvPicPr>
          <p:nvPr/>
        </p:nvPicPr>
        <p:blipFill>
          <a:blip r:embed="rId4"/>
          <a:stretch>
            <a:fillRect/>
          </a:stretch>
        </p:blipFill>
        <p:spPr>
          <a:xfrm>
            <a:off x="3816350" y="4964649"/>
            <a:ext cx="4559300" cy="609600"/>
          </a:xfrm>
          <a:prstGeom prst="rect">
            <a:avLst/>
          </a:prstGeom>
        </p:spPr>
      </p:pic>
    </p:spTree>
    <p:extLst>
      <p:ext uri="{BB962C8B-B14F-4D97-AF65-F5344CB8AC3E}">
        <p14:creationId xmlns:p14="http://schemas.microsoft.com/office/powerpoint/2010/main" val="151517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6470-FE58-34C1-D11B-A692EF396612}"/>
              </a:ext>
            </a:extLst>
          </p:cNvPr>
          <p:cNvSpPr>
            <a:spLocks noGrp="1"/>
          </p:cNvSpPr>
          <p:nvPr>
            <p:ph type="title"/>
          </p:nvPr>
        </p:nvSpPr>
        <p:spPr/>
        <p:txBody>
          <a:bodyPr/>
          <a:lstStyle/>
          <a:p>
            <a:r>
              <a:rPr lang="en-US" dirty="0"/>
              <a:t>City Lock Down Intervention</a:t>
            </a:r>
          </a:p>
        </p:txBody>
      </p:sp>
      <p:sp>
        <p:nvSpPr>
          <p:cNvPr id="3" name="Content Placeholder 2">
            <a:extLst>
              <a:ext uri="{FF2B5EF4-FFF2-40B4-BE49-F238E27FC236}">
                <a16:creationId xmlns:a16="http://schemas.microsoft.com/office/drawing/2014/main" id="{661AB004-1024-7AF5-DFE4-FDE810454867}"/>
              </a:ext>
            </a:extLst>
          </p:cNvPr>
          <p:cNvSpPr>
            <a:spLocks noGrp="1"/>
          </p:cNvSpPr>
          <p:nvPr>
            <p:ph idx="1"/>
          </p:nvPr>
        </p:nvSpPr>
        <p:spPr/>
        <p:txBody>
          <a:bodyPr/>
          <a:lstStyle/>
          <a:p>
            <a:r>
              <a:rPr lang="en-US" dirty="0"/>
              <a:t>Assumption: </a:t>
            </a:r>
          </a:p>
          <a:p>
            <a:pPr lvl="1"/>
            <a:r>
              <a:rPr lang="en-US" dirty="0"/>
              <a:t>The lock down intervention had an immediate effect to reduce the disease transmissibility</a:t>
            </a:r>
          </a:p>
          <a:p>
            <a:pPr lvl="1"/>
            <a:r>
              <a:rPr lang="en-US" dirty="0"/>
              <a:t>As well as a lasting effect that strengthens following the lockdown</a:t>
            </a:r>
          </a:p>
          <a:p>
            <a:r>
              <a:rPr lang="en-US" dirty="0"/>
              <a:t>Intervention effect:</a:t>
            </a:r>
          </a:p>
          <a:p>
            <a:endParaRPr lang="en-US" dirty="0"/>
          </a:p>
          <a:p>
            <a:endParaRPr lang="en-US" dirty="0"/>
          </a:p>
          <a:p>
            <a:r>
              <a:rPr lang="en-US" dirty="0"/>
              <a:t>Incorporation of intervention effect into transmission model:</a:t>
            </a:r>
          </a:p>
          <a:p>
            <a:pPr marL="0" indent="0">
              <a:buNone/>
            </a:pPr>
            <a:endParaRPr lang="en-US" dirty="0"/>
          </a:p>
          <a:p>
            <a:endParaRPr lang="en-US" dirty="0"/>
          </a:p>
        </p:txBody>
      </p:sp>
      <p:pic>
        <p:nvPicPr>
          <p:cNvPr id="4" name="Picture 3">
            <a:extLst>
              <a:ext uri="{FF2B5EF4-FFF2-40B4-BE49-F238E27FC236}">
                <a16:creationId xmlns:a16="http://schemas.microsoft.com/office/drawing/2014/main" id="{9647BE05-D32A-5910-4677-30E54CD02450}"/>
              </a:ext>
            </a:extLst>
          </p:cNvPr>
          <p:cNvPicPr>
            <a:picLocks noChangeAspect="1"/>
          </p:cNvPicPr>
          <p:nvPr/>
        </p:nvPicPr>
        <p:blipFill>
          <a:blip r:embed="rId3"/>
          <a:stretch>
            <a:fillRect/>
          </a:stretch>
        </p:blipFill>
        <p:spPr>
          <a:xfrm>
            <a:off x="4381500" y="4063079"/>
            <a:ext cx="3429000" cy="673100"/>
          </a:xfrm>
          <a:prstGeom prst="rect">
            <a:avLst/>
          </a:prstGeom>
        </p:spPr>
      </p:pic>
      <p:pic>
        <p:nvPicPr>
          <p:cNvPr id="6" name="Picture 5">
            <a:extLst>
              <a:ext uri="{FF2B5EF4-FFF2-40B4-BE49-F238E27FC236}">
                <a16:creationId xmlns:a16="http://schemas.microsoft.com/office/drawing/2014/main" id="{EC1D1B81-0AB2-7A98-5FC3-E73FCB46CC1C}"/>
              </a:ext>
            </a:extLst>
          </p:cNvPr>
          <p:cNvPicPr>
            <a:picLocks noChangeAspect="1"/>
          </p:cNvPicPr>
          <p:nvPr/>
        </p:nvPicPr>
        <p:blipFill>
          <a:blip r:embed="rId4"/>
          <a:stretch>
            <a:fillRect/>
          </a:stretch>
        </p:blipFill>
        <p:spPr>
          <a:xfrm>
            <a:off x="3517900" y="5668491"/>
            <a:ext cx="5156200" cy="723900"/>
          </a:xfrm>
          <a:prstGeom prst="rect">
            <a:avLst/>
          </a:prstGeom>
        </p:spPr>
      </p:pic>
    </p:spTree>
    <p:extLst>
      <p:ext uri="{BB962C8B-B14F-4D97-AF65-F5344CB8AC3E}">
        <p14:creationId xmlns:p14="http://schemas.microsoft.com/office/powerpoint/2010/main" val="401140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687F-5ADD-5442-C5B8-EE58343DC8D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30419F0-3DF4-3349-47B4-50B83C8E31A4}"/>
              </a:ext>
            </a:extLst>
          </p:cNvPr>
          <p:cNvSpPr>
            <a:spLocks noGrp="1"/>
          </p:cNvSpPr>
          <p:nvPr>
            <p:ph idx="1"/>
          </p:nvPr>
        </p:nvSpPr>
        <p:spPr/>
        <p:txBody>
          <a:bodyPr/>
          <a:lstStyle/>
          <a:p>
            <a:pPr marL="0" indent="0">
              <a:buNone/>
            </a:pPr>
            <a:r>
              <a:rPr lang="en-US" dirty="0"/>
              <a:t>Transmission models were fitted with disease onset sizes recorded daily from December 1, 2019 to January 23, 2020</a:t>
            </a:r>
          </a:p>
          <a:p>
            <a:pPr marL="0" indent="0">
              <a:buNone/>
            </a:pPr>
            <a:r>
              <a:rPr lang="en-US" dirty="0"/>
              <a:t>Data sources used:</a:t>
            </a:r>
          </a:p>
          <a:p>
            <a:pPr marL="514350" indent="-514350">
              <a:buAutoNum type="arabicPeriod"/>
            </a:pPr>
            <a:r>
              <a:rPr lang="en-US" dirty="0"/>
              <a:t>Confirmed and suspected daily onset record from China CDC Epidemic update and risk assessment of 2019 Novel Coronavirus</a:t>
            </a:r>
          </a:p>
          <a:p>
            <a:pPr marL="514350" indent="-514350">
              <a:buAutoNum type="arabicPeriod"/>
            </a:pPr>
            <a:r>
              <a:rPr lang="en-US" dirty="0"/>
              <a:t>Augmented daily onset record using confirmed cases reports from National Health Commission of the People’s Republic of China using delay distribution</a:t>
            </a:r>
          </a:p>
          <a:p>
            <a:pPr marL="0" indent="0">
              <a:buNone/>
            </a:pPr>
            <a:endParaRPr lang="en-US" dirty="0"/>
          </a:p>
        </p:txBody>
      </p:sp>
    </p:spTree>
    <p:extLst>
      <p:ext uri="{BB962C8B-B14F-4D97-AF65-F5344CB8AC3E}">
        <p14:creationId xmlns:p14="http://schemas.microsoft.com/office/powerpoint/2010/main" val="218721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3C0C-098F-CCC9-327F-78F9A7A5C421}"/>
              </a:ext>
            </a:extLst>
          </p:cNvPr>
          <p:cNvSpPr>
            <a:spLocks noGrp="1"/>
          </p:cNvSpPr>
          <p:nvPr>
            <p:ph type="title"/>
          </p:nvPr>
        </p:nvSpPr>
        <p:spPr/>
        <p:txBody>
          <a:bodyPr/>
          <a:lstStyle/>
          <a:p>
            <a:r>
              <a:rPr lang="en-US" dirty="0"/>
              <a:t>Model Assumptions</a:t>
            </a:r>
          </a:p>
        </p:txBody>
      </p:sp>
      <p:sp>
        <p:nvSpPr>
          <p:cNvPr id="3" name="Content Placeholder 2">
            <a:extLst>
              <a:ext uri="{FF2B5EF4-FFF2-40B4-BE49-F238E27FC236}">
                <a16:creationId xmlns:a16="http://schemas.microsoft.com/office/drawing/2014/main" id="{1AB26BAD-CEFA-500E-8ADC-D41011318325}"/>
              </a:ext>
            </a:extLst>
          </p:cNvPr>
          <p:cNvSpPr>
            <a:spLocks noGrp="1"/>
          </p:cNvSpPr>
          <p:nvPr>
            <p:ph idx="1"/>
          </p:nvPr>
        </p:nvSpPr>
        <p:spPr/>
        <p:txBody>
          <a:bodyPr/>
          <a:lstStyle/>
          <a:p>
            <a:r>
              <a:rPr lang="en-US" dirty="0"/>
              <a:t>Assumed                                    for the beta distributed incubation periods, with range of 1 to 14 days and mean incubation of 5.67 days</a:t>
            </a:r>
          </a:p>
          <a:p>
            <a:r>
              <a:rPr lang="en-US" dirty="0"/>
              <a:t>Relativity infectivity varied over the infectious period (0-10 days after onset)</a:t>
            </a:r>
          </a:p>
          <a:p>
            <a:r>
              <a:rPr lang="en-US" dirty="0"/>
              <a:t>Sensitivity analyses were performed by varying the distribution of the incubation period and relative infectivity over time (next slide)</a:t>
            </a:r>
          </a:p>
          <a:p>
            <a:r>
              <a:rPr lang="en-US" dirty="0"/>
              <a:t>For the modified transmission model,                 after infection, and the relative infectivity was assumed to be highest at or after symptom onset.</a:t>
            </a:r>
          </a:p>
        </p:txBody>
      </p:sp>
      <p:pic>
        <p:nvPicPr>
          <p:cNvPr id="4" name="Picture 3">
            <a:extLst>
              <a:ext uri="{FF2B5EF4-FFF2-40B4-BE49-F238E27FC236}">
                <a16:creationId xmlns:a16="http://schemas.microsoft.com/office/drawing/2014/main" id="{A6C2B094-00C7-E455-B3B9-69ADC1051C0B}"/>
              </a:ext>
            </a:extLst>
          </p:cNvPr>
          <p:cNvPicPr>
            <a:picLocks noChangeAspect="1"/>
          </p:cNvPicPr>
          <p:nvPr/>
        </p:nvPicPr>
        <p:blipFill>
          <a:blip r:embed="rId3"/>
          <a:stretch>
            <a:fillRect/>
          </a:stretch>
        </p:blipFill>
        <p:spPr>
          <a:xfrm>
            <a:off x="2539008" y="1850339"/>
            <a:ext cx="2716206" cy="460374"/>
          </a:xfrm>
          <a:prstGeom prst="rect">
            <a:avLst/>
          </a:prstGeom>
        </p:spPr>
      </p:pic>
      <p:pic>
        <p:nvPicPr>
          <p:cNvPr id="6" name="Picture 5">
            <a:extLst>
              <a:ext uri="{FF2B5EF4-FFF2-40B4-BE49-F238E27FC236}">
                <a16:creationId xmlns:a16="http://schemas.microsoft.com/office/drawing/2014/main" id="{19E9A057-2AA7-1304-525C-700914699078}"/>
              </a:ext>
            </a:extLst>
          </p:cNvPr>
          <p:cNvPicPr>
            <a:picLocks noChangeAspect="1"/>
          </p:cNvPicPr>
          <p:nvPr/>
        </p:nvPicPr>
        <p:blipFill>
          <a:blip r:embed="rId4"/>
          <a:stretch>
            <a:fillRect/>
          </a:stretch>
        </p:blipFill>
        <p:spPr>
          <a:xfrm>
            <a:off x="6694101" y="4567366"/>
            <a:ext cx="1152440" cy="393872"/>
          </a:xfrm>
          <a:prstGeom prst="rect">
            <a:avLst/>
          </a:prstGeom>
        </p:spPr>
      </p:pic>
    </p:spTree>
    <p:extLst>
      <p:ext uri="{BB962C8B-B14F-4D97-AF65-F5344CB8AC3E}">
        <p14:creationId xmlns:p14="http://schemas.microsoft.com/office/powerpoint/2010/main" val="23470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0CC1-0485-13BD-6017-4F524226677E}"/>
              </a:ext>
            </a:extLst>
          </p:cNvPr>
          <p:cNvSpPr>
            <a:spLocks noGrp="1"/>
          </p:cNvSpPr>
          <p:nvPr>
            <p:ph type="title"/>
          </p:nvPr>
        </p:nvSpPr>
        <p:spPr/>
        <p:txBody>
          <a:bodyPr/>
          <a:lstStyle/>
          <a:p>
            <a:r>
              <a:rPr lang="en-US" dirty="0"/>
              <a:t>Sensitivity Analyses for Original Model	</a:t>
            </a:r>
          </a:p>
        </p:txBody>
      </p:sp>
      <p:pic>
        <p:nvPicPr>
          <p:cNvPr id="4" name="Content Placeholder 3">
            <a:extLst>
              <a:ext uri="{FF2B5EF4-FFF2-40B4-BE49-F238E27FC236}">
                <a16:creationId xmlns:a16="http://schemas.microsoft.com/office/drawing/2014/main" id="{21D8DA1A-7701-F6E4-734F-666A23DB11F5}"/>
              </a:ext>
            </a:extLst>
          </p:cNvPr>
          <p:cNvPicPr>
            <a:picLocks noGrp="1" noChangeAspect="1"/>
          </p:cNvPicPr>
          <p:nvPr>
            <p:ph idx="1"/>
          </p:nvPr>
        </p:nvPicPr>
        <p:blipFill>
          <a:blip r:embed="rId3"/>
          <a:stretch>
            <a:fillRect/>
          </a:stretch>
        </p:blipFill>
        <p:spPr>
          <a:xfrm>
            <a:off x="1456038" y="1457827"/>
            <a:ext cx="9279923" cy="5035048"/>
          </a:xfrm>
          <a:prstGeom prst="rect">
            <a:avLst/>
          </a:prstGeom>
        </p:spPr>
      </p:pic>
    </p:spTree>
    <p:extLst>
      <p:ext uri="{BB962C8B-B14F-4D97-AF65-F5344CB8AC3E}">
        <p14:creationId xmlns:p14="http://schemas.microsoft.com/office/powerpoint/2010/main" val="26560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9194-C147-EE82-2CDD-E03D2BD289A5}"/>
              </a:ext>
            </a:extLst>
          </p:cNvPr>
          <p:cNvSpPr>
            <a:spLocks noGrp="1"/>
          </p:cNvSpPr>
          <p:nvPr>
            <p:ph type="title"/>
          </p:nvPr>
        </p:nvSpPr>
        <p:spPr/>
        <p:txBody>
          <a:bodyPr/>
          <a:lstStyle/>
          <a:p>
            <a:r>
              <a:rPr lang="en-US" dirty="0"/>
              <a:t>Sensitivity Analyses for Modified Model</a:t>
            </a:r>
          </a:p>
        </p:txBody>
      </p:sp>
      <p:pic>
        <p:nvPicPr>
          <p:cNvPr id="8" name="Content Placeholder 7">
            <a:extLst>
              <a:ext uri="{FF2B5EF4-FFF2-40B4-BE49-F238E27FC236}">
                <a16:creationId xmlns:a16="http://schemas.microsoft.com/office/drawing/2014/main" id="{D01D46F7-AEA4-2487-E6BB-474C61C0D397}"/>
              </a:ext>
            </a:extLst>
          </p:cNvPr>
          <p:cNvPicPr>
            <a:picLocks noGrp="1" noChangeAspect="1"/>
          </p:cNvPicPr>
          <p:nvPr>
            <p:ph idx="1"/>
          </p:nvPr>
        </p:nvPicPr>
        <p:blipFill>
          <a:blip r:embed="rId2"/>
          <a:stretch>
            <a:fillRect/>
          </a:stretch>
        </p:blipFill>
        <p:spPr>
          <a:xfrm>
            <a:off x="1583706" y="1690688"/>
            <a:ext cx="9024588" cy="4772883"/>
          </a:xfrm>
          <a:prstGeom prst="rect">
            <a:avLst/>
          </a:prstGeom>
        </p:spPr>
      </p:pic>
    </p:spTree>
    <p:extLst>
      <p:ext uri="{BB962C8B-B14F-4D97-AF65-F5344CB8AC3E}">
        <p14:creationId xmlns:p14="http://schemas.microsoft.com/office/powerpoint/2010/main" val="33454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854D-C442-1CE4-AA96-7B843AAE991F}"/>
              </a:ext>
            </a:extLst>
          </p:cNvPr>
          <p:cNvSpPr>
            <a:spLocks noGrp="1"/>
          </p:cNvSpPr>
          <p:nvPr>
            <p:ph type="title"/>
          </p:nvPr>
        </p:nvSpPr>
        <p:spPr/>
        <p:txBody>
          <a:bodyPr/>
          <a:lstStyle/>
          <a:p>
            <a:r>
              <a:rPr lang="en-US" dirty="0"/>
              <a:t>R</a:t>
            </a:r>
            <a:r>
              <a:rPr lang="en-US" baseline="-25000" dirty="0"/>
              <a:t>0</a:t>
            </a:r>
            <a:r>
              <a:rPr lang="en-US" dirty="0"/>
              <a:t> Results</a:t>
            </a:r>
          </a:p>
        </p:txBody>
      </p:sp>
      <p:sp>
        <p:nvSpPr>
          <p:cNvPr id="3" name="Content Placeholder 2">
            <a:extLst>
              <a:ext uri="{FF2B5EF4-FFF2-40B4-BE49-F238E27FC236}">
                <a16:creationId xmlns:a16="http://schemas.microsoft.com/office/drawing/2014/main" id="{4CFF72E0-C32D-343C-1074-27948F0958AB}"/>
              </a:ext>
            </a:extLst>
          </p:cNvPr>
          <p:cNvSpPr>
            <a:spLocks noGrp="1"/>
          </p:cNvSpPr>
          <p:nvPr>
            <p:ph idx="1"/>
          </p:nvPr>
        </p:nvSpPr>
        <p:spPr/>
        <p:txBody>
          <a:bodyPr>
            <a:normAutofit/>
          </a:bodyPr>
          <a:lstStyle/>
          <a:p>
            <a:r>
              <a:rPr lang="en-US" dirty="0"/>
              <a:t>Poisson Transmission model (baseline assumptions), the estimated R</a:t>
            </a:r>
            <a:r>
              <a:rPr lang="en-US" baseline="-25000" dirty="0"/>
              <a:t>0</a:t>
            </a:r>
            <a:r>
              <a:rPr lang="en-US" dirty="0"/>
              <a:t> and it’s 95% CI,</a:t>
            </a:r>
          </a:p>
          <a:p>
            <a:pPr lvl="1"/>
            <a:r>
              <a:rPr lang="en-US" dirty="0"/>
              <a:t>Confirmed cases only: 2.47 (2.39, 2.55)</a:t>
            </a:r>
          </a:p>
          <a:p>
            <a:pPr lvl="1"/>
            <a:r>
              <a:rPr lang="en-US" dirty="0"/>
              <a:t>Both confirmed and suspected cases: 2.54 (2.49, 2.60)</a:t>
            </a:r>
          </a:p>
          <a:p>
            <a:pPr lvl="1"/>
            <a:r>
              <a:rPr lang="en-US" dirty="0"/>
              <a:t>Augmented onset record: 2.32 (2.25, 2.38)</a:t>
            </a:r>
          </a:p>
          <a:p>
            <a:r>
              <a:rPr lang="en-US" dirty="0"/>
              <a:t>Modified Poisson Transmission model (baseline assumptions), the estimated R</a:t>
            </a:r>
            <a:r>
              <a:rPr lang="en-US" baseline="-25000" dirty="0"/>
              <a:t>0</a:t>
            </a:r>
            <a:r>
              <a:rPr lang="en-US" dirty="0"/>
              <a:t> and it’s 95% CI,</a:t>
            </a:r>
          </a:p>
          <a:p>
            <a:pPr lvl="1"/>
            <a:r>
              <a:rPr lang="en-US" dirty="0"/>
              <a:t>Confirmed cases only: 2.88 (2.78, 2.95)</a:t>
            </a:r>
          </a:p>
          <a:p>
            <a:pPr lvl="1"/>
            <a:r>
              <a:rPr lang="en-US" dirty="0"/>
              <a:t>Both confirmed and suspected cases: 2.97 (2.90, 3.04)</a:t>
            </a:r>
          </a:p>
          <a:p>
            <a:pPr lvl="1"/>
            <a:r>
              <a:rPr lang="en-US" dirty="0"/>
              <a:t>Augmented onset record: 2.69 (2.61, 2.77)</a:t>
            </a:r>
          </a:p>
        </p:txBody>
      </p:sp>
    </p:spTree>
    <p:extLst>
      <p:ext uri="{BB962C8B-B14F-4D97-AF65-F5344CB8AC3E}">
        <p14:creationId xmlns:p14="http://schemas.microsoft.com/office/powerpoint/2010/main" val="78570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11643B-FA73-EA12-55ED-F1D6713AAF51}"/>
              </a:ext>
            </a:extLst>
          </p:cNvPr>
          <p:cNvPicPr>
            <a:picLocks noGrp="1" noChangeAspect="1"/>
          </p:cNvPicPr>
          <p:nvPr>
            <p:ph idx="1"/>
          </p:nvPr>
        </p:nvPicPr>
        <p:blipFill rotWithShape="1">
          <a:blip r:embed="rId2"/>
          <a:srcRect l="-462" t="9653" r="462"/>
          <a:stretch/>
        </p:blipFill>
        <p:spPr>
          <a:xfrm>
            <a:off x="1878951" y="797010"/>
            <a:ext cx="8434097" cy="5263980"/>
          </a:xfrm>
          <a:prstGeom prst="rect">
            <a:avLst/>
          </a:prstGeom>
        </p:spPr>
      </p:pic>
    </p:spTree>
    <p:extLst>
      <p:ext uri="{BB962C8B-B14F-4D97-AF65-F5344CB8AC3E}">
        <p14:creationId xmlns:p14="http://schemas.microsoft.com/office/powerpoint/2010/main" val="383116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2EF962C-80D3-9428-4C4D-5231DFFA8356}"/>
              </a:ext>
            </a:extLst>
          </p:cNvPr>
          <p:cNvPicPr>
            <a:picLocks noChangeAspect="1"/>
          </p:cNvPicPr>
          <p:nvPr/>
        </p:nvPicPr>
        <p:blipFill>
          <a:blip r:embed="rId3"/>
          <a:stretch>
            <a:fillRect/>
          </a:stretch>
        </p:blipFill>
        <p:spPr>
          <a:xfrm>
            <a:off x="1635161" y="647066"/>
            <a:ext cx="8921678" cy="5563867"/>
          </a:xfrm>
          <a:prstGeom prst="rect">
            <a:avLst/>
          </a:prstGeom>
        </p:spPr>
      </p:pic>
    </p:spTree>
    <p:extLst>
      <p:ext uri="{BB962C8B-B14F-4D97-AF65-F5344CB8AC3E}">
        <p14:creationId xmlns:p14="http://schemas.microsoft.com/office/powerpoint/2010/main" val="304857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4D35-B213-2892-8C62-B108913FFC3A}"/>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C5EA379F-DDDA-90D0-3E6B-AE1C8EB45F83}"/>
              </a:ext>
            </a:extLst>
          </p:cNvPr>
          <p:cNvSpPr>
            <a:spLocks noGrp="1"/>
          </p:cNvSpPr>
          <p:nvPr>
            <p:ph idx="1"/>
          </p:nvPr>
        </p:nvSpPr>
        <p:spPr/>
        <p:txBody>
          <a:bodyPr>
            <a:normAutofit fontScale="77500" lnSpcReduction="20000"/>
          </a:bodyPr>
          <a:lstStyle/>
          <a:p>
            <a:r>
              <a:rPr lang="en-US" dirty="0"/>
              <a:t>Introduction</a:t>
            </a:r>
          </a:p>
          <a:p>
            <a:r>
              <a:rPr lang="en-US" dirty="0"/>
              <a:t>Section 2:</a:t>
            </a:r>
          </a:p>
          <a:p>
            <a:pPr lvl="1"/>
            <a:r>
              <a:rPr lang="en-US" dirty="0"/>
              <a:t>Explanation of data structure</a:t>
            </a:r>
          </a:p>
          <a:p>
            <a:pPr lvl="1"/>
            <a:r>
              <a:rPr lang="en-US" dirty="0"/>
              <a:t>Assumption of COVID-19 natural disease history</a:t>
            </a:r>
          </a:p>
          <a:p>
            <a:pPr lvl="1"/>
            <a:r>
              <a:rPr lang="en-US" dirty="0"/>
              <a:t>Likelihood based Poisson model for evaluating transmissibility</a:t>
            </a:r>
          </a:p>
          <a:p>
            <a:r>
              <a:rPr lang="en-US" dirty="0"/>
              <a:t>Section 3:</a:t>
            </a:r>
          </a:p>
          <a:p>
            <a:pPr lvl="1"/>
            <a:r>
              <a:rPr lang="en-US" dirty="0"/>
              <a:t>Data source for analyses</a:t>
            </a:r>
          </a:p>
          <a:p>
            <a:pPr lvl="1"/>
            <a:r>
              <a:rPr lang="en-US" dirty="0"/>
              <a:t>Estimates of R</a:t>
            </a:r>
            <a:r>
              <a:rPr lang="en-US" baseline="-25000" dirty="0"/>
              <a:t>0</a:t>
            </a:r>
            <a:endParaRPr lang="en-US" dirty="0"/>
          </a:p>
          <a:p>
            <a:pPr lvl="1"/>
            <a:r>
              <a:rPr lang="en-US" dirty="0"/>
              <a:t>Impact of different model assumptions using sensitivity analyses</a:t>
            </a:r>
          </a:p>
          <a:p>
            <a:r>
              <a:rPr lang="en-US" dirty="0"/>
              <a:t>Section 4: </a:t>
            </a:r>
          </a:p>
          <a:p>
            <a:pPr lvl="1"/>
            <a:r>
              <a:rPr lang="en-US" dirty="0"/>
              <a:t>Applying model to updated onset data</a:t>
            </a:r>
          </a:p>
          <a:p>
            <a:r>
              <a:rPr lang="en-US" dirty="0"/>
              <a:t>Section 5</a:t>
            </a:r>
          </a:p>
          <a:p>
            <a:pPr lvl="1"/>
            <a:r>
              <a:rPr lang="en-US" dirty="0"/>
              <a:t>Summary of findings from transmission model </a:t>
            </a:r>
          </a:p>
          <a:p>
            <a:pPr lvl="1"/>
            <a:r>
              <a:rPr lang="en-US" dirty="0"/>
              <a:t>Discussion of advantages and drawbacks </a:t>
            </a:r>
          </a:p>
          <a:p>
            <a:endParaRPr lang="en-US" dirty="0"/>
          </a:p>
        </p:txBody>
      </p:sp>
    </p:spTree>
    <p:extLst>
      <p:ext uri="{BB962C8B-B14F-4D97-AF65-F5344CB8AC3E}">
        <p14:creationId xmlns:p14="http://schemas.microsoft.com/office/powerpoint/2010/main" val="371132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0543-417C-424F-8D28-EC4FD98104DC}"/>
              </a:ext>
            </a:extLst>
          </p:cNvPr>
          <p:cNvSpPr>
            <a:spLocks noGrp="1"/>
          </p:cNvSpPr>
          <p:nvPr>
            <p:ph type="title"/>
          </p:nvPr>
        </p:nvSpPr>
        <p:spPr/>
        <p:txBody>
          <a:bodyPr/>
          <a:lstStyle/>
          <a:p>
            <a:r>
              <a:rPr lang="en-US" dirty="0"/>
              <a:t>Results with Updated Case Onsets</a:t>
            </a:r>
          </a:p>
        </p:txBody>
      </p:sp>
      <p:sp>
        <p:nvSpPr>
          <p:cNvPr id="3" name="Content Placeholder 2">
            <a:extLst>
              <a:ext uri="{FF2B5EF4-FFF2-40B4-BE49-F238E27FC236}">
                <a16:creationId xmlns:a16="http://schemas.microsoft.com/office/drawing/2014/main" id="{2DA7D3AA-8F11-CC81-CCB1-02C00F7363E1}"/>
              </a:ext>
            </a:extLst>
          </p:cNvPr>
          <p:cNvSpPr>
            <a:spLocks noGrp="1"/>
          </p:cNvSpPr>
          <p:nvPr>
            <p:ph idx="1"/>
          </p:nvPr>
        </p:nvSpPr>
        <p:spPr/>
        <p:txBody>
          <a:bodyPr/>
          <a:lstStyle/>
          <a:p>
            <a:r>
              <a:rPr lang="en-US" dirty="0"/>
              <a:t>Updated data included more than 2 week’s onset records following the lock down of the Wuhan region</a:t>
            </a:r>
          </a:p>
          <a:p>
            <a:r>
              <a:rPr lang="en-US" dirty="0"/>
              <a:t>This allowed the estimation of the intervention effect parameters with the updated transmission model</a:t>
            </a:r>
          </a:p>
          <a:p>
            <a:r>
              <a:rPr lang="en-US" dirty="0"/>
              <a:t>Shorter incubation assumptions and either baseline or earlier infectivity assumptions were used in the transmission model</a:t>
            </a:r>
          </a:p>
          <a:p>
            <a:pPr marL="0" indent="0">
              <a:buNone/>
            </a:pPr>
            <a:endParaRPr lang="en-US" dirty="0"/>
          </a:p>
        </p:txBody>
      </p:sp>
    </p:spTree>
    <p:extLst>
      <p:ext uri="{BB962C8B-B14F-4D97-AF65-F5344CB8AC3E}">
        <p14:creationId xmlns:p14="http://schemas.microsoft.com/office/powerpoint/2010/main" val="11983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4A36920-5F70-B1D0-340D-9039B4AB4D62}"/>
              </a:ext>
            </a:extLst>
          </p:cNvPr>
          <p:cNvPicPr>
            <a:picLocks noGrp="1" noChangeAspect="1"/>
          </p:cNvPicPr>
          <p:nvPr>
            <p:ph idx="1"/>
          </p:nvPr>
        </p:nvPicPr>
        <p:blipFill>
          <a:blip r:embed="rId3"/>
          <a:stretch>
            <a:fillRect/>
          </a:stretch>
        </p:blipFill>
        <p:spPr>
          <a:xfrm>
            <a:off x="1219381" y="1240973"/>
            <a:ext cx="9753237" cy="5011545"/>
          </a:xfrm>
          <a:prstGeom prst="rect">
            <a:avLst/>
          </a:prstGeom>
        </p:spPr>
      </p:pic>
    </p:spTree>
    <p:extLst>
      <p:ext uri="{BB962C8B-B14F-4D97-AF65-F5344CB8AC3E}">
        <p14:creationId xmlns:p14="http://schemas.microsoft.com/office/powerpoint/2010/main" val="383366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A46B9-1D6B-4CE1-E1DE-23B3DC56F4E7}"/>
              </a:ext>
            </a:extLst>
          </p:cNvPr>
          <p:cNvPicPr>
            <a:picLocks noChangeAspect="1"/>
          </p:cNvPicPr>
          <p:nvPr/>
        </p:nvPicPr>
        <p:blipFill>
          <a:blip r:embed="rId2"/>
          <a:stretch>
            <a:fillRect/>
          </a:stretch>
        </p:blipFill>
        <p:spPr>
          <a:xfrm>
            <a:off x="701233" y="1280435"/>
            <a:ext cx="10789534" cy="4297130"/>
          </a:xfrm>
          <a:prstGeom prst="rect">
            <a:avLst/>
          </a:prstGeom>
        </p:spPr>
      </p:pic>
    </p:spTree>
    <p:extLst>
      <p:ext uri="{BB962C8B-B14F-4D97-AF65-F5344CB8AC3E}">
        <p14:creationId xmlns:p14="http://schemas.microsoft.com/office/powerpoint/2010/main" val="3909368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D09A-2A03-9BA8-63F3-AA149A9B586B}"/>
              </a:ext>
            </a:extLst>
          </p:cNvPr>
          <p:cNvSpPr>
            <a:spLocks noGrp="1"/>
          </p:cNvSpPr>
          <p:nvPr>
            <p:ph type="title"/>
          </p:nvPr>
        </p:nvSpPr>
        <p:spPr/>
        <p:txBody>
          <a:bodyPr/>
          <a:lstStyle/>
          <a:p>
            <a:r>
              <a:rPr lang="en-US" dirty="0"/>
              <a:t>Results from Updated Case Onsets</a:t>
            </a:r>
          </a:p>
        </p:txBody>
      </p:sp>
      <p:sp>
        <p:nvSpPr>
          <p:cNvPr id="3" name="Content Placeholder 2">
            <a:extLst>
              <a:ext uri="{FF2B5EF4-FFF2-40B4-BE49-F238E27FC236}">
                <a16:creationId xmlns:a16="http://schemas.microsoft.com/office/drawing/2014/main" id="{CCC76EB5-BDB7-6BA3-96D8-CD9AFFB629DF}"/>
              </a:ext>
            </a:extLst>
          </p:cNvPr>
          <p:cNvSpPr>
            <a:spLocks noGrp="1"/>
          </p:cNvSpPr>
          <p:nvPr>
            <p:ph idx="1"/>
          </p:nvPr>
        </p:nvSpPr>
        <p:spPr/>
        <p:txBody>
          <a:bodyPr/>
          <a:lstStyle/>
          <a:p>
            <a:r>
              <a:rPr lang="en-US" dirty="0"/>
              <a:t>R</a:t>
            </a:r>
            <a:r>
              <a:rPr lang="en-US" baseline="-25000" dirty="0"/>
              <a:t>0</a:t>
            </a:r>
            <a:r>
              <a:rPr lang="en-US" dirty="0"/>
              <a:t> with updated data tend to be higher than those from previous results (2.7 to 4.2)</a:t>
            </a:r>
          </a:p>
          <a:p>
            <a:r>
              <a:rPr lang="en-US" dirty="0"/>
              <a:t>Intervention effect of lockdown took place gradually.                          would fall below 1 after an average of 3.7-5.3 days</a:t>
            </a:r>
          </a:p>
        </p:txBody>
      </p:sp>
      <p:pic>
        <p:nvPicPr>
          <p:cNvPr id="4" name="Picture 3">
            <a:extLst>
              <a:ext uri="{FF2B5EF4-FFF2-40B4-BE49-F238E27FC236}">
                <a16:creationId xmlns:a16="http://schemas.microsoft.com/office/drawing/2014/main" id="{B39550A1-0BA3-D89A-8377-7AA199038661}"/>
              </a:ext>
            </a:extLst>
          </p:cNvPr>
          <p:cNvPicPr>
            <a:picLocks noChangeAspect="1"/>
          </p:cNvPicPr>
          <p:nvPr/>
        </p:nvPicPr>
        <p:blipFill>
          <a:blip r:embed="rId3"/>
          <a:stretch>
            <a:fillRect/>
          </a:stretch>
        </p:blipFill>
        <p:spPr>
          <a:xfrm>
            <a:off x="8899438" y="2788336"/>
            <a:ext cx="1870629" cy="399707"/>
          </a:xfrm>
          <a:prstGeom prst="rect">
            <a:avLst/>
          </a:prstGeom>
        </p:spPr>
      </p:pic>
    </p:spTree>
    <p:extLst>
      <p:ext uri="{BB962C8B-B14F-4D97-AF65-F5344CB8AC3E}">
        <p14:creationId xmlns:p14="http://schemas.microsoft.com/office/powerpoint/2010/main" val="307083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8601-C9D9-9C3E-7139-C7C1DF3F4E4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C536C3C-D1DD-B28E-0025-E12BEBC60861}"/>
              </a:ext>
            </a:extLst>
          </p:cNvPr>
          <p:cNvSpPr>
            <a:spLocks noGrp="1"/>
          </p:cNvSpPr>
          <p:nvPr>
            <p:ph idx="1"/>
          </p:nvPr>
        </p:nvSpPr>
        <p:spPr/>
        <p:txBody>
          <a:bodyPr/>
          <a:lstStyle/>
          <a:p>
            <a:r>
              <a:rPr lang="en-US" dirty="0"/>
              <a:t>Inferred R</a:t>
            </a:r>
            <a:r>
              <a:rPr lang="en-US" baseline="-25000" dirty="0"/>
              <a:t>0</a:t>
            </a:r>
            <a:r>
              <a:rPr lang="en-US" dirty="0"/>
              <a:t> fall in the same range as results from other researchers who used different sources of data, and was consistent with multiple data sources</a:t>
            </a:r>
          </a:p>
          <a:p>
            <a:r>
              <a:rPr lang="en-US" dirty="0"/>
              <a:t>R</a:t>
            </a:r>
            <a:r>
              <a:rPr lang="en-US" baseline="-25000" dirty="0"/>
              <a:t>0</a:t>
            </a:r>
            <a:r>
              <a:rPr lang="en-US" dirty="0"/>
              <a:t> was sensitive to different assumptions of disease natural history</a:t>
            </a:r>
          </a:p>
          <a:p>
            <a:r>
              <a:rPr lang="en-US" dirty="0"/>
              <a:t>Limited resources such as case reporting may have caused a potential underestimation of cases and caused distortion in the distribution of report delay and relative infectivity</a:t>
            </a:r>
          </a:p>
        </p:txBody>
      </p:sp>
    </p:spTree>
    <p:extLst>
      <p:ext uri="{BB962C8B-B14F-4D97-AF65-F5344CB8AC3E}">
        <p14:creationId xmlns:p14="http://schemas.microsoft.com/office/powerpoint/2010/main" val="1158649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01ED-6D17-1D6A-FC62-BA63AD23BB72}"/>
              </a:ext>
            </a:extLst>
          </p:cNvPr>
          <p:cNvSpPr>
            <a:spLocks noGrp="1"/>
          </p:cNvSpPr>
          <p:nvPr>
            <p:ph type="title"/>
          </p:nvPr>
        </p:nvSpPr>
        <p:spPr>
          <a:xfrm>
            <a:off x="3277630" y="2766218"/>
            <a:ext cx="5636740" cy="1325563"/>
          </a:xfrm>
        </p:spPr>
        <p:txBody>
          <a:bodyPr/>
          <a:lstStyle/>
          <a:p>
            <a:r>
              <a:rPr lang="en-US" dirty="0"/>
              <a:t>Thank you for listening!</a:t>
            </a:r>
          </a:p>
        </p:txBody>
      </p:sp>
    </p:spTree>
    <p:extLst>
      <p:ext uri="{BB962C8B-B14F-4D97-AF65-F5344CB8AC3E}">
        <p14:creationId xmlns:p14="http://schemas.microsoft.com/office/powerpoint/2010/main" val="208381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EB4D-D63F-5E8D-21ED-55FCE8739F47}"/>
              </a:ext>
            </a:extLst>
          </p:cNvPr>
          <p:cNvSpPr>
            <a:spLocks noGrp="1"/>
          </p:cNvSpPr>
          <p:nvPr>
            <p:ph type="title"/>
          </p:nvPr>
        </p:nvSpPr>
        <p:spPr/>
        <p:txBody>
          <a:bodyPr/>
          <a:lstStyle/>
          <a:p>
            <a:r>
              <a:rPr lang="en-US" dirty="0"/>
              <a:t>COVID-19</a:t>
            </a:r>
          </a:p>
        </p:txBody>
      </p:sp>
      <p:sp>
        <p:nvSpPr>
          <p:cNvPr id="3" name="Content Placeholder 2">
            <a:extLst>
              <a:ext uri="{FF2B5EF4-FFF2-40B4-BE49-F238E27FC236}">
                <a16:creationId xmlns:a16="http://schemas.microsoft.com/office/drawing/2014/main" id="{A199C818-1580-FD63-9FBD-68B4B7CAED80}"/>
              </a:ext>
            </a:extLst>
          </p:cNvPr>
          <p:cNvSpPr>
            <a:spLocks noGrp="1"/>
          </p:cNvSpPr>
          <p:nvPr>
            <p:ph idx="1"/>
          </p:nvPr>
        </p:nvSpPr>
        <p:spPr/>
        <p:txBody>
          <a:bodyPr>
            <a:normAutofit/>
          </a:bodyPr>
          <a:lstStyle/>
          <a:p>
            <a:r>
              <a:rPr lang="en-US" dirty="0"/>
              <a:t>Disease caused by novel coronavirus (SARS-Cov2)</a:t>
            </a:r>
          </a:p>
          <a:p>
            <a:r>
              <a:rPr lang="en-US" dirty="0"/>
              <a:t>Outbreak first reported on December 2019 and lockdown measures were immediately imposed to contain the spread of the virus</a:t>
            </a:r>
          </a:p>
          <a:p>
            <a:r>
              <a:rPr lang="en-US" dirty="0"/>
              <a:t>Greatest transmission rate among all human coronaviruses (i.e. SARS-</a:t>
            </a:r>
            <a:r>
              <a:rPr lang="en-US" dirty="0" err="1"/>
              <a:t>CoV</a:t>
            </a:r>
            <a:r>
              <a:rPr lang="en-US" dirty="0"/>
              <a:t> &amp; MERS-</a:t>
            </a:r>
            <a:r>
              <a:rPr lang="en-US" dirty="0" err="1"/>
              <a:t>CoV</a:t>
            </a:r>
            <a:r>
              <a:rPr lang="en-US" dirty="0"/>
              <a:t>)</a:t>
            </a:r>
          </a:p>
          <a:p>
            <a:r>
              <a:rPr lang="en-US" dirty="0"/>
              <a:t>In the early stages of the outbreak, it was important to understand the transmissibility of the outbreak</a:t>
            </a:r>
          </a:p>
          <a:p>
            <a:pPr marL="0" indent="0">
              <a:buNone/>
            </a:pPr>
            <a:endParaRPr lang="en-US" dirty="0"/>
          </a:p>
        </p:txBody>
      </p:sp>
    </p:spTree>
    <p:extLst>
      <p:ext uri="{BB962C8B-B14F-4D97-AF65-F5344CB8AC3E}">
        <p14:creationId xmlns:p14="http://schemas.microsoft.com/office/powerpoint/2010/main" val="47447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CF1F-25CD-C4D2-5C8B-A728AAFE39DA}"/>
              </a:ext>
            </a:extLst>
          </p:cNvPr>
          <p:cNvSpPr>
            <a:spLocks noGrp="1"/>
          </p:cNvSpPr>
          <p:nvPr>
            <p:ph type="title"/>
          </p:nvPr>
        </p:nvSpPr>
        <p:spPr/>
        <p:txBody>
          <a:bodyPr/>
          <a:lstStyle/>
          <a:p>
            <a:r>
              <a:rPr lang="en-US" dirty="0"/>
              <a:t>R</a:t>
            </a:r>
            <a:r>
              <a:rPr lang="en-US" baseline="-25000" dirty="0"/>
              <a:t>0</a:t>
            </a:r>
            <a:endParaRPr lang="en-US" dirty="0"/>
          </a:p>
        </p:txBody>
      </p:sp>
      <p:sp>
        <p:nvSpPr>
          <p:cNvPr id="3" name="Content Placeholder 2">
            <a:extLst>
              <a:ext uri="{FF2B5EF4-FFF2-40B4-BE49-F238E27FC236}">
                <a16:creationId xmlns:a16="http://schemas.microsoft.com/office/drawing/2014/main" id="{961903F3-A90D-790A-BA1B-B9C518B986AD}"/>
              </a:ext>
            </a:extLst>
          </p:cNvPr>
          <p:cNvSpPr>
            <a:spLocks noGrp="1"/>
          </p:cNvSpPr>
          <p:nvPr>
            <p:ph idx="1"/>
          </p:nvPr>
        </p:nvSpPr>
        <p:spPr/>
        <p:txBody>
          <a:bodyPr/>
          <a:lstStyle/>
          <a:p>
            <a:r>
              <a:rPr lang="en-US" dirty="0"/>
              <a:t>Many studies provide crucial information for establishing transmission models to estimate the basic reproduction number (R</a:t>
            </a:r>
            <a:r>
              <a:rPr lang="en-US" baseline="-25000" dirty="0"/>
              <a:t>0</a:t>
            </a:r>
            <a:r>
              <a:rPr lang="en-US" dirty="0"/>
              <a:t>) of COVID-19 (measure of transmission for infectious diseases)</a:t>
            </a:r>
          </a:p>
          <a:p>
            <a:r>
              <a:rPr lang="en-US" dirty="0"/>
              <a:t>R</a:t>
            </a:r>
            <a:r>
              <a:rPr lang="en-US" baseline="-25000" dirty="0"/>
              <a:t>0</a:t>
            </a:r>
            <a:r>
              <a:rPr lang="en-US" dirty="0"/>
              <a:t>: average number of secondary cases in an uninfected population that a diseased person would infect during their infectious window</a:t>
            </a:r>
          </a:p>
          <a:p>
            <a:r>
              <a:rPr lang="en-US" dirty="0"/>
              <a:t>Estimated R</a:t>
            </a:r>
            <a:r>
              <a:rPr lang="en-US" baseline="-25000" dirty="0"/>
              <a:t>0</a:t>
            </a:r>
            <a:r>
              <a:rPr lang="en-US" dirty="0"/>
              <a:t>’s from initial models were generally greater than 2 with values as high as 3.8 for SARS-CoV2</a:t>
            </a:r>
          </a:p>
          <a:p>
            <a:r>
              <a:rPr lang="en-US" dirty="0"/>
              <a:t>In this paper, a Poisson transmission model was fitted and evaluated and R0 values were computed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3443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2043-B480-B8D5-5F01-B3295675D037}"/>
              </a:ext>
            </a:extLst>
          </p:cNvPr>
          <p:cNvSpPr>
            <a:spLocks noGrp="1"/>
          </p:cNvSpPr>
          <p:nvPr>
            <p:ph type="title"/>
          </p:nvPr>
        </p:nvSpPr>
        <p:spPr/>
        <p:txBody>
          <a:bodyPr/>
          <a:lstStyle/>
          <a:p>
            <a:r>
              <a:rPr lang="en-US" dirty="0"/>
              <a:t>Explanation of data structure</a:t>
            </a:r>
          </a:p>
        </p:txBody>
      </p:sp>
      <p:sp>
        <p:nvSpPr>
          <p:cNvPr id="3" name="Content Placeholder 2">
            <a:extLst>
              <a:ext uri="{FF2B5EF4-FFF2-40B4-BE49-F238E27FC236}">
                <a16:creationId xmlns:a16="http://schemas.microsoft.com/office/drawing/2014/main" id="{02F77A9F-0D39-562E-B2E0-E0B19F724FA4}"/>
              </a:ext>
            </a:extLst>
          </p:cNvPr>
          <p:cNvSpPr>
            <a:spLocks noGrp="1"/>
          </p:cNvSpPr>
          <p:nvPr>
            <p:ph idx="1"/>
          </p:nvPr>
        </p:nvSpPr>
        <p:spPr/>
        <p:txBody>
          <a:bodyPr/>
          <a:lstStyle/>
          <a:p>
            <a:pPr marL="0" indent="0">
              <a:buNone/>
            </a:pPr>
            <a:r>
              <a:rPr lang="en-US" dirty="0"/>
              <a:t>Hypothetical example of case event time review and contact tracing process</a:t>
            </a:r>
          </a:p>
        </p:txBody>
      </p:sp>
      <p:pic>
        <p:nvPicPr>
          <p:cNvPr id="1026" name="Picture 2">
            <a:extLst>
              <a:ext uri="{FF2B5EF4-FFF2-40B4-BE49-F238E27FC236}">
                <a16:creationId xmlns:a16="http://schemas.microsoft.com/office/drawing/2014/main" id="{CDDB995E-6A37-AEE9-0A53-25B5E5DDD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179" y="2616474"/>
            <a:ext cx="7503641" cy="400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66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2313-6601-DFB7-D73C-975C0FA25709}"/>
              </a:ext>
            </a:extLst>
          </p:cNvPr>
          <p:cNvSpPr>
            <a:spLocks noGrp="1"/>
          </p:cNvSpPr>
          <p:nvPr>
            <p:ph type="title"/>
          </p:nvPr>
        </p:nvSpPr>
        <p:spPr/>
        <p:txBody>
          <a:bodyPr/>
          <a:lstStyle/>
          <a:p>
            <a:r>
              <a:rPr lang="en-US" dirty="0"/>
              <a:t>Explanation of Data Structure</a:t>
            </a:r>
          </a:p>
        </p:txBody>
      </p:sp>
      <p:sp>
        <p:nvSpPr>
          <p:cNvPr id="3" name="Content Placeholder 2">
            <a:extLst>
              <a:ext uri="{FF2B5EF4-FFF2-40B4-BE49-F238E27FC236}">
                <a16:creationId xmlns:a16="http://schemas.microsoft.com/office/drawing/2014/main" id="{F6112260-403C-50C6-7E79-00D6439E1237}"/>
              </a:ext>
            </a:extLst>
          </p:cNvPr>
          <p:cNvSpPr>
            <a:spLocks noGrp="1"/>
          </p:cNvSpPr>
          <p:nvPr>
            <p:ph idx="1"/>
          </p:nvPr>
        </p:nvSpPr>
        <p:spPr/>
        <p:txBody>
          <a:bodyPr/>
          <a:lstStyle/>
          <a:p>
            <a:pPr marL="0" indent="0">
              <a:buNone/>
            </a:pPr>
            <a:r>
              <a:rPr lang="en-US" dirty="0"/>
              <a:t>Define some variables: </a:t>
            </a:r>
          </a:p>
          <a:p>
            <a:pPr marL="0" indent="0">
              <a:buNone/>
            </a:pPr>
            <a:endParaRPr lang="en-US" dirty="0"/>
          </a:p>
        </p:txBody>
      </p:sp>
      <p:pic>
        <p:nvPicPr>
          <p:cNvPr id="5" name="Picture 4">
            <a:extLst>
              <a:ext uri="{FF2B5EF4-FFF2-40B4-BE49-F238E27FC236}">
                <a16:creationId xmlns:a16="http://schemas.microsoft.com/office/drawing/2014/main" id="{B62C9F5A-3663-D164-1BF1-FCF65F28D545}"/>
              </a:ext>
            </a:extLst>
          </p:cNvPr>
          <p:cNvPicPr>
            <a:picLocks noChangeAspect="1"/>
          </p:cNvPicPr>
          <p:nvPr/>
        </p:nvPicPr>
        <p:blipFill>
          <a:blip r:embed="rId3"/>
          <a:stretch>
            <a:fillRect/>
          </a:stretch>
        </p:blipFill>
        <p:spPr>
          <a:xfrm>
            <a:off x="1072088" y="2681416"/>
            <a:ext cx="10047823" cy="2829697"/>
          </a:xfrm>
          <a:prstGeom prst="rect">
            <a:avLst/>
          </a:prstGeom>
        </p:spPr>
      </p:pic>
    </p:spTree>
    <p:extLst>
      <p:ext uri="{BB962C8B-B14F-4D97-AF65-F5344CB8AC3E}">
        <p14:creationId xmlns:p14="http://schemas.microsoft.com/office/powerpoint/2010/main" val="60793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F67D-573C-BBA5-9687-E7F5B75D2437}"/>
              </a:ext>
            </a:extLst>
          </p:cNvPr>
          <p:cNvSpPr>
            <a:spLocks noGrp="1"/>
          </p:cNvSpPr>
          <p:nvPr>
            <p:ph type="title"/>
          </p:nvPr>
        </p:nvSpPr>
        <p:spPr/>
        <p:txBody>
          <a:bodyPr/>
          <a:lstStyle/>
          <a:p>
            <a:r>
              <a:rPr lang="en-US" dirty="0"/>
              <a:t>Assumption of Disease Natural History</a:t>
            </a:r>
          </a:p>
        </p:txBody>
      </p:sp>
      <p:sp>
        <p:nvSpPr>
          <p:cNvPr id="3" name="Content Placeholder 2">
            <a:extLst>
              <a:ext uri="{FF2B5EF4-FFF2-40B4-BE49-F238E27FC236}">
                <a16:creationId xmlns:a16="http://schemas.microsoft.com/office/drawing/2014/main" id="{01DEB32C-D6D9-640C-F17F-E04E12484680}"/>
              </a:ext>
            </a:extLst>
          </p:cNvPr>
          <p:cNvSpPr>
            <a:spLocks noGrp="1"/>
          </p:cNvSpPr>
          <p:nvPr>
            <p:ph idx="1"/>
          </p:nvPr>
        </p:nvSpPr>
        <p:spPr/>
        <p:txBody>
          <a:bodyPr/>
          <a:lstStyle/>
          <a:p>
            <a:r>
              <a:rPr lang="en-US" dirty="0"/>
              <a:t>Exact infection time is difficult to determine, hence we need a reasonable </a:t>
            </a:r>
            <a:r>
              <a:rPr lang="en-US" b="1" dirty="0"/>
              <a:t>assumption</a:t>
            </a:r>
            <a:r>
              <a:rPr lang="en-US" dirty="0"/>
              <a:t> of the incubation period distribution:</a:t>
            </a:r>
          </a:p>
          <a:p>
            <a:endParaRPr lang="en-US" dirty="0"/>
          </a:p>
          <a:p>
            <a:endParaRPr lang="en-US" dirty="0"/>
          </a:p>
          <a:p>
            <a:r>
              <a:rPr lang="en-US" dirty="0"/>
              <a:t>The probability of observing symptom onset at t given some infection time is,</a:t>
            </a:r>
          </a:p>
        </p:txBody>
      </p:sp>
      <p:pic>
        <p:nvPicPr>
          <p:cNvPr id="5" name="Picture 4">
            <a:extLst>
              <a:ext uri="{FF2B5EF4-FFF2-40B4-BE49-F238E27FC236}">
                <a16:creationId xmlns:a16="http://schemas.microsoft.com/office/drawing/2014/main" id="{7C62D73A-DEB2-F3A6-FBEB-DBE58F80AD0D}"/>
              </a:ext>
            </a:extLst>
          </p:cNvPr>
          <p:cNvPicPr>
            <a:picLocks noChangeAspect="1"/>
          </p:cNvPicPr>
          <p:nvPr/>
        </p:nvPicPr>
        <p:blipFill>
          <a:blip r:embed="rId3"/>
          <a:stretch>
            <a:fillRect/>
          </a:stretch>
        </p:blipFill>
        <p:spPr>
          <a:xfrm>
            <a:off x="3551347" y="2829697"/>
            <a:ext cx="5089306" cy="460461"/>
          </a:xfrm>
          <a:prstGeom prst="rect">
            <a:avLst/>
          </a:prstGeom>
        </p:spPr>
      </p:pic>
      <p:pic>
        <p:nvPicPr>
          <p:cNvPr id="6" name="Picture 5">
            <a:extLst>
              <a:ext uri="{FF2B5EF4-FFF2-40B4-BE49-F238E27FC236}">
                <a16:creationId xmlns:a16="http://schemas.microsoft.com/office/drawing/2014/main" id="{566A5D4C-BE4F-30A0-8985-F5962FF16C73}"/>
              </a:ext>
            </a:extLst>
          </p:cNvPr>
          <p:cNvPicPr>
            <a:picLocks noChangeAspect="1"/>
          </p:cNvPicPr>
          <p:nvPr/>
        </p:nvPicPr>
        <p:blipFill>
          <a:blip r:embed="rId4"/>
          <a:stretch>
            <a:fillRect/>
          </a:stretch>
        </p:blipFill>
        <p:spPr>
          <a:xfrm>
            <a:off x="3551347" y="4792663"/>
            <a:ext cx="5803900" cy="1384300"/>
          </a:xfrm>
          <a:prstGeom prst="rect">
            <a:avLst/>
          </a:prstGeom>
        </p:spPr>
      </p:pic>
    </p:spTree>
    <p:extLst>
      <p:ext uri="{BB962C8B-B14F-4D97-AF65-F5344CB8AC3E}">
        <p14:creationId xmlns:p14="http://schemas.microsoft.com/office/powerpoint/2010/main" val="350504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1EF4-7B9F-5674-A70D-05959766F373}"/>
              </a:ext>
            </a:extLst>
          </p:cNvPr>
          <p:cNvSpPr>
            <a:spLocks noGrp="1"/>
          </p:cNvSpPr>
          <p:nvPr>
            <p:ph type="title"/>
          </p:nvPr>
        </p:nvSpPr>
        <p:spPr/>
        <p:txBody>
          <a:bodyPr/>
          <a:lstStyle/>
          <a:p>
            <a:r>
              <a:rPr lang="en-US" dirty="0"/>
              <a:t>Assumption of Disease Natural History</a:t>
            </a:r>
          </a:p>
        </p:txBody>
      </p:sp>
      <p:sp>
        <p:nvSpPr>
          <p:cNvPr id="3" name="Content Placeholder 2">
            <a:extLst>
              <a:ext uri="{FF2B5EF4-FFF2-40B4-BE49-F238E27FC236}">
                <a16:creationId xmlns:a16="http://schemas.microsoft.com/office/drawing/2014/main" id="{075A0A2C-E08F-1C3B-F0BC-7413CEFE3193}"/>
              </a:ext>
            </a:extLst>
          </p:cNvPr>
          <p:cNvSpPr>
            <a:spLocks noGrp="1"/>
          </p:cNvSpPr>
          <p:nvPr>
            <p:ph idx="1"/>
          </p:nvPr>
        </p:nvSpPr>
        <p:spPr/>
        <p:txBody>
          <a:bodyPr/>
          <a:lstStyle/>
          <a:p>
            <a:r>
              <a:rPr lang="en-US" dirty="0"/>
              <a:t>We also </a:t>
            </a:r>
            <a:r>
              <a:rPr lang="en-US" b="1" dirty="0"/>
              <a:t>assumed</a:t>
            </a:r>
            <a:r>
              <a:rPr lang="en-US" dirty="0"/>
              <a:t> that the latent period (time length between infection and start of infectiousness) is the same as the incubation period</a:t>
            </a:r>
          </a:p>
          <a:p>
            <a:r>
              <a:rPr lang="en-US" dirty="0"/>
              <a:t>The relative infectivity during the infectious period                   is, </a:t>
            </a:r>
          </a:p>
          <a:p>
            <a:pPr marL="0" indent="0">
              <a:buNone/>
            </a:pPr>
            <a:endParaRPr lang="en-US" dirty="0"/>
          </a:p>
        </p:txBody>
      </p:sp>
      <p:pic>
        <p:nvPicPr>
          <p:cNvPr id="4" name="Picture 3">
            <a:extLst>
              <a:ext uri="{FF2B5EF4-FFF2-40B4-BE49-F238E27FC236}">
                <a16:creationId xmlns:a16="http://schemas.microsoft.com/office/drawing/2014/main" id="{9613B979-0AFF-E5ED-5451-35D95278BF37}"/>
              </a:ext>
            </a:extLst>
          </p:cNvPr>
          <p:cNvPicPr>
            <a:picLocks noChangeAspect="1"/>
          </p:cNvPicPr>
          <p:nvPr/>
        </p:nvPicPr>
        <p:blipFill>
          <a:blip r:embed="rId3"/>
          <a:stretch>
            <a:fillRect/>
          </a:stretch>
        </p:blipFill>
        <p:spPr>
          <a:xfrm>
            <a:off x="8533197" y="3174915"/>
            <a:ext cx="1364563" cy="359885"/>
          </a:xfrm>
          <a:prstGeom prst="rect">
            <a:avLst/>
          </a:prstGeom>
        </p:spPr>
      </p:pic>
      <p:pic>
        <p:nvPicPr>
          <p:cNvPr id="5" name="Picture 4">
            <a:extLst>
              <a:ext uri="{FF2B5EF4-FFF2-40B4-BE49-F238E27FC236}">
                <a16:creationId xmlns:a16="http://schemas.microsoft.com/office/drawing/2014/main" id="{64389463-C84E-C393-7EB8-C329D6AF2933}"/>
              </a:ext>
            </a:extLst>
          </p:cNvPr>
          <p:cNvPicPr>
            <a:picLocks noChangeAspect="1"/>
          </p:cNvPicPr>
          <p:nvPr/>
        </p:nvPicPr>
        <p:blipFill>
          <a:blip r:embed="rId4"/>
          <a:stretch>
            <a:fillRect/>
          </a:stretch>
        </p:blipFill>
        <p:spPr>
          <a:xfrm>
            <a:off x="2294240" y="4001294"/>
            <a:ext cx="7353300" cy="762000"/>
          </a:xfrm>
          <a:prstGeom prst="rect">
            <a:avLst/>
          </a:prstGeom>
        </p:spPr>
      </p:pic>
    </p:spTree>
    <p:extLst>
      <p:ext uri="{BB962C8B-B14F-4D97-AF65-F5344CB8AC3E}">
        <p14:creationId xmlns:p14="http://schemas.microsoft.com/office/powerpoint/2010/main" val="298121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8488-5E47-6339-00A6-32684DE7ACBD}"/>
              </a:ext>
            </a:extLst>
          </p:cNvPr>
          <p:cNvSpPr>
            <a:spLocks noGrp="1"/>
          </p:cNvSpPr>
          <p:nvPr>
            <p:ph type="title"/>
          </p:nvPr>
        </p:nvSpPr>
        <p:spPr/>
        <p:txBody>
          <a:bodyPr/>
          <a:lstStyle/>
          <a:p>
            <a:r>
              <a:rPr lang="en-US" dirty="0"/>
              <a:t>Poisson Transmission Model for Daily Disease Onset Record</a:t>
            </a:r>
          </a:p>
        </p:txBody>
      </p:sp>
      <p:sp>
        <p:nvSpPr>
          <p:cNvPr id="3" name="Content Placeholder 2">
            <a:extLst>
              <a:ext uri="{FF2B5EF4-FFF2-40B4-BE49-F238E27FC236}">
                <a16:creationId xmlns:a16="http://schemas.microsoft.com/office/drawing/2014/main" id="{2D69E0D6-04D2-C597-D0C1-96504BE46CFA}"/>
              </a:ext>
            </a:extLst>
          </p:cNvPr>
          <p:cNvSpPr>
            <a:spLocks noGrp="1"/>
          </p:cNvSpPr>
          <p:nvPr>
            <p:ph idx="1"/>
          </p:nvPr>
        </p:nvSpPr>
        <p:spPr/>
        <p:txBody>
          <a:bodyPr/>
          <a:lstStyle/>
          <a:p>
            <a:r>
              <a:rPr lang="en-US" dirty="0"/>
              <a:t>Let.   : the average hazard of secondary infection along the infectious period</a:t>
            </a:r>
          </a:p>
          <a:p>
            <a:r>
              <a:rPr lang="en-US" dirty="0"/>
              <a:t> The overall infection hazard from all infected cases in the community is</a:t>
            </a:r>
          </a:p>
          <a:p>
            <a:endParaRPr lang="en-US" dirty="0"/>
          </a:p>
          <a:p>
            <a:endParaRPr lang="en-US" dirty="0"/>
          </a:p>
          <a:p>
            <a:r>
              <a:rPr lang="en-US" dirty="0"/>
              <a:t>The intensity of disease onset at time t is</a:t>
            </a:r>
          </a:p>
          <a:p>
            <a:endParaRPr lang="en-US" dirty="0"/>
          </a:p>
          <a:p>
            <a:endParaRPr lang="en-US" dirty="0"/>
          </a:p>
        </p:txBody>
      </p:sp>
      <p:pic>
        <p:nvPicPr>
          <p:cNvPr id="4" name="Picture 3">
            <a:extLst>
              <a:ext uri="{FF2B5EF4-FFF2-40B4-BE49-F238E27FC236}">
                <a16:creationId xmlns:a16="http://schemas.microsoft.com/office/drawing/2014/main" id="{FE134E56-E1B4-0B95-8DB6-5ECFE9D7B4B2}"/>
              </a:ext>
            </a:extLst>
          </p:cNvPr>
          <p:cNvPicPr>
            <a:picLocks noChangeAspect="1"/>
          </p:cNvPicPr>
          <p:nvPr/>
        </p:nvPicPr>
        <p:blipFill>
          <a:blip r:embed="rId3"/>
          <a:stretch>
            <a:fillRect/>
          </a:stretch>
        </p:blipFill>
        <p:spPr>
          <a:xfrm>
            <a:off x="1631091" y="1872636"/>
            <a:ext cx="223733" cy="351580"/>
          </a:xfrm>
          <a:prstGeom prst="rect">
            <a:avLst/>
          </a:prstGeom>
        </p:spPr>
      </p:pic>
      <p:pic>
        <p:nvPicPr>
          <p:cNvPr id="5" name="Picture 4">
            <a:extLst>
              <a:ext uri="{FF2B5EF4-FFF2-40B4-BE49-F238E27FC236}">
                <a16:creationId xmlns:a16="http://schemas.microsoft.com/office/drawing/2014/main" id="{32BCF4D6-A495-1870-BE32-7A8D72E6DCAD}"/>
              </a:ext>
            </a:extLst>
          </p:cNvPr>
          <p:cNvPicPr>
            <a:picLocks noChangeAspect="1"/>
          </p:cNvPicPr>
          <p:nvPr/>
        </p:nvPicPr>
        <p:blipFill>
          <a:blip r:embed="rId4"/>
          <a:stretch>
            <a:fillRect/>
          </a:stretch>
        </p:blipFill>
        <p:spPr>
          <a:xfrm>
            <a:off x="3771900" y="3556794"/>
            <a:ext cx="4648200" cy="889000"/>
          </a:xfrm>
          <a:prstGeom prst="rect">
            <a:avLst/>
          </a:prstGeom>
        </p:spPr>
      </p:pic>
      <p:pic>
        <p:nvPicPr>
          <p:cNvPr id="6" name="Picture 5">
            <a:extLst>
              <a:ext uri="{FF2B5EF4-FFF2-40B4-BE49-F238E27FC236}">
                <a16:creationId xmlns:a16="http://schemas.microsoft.com/office/drawing/2014/main" id="{7FFC3602-671D-862B-975A-25240B0C0926}"/>
              </a:ext>
            </a:extLst>
          </p:cNvPr>
          <p:cNvPicPr>
            <a:picLocks noChangeAspect="1"/>
          </p:cNvPicPr>
          <p:nvPr/>
        </p:nvPicPr>
        <p:blipFill>
          <a:blip r:embed="rId5"/>
          <a:stretch>
            <a:fillRect/>
          </a:stretch>
        </p:blipFill>
        <p:spPr>
          <a:xfrm>
            <a:off x="3943350" y="5461000"/>
            <a:ext cx="4305300" cy="850900"/>
          </a:xfrm>
          <a:prstGeom prst="rect">
            <a:avLst/>
          </a:prstGeom>
        </p:spPr>
      </p:pic>
    </p:spTree>
    <p:extLst>
      <p:ext uri="{BB962C8B-B14F-4D97-AF65-F5344CB8AC3E}">
        <p14:creationId xmlns:p14="http://schemas.microsoft.com/office/powerpoint/2010/main" val="92968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4862</TotalTime>
  <Words>2007</Words>
  <Application>Microsoft Office PowerPoint</Application>
  <PresentationFormat>Widescreen</PresentationFormat>
  <Paragraphs>192</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Google Sans</vt:lpstr>
      <vt:lpstr>arial</vt:lpstr>
      <vt:lpstr>arial</vt:lpstr>
      <vt:lpstr>Calibri</vt:lpstr>
      <vt:lpstr>Calibri Light</vt:lpstr>
      <vt:lpstr>Cambria</vt:lpstr>
      <vt:lpstr>Office Theme</vt:lpstr>
      <vt:lpstr>On a Statistical Transmission Model in Analysis of the Early Phase of COVID-19 Outbreak</vt:lpstr>
      <vt:lpstr>Table of Content</vt:lpstr>
      <vt:lpstr>COVID-19</vt:lpstr>
      <vt:lpstr>R0</vt:lpstr>
      <vt:lpstr>Explanation of data structure</vt:lpstr>
      <vt:lpstr>Explanation of Data Structure</vt:lpstr>
      <vt:lpstr>Assumption of Disease Natural History</vt:lpstr>
      <vt:lpstr>Assumption of Disease Natural History</vt:lpstr>
      <vt:lpstr>Poisson Transmission Model for Daily Disease Onset Record</vt:lpstr>
      <vt:lpstr>Poisson Transmission Model for Daily Disease Onset Record</vt:lpstr>
      <vt:lpstr>Probable Infectiousness Before Symptom Onset (Modified Model)</vt:lpstr>
      <vt:lpstr>City Lock Down Intervention</vt:lpstr>
      <vt:lpstr>Data source</vt:lpstr>
      <vt:lpstr>Model Assumptions</vt:lpstr>
      <vt:lpstr>Sensitivity Analyses for Original Model </vt:lpstr>
      <vt:lpstr>Sensitivity Analyses for Modified Model</vt:lpstr>
      <vt:lpstr>R0 Results</vt:lpstr>
      <vt:lpstr>PowerPoint Presentation</vt:lpstr>
      <vt:lpstr>PowerPoint Presentation</vt:lpstr>
      <vt:lpstr>Results with Updated Case Onsets</vt:lpstr>
      <vt:lpstr>PowerPoint Presentation</vt:lpstr>
      <vt:lpstr>PowerPoint Presentation</vt:lpstr>
      <vt:lpstr>Results from Updated Case Onsets</vt:lpstr>
      <vt:lpstr>Discussion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 Statistical Transmission Model in Analysis of the Early Phase of COVID-19 Outbreak</dc:title>
  <dc:creator>David Yang</dc:creator>
  <cp:lastModifiedBy>David Yang</cp:lastModifiedBy>
  <cp:revision>6</cp:revision>
  <dcterms:created xsi:type="dcterms:W3CDTF">2023-03-06T22:58:47Z</dcterms:created>
  <dcterms:modified xsi:type="dcterms:W3CDTF">2023-03-10T17:58:06Z</dcterms:modified>
</cp:coreProperties>
</file>