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B7B7B"/>
    <a:srgbClr val="016B9B"/>
    <a:srgbClr val="C3C3C3"/>
    <a:srgbClr val="D08A80"/>
    <a:srgbClr val="F4E2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88EFE-18BF-360E-2558-755C4EE180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D98B53-2D82-FA24-C067-F327DBD194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032852-1D82-724A-4C4D-B17CCF542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5FA8E-0585-48A8-9DB4-AE46FF315582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3AC706-C341-D3E2-C2E3-F89A03DB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40BA1F-B273-51C6-1451-86CCB18AF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3CDEA-81FB-4A26-8C0A-3C0E57EF7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341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F1F69-0D3E-066F-8CBB-774BC110E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1AC721-DA5A-B54B-8E1B-2B5141AB77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6089F2-8BBC-73DD-6210-7961F5EB5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5FA8E-0585-48A8-9DB4-AE46FF315582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660658-DA6E-FC79-7809-D126BE39D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EB46EC-8AA6-AD5C-EF46-723D78D58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3CDEA-81FB-4A26-8C0A-3C0E57EF7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327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F5BBF6-4C8B-AC3C-B716-662DBD7EEE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1882B2-6DEC-170A-FCE6-6B245520B7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00CDA1-B40A-11F9-DF4A-0DC96C1D4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5FA8E-0585-48A8-9DB4-AE46FF315582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F07B67-0147-FFF5-F44E-BF26EDE2B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B8A35F-0B8A-9C96-8F1D-D6907B829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3CDEA-81FB-4A26-8C0A-3C0E57EF7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615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BEEEE-3149-FFA1-3076-D2220AA9A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E953F6-8D98-04E2-932B-3BD406891C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7CA4C-0F28-FA2B-605F-DB07F012A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5FA8E-0585-48A8-9DB4-AE46FF315582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18334A-1362-A486-90B5-7A032EE31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05EB13-2C6D-A47D-AF5D-9663A200D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3CDEA-81FB-4A26-8C0A-3C0E57EF7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216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AC226-46A4-8829-F843-574DAB8DC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F7F9CB-F73B-1A4A-4390-AE131C881C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78BD69-32E0-E324-6C0B-68C355F7F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5FA8E-0585-48A8-9DB4-AE46FF315582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5A1995-1D1D-6007-DCE1-3004DA906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2AD927-1F8A-190F-9425-59BC95AD0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3CDEA-81FB-4A26-8C0A-3C0E57EF7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418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7E3A5-F67B-E902-A2BB-D9689ECAC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03B02A-CE40-E6E4-8513-4C05E6B3C8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CAEACB-6854-2E2E-D9A5-4A73C39AAE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DB64D0-5B91-4E31-B80E-E7FA32FC3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5FA8E-0585-48A8-9DB4-AE46FF315582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53C525-AE02-2C4E-2E2C-EC99F5B2D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B749A1-10EC-0F83-4684-806A23313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3CDEA-81FB-4A26-8C0A-3C0E57EF7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917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8A869-4477-5773-C179-558A44E10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A831F4-817A-811F-F503-B99AF27884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FD67DD-9E87-EB46-499B-7DB044EA3D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62F187-5333-00CA-DB87-6FCE4725B8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76E4F6-D316-B250-BB2A-7FDBB68087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DC9298-542D-6B45-C70F-2CF49CD16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5FA8E-0585-48A8-9DB4-AE46FF315582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5D616A-3E3C-AED3-B96C-852A921C4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77A78C-2F83-6047-2C88-63F7FD6CD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3CDEA-81FB-4A26-8C0A-3C0E57EF7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584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5D588-0E5D-2097-79FE-C747973EE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B434F8-1A17-17E2-34F8-B6CE02AF8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5FA8E-0585-48A8-9DB4-AE46FF315582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36C8FC-3C5E-6FC8-C37A-6E0E6AF11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907991-D69B-81C3-68BC-1999BDED2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3CDEA-81FB-4A26-8C0A-3C0E57EF7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049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76A948-0E5D-EA0A-169A-FF5393F16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5FA8E-0585-48A8-9DB4-AE46FF315582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0930DD-0B48-7B35-ADB2-38DF4A1B1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EBF031-1BE8-5DCB-06BB-272157069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3CDEA-81FB-4A26-8C0A-3C0E57EF7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496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55670-63B3-2364-FCD2-0A53BA571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1C3249-F771-7E00-E669-E161E47B2A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A785D7-8D7B-7CC2-3683-AC3CF67AC8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DAC11E-5F3C-C82E-E0D1-6F599BC06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5FA8E-0585-48A8-9DB4-AE46FF315582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D4FE52-9E25-8CFE-97C2-514357835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6770FB-8746-BBAF-4B91-E2A3453B6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3CDEA-81FB-4A26-8C0A-3C0E57EF7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103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17C16-C929-B1C0-2908-A09EA36D3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FCDA3E-AEDB-1230-67B5-F937B54EA6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6BF43A-AE24-7838-E17D-C54FF6ECFD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1B0CC0-FAEF-ACE3-47DC-1FA494430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5FA8E-0585-48A8-9DB4-AE46FF315582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A66B9A-CFF9-3522-2BF3-241B656ED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D4316F-4913-5412-533A-133FF6DE2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3CDEA-81FB-4A26-8C0A-3C0E57EF7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393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DD5C87-BEB8-17D1-180E-D46B70E5F3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9EA439-DA0A-253B-C475-BC28352202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12550B-2301-F5C8-7CC9-A7D6F15B89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55FA8E-0585-48A8-9DB4-AE46FF315582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DBE027-F1B2-CAD5-CF09-336F5F7A8C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076E11-E0A3-8AC8-07F8-A79342384A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43CDEA-81FB-4A26-8C0A-3C0E57EF7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734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aph of different colored lines&#10;&#10;Description automatically generated with medium confidence">
            <a:extLst>
              <a:ext uri="{FF2B5EF4-FFF2-40B4-BE49-F238E27FC236}">
                <a16:creationId xmlns:a16="http://schemas.microsoft.com/office/drawing/2014/main" id="{82FD0CDB-47C8-6646-1080-2093559F40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2618" y="258618"/>
            <a:ext cx="6599382" cy="659938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6544080-54EC-CBDC-A716-96760DF69A18}"/>
              </a:ext>
            </a:extLst>
          </p:cNvPr>
          <p:cNvSpPr txBox="1"/>
          <p:nvPr/>
        </p:nvSpPr>
        <p:spPr>
          <a:xfrm>
            <a:off x="6188364" y="175491"/>
            <a:ext cx="3755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Estimated Blackpoll Population Trends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177FCB-9BC7-EB41-C67B-3775A88BB241}"/>
              </a:ext>
            </a:extLst>
          </p:cNvPr>
          <p:cNvSpPr txBox="1"/>
          <p:nvPr/>
        </p:nvSpPr>
        <p:spPr>
          <a:xfrm>
            <a:off x="254001" y="113890"/>
            <a:ext cx="48721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Range-wide population trends from migration monitoring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0BEB65-F732-0488-2879-D5F33D1A31A3}"/>
              </a:ext>
            </a:extLst>
          </p:cNvPr>
          <p:cNvSpPr txBox="1"/>
          <p:nvPr/>
        </p:nvSpPr>
        <p:spPr>
          <a:xfrm>
            <a:off x="254001" y="1234252"/>
            <a:ext cx="48721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David Iles, Ricky Dunn, Danielle Ethier, Kevin </a:t>
            </a:r>
            <a:r>
              <a:rPr lang="en-US" sz="1400" dirty="0" err="1"/>
              <a:t>Kardynal</a:t>
            </a:r>
            <a:r>
              <a:rPr lang="en-US" sz="1400" dirty="0"/>
              <a:t>, Steven Van </a:t>
            </a:r>
            <a:r>
              <a:rPr lang="en-US" sz="1400" dirty="0" err="1"/>
              <a:t>Wilgenburg</a:t>
            </a:r>
            <a:endParaRPr lang="en-US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1B0246-7971-2F61-7896-FECA4F6EFE22}"/>
              </a:ext>
            </a:extLst>
          </p:cNvPr>
          <p:cNvSpPr txBox="1"/>
          <p:nvPr/>
        </p:nvSpPr>
        <p:spPr>
          <a:xfrm>
            <a:off x="254000" y="2208689"/>
            <a:ext cx="5338617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sz="1400" dirty="0"/>
              <a:t>Statistical model to combine catchment and trend information from multiple migration monitoring stations</a:t>
            </a:r>
          </a:p>
          <a:p>
            <a:pPr marL="342900" indent="-342900">
              <a:buAutoNum type="arabicParenR"/>
            </a:pPr>
            <a:endParaRPr lang="en-US" sz="1400" dirty="0"/>
          </a:p>
          <a:p>
            <a:pPr marL="342900" indent="-342900">
              <a:buAutoNum type="arabicParenR"/>
            </a:pPr>
            <a:r>
              <a:rPr lang="en-US" sz="1400" dirty="0"/>
              <a:t>Divide continent into </a:t>
            </a:r>
            <a:r>
              <a:rPr lang="en-US" sz="1400" b="1" dirty="0">
                <a:solidFill>
                  <a:srgbClr val="016B9B"/>
                </a:solidFill>
              </a:rPr>
              <a:t>west</a:t>
            </a:r>
            <a:r>
              <a:rPr lang="en-US" sz="1400" dirty="0"/>
              <a:t> and </a:t>
            </a:r>
            <a:r>
              <a:rPr lang="en-US" sz="1400" b="1" dirty="0">
                <a:solidFill>
                  <a:srgbClr val="D08A80"/>
                </a:solidFill>
              </a:rPr>
              <a:t>east</a:t>
            </a:r>
            <a:r>
              <a:rPr lang="en-US" sz="1400" dirty="0"/>
              <a:t> and strata, estimate trends in each stratum, combine into </a:t>
            </a:r>
            <a:r>
              <a:rPr lang="en-US" sz="1400" b="1" dirty="0">
                <a:solidFill>
                  <a:srgbClr val="7B7B7B"/>
                </a:solidFill>
              </a:rPr>
              <a:t>continental </a:t>
            </a:r>
            <a:r>
              <a:rPr lang="en-US" sz="1400" dirty="0"/>
              <a:t>estimates</a:t>
            </a:r>
          </a:p>
          <a:p>
            <a:pPr marL="342900" indent="-342900">
              <a:buAutoNum type="arabicParenR"/>
            </a:pPr>
            <a:endParaRPr lang="en-US" sz="1400" dirty="0"/>
          </a:p>
          <a:p>
            <a:pPr marL="342900" indent="-342900">
              <a:buAutoNum type="arabicParenR"/>
            </a:pPr>
            <a:r>
              <a:rPr lang="en-US" sz="1400" dirty="0"/>
              <a:t>Results:</a:t>
            </a:r>
          </a:p>
          <a:p>
            <a:pPr marL="342900" indent="-342900">
              <a:buAutoNum type="arabicParenR"/>
            </a:pPr>
            <a:endParaRPr lang="en-US" sz="1400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400" dirty="0"/>
              <a:t>Weak evidence of declines in western Canada </a:t>
            </a:r>
          </a:p>
          <a:p>
            <a:pPr lvl="1"/>
            <a:r>
              <a:rPr lang="en-US" sz="1400" dirty="0"/>
              <a:t>	(inconsistent with BBS) 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sz="1400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400" dirty="0"/>
              <a:t>Strong evidence of declines in eastern Canada </a:t>
            </a:r>
          </a:p>
          <a:p>
            <a:pPr lvl="1"/>
            <a:r>
              <a:rPr lang="en-US" sz="1400" dirty="0"/>
              <a:t>	(consistent with BBS)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sz="1400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400" dirty="0"/>
              <a:t>Strong evidence of continental declines </a:t>
            </a:r>
          </a:p>
          <a:p>
            <a:pPr lvl="1"/>
            <a:r>
              <a:rPr lang="en-US" sz="1400" dirty="0"/>
              <a:t>	(consistent with BBS)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8328663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96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Wingdings</vt:lpstr>
      <vt:lpstr>Office Theme</vt:lpstr>
      <vt:lpstr>PowerPoint Presentation</vt:lpstr>
    </vt:vector>
  </TitlesOfParts>
  <Company>Environment and Climate Change Canada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Iles,David (ECCC)</dc:creator>
  <cp:lastModifiedBy>Iles,David (ECCC)</cp:lastModifiedBy>
  <cp:revision>1</cp:revision>
  <dcterms:created xsi:type="dcterms:W3CDTF">2024-01-09T14:51:29Z</dcterms:created>
  <dcterms:modified xsi:type="dcterms:W3CDTF">2024-01-09T15:09:22Z</dcterms:modified>
</cp:coreProperties>
</file>