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2918400" cx="38404800"/>
  <p:notesSz cx="6858000" cy="9144000"/>
  <p:embeddedFontLst>
    <p:embeddedFont>
      <p:font typeface="Play"/>
      <p:regular r:id="rId8"/>
      <p:bold r:id="rId9"/>
    </p:embeddedFont>
    <p:embeddedFont>
      <p:font typeface="Roboto Light"/>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536">
          <p15:clr>
            <a:srgbClr val="A4A3A4"/>
          </p15:clr>
        </p15:guide>
        <p15:guide id="2" pos="11232">
          <p15:clr>
            <a:srgbClr val="A4A3A4"/>
          </p15:clr>
        </p15:guide>
      </p15:sldGuideLst>
    </p:ext>
    <p:ext uri="GoogleSlidesCustomDataVersion2">
      <go:slidesCustomData xmlns:go="http://customooxmlschemas.google.com/" r:id="rId14" roundtripDataSignature="AMtx7mjrqG/NhTtozaO4lybG+SsVtdFg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CE5D50-925D-4076-BF5F-13C03594EA35}">
  <a:tblStyle styleId="{3BCE5D50-925D-4076-BF5F-13C03594EA3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536" orient="horz"/>
        <p:guide pos="1123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Light-bold.fntdata"/><Relationship Id="rId10" Type="http://schemas.openxmlformats.org/officeDocument/2006/relationships/font" Target="fonts/RobotoLight-regular.fntdata"/><Relationship Id="rId13" Type="http://schemas.openxmlformats.org/officeDocument/2006/relationships/font" Target="fonts/RobotoLight-boldItalic.fntdata"/><Relationship Id="rId12" Type="http://schemas.openxmlformats.org/officeDocument/2006/relationships/font" Target="fonts/Roboto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Play-bold.fntdata"/><Relationship Id="rId14"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628775" y="1143000"/>
            <a:ext cx="36004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493"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4493"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4493"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4493"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4493"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4493"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4493"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4493"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4493"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628775" y="1143000"/>
            <a:ext cx="36004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27123390" y="30510488"/>
            <a:ext cx="864108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640330" y="1752609"/>
            <a:ext cx="3312414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8759189" y="2644143"/>
            <a:ext cx="20886422" cy="33124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199"/>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75" name="Google Shape;75;p12"/>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7123390" y="30510488"/>
            <a:ext cx="864108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7675544" y="11560495"/>
            <a:ext cx="27896822" cy="8281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873449" y="3519490"/>
            <a:ext cx="27896822" cy="243630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199"/>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81" name="Google Shape;81;p13"/>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7123390" y="30510488"/>
            <a:ext cx="864108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2880360" y="5387344"/>
            <a:ext cx="3264408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5197"/>
              <a:buFont typeface="Play"/>
              <a:buNone/>
              <a:defRPr sz="2519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4800600" y="17289784"/>
            <a:ext cx="288036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199"/>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399"/>
              <a:buNone/>
              <a:defRPr sz="8399"/>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19"/>
              <a:buNone/>
              <a:defRPr sz="6719"/>
            </a:lvl4pPr>
            <a:lvl5pPr lvl="4" algn="ctr">
              <a:lnSpc>
                <a:spcPct val="90000"/>
              </a:lnSpc>
              <a:spcBef>
                <a:spcPts val="2100"/>
              </a:spcBef>
              <a:spcAft>
                <a:spcPts val="0"/>
              </a:spcAft>
              <a:buClr>
                <a:schemeClr val="dk1"/>
              </a:buClr>
              <a:buSzPts val="6719"/>
              <a:buNone/>
              <a:defRPr sz="6719"/>
            </a:lvl5pPr>
            <a:lvl6pPr lvl="5" algn="ctr">
              <a:lnSpc>
                <a:spcPct val="90000"/>
              </a:lnSpc>
              <a:spcBef>
                <a:spcPts val="2100"/>
              </a:spcBef>
              <a:spcAft>
                <a:spcPts val="0"/>
              </a:spcAft>
              <a:buClr>
                <a:schemeClr val="dk1"/>
              </a:buClr>
              <a:buSzPts val="6719"/>
              <a:buNone/>
              <a:defRPr sz="6719"/>
            </a:lvl6pPr>
            <a:lvl7pPr lvl="6" algn="ctr">
              <a:lnSpc>
                <a:spcPct val="90000"/>
              </a:lnSpc>
              <a:spcBef>
                <a:spcPts val="2100"/>
              </a:spcBef>
              <a:spcAft>
                <a:spcPts val="0"/>
              </a:spcAft>
              <a:buClr>
                <a:schemeClr val="dk1"/>
              </a:buClr>
              <a:buSzPts val="6719"/>
              <a:buNone/>
              <a:defRPr sz="6719"/>
            </a:lvl7pPr>
            <a:lvl8pPr lvl="7" algn="ctr">
              <a:lnSpc>
                <a:spcPct val="90000"/>
              </a:lnSpc>
              <a:spcBef>
                <a:spcPts val="2100"/>
              </a:spcBef>
              <a:spcAft>
                <a:spcPts val="0"/>
              </a:spcAft>
              <a:buClr>
                <a:schemeClr val="dk1"/>
              </a:buClr>
              <a:buSzPts val="6719"/>
              <a:buNone/>
              <a:defRPr sz="6719"/>
            </a:lvl8pPr>
            <a:lvl9pPr lvl="8" algn="ctr">
              <a:lnSpc>
                <a:spcPct val="90000"/>
              </a:lnSpc>
              <a:spcBef>
                <a:spcPts val="2100"/>
              </a:spcBef>
              <a:spcAft>
                <a:spcPts val="0"/>
              </a:spcAft>
              <a:buClr>
                <a:schemeClr val="dk1"/>
              </a:buClr>
              <a:buSzPts val="6719"/>
              <a:buNone/>
              <a:defRPr sz="6719"/>
            </a:lvl9pPr>
          </a:lstStyle>
          <a:p/>
        </p:txBody>
      </p:sp>
      <p:sp>
        <p:nvSpPr>
          <p:cNvPr id="22" name="Google Shape;22;p4"/>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27123390" y="30510488"/>
            <a:ext cx="864108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640330" y="1752609"/>
            <a:ext cx="3312414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2640330" y="8763002"/>
            <a:ext cx="3312414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199"/>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28" name="Google Shape;28;p5"/>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27123390" y="30510488"/>
            <a:ext cx="864108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620330" y="8206749"/>
            <a:ext cx="3312414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5197"/>
              <a:buFont typeface="Play"/>
              <a:buNone/>
              <a:defRPr sz="2519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2620330" y="22029429"/>
            <a:ext cx="3312414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199"/>
              </a:spcBef>
              <a:spcAft>
                <a:spcPts val="0"/>
              </a:spcAft>
              <a:buClr>
                <a:srgbClr val="757575"/>
              </a:buClr>
              <a:buSzPts val="10080"/>
              <a:buNone/>
              <a:defRPr sz="10080">
                <a:solidFill>
                  <a:srgbClr val="757575"/>
                </a:solidFill>
              </a:defRPr>
            </a:lvl1pPr>
            <a:lvl2pPr indent="-228600" lvl="1" marL="914400" algn="l">
              <a:lnSpc>
                <a:spcPct val="90000"/>
              </a:lnSpc>
              <a:spcBef>
                <a:spcPts val="2100"/>
              </a:spcBef>
              <a:spcAft>
                <a:spcPts val="0"/>
              </a:spcAft>
              <a:buClr>
                <a:srgbClr val="757575"/>
              </a:buClr>
              <a:buSzPts val="8399"/>
              <a:buNone/>
              <a:defRPr sz="8399">
                <a:solidFill>
                  <a:srgbClr val="757575"/>
                </a:solidFill>
              </a:defRPr>
            </a:lvl2pPr>
            <a:lvl3pPr indent="-228600" lvl="2" marL="1371600" algn="l">
              <a:lnSpc>
                <a:spcPct val="90000"/>
              </a:lnSpc>
              <a:spcBef>
                <a:spcPts val="2100"/>
              </a:spcBef>
              <a:spcAft>
                <a:spcPts val="0"/>
              </a:spcAft>
              <a:buClr>
                <a:srgbClr val="757575"/>
              </a:buClr>
              <a:buSzPts val="7560"/>
              <a:buNone/>
              <a:defRPr sz="7560">
                <a:solidFill>
                  <a:srgbClr val="757575"/>
                </a:solidFill>
              </a:defRPr>
            </a:lvl3pPr>
            <a:lvl4pPr indent="-228600" lvl="3" marL="1828800" algn="l">
              <a:lnSpc>
                <a:spcPct val="90000"/>
              </a:lnSpc>
              <a:spcBef>
                <a:spcPts val="2100"/>
              </a:spcBef>
              <a:spcAft>
                <a:spcPts val="0"/>
              </a:spcAft>
              <a:buClr>
                <a:srgbClr val="757575"/>
              </a:buClr>
              <a:buSzPts val="6719"/>
              <a:buNone/>
              <a:defRPr sz="6719">
                <a:solidFill>
                  <a:srgbClr val="757575"/>
                </a:solidFill>
              </a:defRPr>
            </a:lvl4pPr>
            <a:lvl5pPr indent="-228600" lvl="4" marL="2286000" algn="l">
              <a:lnSpc>
                <a:spcPct val="90000"/>
              </a:lnSpc>
              <a:spcBef>
                <a:spcPts val="2100"/>
              </a:spcBef>
              <a:spcAft>
                <a:spcPts val="0"/>
              </a:spcAft>
              <a:buClr>
                <a:srgbClr val="757575"/>
              </a:buClr>
              <a:buSzPts val="6719"/>
              <a:buNone/>
              <a:defRPr sz="6719">
                <a:solidFill>
                  <a:srgbClr val="757575"/>
                </a:solidFill>
              </a:defRPr>
            </a:lvl5pPr>
            <a:lvl6pPr indent="-228600" lvl="5" marL="2743200" algn="l">
              <a:lnSpc>
                <a:spcPct val="90000"/>
              </a:lnSpc>
              <a:spcBef>
                <a:spcPts val="2100"/>
              </a:spcBef>
              <a:spcAft>
                <a:spcPts val="0"/>
              </a:spcAft>
              <a:buClr>
                <a:srgbClr val="757575"/>
              </a:buClr>
              <a:buSzPts val="6719"/>
              <a:buNone/>
              <a:defRPr sz="6719">
                <a:solidFill>
                  <a:srgbClr val="757575"/>
                </a:solidFill>
              </a:defRPr>
            </a:lvl6pPr>
            <a:lvl7pPr indent="-228600" lvl="6" marL="3200400" algn="l">
              <a:lnSpc>
                <a:spcPct val="90000"/>
              </a:lnSpc>
              <a:spcBef>
                <a:spcPts val="2100"/>
              </a:spcBef>
              <a:spcAft>
                <a:spcPts val="0"/>
              </a:spcAft>
              <a:buClr>
                <a:srgbClr val="757575"/>
              </a:buClr>
              <a:buSzPts val="6719"/>
              <a:buNone/>
              <a:defRPr sz="6719">
                <a:solidFill>
                  <a:srgbClr val="757575"/>
                </a:solidFill>
              </a:defRPr>
            </a:lvl7pPr>
            <a:lvl8pPr indent="-228600" lvl="7" marL="3657600" algn="l">
              <a:lnSpc>
                <a:spcPct val="90000"/>
              </a:lnSpc>
              <a:spcBef>
                <a:spcPts val="2100"/>
              </a:spcBef>
              <a:spcAft>
                <a:spcPts val="0"/>
              </a:spcAft>
              <a:buClr>
                <a:srgbClr val="757575"/>
              </a:buClr>
              <a:buSzPts val="6719"/>
              <a:buNone/>
              <a:defRPr sz="6719">
                <a:solidFill>
                  <a:srgbClr val="757575"/>
                </a:solidFill>
              </a:defRPr>
            </a:lvl8pPr>
            <a:lvl9pPr indent="-228600" lvl="8" marL="4114800" algn="l">
              <a:lnSpc>
                <a:spcPct val="90000"/>
              </a:lnSpc>
              <a:spcBef>
                <a:spcPts val="2100"/>
              </a:spcBef>
              <a:spcAft>
                <a:spcPts val="0"/>
              </a:spcAft>
              <a:buClr>
                <a:srgbClr val="757575"/>
              </a:buClr>
              <a:buSzPts val="6719"/>
              <a:buNone/>
              <a:defRPr sz="6719">
                <a:solidFill>
                  <a:srgbClr val="757575"/>
                </a:solidFill>
              </a:defRPr>
            </a:lvl9pPr>
          </a:lstStyle>
          <a:p/>
        </p:txBody>
      </p:sp>
      <p:sp>
        <p:nvSpPr>
          <p:cNvPr id="34" name="Google Shape;34;p6"/>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27123390" y="30510488"/>
            <a:ext cx="864108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640330" y="1752609"/>
            <a:ext cx="3312414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2640330" y="8763002"/>
            <a:ext cx="1632204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199"/>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0" name="Google Shape;40;p7"/>
          <p:cNvSpPr txBox="1"/>
          <p:nvPr>
            <p:ph idx="2" type="body"/>
          </p:nvPr>
        </p:nvSpPr>
        <p:spPr>
          <a:xfrm>
            <a:off x="19442430" y="8763002"/>
            <a:ext cx="1632204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199"/>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1" name="Google Shape;41;p7"/>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27123390" y="30510488"/>
            <a:ext cx="864108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645332" y="1752609"/>
            <a:ext cx="3312414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2645336" y="8069582"/>
            <a:ext cx="16247028"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199"/>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399"/>
              <a:buNone/>
              <a:defRPr b="1" sz="8399"/>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19"/>
              <a:buNone/>
              <a:defRPr b="1" sz="6719"/>
            </a:lvl4pPr>
            <a:lvl5pPr indent="-228600" lvl="4" marL="2286000" algn="l">
              <a:lnSpc>
                <a:spcPct val="90000"/>
              </a:lnSpc>
              <a:spcBef>
                <a:spcPts val="2100"/>
              </a:spcBef>
              <a:spcAft>
                <a:spcPts val="0"/>
              </a:spcAft>
              <a:buClr>
                <a:schemeClr val="dk1"/>
              </a:buClr>
              <a:buSzPts val="6719"/>
              <a:buNone/>
              <a:defRPr b="1" sz="6719"/>
            </a:lvl5pPr>
            <a:lvl6pPr indent="-228600" lvl="5" marL="2743200" algn="l">
              <a:lnSpc>
                <a:spcPct val="90000"/>
              </a:lnSpc>
              <a:spcBef>
                <a:spcPts val="2100"/>
              </a:spcBef>
              <a:spcAft>
                <a:spcPts val="0"/>
              </a:spcAft>
              <a:buClr>
                <a:schemeClr val="dk1"/>
              </a:buClr>
              <a:buSzPts val="6719"/>
              <a:buNone/>
              <a:defRPr b="1" sz="6719"/>
            </a:lvl6pPr>
            <a:lvl7pPr indent="-228600" lvl="6" marL="3200400" algn="l">
              <a:lnSpc>
                <a:spcPct val="90000"/>
              </a:lnSpc>
              <a:spcBef>
                <a:spcPts val="2100"/>
              </a:spcBef>
              <a:spcAft>
                <a:spcPts val="0"/>
              </a:spcAft>
              <a:buClr>
                <a:schemeClr val="dk1"/>
              </a:buClr>
              <a:buSzPts val="6719"/>
              <a:buNone/>
              <a:defRPr b="1" sz="6719"/>
            </a:lvl7pPr>
            <a:lvl8pPr indent="-228600" lvl="7" marL="3657600" algn="l">
              <a:lnSpc>
                <a:spcPct val="90000"/>
              </a:lnSpc>
              <a:spcBef>
                <a:spcPts val="2100"/>
              </a:spcBef>
              <a:spcAft>
                <a:spcPts val="0"/>
              </a:spcAft>
              <a:buClr>
                <a:schemeClr val="dk1"/>
              </a:buClr>
              <a:buSzPts val="6719"/>
              <a:buNone/>
              <a:defRPr b="1" sz="6719"/>
            </a:lvl8pPr>
            <a:lvl9pPr indent="-228600" lvl="8" marL="4114800" algn="l">
              <a:lnSpc>
                <a:spcPct val="90000"/>
              </a:lnSpc>
              <a:spcBef>
                <a:spcPts val="2100"/>
              </a:spcBef>
              <a:spcAft>
                <a:spcPts val="0"/>
              </a:spcAft>
              <a:buClr>
                <a:schemeClr val="dk1"/>
              </a:buClr>
              <a:buSzPts val="6719"/>
              <a:buNone/>
              <a:defRPr b="1" sz="6719"/>
            </a:lvl9pPr>
          </a:lstStyle>
          <a:p/>
        </p:txBody>
      </p:sp>
      <p:sp>
        <p:nvSpPr>
          <p:cNvPr id="47" name="Google Shape;47;p8"/>
          <p:cNvSpPr txBox="1"/>
          <p:nvPr>
            <p:ph idx="2" type="body"/>
          </p:nvPr>
        </p:nvSpPr>
        <p:spPr>
          <a:xfrm>
            <a:off x="2645336" y="12024360"/>
            <a:ext cx="16247028"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199"/>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8" name="Google Shape;48;p8"/>
          <p:cNvSpPr txBox="1"/>
          <p:nvPr>
            <p:ph idx="3" type="body"/>
          </p:nvPr>
        </p:nvSpPr>
        <p:spPr>
          <a:xfrm>
            <a:off x="19442432" y="8069582"/>
            <a:ext cx="1632704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199"/>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399"/>
              <a:buNone/>
              <a:defRPr b="1" sz="8399"/>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19"/>
              <a:buNone/>
              <a:defRPr b="1" sz="6719"/>
            </a:lvl4pPr>
            <a:lvl5pPr indent="-228600" lvl="4" marL="2286000" algn="l">
              <a:lnSpc>
                <a:spcPct val="90000"/>
              </a:lnSpc>
              <a:spcBef>
                <a:spcPts val="2100"/>
              </a:spcBef>
              <a:spcAft>
                <a:spcPts val="0"/>
              </a:spcAft>
              <a:buClr>
                <a:schemeClr val="dk1"/>
              </a:buClr>
              <a:buSzPts val="6719"/>
              <a:buNone/>
              <a:defRPr b="1" sz="6719"/>
            </a:lvl5pPr>
            <a:lvl6pPr indent="-228600" lvl="5" marL="2743200" algn="l">
              <a:lnSpc>
                <a:spcPct val="90000"/>
              </a:lnSpc>
              <a:spcBef>
                <a:spcPts val="2100"/>
              </a:spcBef>
              <a:spcAft>
                <a:spcPts val="0"/>
              </a:spcAft>
              <a:buClr>
                <a:schemeClr val="dk1"/>
              </a:buClr>
              <a:buSzPts val="6719"/>
              <a:buNone/>
              <a:defRPr b="1" sz="6719"/>
            </a:lvl6pPr>
            <a:lvl7pPr indent="-228600" lvl="6" marL="3200400" algn="l">
              <a:lnSpc>
                <a:spcPct val="90000"/>
              </a:lnSpc>
              <a:spcBef>
                <a:spcPts val="2100"/>
              </a:spcBef>
              <a:spcAft>
                <a:spcPts val="0"/>
              </a:spcAft>
              <a:buClr>
                <a:schemeClr val="dk1"/>
              </a:buClr>
              <a:buSzPts val="6719"/>
              <a:buNone/>
              <a:defRPr b="1" sz="6719"/>
            </a:lvl7pPr>
            <a:lvl8pPr indent="-228600" lvl="7" marL="3657600" algn="l">
              <a:lnSpc>
                <a:spcPct val="90000"/>
              </a:lnSpc>
              <a:spcBef>
                <a:spcPts val="2100"/>
              </a:spcBef>
              <a:spcAft>
                <a:spcPts val="0"/>
              </a:spcAft>
              <a:buClr>
                <a:schemeClr val="dk1"/>
              </a:buClr>
              <a:buSzPts val="6719"/>
              <a:buNone/>
              <a:defRPr b="1" sz="6719"/>
            </a:lvl8pPr>
            <a:lvl9pPr indent="-228600" lvl="8" marL="4114800" algn="l">
              <a:lnSpc>
                <a:spcPct val="90000"/>
              </a:lnSpc>
              <a:spcBef>
                <a:spcPts val="2100"/>
              </a:spcBef>
              <a:spcAft>
                <a:spcPts val="0"/>
              </a:spcAft>
              <a:buClr>
                <a:schemeClr val="dk1"/>
              </a:buClr>
              <a:buSzPts val="6719"/>
              <a:buNone/>
              <a:defRPr b="1" sz="6719"/>
            </a:lvl9pPr>
          </a:lstStyle>
          <a:p/>
        </p:txBody>
      </p:sp>
      <p:sp>
        <p:nvSpPr>
          <p:cNvPr id="49" name="Google Shape;49;p8"/>
          <p:cNvSpPr txBox="1"/>
          <p:nvPr>
            <p:ph idx="4" type="body"/>
          </p:nvPr>
        </p:nvSpPr>
        <p:spPr>
          <a:xfrm>
            <a:off x="19442432" y="12024360"/>
            <a:ext cx="1632704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199"/>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50" name="Google Shape;50;p8"/>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27123390" y="30510488"/>
            <a:ext cx="864108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640330" y="1752609"/>
            <a:ext cx="3312414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7123390" y="30510488"/>
            <a:ext cx="864108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645332" y="2194560"/>
            <a:ext cx="12386548"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39"/>
              <a:buFont typeface="Play"/>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6327042" y="4739648"/>
            <a:ext cx="19442430" cy="23393400"/>
          </a:xfrm>
          <a:prstGeom prst="rect">
            <a:avLst/>
          </a:prstGeom>
          <a:noFill/>
          <a:ln>
            <a:noFill/>
          </a:ln>
        </p:spPr>
        <p:txBody>
          <a:bodyPr anchorCtr="0" anchor="t" bIns="45700" lIns="91425" spcFirstLastPara="1" rIns="91425" wrap="square" tIns="45700">
            <a:normAutofit/>
          </a:bodyPr>
          <a:lstStyle>
            <a:lvl1pPr indent="-1081976" lvl="0" marL="457200" algn="l">
              <a:lnSpc>
                <a:spcPct val="90000"/>
              </a:lnSpc>
              <a:spcBef>
                <a:spcPts val="4199"/>
              </a:spcBef>
              <a:spcAft>
                <a:spcPts val="0"/>
              </a:spcAft>
              <a:buClr>
                <a:schemeClr val="dk1"/>
              </a:buClr>
              <a:buSzPts val="13439"/>
              <a:buChar char="•"/>
              <a:defRPr sz="13439"/>
            </a:lvl1pPr>
            <a:lvl2pPr indent="-975296" lvl="1" marL="914400" algn="l">
              <a:lnSpc>
                <a:spcPct val="90000"/>
              </a:lnSpc>
              <a:spcBef>
                <a:spcPts val="2100"/>
              </a:spcBef>
              <a:spcAft>
                <a:spcPts val="0"/>
              </a:spcAft>
              <a:buClr>
                <a:schemeClr val="dk1"/>
              </a:buClr>
              <a:buSzPts val="11759"/>
              <a:buChar char="•"/>
              <a:defRPr sz="11759"/>
            </a:lvl2pPr>
            <a:lvl3pPr indent="-868680" lvl="2" marL="1371600" algn="l">
              <a:lnSpc>
                <a:spcPct val="90000"/>
              </a:lnSpc>
              <a:spcBef>
                <a:spcPts val="2100"/>
              </a:spcBef>
              <a:spcAft>
                <a:spcPts val="0"/>
              </a:spcAft>
              <a:buClr>
                <a:schemeClr val="dk1"/>
              </a:buClr>
              <a:buSzPts val="10080"/>
              <a:buChar char="•"/>
              <a:defRPr sz="10080"/>
            </a:lvl3pPr>
            <a:lvl4pPr indent="-761936" lvl="3" marL="1828800" algn="l">
              <a:lnSpc>
                <a:spcPct val="90000"/>
              </a:lnSpc>
              <a:spcBef>
                <a:spcPts val="2100"/>
              </a:spcBef>
              <a:spcAft>
                <a:spcPts val="0"/>
              </a:spcAft>
              <a:buClr>
                <a:schemeClr val="dk1"/>
              </a:buClr>
              <a:buSzPts val="8399"/>
              <a:buChar char="•"/>
              <a:defRPr sz="8399"/>
            </a:lvl4pPr>
            <a:lvl5pPr indent="-761936" lvl="4" marL="2286000" algn="l">
              <a:lnSpc>
                <a:spcPct val="90000"/>
              </a:lnSpc>
              <a:spcBef>
                <a:spcPts val="2100"/>
              </a:spcBef>
              <a:spcAft>
                <a:spcPts val="0"/>
              </a:spcAft>
              <a:buClr>
                <a:schemeClr val="dk1"/>
              </a:buClr>
              <a:buSzPts val="8399"/>
              <a:buChar char="•"/>
              <a:defRPr sz="8399"/>
            </a:lvl5pPr>
            <a:lvl6pPr indent="-761936" lvl="5" marL="2743200" algn="l">
              <a:lnSpc>
                <a:spcPct val="90000"/>
              </a:lnSpc>
              <a:spcBef>
                <a:spcPts val="2100"/>
              </a:spcBef>
              <a:spcAft>
                <a:spcPts val="0"/>
              </a:spcAft>
              <a:buClr>
                <a:schemeClr val="dk1"/>
              </a:buClr>
              <a:buSzPts val="8399"/>
              <a:buChar char="•"/>
              <a:defRPr sz="8399"/>
            </a:lvl6pPr>
            <a:lvl7pPr indent="-761936" lvl="6" marL="3200400" algn="l">
              <a:lnSpc>
                <a:spcPct val="90000"/>
              </a:lnSpc>
              <a:spcBef>
                <a:spcPts val="2100"/>
              </a:spcBef>
              <a:spcAft>
                <a:spcPts val="0"/>
              </a:spcAft>
              <a:buClr>
                <a:schemeClr val="dk1"/>
              </a:buClr>
              <a:buSzPts val="8399"/>
              <a:buChar char="•"/>
              <a:defRPr sz="8399"/>
            </a:lvl7pPr>
            <a:lvl8pPr indent="-761936" lvl="7" marL="3657600" algn="l">
              <a:lnSpc>
                <a:spcPct val="90000"/>
              </a:lnSpc>
              <a:spcBef>
                <a:spcPts val="2100"/>
              </a:spcBef>
              <a:spcAft>
                <a:spcPts val="0"/>
              </a:spcAft>
              <a:buClr>
                <a:schemeClr val="dk1"/>
              </a:buClr>
              <a:buSzPts val="8399"/>
              <a:buChar char="•"/>
              <a:defRPr sz="8399"/>
            </a:lvl8pPr>
            <a:lvl9pPr indent="-761936" lvl="8" marL="4114800" algn="l">
              <a:lnSpc>
                <a:spcPct val="90000"/>
              </a:lnSpc>
              <a:spcBef>
                <a:spcPts val="2100"/>
              </a:spcBef>
              <a:spcAft>
                <a:spcPts val="0"/>
              </a:spcAft>
              <a:buClr>
                <a:schemeClr val="dk1"/>
              </a:buClr>
              <a:buSzPts val="8399"/>
              <a:buChar char="•"/>
              <a:defRPr sz="8399"/>
            </a:lvl9pPr>
          </a:lstStyle>
          <a:p/>
        </p:txBody>
      </p:sp>
      <p:sp>
        <p:nvSpPr>
          <p:cNvPr id="61" name="Google Shape;61;p10"/>
          <p:cNvSpPr txBox="1"/>
          <p:nvPr>
            <p:ph idx="2" type="body"/>
          </p:nvPr>
        </p:nvSpPr>
        <p:spPr>
          <a:xfrm>
            <a:off x="2645332" y="9875522"/>
            <a:ext cx="12386548"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199"/>
              </a:spcBef>
              <a:spcAft>
                <a:spcPts val="0"/>
              </a:spcAft>
              <a:buClr>
                <a:schemeClr val="dk1"/>
              </a:buClr>
              <a:buSzPts val="6719"/>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199"/>
              <a:buNone/>
              <a:defRPr sz="4199"/>
            </a:lvl4pPr>
            <a:lvl5pPr indent="-228600" lvl="4" marL="2286000" algn="l">
              <a:lnSpc>
                <a:spcPct val="90000"/>
              </a:lnSpc>
              <a:spcBef>
                <a:spcPts val="2100"/>
              </a:spcBef>
              <a:spcAft>
                <a:spcPts val="0"/>
              </a:spcAft>
              <a:buClr>
                <a:schemeClr val="dk1"/>
              </a:buClr>
              <a:buSzPts val="4199"/>
              <a:buNone/>
              <a:defRPr sz="4199"/>
            </a:lvl5pPr>
            <a:lvl6pPr indent="-228600" lvl="5" marL="2743200" algn="l">
              <a:lnSpc>
                <a:spcPct val="90000"/>
              </a:lnSpc>
              <a:spcBef>
                <a:spcPts val="2100"/>
              </a:spcBef>
              <a:spcAft>
                <a:spcPts val="0"/>
              </a:spcAft>
              <a:buClr>
                <a:schemeClr val="dk1"/>
              </a:buClr>
              <a:buSzPts val="4199"/>
              <a:buNone/>
              <a:defRPr sz="4199"/>
            </a:lvl6pPr>
            <a:lvl7pPr indent="-228600" lvl="6" marL="3200400" algn="l">
              <a:lnSpc>
                <a:spcPct val="90000"/>
              </a:lnSpc>
              <a:spcBef>
                <a:spcPts val="2100"/>
              </a:spcBef>
              <a:spcAft>
                <a:spcPts val="0"/>
              </a:spcAft>
              <a:buClr>
                <a:schemeClr val="dk1"/>
              </a:buClr>
              <a:buSzPts val="4199"/>
              <a:buNone/>
              <a:defRPr sz="4199"/>
            </a:lvl7pPr>
            <a:lvl8pPr indent="-228600" lvl="7" marL="3657600" algn="l">
              <a:lnSpc>
                <a:spcPct val="90000"/>
              </a:lnSpc>
              <a:spcBef>
                <a:spcPts val="2100"/>
              </a:spcBef>
              <a:spcAft>
                <a:spcPts val="0"/>
              </a:spcAft>
              <a:buClr>
                <a:schemeClr val="dk1"/>
              </a:buClr>
              <a:buSzPts val="4199"/>
              <a:buNone/>
              <a:defRPr sz="4199"/>
            </a:lvl8pPr>
            <a:lvl9pPr indent="-228600" lvl="8" marL="4114800" algn="l">
              <a:lnSpc>
                <a:spcPct val="90000"/>
              </a:lnSpc>
              <a:spcBef>
                <a:spcPts val="2100"/>
              </a:spcBef>
              <a:spcAft>
                <a:spcPts val="0"/>
              </a:spcAft>
              <a:buClr>
                <a:schemeClr val="dk1"/>
              </a:buClr>
              <a:buSzPts val="4199"/>
              <a:buNone/>
              <a:defRPr sz="4199"/>
            </a:lvl9pPr>
          </a:lstStyle>
          <a:p/>
        </p:txBody>
      </p:sp>
      <p:sp>
        <p:nvSpPr>
          <p:cNvPr id="62" name="Google Shape;62;p10"/>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7123390" y="30510488"/>
            <a:ext cx="864108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645332" y="2194560"/>
            <a:ext cx="12386548"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39"/>
              <a:buFont typeface="Play"/>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6327042" y="4739648"/>
            <a:ext cx="19442430" cy="23393400"/>
          </a:xfrm>
          <a:prstGeom prst="rect">
            <a:avLst/>
          </a:prstGeom>
          <a:noFill/>
          <a:ln>
            <a:noFill/>
          </a:ln>
        </p:spPr>
      </p:sp>
      <p:sp>
        <p:nvSpPr>
          <p:cNvPr id="68" name="Google Shape;68;p11"/>
          <p:cNvSpPr txBox="1"/>
          <p:nvPr>
            <p:ph idx="1" type="body"/>
          </p:nvPr>
        </p:nvSpPr>
        <p:spPr>
          <a:xfrm>
            <a:off x="2645332" y="9875522"/>
            <a:ext cx="12386548"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199"/>
              </a:spcBef>
              <a:spcAft>
                <a:spcPts val="0"/>
              </a:spcAft>
              <a:buClr>
                <a:schemeClr val="dk1"/>
              </a:buClr>
              <a:buSzPts val="6719"/>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199"/>
              <a:buNone/>
              <a:defRPr sz="4199"/>
            </a:lvl4pPr>
            <a:lvl5pPr indent="-228600" lvl="4" marL="2286000" algn="l">
              <a:lnSpc>
                <a:spcPct val="90000"/>
              </a:lnSpc>
              <a:spcBef>
                <a:spcPts val="2100"/>
              </a:spcBef>
              <a:spcAft>
                <a:spcPts val="0"/>
              </a:spcAft>
              <a:buClr>
                <a:schemeClr val="dk1"/>
              </a:buClr>
              <a:buSzPts val="4199"/>
              <a:buNone/>
              <a:defRPr sz="4199"/>
            </a:lvl5pPr>
            <a:lvl6pPr indent="-228600" lvl="5" marL="2743200" algn="l">
              <a:lnSpc>
                <a:spcPct val="90000"/>
              </a:lnSpc>
              <a:spcBef>
                <a:spcPts val="2100"/>
              </a:spcBef>
              <a:spcAft>
                <a:spcPts val="0"/>
              </a:spcAft>
              <a:buClr>
                <a:schemeClr val="dk1"/>
              </a:buClr>
              <a:buSzPts val="4199"/>
              <a:buNone/>
              <a:defRPr sz="4199"/>
            </a:lvl6pPr>
            <a:lvl7pPr indent="-228600" lvl="6" marL="3200400" algn="l">
              <a:lnSpc>
                <a:spcPct val="90000"/>
              </a:lnSpc>
              <a:spcBef>
                <a:spcPts val="2100"/>
              </a:spcBef>
              <a:spcAft>
                <a:spcPts val="0"/>
              </a:spcAft>
              <a:buClr>
                <a:schemeClr val="dk1"/>
              </a:buClr>
              <a:buSzPts val="4199"/>
              <a:buNone/>
              <a:defRPr sz="4199"/>
            </a:lvl7pPr>
            <a:lvl8pPr indent="-228600" lvl="7" marL="3657600" algn="l">
              <a:lnSpc>
                <a:spcPct val="90000"/>
              </a:lnSpc>
              <a:spcBef>
                <a:spcPts val="2100"/>
              </a:spcBef>
              <a:spcAft>
                <a:spcPts val="0"/>
              </a:spcAft>
              <a:buClr>
                <a:schemeClr val="dk1"/>
              </a:buClr>
              <a:buSzPts val="4199"/>
              <a:buNone/>
              <a:defRPr sz="4199"/>
            </a:lvl8pPr>
            <a:lvl9pPr indent="-228600" lvl="8" marL="4114800" algn="l">
              <a:lnSpc>
                <a:spcPct val="90000"/>
              </a:lnSpc>
              <a:spcBef>
                <a:spcPts val="2100"/>
              </a:spcBef>
              <a:spcAft>
                <a:spcPts val="0"/>
              </a:spcAft>
              <a:buClr>
                <a:schemeClr val="dk1"/>
              </a:buClr>
              <a:buSzPts val="4199"/>
              <a:buNone/>
              <a:defRPr sz="4199"/>
            </a:lvl9pPr>
          </a:lstStyle>
          <a:p/>
        </p:txBody>
      </p:sp>
      <p:sp>
        <p:nvSpPr>
          <p:cNvPr id="69" name="Google Shape;69;p11"/>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7123390" y="30510488"/>
            <a:ext cx="864108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640330" y="1752609"/>
            <a:ext cx="3312414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478"/>
              <a:buFont typeface="Play"/>
              <a:buNone/>
              <a:defRPr b="0" i="0" sz="18478"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640330" y="8763002"/>
            <a:ext cx="33124140" cy="20886422"/>
          </a:xfrm>
          <a:prstGeom prst="rect">
            <a:avLst/>
          </a:prstGeom>
          <a:noFill/>
          <a:ln>
            <a:noFill/>
          </a:ln>
        </p:spPr>
        <p:txBody>
          <a:bodyPr anchorCtr="0" anchor="t" bIns="45700" lIns="91425" spcFirstLastPara="1" rIns="91425" wrap="square" tIns="45700">
            <a:normAutofit/>
          </a:bodyPr>
          <a:lstStyle>
            <a:lvl1pPr indent="-975296" lvl="0" marL="457200" marR="0" rtl="0" algn="l">
              <a:lnSpc>
                <a:spcPct val="90000"/>
              </a:lnSpc>
              <a:spcBef>
                <a:spcPts val="4199"/>
              </a:spcBef>
              <a:spcAft>
                <a:spcPts val="0"/>
              </a:spcAft>
              <a:buClr>
                <a:schemeClr val="dk1"/>
              </a:buClr>
              <a:buSzPts val="11759"/>
              <a:buFont typeface="Arial"/>
              <a:buChar char="•"/>
              <a:defRPr b="0" i="0" sz="11759" u="none" cap="none" strike="noStrike">
                <a:solidFill>
                  <a:schemeClr val="dk1"/>
                </a:solidFill>
                <a:latin typeface="Arial"/>
                <a:ea typeface="Arial"/>
                <a:cs typeface="Arial"/>
                <a:sym typeface="Arial"/>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Arial"/>
                <a:ea typeface="Arial"/>
                <a:cs typeface="Arial"/>
                <a:sym typeface="Arial"/>
              </a:defRPr>
            </a:lvl2pPr>
            <a:lvl3pPr indent="-761936" lvl="2" marL="1371600" marR="0" rtl="0" algn="l">
              <a:lnSpc>
                <a:spcPct val="90000"/>
              </a:lnSpc>
              <a:spcBef>
                <a:spcPts val="2100"/>
              </a:spcBef>
              <a:spcAft>
                <a:spcPts val="0"/>
              </a:spcAft>
              <a:buClr>
                <a:schemeClr val="dk1"/>
              </a:buClr>
              <a:buSzPts val="8399"/>
              <a:buFont typeface="Arial"/>
              <a:buChar char="•"/>
              <a:defRPr b="0" i="0" sz="8399" u="none" cap="none" strike="noStrike">
                <a:solidFill>
                  <a:schemeClr val="dk1"/>
                </a:solidFill>
                <a:latin typeface="Arial"/>
                <a:ea typeface="Arial"/>
                <a:cs typeface="Arial"/>
                <a:sym typeface="Arial"/>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Arial"/>
                <a:ea typeface="Arial"/>
                <a:cs typeface="Arial"/>
                <a:sym typeface="Arial"/>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Arial"/>
                <a:ea typeface="Arial"/>
                <a:cs typeface="Arial"/>
                <a:sym typeface="Arial"/>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Arial"/>
                <a:ea typeface="Arial"/>
                <a:cs typeface="Arial"/>
                <a:sym typeface="Arial"/>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Arial"/>
                <a:ea typeface="Arial"/>
                <a:cs typeface="Arial"/>
                <a:sym typeface="Arial"/>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Arial"/>
                <a:ea typeface="Arial"/>
                <a:cs typeface="Arial"/>
                <a:sym typeface="Arial"/>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Arial"/>
                <a:ea typeface="Arial"/>
                <a:cs typeface="Arial"/>
                <a:sym typeface="Arial"/>
              </a:defRPr>
            </a:lvl9pPr>
          </a:lstStyle>
          <a:p/>
        </p:txBody>
      </p:sp>
      <p:sp>
        <p:nvSpPr>
          <p:cNvPr id="12" name="Google Shape;12;p2"/>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04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04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27123390" y="30510488"/>
            <a:ext cx="864108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040" u="none" cap="none" strike="noStrike">
                <a:solidFill>
                  <a:srgbClr val="757575"/>
                </a:solidFill>
                <a:latin typeface="Arial"/>
                <a:ea typeface="Arial"/>
                <a:cs typeface="Arial"/>
                <a:sym typeface="Arial"/>
              </a:defRPr>
            </a:lvl1pPr>
            <a:lvl2pPr indent="0" lvl="1" marL="0" marR="0" rtl="0" algn="r">
              <a:spcBef>
                <a:spcPts val="0"/>
              </a:spcBef>
              <a:buNone/>
              <a:defRPr b="0" i="0" sz="5040" u="none" cap="none" strike="noStrike">
                <a:solidFill>
                  <a:srgbClr val="757575"/>
                </a:solidFill>
                <a:latin typeface="Arial"/>
                <a:ea typeface="Arial"/>
                <a:cs typeface="Arial"/>
                <a:sym typeface="Arial"/>
              </a:defRPr>
            </a:lvl2pPr>
            <a:lvl3pPr indent="0" lvl="2" marL="0" marR="0" rtl="0" algn="r">
              <a:spcBef>
                <a:spcPts val="0"/>
              </a:spcBef>
              <a:buNone/>
              <a:defRPr b="0" i="0" sz="5040" u="none" cap="none" strike="noStrike">
                <a:solidFill>
                  <a:srgbClr val="757575"/>
                </a:solidFill>
                <a:latin typeface="Arial"/>
                <a:ea typeface="Arial"/>
                <a:cs typeface="Arial"/>
                <a:sym typeface="Arial"/>
              </a:defRPr>
            </a:lvl3pPr>
            <a:lvl4pPr indent="0" lvl="3" marL="0" marR="0" rtl="0" algn="r">
              <a:spcBef>
                <a:spcPts val="0"/>
              </a:spcBef>
              <a:buNone/>
              <a:defRPr b="0" i="0" sz="5040" u="none" cap="none" strike="noStrike">
                <a:solidFill>
                  <a:srgbClr val="757575"/>
                </a:solidFill>
                <a:latin typeface="Arial"/>
                <a:ea typeface="Arial"/>
                <a:cs typeface="Arial"/>
                <a:sym typeface="Arial"/>
              </a:defRPr>
            </a:lvl4pPr>
            <a:lvl5pPr indent="0" lvl="4" marL="0" marR="0" rtl="0" algn="r">
              <a:spcBef>
                <a:spcPts val="0"/>
              </a:spcBef>
              <a:buNone/>
              <a:defRPr b="0" i="0" sz="5040" u="none" cap="none" strike="noStrike">
                <a:solidFill>
                  <a:srgbClr val="757575"/>
                </a:solidFill>
                <a:latin typeface="Arial"/>
                <a:ea typeface="Arial"/>
                <a:cs typeface="Arial"/>
                <a:sym typeface="Arial"/>
              </a:defRPr>
            </a:lvl5pPr>
            <a:lvl6pPr indent="0" lvl="5" marL="0" marR="0" rtl="0" algn="r">
              <a:spcBef>
                <a:spcPts val="0"/>
              </a:spcBef>
              <a:buNone/>
              <a:defRPr b="0" i="0" sz="5040" u="none" cap="none" strike="noStrike">
                <a:solidFill>
                  <a:srgbClr val="757575"/>
                </a:solidFill>
                <a:latin typeface="Arial"/>
                <a:ea typeface="Arial"/>
                <a:cs typeface="Arial"/>
                <a:sym typeface="Arial"/>
              </a:defRPr>
            </a:lvl6pPr>
            <a:lvl7pPr indent="0" lvl="6" marL="0" marR="0" rtl="0" algn="r">
              <a:spcBef>
                <a:spcPts val="0"/>
              </a:spcBef>
              <a:buNone/>
              <a:defRPr b="0" i="0" sz="5040" u="none" cap="none" strike="noStrike">
                <a:solidFill>
                  <a:srgbClr val="757575"/>
                </a:solidFill>
                <a:latin typeface="Arial"/>
                <a:ea typeface="Arial"/>
                <a:cs typeface="Arial"/>
                <a:sym typeface="Arial"/>
              </a:defRPr>
            </a:lvl7pPr>
            <a:lvl8pPr indent="0" lvl="7" marL="0" marR="0" rtl="0" algn="r">
              <a:spcBef>
                <a:spcPts val="0"/>
              </a:spcBef>
              <a:buNone/>
              <a:defRPr b="0" i="0" sz="5040" u="none" cap="none" strike="noStrike">
                <a:solidFill>
                  <a:srgbClr val="757575"/>
                </a:solidFill>
                <a:latin typeface="Arial"/>
                <a:ea typeface="Arial"/>
                <a:cs typeface="Arial"/>
                <a:sym typeface="Arial"/>
              </a:defRPr>
            </a:lvl8pPr>
            <a:lvl9pPr indent="0" lvl="8" marL="0" marR="0" rtl="0" algn="r">
              <a:spcBef>
                <a:spcPts val="0"/>
              </a:spcBef>
              <a:buNone/>
              <a:defRPr b="0" i="0" sz="504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4.png"/><Relationship Id="rId11" Type="http://schemas.openxmlformats.org/officeDocument/2006/relationships/image" Target="../media/image21.png"/><Relationship Id="rId22" Type="http://schemas.openxmlformats.org/officeDocument/2006/relationships/image" Target="../media/image15.png"/><Relationship Id="rId10" Type="http://schemas.openxmlformats.org/officeDocument/2006/relationships/image" Target="../media/image4.png"/><Relationship Id="rId21" Type="http://schemas.openxmlformats.org/officeDocument/2006/relationships/image" Target="../media/image12.png"/><Relationship Id="rId13" Type="http://schemas.openxmlformats.org/officeDocument/2006/relationships/image" Target="../media/image3.png"/><Relationship Id="rId24" Type="http://schemas.openxmlformats.org/officeDocument/2006/relationships/image" Target="../media/image10.png"/><Relationship Id="rId12" Type="http://schemas.openxmlformats.org/officeDocument/2006/relationships/image" Target="../media/image19.png"/><Relationship Id="rId23"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1.png"/><Relationship Id="rId9" Type="http://schemas.openxmlformats.org/officeDocument/2006/relationships/image" Target="../media/image7.png"/><Relationship Id="rId15" Type="http://schemas.openxmlformats.org/officeDocument/2006/relationships/image" Target="../media/image6.png"/><Relationship Id="rId14" Type="http://schemas.openxmlformats.org/officeDocument/2006/relationships/image" Target="../media/image5.png"/><Relationship Id="rId17" Type="http://schemas.openxmlformats.org/officeDocument/2006/relationships/image" Target="../media/image20.png"/><Relationship Id="rId16" Type="http://schemas.openxmlformats.org/officeDocument/2006/relationships/image" Target="../media/image9.png"/><Relationship Id="rId5" Type="http://schemas.openxmlformats.org/officeDocument/2006/relationships/image" Target="../media/image13.png"/><Relationship Id="rId19" Type="http://schemas.openxmlformats.org/officeDocument/2006/relationships/image" Target="../media/image22.png"/><Relationship Id="rId6" Type="http://schemas.openxmlformats.org/officeDocument/2006/relationships/image" Target="../media/image2.png"/><Relationship Id="rId18" Type="http://schemas.openxmlformats.org/officeDocument/2006/relationships/image" Target="../media/image18.png"/><Relationship Id="rId7" Type="http://schemas.openxmlformats.org/officeDocument/2006/relationships/image" Target="../media/image8.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5FF"/>
        </a:solidFill>
      </p:bgPr>
    </p:bg>
    <p:spTree>
      <p:nvGrpSpPr>
        <p:cNvPr id="88" name="Shape 88"/>
        <p:cNvGrpSpPr/>
        <p:nvPr/>
      </p:nvGrpSpPr>
      <p:grpSpPr>
        <a:xfrm>
          <a:off x="0" y="0"/>
          <a:ext cx="0" cy="0"/>
          <a:chOff x="0" y="0"/>
          <a:chExt cx="0" cy="0"/>
        </a:xfrm>
      </p:grpSpPr>
      <p:sp>
        <p:nvSpPr>
          <p:cNvPr id="89" name="Google Shape;89;p1"/>
          <p:cNvSpPr/>
          <p:nvPr/>
        </p:nvSpPr>
        <p:spPr>
          <a:xfrm>
            <a:off x="0" y="0"/>
            <a:ext cx="38404800" cy="3200400"/>
          </a:xfrm>
          <a:prstGeom prst="rect">
            <a:avLst/>
          </a:prstGeom>
          <a:solidFill>
            <a:srgbClr val="4A65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599">
                <a:solidFill>
                  <a:schemeClr val="lt1"/>
                </a:solidFill>
              </a:rPr>
              <a:t>From Text to 3D: Developing a Structured Framework for CAD Design Representation</a:t>
            </a:r>
            <a:endParaRPr/>
          </a:p>
          <a:p>
            <a:pPr indent="0" lvl="0" marL="0" marR="0" rtl="0" algn="ctr">
              <a:spcBef>
                <a:spcPts val="0"/>
              </a:spcBef>
              <a:spcAft>
                <a:spcPts val="0"/>
              </a:spcAft>
              <a:buNone/>
            </a:pPr>
            <a:r>
              <a:rPr b="1" lang="en-US" sz="4000">
                <a:solidFill>
                  <a:schemeClr val="lt1"/>
                </a:solidFill>
              </a:rPr>
              <a:t>Calvin ‘Vin’ Baker, David Oluigbo, Kavya Kalathur, Akash Anand</a:t>
            </a:r>
            <a:endParaRPr/>
          </a:p>
          <a:p>
            <a:pPr indent="0" lvl="0" marL="0" marR="0" rtl="0" algn="ctr">
              <a:spcBef>
                <a:spcPts val="0"/>
              </a:spcBef>
              <a:spcAft>
                <a:spcPts val="0"/>
              </a:spcAft>
              <a:buNone/>
            </a:pPr>
            <a:r>
              <a:rPr b="1" lang="en-US" sz="3200">
                <a:solidFill>
                  <a:schemeClr val="lt1"/>
                </a:solidFill>
              </a:rPr>
              <a:t>Massachusetts Institute of Technology</a:t>
            </a:r>
            <a:endParaRPr/>
          </a:p>
        </p:txBody>
      </p:sp>
      <p:pic>
        <p:nvPicPr>
          <p:cNvPr id="90" name="Google Shape;90;p1"/>
          <p:cNvPicPr preferRelativeResize="0"/>
          <p:nvPr/>
        </p:nvPicPr>
        <p:blipFill rotWithShape="1">
          <a:blip r:embed="rId3">
            <a:alphaModFix/>
          </a:blip>
          <a:srcRect b="0" l="0" r="0" t="0"/>
          <a:stretch/>
        </p:blipFill>
        <p:spPr>
          <a:xfrm>
            <a:off x="17745075" y="5575522"/>
            <a:ext cx="2914650" cy="1695450"/>
          </a:xfrm>
          <a:prstGeom prst="rect">
            <a:avLst/>
          </a:prstGeom>
          <a:noFill/>
          <a:ln>
            <a:noFill/>
          </a:ln>
        </p:spPr>
      </p:pic>
      <p:sp>
        <p:nvSpPr>
          <p:cNvPr id="91" name="Google Shape;91;p1"/>
          <p:cNvSpPr/>
          <p:nvPr/>
        </p:nvSpPr>
        <p:spPr>
          <a:xfrm>
            <a:off x="678550" y="16492423"/>
            <a:ext cx="10058400" cy="707700"/>
          </a:xfrm>
          <a:prstGeom prst="rect">
            <a:avLst/>
          </a:prstGeom>
          <a:solidFill>
            <a:srgbClr val="5B7B91"/>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3600">
                <a:solidFill>
                  <a:schemeClr val="lt1"/>
                </a:solidFill>
              </a:rPr>
              <a:t>Dataset Generation</a:t>
            </a:r>
            <a:endParaRPr b="1"/>
          </a:p>
        </p:txBody>
      </p:sp>
      <p:sp>
        <p:nvSpPr>
          <p:cNvPr id="92" name="Google Shape;92;p1"/>
          <p:cNvSpPr/>
          <p:nvPr/>
        </p:nvSpPr>
        <p:spPr>
          <a:xfrm>
            <a:off x="27609125" y="3536763"/>
            <a:ext cx="10058400" cy="9144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rPr>
              <a:t>Results</a:t>
            </a:r>
            <a:endParaRPr b="1"/>
          </a:p>
        </p:txBody>
      </p:sp>
      <p:sp>
        <p:nvSpPr>
          <p:cNvPr id="93" name="Google Shape;93;p1"/>
          <p:cNvSpPr/>
          <p:nvPr/>
        </p:nvSpPr>
        <p:spPr>
          <a:xfrm>
            <a:off x="678500" y="24846125"/>
            <a:ext cx="10058400" cy="4891800"/>
          </a:xfrm>
          <a:prstGeom prst="roundRect">
            <a:avLst>
              <a:gd fmla="val 16667" name="adj"/>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
          <p:cNvSpPr txBox="1"/>
          <p:nvPr/>
        </p:nvSpPr>
        <p:spPr>
          <a:xfrm>
            <a:off x="737575" y="28375775"/>
            <a:ext cx="1516800" cy="57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Calibri"/>
                <a:ea typeface="Calibri"/>
                <a:cs typeface="Calibri"/>
                <a:sym typeface="Calibri"/>
              </a:rPr>
              <a:t>Spatial Object</a:t>
            </a:r>
            <a:endParaRPr b="1" sz="1800">
              <a:solidFill>
                <a:srgbClr val="000000"/>
              </a:solidFill>
              <a:latin typeface="Calibri"/>
              <a:ea typeface="Calibri"/>
              <a:cs typeface="Calibri"/>
              <a:sym typeface="Calibri"/>
            </a:endParaRPr>
          </a:p>
        </p:txBody>
      </p:sp>
      <p:pic>
        <p:nvPicPr>
          <p:cNvPr id="95" name="Google Shape;95;p1"/>
          <p:cNvPicPr preferRelativeResize="0"/>
          <p:nvPr/>
        </p:nvPicPr>
        <p:blipFill rotWithShape="1">
          <a:blip r:embed="rId4">
            <a:alphaModFix/>
          </a:blip>
          <a:srcRect b="5555" l="6070" r="6079" t="5563"/>
          <a:stretch/>
        </p:blipFill>
        <p:spPr>
          <a:xfrm>
            <a:off x="5607270" y="26620931"/>
            <a:ext cx="1093200" cy="1180800"/>
          </a:xfrm>
          <a:prstGeom prst="roundRect">
            <a:avLst>
              <a:gd fmla="val 16667" name="adj"/>
            </a:avLst>
          </a:prstGeom>
          <a:noFill/>
          <a:ln>
            <a:noFill/>
          </a:ln>
        </p:spPr>
      </p:pic>
      <p:sp>
        <p:nvSpPr>
          <p:cNvPr id="96" name="Google Shape;96;p1"/>
          <p:cNvSpPr/>
          <p:nvPr/>
        </p:nvSpPr>
        <p:spPr>
          <a:xfrm>
            <a:off x="2102908" y="27850221"/>
            <a:ext cx="400500" cy="368100"/>
          </a:xfrm>
          <a:prstGeom prst="rightArrow">
            <a:avLst>
              <a:gd fmla="val 50000" name="adj1"/>
              <a:gd fmla="val 50000" name="adj2"/>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
          <p:cNvSpPr txBox="1"/>
          <p:nvPr/>
        </p:nvSpPr>
        <p:spPr>
          <a:xfrm>
            <a:off x="2770275" y="28770400"/>
            <a:ext cx="1623600" cy="22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Calibri"/>
                <a:ea typeface="Calibri"/>
                <a:cs typeface="Calibri"/>
                <a:sym typeface="Calibri"/>
              </a:rPr>
              <a:t>Parsed object</a:t>
            </a:r>
            <a:endParaRPr b="1" sz="1800">
              <a:solidFill>
                <a:srgbClr val="000000"/>
              </a:solidFill>
              <a:latin typeface="Calibri"/>
              <a:ea typeface="Calibri"/>
              <a:cs typeface="Calibri"/>
              <a:sym typeface="Calibri"/>
            </a:endParaRPr>
          </a:p>
        </p:txBody>
      </p:sp>
      <p:sp>
        <p:nvSpPr>
          <p:cNvPr id="98" name="Google Shape;98;p1"/>
          <p:cNvSpPr txBox="1"/>
          <p:nvPr/>
        </p:nvSpPr>
        <p:spPr>
          <a:xfrm>
            <a:off x="5296925" y="27990275"/>
            <a:ext cx="1623600" cy="57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Calibri"/>
                <a:ea typeface="Calibri"/>
                <a:cs typeface="Calibri"/>
                <a:sym typeface="Calibri"/>
              </a:rPr>
              <a:t>GPT 4o Structured Outputs</a:t>
            </a:r>
            <a:endParaRPr b="1" sz="1800">
              <a:latin typeface="Calibri"/>
              <a:ea typeface="Calibri"/>
              <a:cs typeface="Calibri"/>
              <a:sym typeface="Calibri"/>
            </a:endParaRPr>
          </a:p>
        </p:txBody>
      </p:sp>
      <p:sp>
        <p:nvSpPr>
          <p:cNvPr id="99" name="Google Shape;99;p1"/>
          <p:cNvSpPr/>
          <p:nvPr/>
        </p:nvSpPr>
        <p:spPr>
          <a:xfrm rot="-1634450">
            <a:off x="4586365" y="27641557"/>
            <a:ext cx="830399" cy="368440"/>
          </a:xfrm>
          <a:prstGeom prst="rightArrow">
            <a:avLst>
              <a:gd fmla="val 50000" name="adj1"/>
              <a:gd fmla="val 50000" name="adj2"/>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0" name="Google Shape;100;p1"/>
          <p:cNvPicPr preferRelativeResize="0"/>
          <p:nvPr/>
        </p:nvPicPr>
        <p:blipFill>
          <a:blip r:embed="rId5">
            <a:alphaModFix/>
          </a:blip>
          <a:stretch>
            <a:fillRect/>
          </a:stretch>
        </p:blipFill>
        <p:spPr>
          <a:xfrm>
            <a:off x="980937" y="27561987"/>
            <a:ext cx="924001" cy="944585"/>
          </a:xfrm>
          <a:prstGeom prst="rect">
            <a:avLst/>
          </a:prstGeom>
          <a:noFill/>
          <a:ln>
            <a:noFill/>
          </a:ln>
        </p:spPr>
      </p:pic>
      <p:sp>
        <p:nvSpPr>
          <p:cNvPr id="101" name="Google Shape;101;p1"/>
          <p:cNvSpPr txBox="1"/>
          <p:nvPr/>
        </p:nvSpPr>
        <p:spPr>
          <a:xfrm>
            <a:off x="2732100" y="27009275"/>
            <a:ext cx="1765200" cy="16932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350">
                <a:solidFill>
                  <a:srgbClr val="D6D6DD"/>
                </a:solidFill>
                <a:highlight>
                  <a:srgbClr val="181818"/>
                </a:highlight>
              </a:rPr>
              <a:t>{</a:t>
            </a:r>
            <a:r>
              <a:rPr lang="en-US" sz="350">
                <a:solidFill>
                  <a:srgbClr val="82D2CE"/>
                </a:solidFill>
                <a:highlight>
                  <a:srgbClr val="181818"/>
                </a:highlight>
              </a:rPr>
              <a:t>"objects"</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"sketch"</a:t>
            </a:r>
            <a:r>
              <a:rPr lang="en-US" sz="350">
                <a:solidFill>
                  <a:srgbClr val="D6D6DD"/>
                </a:solidFill>
                <a:highlight>
                  <a:srgbClr val="181818"/>
                </a:highlight>
              </a:rPr>
              <a:t>, </a:t>
            </a:r>
            <a:r>
              <a:rPr lang="en-US" sz="350">
                <a:solidFill>
                  <a:srgbClr val="82D2CE"/>
                </a:solidFill>
                <a:highlight>
                  <a:srgbClr val="181818"/>
                </a:highlight>
              </a:rPr>
              <a:t>"name"</a:t>
            </a:r>
            <a:r>
              <a:rPr lang="en-US" sz="350">
                <a:solidFill>
                  <a:srgbClr val="D6D6DD"/>
                </a:solidFill>
                <a:highlight>
                  <a:srgbClr val="181818"/>
                </a:highlight>
              </a:rPr>
              <a:t>: </a:t>
            </a:r>
            <a:r>
              <a:rPr lang="en-US" sz="350">
                <a:solidFill>
                  <a:srgbClr val="E394DC"/>
                </a:solidFill>
                <a:highlight>
                  <a:srgbClr val="181818"/>
                </a:highlight>
              </a:rPr>
              <a:t>"Sketch2"</a:t>
            </a:r>
            <a:r>
              <a:rPr lang="en-US" sz="350">
                <a:solidFill>
                  <a:srgbClr val="D6D6DD"/>
                </a:solidFill>
                <a:highlight>
                  <a:srgbClr val="181818"/>
                </a:highlight>
              </a:rPr>
              <a:t>, </a:t>
            </a:r>
            <a:r>
              <a:rPr lang="en-US" sz="350">
                <a:solidFill>
                  <a:srgbClr val="82D2CE"/>
                </a:solidFill>
                <a:highlight>
                  <a:srgbClr val="181818"/>
                </a:highlight>
              </a:rPr>
              <a:t>"data"</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"sketch"</a:t>
            </a:r>
            <a:r>
              <a:rPr lang="en-US" sz="350">
                <a:solidFill>
                  <a:srgbClr val="D6D6DD"/>
                </a:solidFill>
                <a:highlight>
                  <a:srgbClr val="181818"/>
                </a:highlight>
              </a:rPr>
              <a:t>, </a:t>
            </a:r>
            <a:r>
              <a:rPr lang="en-US" sz="350">
                <a:solidFill>
                  <a:srgbClr val="82D2CE"/>
                </a:solidFill>
                <a:highlight>
                  <a:srgbClr val="181818"/>
                </a:highlight>
              </a:rPr>
              <a:t>"reference_plane"</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"construction_plane"</a:t>
            </a:r>
            <a:r>
              <a:rPr lang="en-US" sz="350">
                <a:solidFill>
                  <a:srgbClr val="D6D6DD"/>
                </a:solidFill>
                <a:highlight>
                  <a:srgbClr val="181818"/>
                </a:highlight>
              </a:rPr>
              <a:t>, </a:t>
            </a:r>
            <a:r>
              <a:rPr lang="en-US" sz="350">
                <a:solidFill>
                  <a:srgbClr val="82D2CE"/>
                </a:solidFill>
                <a:highlight>
                  <a:srgbClr val="181818"/>
                </a:highlight>
              </a:rPr>
              <a:t>"plane_name"</a:t>
            </a:r>
            <a:r>
              <a:rPr lang="en-US" sz="350">
                <a:solidFill>
                  <a:srgbClr val="D6D6DD"/>
                </a:solidFill>
                <a:highlight>
                  <a:srgbClr val="181818"/>
                </a:highlight>
              </a:rPr>
              <a:t>: </a:t>
            </a:r>
            <a:r>
              <a:rPr lang="en-US" sz="350">
                <a:solidFill>
                  <a:srgbClr val="E394DC"/>
                </a:solidFill>
                <a:highlight>
                  <a:srgbClr val="181818"/>
                </a:highlight>
              </a:rPr>
              <a:t>"XY"</a:t>
            </a:r>
            <a:r>
              <a:rPr lang="en-US" sz="350">
                <a:solidFill>
                  <a:srgbClr val="D6D6DD"/>
                </a:solidFill>
                <a:highlight>
                  <a:srgbClr val="181818"/>
                </a:highlight>
              </a:rPr>
              <a:t>}, </a:t>
            </a:r>
            <a:r>
              <a:rPr lang="en-US" sz="350">
                <a:solidFill>
                  <a:srgbClr val="82D2CE"/>
                </a:solidFill>
                <a:highlight>
                  <a:srgbClr val="181818"/>
                </a:highlight>
              </a:rPr>
              <a:t>"sketch_curves"</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"line"</a:t>
            </a:r>
            <a:r>
              <a:rPr lang="en-US" sz="350">
                <a:solidFill>
                  <a:srgbClr val="D6D6DD"/>
                </a:solidFill>
                <a:highlight>
                  <a:srgbClr val="181818"/>
                </a:highlight>
              </a:rPr>
              <a:t>, </a:t>
            </a:r>
            <a:r>
              <a:rPr lang="en-US" sz="350">
                <a:solidFill>
                  <a:srgbClr val="82D2CE"/>
                </a:solidFill>
                <a:highlight>
                  <a:srgbClr val="181818"/>
                </a:highlight>
              </a:rPr>
              <a:t>"curve_name"</a:t>
            </a:r>
            <a:r>
              <a:rPr lang="en-US" sz="350">
                <a:solidFill>
                  <a:srgbClr val="D6D6DD"/>
                </a:solidFill>
                <a:highlight>
                  <a:srgbClr val="181818"/>
                </a:highlight>
              </a:rPr>
              <a:t>: </a:t>
            </a:r>
            <a:r>
              <a:rPr lang="en-US" sz="350">
                <a:solidFill>
                  <a:srgbClr val="E394DC"/>
                </a:solidFill>
                <a:highlight>
                  <a:srgbClr val="181818"/>
                </a:highlight>
              </a:rPr>
              <a:t>"Curve0"</a:t>
            </a:r>
            <a:r>
              <a:rPr lang="en-US" sz="350">
                <a:solidFill>
                  <a:srgbClr val="D6D6DD"/>
                </a:solidFill>
                <a:highlight>
                  <a:srgbClr val="181818"/>
                </a:highlight>
              </a:rPr>
              <a:t>, </a:t>
            </a:r>
            <a:r>
              <a:rPr lang="en-US" sz="350">
                <a:solidFill>
                  <a:srgbClr val="82D2CE"/>
                </a:solidFill>
                <a:highlight>
                  <a:srgbClr val="181818"/>
                </a:highlight>
              </a:rPr>
              <a:t>"start"</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"end"</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"is_construction"</a:t>
            </a:r>
            <a:r>
              <a:rPr lang="en-US" sz="350">
                <a:solidFill>
                  <a:srgbClr val="D6D6DD"/>
                </a:solidFill>
                <a:highlight>
                  <a:srgbClr val="181818"/>
                </a:highlight>
              </a:rPr>
              <a:t>: false},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"line"</a:t>
            </a:r>
            <a:r>
              <a:rPr lang="en-US" sz="350">
                <a:solidFill>
                  <a:srgbClr val="D6D6DD"/>
                </a:solidFill>
                <a:highlight>
                  <a:srgbClr val="181818"/>
                </a:highlight>
              </a:rPr>
              <a:t>, </a:t>
            </a:r>
            <a:r>
              <a:rPr lang="en-US" sz="350">
                <a:solidFill>
                  <a:srgbClr val="82D2CE"/>
                </a:solidFill>
                <a:highlight>
                  <a:srgbClr val="181818"/>
                </a:highlight>
              </a:rPr>
              <a:t>"curve_name"</a:t>
            </a:r>
            <a:r>
              <a:rPr lang="en-US" sz="350">
                <a:solidFill>
                  <a:srgbClr val="D6D6DD"/>
                </a:solidFill>
                <a:highlight>
                  <a:srgbClr val="181818"/>
                </a:highlight>
              </a:rPr>
              <a:t>: </a:t>
            </a:r>
            <a:r>
              <a:rPr lang="en-US" sz="350">
                <a:solidFill>
                  <a:srgbClr val="E394DC"/>
                </a:solidFill>
                <a:highlight>
                  <a:srgbClr val="181818"/>
                </a:highlight>
              </a:rPr>
              <a:t>"Curve1"</a:t>
            </a:r>
            <a:r>
              <a:rPr lang="en-US" sz="350">
                <a:solidFill>
                  <a:srgbClr val="D6D6DD"/>
                </a:solidFill>
                <a:highlight>
                  <a:srgbClr val="181818"/>
                </a:highlight>
              </a:rPr>
              <a:t>, </a:t>
            </a:r>
            <a:r>
              <a:rPr lang="en-US" sz="350">
                <a:solidFill>
                  <a:srgbClr val="82D2CE"/>
                </a:solidFill>
                <a:highlight>
                  <a:srgbClr val="181818"/>
                </a:highlight>
              </a:rPr>
              <a:t>"start"</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"end"</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"is_construction"</a:t>
            </a:r>
            <a:r>
              <a:rPr lang="en-US" sz="350">
                <a:solidFill>
                  <a:srgbClr val="D6D6DD"/>
                </a:solidFill>
                <a:highlight>
                  <a:srgbClr val="181818"/>
                </a:highlight>
              </a:rPr>
              <a:t>: false},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"line"</a:t>
            </a:r>
            <a:r>
              <a:rPr lang="en-US" sz="350">
                <a:solidFill>
                  <a:srgbClr val="D6D6DD"/>
                </a:solidFill>
                <a:highlight>
                  <a:srgbClr val="181818"/>
                </a:highlight>
              </a:rPr>
              <a:t>, </a:t>
            </a:r>
            <a:r>
              <a:rPr lang="en-US" sz="350">
                <a:solidFill>
                  <a:srgbClr val="82D2CE"/>
                </a:solidFill>
                <a:highlight>
                  <a:srgbClr val="181818"/>
                </a:highlight>
              </a:rPr>
              <a:t>"curve_name"</a:t>
            </a:r>
            <a:r>
              <a:rPr lang="en-US" sz="350">
                <a:solidFill>
                  <a:srgbClr val="D6D6DD"/>
                </a:solidFill>
                <a:highlight>
                  <a:srgbClr val="181818"/>
                </a:highlight>
              </a:rPr>
              <a:t>: </a:t>
            </a:r>
            <a:r>
              <a:rPr lang="en-US" sz="350">
                <a:solidFill>
                  <a:srgbClr val="E394DC"/>
                </a:solidFill>
                <a:highlight>
                  <a:srgbClr val="181818"/>
                </a:highlight>
              </a:rPr>
              <a:t>"Curve2"</a:t>
            </a:r>
            <a:r>
              <a:rPr lang="en-US" sz="350">
                <a:solidFill>
                  <a:srgbClr val="D6D6DD"/>
                </a:solidFill>
                <a:highlight>
                  <a:srgbClr val="181818"/>
                </a:highlight>
              </a:rPr>
              <a:t>, </a:t>
            </a:r>
            <a:r>
              <a:rPr lang="en-US" sz="350">
                <a:solidFill>
                  <a:srgbClr val="82D2CE"/>
                </a:solidFill>
                <a:highlight>
                  <a:srgbClr val="181818"/>
                </a:highlight>
              </a:rPr>
              <a:t>"start"</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"end"</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"is_construction"</a:t>
            </a:r>
            <a:r>
              <a:rPr lang="en-US" sz="350">
                <a:solidFill>
                  <a:srgbClr val="D6D6DD"/>
                </a:solidFill>
                <a:highlight>
                  <a:srgbClr val="181818"/>
                </a:highlight>
              </a:rPr>
              <a:t>: false},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"line"</a:t>
            </a:r>
            <a:r>
              <a:rPr lang="en-US" sz="350">
                <a:solidFill>
                  <a:srgbClr val="D6D6DD"/>
                </a:solidFill>
                <a:highlight>
                  <a:srgbClr val="181818"/>
                </a:highlight>
              </a:rPr>
              <a:t>, </a:t>
            </a:r>
            <a:r>
              <a:rPr lang="en-US" sz="350">
                <a:solidFill>
                  <a:srgbClr val="82D2CE"/>
                </a:solidFill>
                <a:highlight>
                  <a:srgbClr val="181818"/>
                </a:highlight>
              </a:rPr>
              <a:t>"curve_name"</a:t>
            </a:r>
            <a:r>
              <a:rPr lang="en-US" sz="350">
                <a:solidFill>
                  <a:srgbClr val="D6D6DD"/>
                </a:solidFill>
                <a:highlight>
                  <a:srgbClr val="181818"/>
                </a:highlight>
              </a:rPr>
              <a:t>: </a:t>
            </a:r>
            <a:r>
              <a:rPr lang="en-US" sz="350">
                <a:solidFill>
                  <a:srgbClr val="E394DC"/>
                </a:solidFill>
                <a:highlight>
                  <a:srgbClr val="181818"/>
                </a:highlight>
              </a:rPr>
              <a:t>"Curve3"</a:t>
            </a:r>
            <a:r>
              <a:rPr lang="en-US" sz="350">
                <a:solidFill>
                  <a:srgbClr val="D6D6DD"/>
                </a:solidFill>
                <a:highlight>
                  <a:srgbClr val="181818"/>
                </a:highlight>
              </a:rPr>
              <a:t>, </a:t>
            </a:r>
            <a:r>
              <a:rPr lang="en-US" sz="350">
                <a:solidFill>
                  <a:srgbClr val="82D2CE"/>
                </a:solidFill>
                <a:highlight>
                  <a:srgbClr val="181818"/>
                </a:highlight>
              </a:rPr>
              <a:t>"start"</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"end"</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"is_construction"</a:t>
            </a:r>
            <a:r>
              <a:rPr lang="en-US" sz="350">
                <a:solidFill>
                  <a:srgbClr val="D6D6DD"/>
                </a:solidFill>
                <a:highlight>
                  <a:srgbClr val="181818"/>
                </a:highlight>
              </a:rPr>
              <a:t>: false}], </a:t>
            </a:r>
            <a:r>
              <a:rPr lang="en-US" sz="350">
                <a:solidFill>
                  <a:srgbClr val="82D2CE"/>
                </a:solidFill>
                <a:highlight>
                  <a:srgbClr val="181818"/>
                </a:highlight>
              </a:rPr>
              <a:t>"sketch_points"</a:t>
            </a:r>
            <a:r>
              <a:rPr lang="en-US" sz="350">
                <a:solidFill>
                  <a:srgbClr val="D6D6DD"/>
                </a:solidFill>
                <a:highlight>
                  <a:srgbClr val="181818"/>
                </a:highlight>
              </a:rPr>
              <a:t>: [], </a:t>
            </a:r>
            <a:r>
              <a:rPr lang="en-US" sz="350">
                <a:solidFill>
                  <a:srgbClr val="82D2CE"/>
                </a:solidFill>
                <a:highlight>
                  <a:srgbClr val="181818"/>
                </a:highlight>
              </a:rPr>
              <a:t>"sketch_profiles"</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"sketch_profile"</a:t>
            </a:r>
            <a:r>
              <a:rPr lang="en-US" sz="350">
                <a:solidFill>
                  <a:srgbClr val="D6D6DD"/>
                </a:solidFill>
                <a:highlight>
                  <a:srgbClr val="181818"/>
                </a:highlight>
              </a:rPr>
              <a:t>, </a:t>
            </a:r>
            <a:r>
              <a:rPr lang="en-US" sz="350">
                <a:solidFill>
                  <a:srgbClr val="82D2CE"/>
                </a:solidFill>
                <a:highlight>
                  <a:srgbClr val="181818"/>
                </a:highlight>
              </a:rPr>
              <a:t>"profile_name"</a:t>
            </a:r>
            <a:r>
              <a:rPr lang="en-US" sz="350">
                <a:solidFill>
                  <a:srgbClr val="D6D6DD"/>
                </a:solidFill>
                <a:highlight>
                  <a:srgbClr val="181818"/>
                </a:highlight>
              </a:rPr>
              <a:t>: </a:t>
            </a:r>
            <a:r>
              <a:rPr lang="en-US" sz="350">
                <a:solidFill>
                  <a:srgbClr val="E394DC"/>
                </a:solidFill>
                <a:highlight>
                  <a:srgbClr val="181818"/>
                </a:highlight>
              </a:rPr>
              <a:t>"Profile0"</a:t>
            </a:r>
            <a:r>
              <a:rPr lang="en-US" sz="350">
                <a:solidFill>
                  <a:srgbClr val="D6D6DD"/>
                </a:solidFill>
                <a:highlight>
                  <a:srgbClr val="181818"/>
                </a:highlight>
              </a:rPr>
              <a:t>, </a:t>
            </a:r>
            <a:r>
              <a:rPr lang="en-US" sz="350">
                <a:solidFill>
                  <a:srgbClr val="82D2CE"/>
                </a:solidFill>
                <a:highlight>
                  <a:srgbClr val="181818"/>
                </a:highlight>
              </a:rPr>
              <a:t>"profile_loops"</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"sketch_profile_loop"</a:t>
            </a:r>
            <a:r>
              <a:rPr lang="en-US" sz="350">
                <a:solidFill>
                  <a:srgbClr val="D6D6DD"/>
                </a:solidFill>
                <a:highlight>
                  <a:srgbClr val="181818"/>
                </a:highlight>
              </a:rPr>
              <a:t>, </a:t>
            </a:r>
            <a:r>
              <a:rPr lang="en-US" sz="350">
                <a:solidFill>
                  <a:srgbClr val="82D2CE"/>
                </a:solidFill>
                <a:highlight>
                  <a:srgbClr val="181818"/>
                </a:highlight>
              </a:rPr>
              <a:t>"profile_loop_name"</a:t>
            </a:r>
            <a:r>
              <a:rPr lang="en-US" sz="350">
                <a:solidFill>
                  <a:srgbClr val="D6D6DD"/>
                </a:solidFill>
                <a:highlight>
                  <a:srgbClr val="181818"/>
                </a:highlight>
              </a:rPr>
              <a:t>: </a:t>
            </a:r>
            <a:r>
              <a:rPr lang="en-US" sz="350">
                <a:solidFill>
                  <a:srgbClr val="E394DC"/>
                </a:solidFill>
                <a:highlight>
                  <a:srgbClr val="181818"/>
                </a:highlight>
              </a:rPr>
              <a:t>"ProfileLoop0"</a:t>
            </a:r>
            <a:r>
              <a:rPr lang="en-US" sz="350">
                <a:solidFill>
                  <a:srgbClr val="D6D6DD"/>
                </a:solidFill>
                <a:highlight>
                  <a:srgbClr val="181818"/>
                </a:highlight>
              </a:rPr>
              <a:t>, </a:t>
            </a:r>
            <a:r>
              <a:rPr lang="en-US" sz="350">
                <a:solidFill>
                  <a:srgbClr val="82D2CE"/>
                </a:solidFill>
                <a:highlight>
                  <a:srgbClr val="181818"/>
                </a:highlight>
              </a:rPr>
              <a:t>"curve_names"</a:t>
            </a:r>
            <a:r>
              <a:rPr lang="en-US" sz="350">
                <a:solidFill>
                  <a:srgbClr val="D6D6DD"/>
                </a:solidFill>
                <a:highlight>
                  <a:srgbClr val="181818"/>
                </a:highlight>
              </a:rPr>
              <a:t>: [</a:t>
            </a:r>
            <a:r>
              <a:rPr lang="en-US" sz="350">
                <a:solidFill>
                  <a:srgbClr val="E394DC"/>
                </a:solidFill>
                <a:highlight>
                  <a:srgbClr val="181818"/>
                </a:highlight>
              </a:rPr>
              <a:t>"Curve0"</a:t>
            </a:r>
            <a:r>
              <a:rPr lang="en-US" sz="350">
                <a:solidFill>
                  <a:srgbClr val="D6D6DD"/>
                </a:solidFill>
                <a:highlight>
                  <a:srgbClr val="181818"/>
                </a:highlight>
              </a:rPr>
              <a:t>, </a:t>
            </a:r>
            <a:r>
              <a:rPr lang="en-US" sz="350">
                <a:solidFill>
                  <a:srgbClr val="E394DC"/>
                </a:solidFill>
                <a:highlight>
                  <a:srgbClr val="181818"/>
                </a:highlight>
              </a:rPr>
              <a:t>"Curve1"</a:t>
            </a:r>
            <a:r>
              <a:rPr lang="en-US" sz="350">
                <a:solidFill>
                  <a:srgbClr val="D6D6DD"/>
                </a:solidFill>
                <a:highlight>
                  <a:srgbClr val="181818"/>
                </a:highlight>
              </a:rPr>
              <a:t>, </a:t>
            </a:r>
            <a:r>
              <a:rPr lang="en-US" sz="350">
                <a:solidFill>
                  <a:srgbClr val="E394DC"/>
                </a:solidFill>
                <a:highlight>
                  <a:srgbClr val="181818"/>
                </a:highlight>
              </a:rPr>
              <a:t>"Curve2"</a:t>
            </a:r>
            <a:r>
              <a:rPr lang="en-US" sz="350">
                <a:solidFill>
                  <a:srgbClr val="D6D6DD"/>
                </a:solidFill>
                <a:highlight>
                  <a:srgbClr val="181818"/>
                </a:highlight>
              </a:rPr>
              <a:t>, </a:t>
            </a:r>
            <a:r>
              <a:rPr lang="en-US" sz="350">
                <a:solidFill>
                  <a:srgbClr val="E394DC"/>
                </a:solidFill>
                <a:highlight>
                  <a:srgbClr val="181818"/>
                </a:highlight>
              </a:rPr>
              <a:t>"Curve3"</a:t>
            </a:r>
            <a:r>
              <a:rPr lang="en-US" sz="350">
                <a:solidFill>
                  <a:srgbClr val="D6D6DD"/>
                </a:solidFill>
                <a:highlight>
                  <a:srgbClr val="181818"/>
                </a:highlight>
              </a:rPr>
              <a:t>], </a:t>
            </a:r>
            <a:r>
              <a:rPr lang="en-US" sz="350">
                <a:solidFill>
                  <a:srgbClr val="82D2CE"/>
                </a:solidFill>
                <a:highlight>
                  <a:srgbClr val="181818"/>
                </a:highlight>
              </a:rPr>
              <a:t>"is_outer"</a:t>
            </a:r>
            <a:r>
              <a:rPr lang="en-US" sz="350">
                <a:solidFill>
                  <a:srgbClr val="D6D6DD"/>
                </a:solidFill>
                <a:highlight>
                  <a:srgbClr val="181818"/>
                </a:highlight>
              </a:rPr>
              <a:t>: true}]}], </a:t>
            </a:r>
            <a:r>
              <a:rPr lang="en-US" sz="350">
                <a:solidFill>
                  <a:srgbClr val="82D2CE"/>
                </a:solidFill>
                <a:highlight>
                  <a:srgbClr val="181818"/>
                </a:highlight>
              </a:rPr>
              <a:t>"transform"</a:t>
            </a:r>
            <a:r>
              <a:rPr lang="en-US" sz="350">
                <a:solidFill>
                  <a:srgbClr val="D6D6DD"/>
                </a:solidFill>
                <a:highlight>
                  <a:srgbClr val="181818"/>
                </a:highlight>
              </a:rPr>
              <a:t>: [</a:t>
            </a:r>
            <a:r>
              <a:rPr lang="en-US" sz="350">
                <a:solidFill>
                  <a:srgbClr val="EBC88D"/>
                </a:solidFill>
                <a:highlight>
                  <a:srgbClr val="181818"/>
                </a:highlight>
              </a:rPr>
              <a:t>1.0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1.0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1.0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1.0</a:t>
            </a:r>
            <a:r>
              <a:rPr lang="en-US" sz="350">
                <a:solidFill>
                  <a:srgbClr val="D6D6DD"/>
                </a:solidFill>
                <a:highlight>
                  <a:srgbClr val="181818"/>
                </a:highlight>
              </a:rPr>
              <a:t>], </a:t>
            </a:r>
            <a:r>
              <a:rPr lang="en-US" sz="350">
                <a:solidFill>
                  <a:srgbClr val="82D2CE"/>
                </a:solidFill>
                <a:highlight>
                  <a:srgbClr val="181818"/>
                </a:highlight>
              </a:rPr>
              <a:t>"dimensions"</a:t>
            </a:r>
            <a:r>
              <a:rPr lang="en-US" sz="350">
                <a:solidFill>
                  <a:srgbClr val="D6D6DD"/>
                </a:solidFill>
                <a:highlight>
                  <a:srgbClr val="181818"/>
                </a:highlight>
              </a:rPr>
              <a:t>: [], </a:t>
            </a:r>
            <a:r>
              <a:rPr lang="en-US" sz="350">
                <a:solidFill>
                  <a:srgbClr val="82D2CE"/>
                </a:solidFill>
                <a:highlight>
                  <a:srgbClr val="181818"/>
                </a:highlight>
              </a:rPr>
              <a:t>"constraints"</a:t>
            </a:r>
            <a:r>
              <a:rPr lang="en-US" sz="350">
                <a:solidFill>
                  <a:srgbClr val="D6D6DD"/>
                </a:solidFill>
                <a:highlight>
                  <a:srgbClr val="181818"/>
                </a:highlight>
              </a:rPr>
              <a:t>: []}},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"extrude"</a:t>
            </a:r>
            <a:r>
              <a:rPr lang="en-US" sz="350">
                <a:solidFill>
                  <a:srgbClr val="D6D6DD"/>
                </a:solidFill>
                <a:highlight>
                  <a:srgbClr val="181818"/>
                </a:highlight>
              </a:rPr>
              <a:t>, </a:t>
            </a:r>
            <a:r>
              <a:rPr lang="en-US" sz="350">
                <a:solidFill>
                  <a:srgbClr val="82D2CE"/>
                </a:solidFill>
                <a:highlight>
                  <a:srgbClr val="181818"/>
                </a:highlight>
              </a:rPr>
              <a:t>"name"</a:t>
            </a:r>
            <a:r>
              <a:rPr lang="en-US" sz="350">
                <a:solidFill>
                  <a:srgbClr val="D6D6DD"/>
                </a:solidFill>
                <a:highlight>
                  <a:srgbClr val="181818"/>
                </a:highlight>
              </a:rPr>
              <a:t>: </a:t>
            </a:r>
            <a:r>
              <a:rPr lang="en-US" sz="350">
                <a:solidFill>
                  <a:srgbClr val="E394DC"/>
                </a:solidFill>
                <a:highlight>
                  <a:srgbClr val="181818"/>
                </a:highlight>
              </a:rPr>
              <a:t>"Extrude1"</a:t>
            </a:r>
            <a:r>
              <a:rPr lang="en-US" sz="350">
                <a:solidFill>
                  <a:srgbClr val="D6D6DD"/>
                </a:solidFill>
                <a:highlight>
                  <a:srgbClr val="181818"/>
                </a:highlight>
              </a:rPr>
              <a:t>, </a:t>
            </a:r>
            <a:r>
              <a:rPr lang="en-US" sz="350">
                <a:solidFill>
                  <a:srgbClr val="82D2CE"/>
                </a:solidFill>
                <a:highlight>
                  <a:srgbClr val="181818"/>
                </a:highlight>
              </a:rPr>
              <a:t>"data"</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"extrude"</a:t>
            </a:r>
            <a:r>
              <a:rPr lang="en-US" sz="350">
                <a:solidFill>
                  <a:srgbClr val="D6D6DD"/>
                </a:solidFill>
                <a:highlight>
                  <a:srgbClr val="181818"/>
                </a:highlight>
              </a:rPr>
              <a:t>, </a:t>
            </a:r>
            <a:r>
              <a:rPr lang="en-US" sz="350">
                <a:solidFill>
                  <a:srgbClr val="82D2CE"/>
                </a:solidFill>
                <a:highlight>
                  <a:srgbClr val="181818"/>
                </a:highlight>
              </a:rPr>
              <a:t>"profiles"</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"profile"</a:t>
            </a:r>
            <a:r>
              <a:rPr lang="en-US" sz="350">
                <a:solidFill>
                  <a:srgbClr val="D6D6DD"/>
                </a:solidFill>
                <a:highlight>
                  <a:srgbClr val="181818"/>
                </a:highlight>
              </a:rPr>
              <a:t>, </a:t>
            </a:r>
            <a:r>
              <a:rPr lang="en-US" sz="350">
                <a:solidFill>
                  <a:srgbClr val="82D2CE"/>
                </a:solidFill>
                <a:highlight>
                  <a:srgbClr val="181818"/>
                </a:highlight>
              </a:rPr>
              <a:t>"sketch_name"</a:t>
            </a:r>
            <a:r>
              <a:rPr lang="en-US" sz="350">
                <a:solidFill>
                  <a:srgbClr val="D6D6DD"/>
                </a:solidFill>
                <a:highlight>
                  <a:srgbClr val="181818"/>
                </a:highlight>
              </a:rPr>
              <a:t>: </a:t>
            </a:r>
            <a:r>
              <a:rPr lang="en-US" sz="350">
                <a:solidFill>
                  <a:srgbClr val="E394DC"/>
                </a:solidFill>
                <a:highlight>
                  <a:srgbClr val="181818"/>
                </a:highlight>
              </a:rPr>
              <a:t>"Sketch2"</a:t>
            </a:r>
            <a:r>
              <a:rPr lang="en-US" sz="350">
                <a:solidFill>
                  <a:srgbClr val="D6D6DD"/>
                </a:solidFill>
                <a:highlight>
                  <a:srgbClr val="181818"/>
                </a:highlight>
              </a:rPr>
              <a:t>, </a:t>
            </a:r>
            <a:r>
              <a:rPr lang="en-US" sz="350">
                <a:solidFill>
                  <a:srgbClr val="82D2CE"/>
                </a:solidFill>
                <a:highlight>
                  <a:srgbClr val="181818"/>
                </a:highlight>
              </a:rPr>
              <a:t>"profile_name"</a:t>
            </a:r>
            <a:r>
              <a:rPr lang="en-US" sz="350">
                <a:solidFill>
                  <a:srgbClr val="D6D6DD"/>
                </a:solidFill>
                <a:highlight>
                  <a:srgbClr val="181818"/>
                </a:highlight>
              </a:rPr>
              <a:t>: </a:t>
            </a:r>
            <a:r>
              <a:rPr lang="en-US" sz="350">
                <a:solidFill>
                  <a:srgbClr val="E394DC"/>
                </a:solidFill>
                <a:highlight>
                  <a:srgbClr val="181818"/>
                </a:highlight>
              </a:rPr>
              <a:t>"Profile0"</a:t>
            </a:r>
            <a:r>
              <a:rPr lang="en-US" sz="350">
                <a:solidFill>
                  <a:srgbClr val="D6D6DD"/>
                </a:solidFill>
                <a:highlight>
                  <a:srgbClr val="181818"/>
                </a:highlight>
              </a:rPr>
              <a:t>, </a:t>
            </a:r>
            <a:r>
              <a:rPr lang="en-US" sz="350">
                <a:solidFill>
                  <a:srgbClr val="82D2CE"/>
                </a:solidFill>
                <a:highlight>
                  <a:srgbClr val="181818"/>
                </a:highlight>
              </a:rPr>
              <a:t>"point_on_profile"</a:t>
            </a:r>
            <a:r>
              <a:rPr lang="en-US" sz="350">
                <a:solidFill>
                  <a:srgbClr val="D6D6DD"/>
                </a:solidFill>
                <a:highlight>
                  <a:srgbClr val="181818"/>
                </a:highlight>
              </a:rPr>
              <a:t>: [</a:t>
            </a:r>
            <a:r>
              <a:rPr lang="en-US" sz="350">
                <a:solidFill>
                  <a:srgbClr val="EBC88D"/>
                </a:solidFill>
                <a:highlight>
                  <a:srgbClr val="181818"/>
                </a:highlight>
              </a:rPr>
              <a:t>0.25</a:t>
            </a:r>
            <a:r>
              <a:rPr lang="en-US" sz="350">
                <a:solidFill>
                  <a:srgbClr val="D6D6DD"/>
                </a:solidFill>
                <a:highlight>
                  <a:srgbClr val="181818"/>
                </a:highlight>
              </a:rPr>
              <a:t>, </a:t>
            </a:r>
            <a:r>
              <a:rPr lang="en-US" sz="350">
                <a:solidFill>
                  <a:srgbClr val="EBC88D"/>
                </a:solidFill>
                <a:highlight>
                  <a:srgbClr val="181818"/>
                </a:highlight>
              </a:rPr>
              <a:t>0.25</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"extent"</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"one_side"</a:t>
            </a:r>
            <a:r>
              <a:rPr lang="en-US" sz="350">
                <a:solidFill>
                  <a:srgbClr val="D6D6DD"/>
                </a:solidFill>
                <a:highlight>
                  <a:srgbClr val="181818"/>
                </a:highlight>
              </a:rPr>
              <a:t>, </a:t>
            </a:r>
            <a:r>
              <a:rPr lang="en-US" sz="350">
                <a:solidFill>
                  <a:srgbClr val="82D2CE"/>
                </a:solidFill>
                <a:highlight>
                  <a:srgbClr val="181818"/>
                </a:highlight>
              </a:rPr>
              <a:t>"extent_one"</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"distance"</a:t>
            </a:r>
            <a:r>
              <a:rPr lang="en-US" sz="350">
                <a:solidFill>
                  <a:srgbClr val="D6D6DD"/>
                </a:solidFill>
                <a:highlight>
                  <a:srgbClr val="181818"/>
                </a:highlight>
              </a:rPr>
              <a:t>, </a:t>
            </a:r>
            <a:r>
              <a:rPr lang="en-US" sz="350">
                <a:solidFill>
                  <a:srgbClr val="82D2CE"/>
                </a:solidFill>
                <a:highlight>
                  <a:srgbClr val="181818"/>
                </a:highlight>
              </a:rPr>
              <a:t>"distance"</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82D2CE"/>
                </a:solidFill>
                <a:highlight>
                  <a:srgbClr val="181818"/>
                </a:highlight>
              </a:rPr>
              <a:t>"direction"</a:t>
            </a:r>
            <a:r>
              <a:rPr lang="en-US" sz="350">
                <a:solidFill>
                  <a:srgbClr val="D6D6DD"/>
                </a:solidFill>
                <a:highlight>
                  <a:srgbClr val="181818"/>
                </a:highlight>
              </a:rPr>
              <a:t>: </a:t>
            </a:r>
            <a:r>
              <a:rPr lang="en-US" sz="350">
                <a:solidFill>
                  <a:srgbClr val="E394DC"/>
                </a:solidFill>
                <a:highlight>
                  <a:srgbClr val="181818"/>
                </a:highlight>
              </a:rPr>
              <a:t>"PositiveExtentDirection"</a:t>
            </a:r>
            <a:r>
              <a:rPr lang="en-US" sz="350">
                <a:solidFill>
                  <a:srgbClr val="D6D6DD"/>
                </a:solidFill>
                <a:highlight>
                  <a:srgbClr val="181818"/>
                </a:highlight>
              </a:rPr>
              <a:t>}, </a:t>
            </a:r>
            <a:r>
              <a:rPr lang="en-US" sz="350">
                <a:solidFill>
                  <a:srgbClr val="82D2CE"/>
                </a:solidFill>
                <a:highlight>
                  <a:srgbClr val="181818"/>
                </a:highlight>
              </a:rPr>
              <a:t>"taper_angle_one"</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"start"</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"profile_plane"</a:t>
            </a:r>
            <a:r>
              <a:rPr lang="en-US" sz="350">
                <a:solidFill>
                  <a:srgbClr val="D6D6DD"/>
                </a:solidFill>
                <a:highlight>
                  <a:srgbClr val="181818"/>
                </a:highlight>
              </a:rPr>
              <a:t>}, </a:t>
            </a:r>
            <a:r>
              <a:rPr lang="en-US" sz="350">
                <a:solidFill>
                  <a:srgbClr val="82D2CE"/>
                </a:solidFill>
                <a:highlight>
                  <a:srgbClr val="181818"/>
                </a:highlight>
              </a:rPr>
              <a:t>"operation"</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"new_body"</a:t>
            </a:r>
            <a:r>
              <a:rPr lang="en-US" sz="350">
                <a:solidFill>
                  <a:srgbClr val="D6D6DD"/>
                </a:solidFill>
                <a:highlight>
                  <a:srgbClr val="181818"/>
                </a:highlight>
              </a:rPr>
              <a:t>, </a:t>
            </a:r>
            <a:r>
              <a:rPr lang="en-US" sz="350">
                <a:solidFill>
                  <a:srgbClr val="82D2CE"/>
                </a:solidFill>
                <a:highlight>
                  <a:srgbClr val="181818"/>
                </a:highlight>
              </a:rPr>
              <a:t>"body_names"</a:t>
            </a:r>
            <a:r>
              <a:rPr lang="en-US" sz="350">
                <a:solidFill>
                  <a:srgbClr val="D6D6DD"/>
                </a:solidFill>
                <a:highlight>
                  <a:srgbClr val="181818"/>
                </a:highlight>
              </a:rPr>
              <a:t>: [</a:t>
            </a:r>
            <a:r>
              <a:rPr lang="en-US" sz="350">
                <a:solidFill>
                  <a:srgbClr val="E394DC"/>
                </a:solidFill>
                <a:highlight>
                  <a:srgbClr val="181818"/>
                </a:highlight>
              </a:rPr>
              <a:t>"Body1"</a:t>
            </a:r>
            <a:r>
              <a:rPr lang="en-US" sz="350">
                <a:solidFill>
                  <a:srgbClr val="D6D6DD"/>
                </a:solidFill>
                <a:highlight>
                  <a:srgbClr val="181818"/>
                </a:highlight>
              </a:rPr>
              <a:t>]}}}]}</a:t>
            </a:r>
            <a:endParaRPr sz="350">
              <a:solidFill>
                <a:srgbClr val="D6D6DD"/>
              </a:solidFill>
              <a:highlight>
                <a:srgbClr val="181818"/>
              </a:highlight>
            </a:endParaRPr>
          </a:p>
        </p:txBody>
      </p:sp>
      <p:pic>
        <p:nvPicPr>
          <p:cNvPr id="102" name="Google Shape;102;p1"/>
          <p:cNvPicPr preferRelativeResize="0"/>
          <p:nvPr/>
        </p:nvPicPr>
        <p:blipFill>
          <a:blip r:embed="rId6">
            <a:alphaModFix/>
          </a:blip>
          <a:stretch>
            <a:fillRect/>
          </a:stretch>
        </p:blipFill>
        <p:spPr>
          <a:xfrm>
            <a:off x="980923" y="25615072"/>
            <a:ext cx="924125" cy="924125"/>
          </a:xfrm>
          <a:prstGeom prst="rect">
            <a:avLst/>
          </a:prstGeom>
          <a:solidFill>
            <a:srgbClr val="EA9999"/>
          </a:solidFill>
          <a:ln>
            <a:noFill/>
          </a:ln>
        </p:spPr>
      </p:pic>
      <p:sp>
        <p:nvSpPr>
          <p:cNvPr id="103" name="Google Shape;103;p1"/>
          <p:cNvSpPr/>
          <p:nvPr/>
        </p:nvSpPr>
        <p:spPr>
          <a:xfrm>
            <a:off x="2009308" y="25925183"/>
            <a:ext cx="400500" cy="368100"/>
          </a:xfrm>
          <a:prstGeom prst="rightArrow">
            <a:avLst>
              <a:gd fmla="val 50000" name="adj1"/>
              <a:gd fmla="val 50000" name="adj2"/>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
          <p:cNvSpPr txBox="1"/>
          <p:nvPr/>
        </p:nvSpPr>
        <p:spPr>
          <a:xfrm>
            <a:off x="643112" y="26397425"/>
            <a:ext cx="1623600" cy="57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Calibri"/>
                <a:ea typeface="Calibri"/>
                <a:cs typeface="Calibri"/>
                <a:sym typeface="Calibri"/>
              </a:rPr>
              <a:t>User Request</a:t>
            </a:r>
            <a:endParaRPr b="1" sz="1800">
              <a:solidFill>
                <a:srgbClr val="000000"/>
              </a:solidFill>
              <a:latin typeface="Calibri"/>
              <a:ea typeface="Calibri"/>
              <a:cs typeface="Calibri"/>
              <a:sym typeface="Calibri"/>
            </a:endParaRPr>
          </a:p>
        </p:txBody>
      </p:sp>
      <p:pic>
        <p:nvPicPr>
          <p:cNvPr id="105" name="Google Shape;105;p1"/>
          <p:cNvPicPr preferRelativeResize="0"/>
          <p:nvPr/>
        </p:nvPicPr>
        <p:blipFill>
          <a:blip r:embed="rId7">
            <a:alphaModFix/>
          </a:blip>
          <a:stretch>
            <a:fillRect/>
          </a:stretch>
        </p:blipFill>
        <p:spPr>
          <a:xfrm>
            <a:off x="2471604" y="25925184"/>
            <a:ext cx="2221035" cy="368225"/>
          </a:xfrm>
          <a:prstGeom prst="rect">
            <a:avLst/>
          </a:prstGeom>
          <a:solidFill>
            <a:srgbClr val="EA9999"/>
          </a:solidFill>
          <a:ln>
            <a:noFill/>
          </a:ln>
        </p:spPr>
      </p:pic>
      <p:sp>
        <p:nvSpPr>
          <p:cNvPr id="106" name="Google Shape;106;p1"/>
          <p:cNvSpPr txBox="1"/>
          <p:nvPr/>
        </p:nvSpPr>
        <p:spPr>
          <a:xfrm>
            <a:off x="2440356" y="26286545"/>
            <a:ext cx="22209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Calibri"/>
                <a:ea typeface="Calibri"/>
                <a:cs typeface="Calibri"/>
                <a:sym typeface="Calibri"/>
              </a:rPr>
              <a:t>Prompting</a:t>
            </a:r>
            <a:endParaRPr b="1" sz="1800">
              <a:solidFill>
                <a:srgbClr val="000000"/>
              </a:solidFill>
              <a:latin typeface="Calibri"/>
              <a:ea typeface="Calibri"/>
              <a:cs typeface="Calibri"/>
              <a:sym typeface="Calibri"/>
            </a:endParaRPr>
          </a:p>
        </p:txBody>
      </p:sp>
      <p:sp>
        <p:nvSpPr>
          <p:cNvPr id="107" name="Google Shape;107;p1"/>
          <p:cNvSpPr/>
          <p:nvPr/>
        </p:nvSpPr>
        <p:spPr>
          <a:xfrm rot="2552332">
            <a:off x="4673289" y="26394153"/>
            <a:ext cx="854620" cy="368393"/>
          </a:xfrm>
          <a:prstGeom prst="rightArrow">
            <a:avLst>
              <a:gd fmla="val 50000" name="adj1"/>
              <a:gd fmla="val 50000" name="adj2"/>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
          <p:cNvSpPr/>
          <p:nvPr/>
        </p:nvSpPr>
        <p:spPr>
          <a:xfrm>
            <a:off x="6791987" y="27080332"/>
            <a:ext cx="400500" cy="368100"/>
          </a:xfrm>
          <a:prstGeom prst="rightArrow">
            <a:avLst>
              <a:gd fmla="val 50000" name="adj1"/>
              <a:gd fmla="val 50000" name="adj2"/>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
          <p:cNvSpPr txBox="1"/>
          <p:nvPr/>
        </p:nvSpPr>
        <p:spPr>
          <a:xfrm>
            <a:off x="7247701" y="28583000"/>
            <a:ext cx="1516800" cy="22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Calibri"/>
                <a:ea typeface="Calibri"/>
                <a:cs typeface="Calibri"/>
                <a:sym typeface="Calibri"/>
              </a:rPr>
              <a:t>Parsed object</a:t>
            </a:r>
            <a:endParaRPr b="1" sz="1800">
              <a:solidFill>
                <a:srgbClr val="000000"/>
              </a:solidFill>
              <a:latin typeface="Calibri"/>
              <a:ea typeface="Calibri"/>
              <a:cs typeface="Calibri"/>
              <a:sym typeface="Calibri"/>
            </a:endParaRPr>
          </a:p>
        </p:txBody>
      </p:sp>
      <p:sp>
        <p:nvSpPr>
          <p:cNvPr id="110" name="Google Shape;110;p1"/>
          <p:cNvSpPr txBox="1"/>
          <p:nvPr/>
        </p:nvSpPr>
        <p:spPr>
          <a:xfrm>
            <a:off x="7299740" y="26293396"/>
            <a:ext cx="1412700" cy="21780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350">
                <a:solidFill>
                  <a:srgbClr val="D6D6DD"/>
                </a:solidFill>
                <a:highlight>
                  <a:srgbClr val="181818"/>
                </a:highlight>
              </a:rPr>
              <a:t>{</a:t>
            </a:r>
            <a:r>
              <a:rPr lang="en-US" sz="350">
                <a:solidFill>
                  <a:srgbClr val="82D2CE"/>
                </a:solidFill>
                <a:highlight>
                  <a:srgbClr val="181818"/>
                </a:highlight>
              </a:rPr>
              <a:t>"objects"</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"sketch"</a:t>
            </a:r>
            <a:r>
              <a:rPr lang="en-US" sz="350">
                <a:solidFill>
                  <a:srgbClr val="D6D6DD"/>
                </a:solidFill>
                <a:highlight>
                  <a:srgbClr val="181818"/>
                </a:highlight>
              </a:rPr>
              <a:t>, </a:t>
            </a:r>
            <a:r>
              <a:rPr lang="en-US" sz="350">
                <a:solidFill>
                  <a:srgbClr val="82D2CE"/>
                </a:solidFill>
                <a:highlight>
                  <a:srgbClr val="181818"/>
                </a:highlight>
              </a:rPr>
              <a:t>"name"</a:t>
            </a:r>
            <a:r>
              <a:rPr lang="en-US" sz="350">
                <a:solidFill>
                  <a:srgbClr val="D6D6DD"/>
                </a:solidFill>
                <a:highlight>
                  <a:srgbClr val="181818"/>
                </a:highlight>
              </a:rPr>
              <a:t>: </a:t>
            </a:r>
            <a:r>
              <a:rPr lang="en-US" sz="350">
                <a:solidFill>
                  <a:srgbClr val="E394DC"/>
                </a:solidFill>
                <a:highlight>
                  <a:srgbClr val="181818"/>
                </a:highlight>
              </a:rPr>
              <a:t>"Sketch2"</a:t>
            </a:r>
            <a:r>
              <a:rPr lang="en-US" sz="350">
                <a:solidFill>
                  <a:srgbClr val="D6D6DD"/>
                </a:solidFill>
                <a:highlight>
                  <a:srgbClr val="181818"/>
                </a:highlight>
              </a:rPr>
              <a:t>, </a:t>
            </a:r>
            <a:r>
              <a:rPr lang="en-US" sz="350">
                <a:solidFill>
                  <a:srgbClr val="82D2CE"/>
                </a:solidFill>
                <a:highlight>
                  <a:srgbClr val="181818"/>
                </a:highlight>
              </a:rPr>
              <a:t>"data"</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"sketch"</a:t>
            </a:r>
            <a:r>
              <a:rPr lang="en-US" sz="350">
                <a:solidFill>
                  <a:srgbClr val="D6D6DD"/>
                </a:solidFill>
                <a:highlight>
                  <a:srgbClr val="181818"/>
                </a:highlight>
              </a:rPr>
              <a:t>, </a:t>
            </a:r>
            <a:r>
              <a:rPr lang="en-US" sz="350">
                <a:solidFill>
                  <a:srgbClr val="82D2CE"/>
                </a:solidFill>
                <a:highlight>
                  <a:srgbClr val="181818"/>
                </a:highlight>
              </a:rPr>
              <a:t>"reference_plane"</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"construction_plane"</a:t>
            </a:r>
            <a:r>
              <a:rPr lang="en-US" sz="350">
                <a:solidFill>
                  <a:srgbClr val="D6D6DD"/>
                </a:solidFill>
                <a:highlight>
                  <a:srgbClr val="181818"/>
                </a:highlight>
              </a:rPr>
              <a:t>, </a:t>
            </a:r>
            <a:r>
              <a:rPr lang="en-US" sz="350">
                <a:solidFill>
                  <a:srgbClr val="82D2CE"/>
                </a:solidFill>
                <a:highlight>
                  <a:srgbClr val="181818"/>
                </a:highlight>
              </a:rPr>
              <a:t>"plane_name"</a:t>
            </a:r>
            <a:r>
              <a:rPr lang="en-US" sz="350">
                <a:solidFill>
                  <a:srgbClr val="D6D6DD"/>
                </a:solidFill>
                <a:highlight>
                  <a:srgbClr val="181818"/>
                </a:highlight>
              </a:rPr>
              <a:t>: </a:t>
            </a:r>
            <a:r>
              <a:rPr lang="en-US" sz="350">
                <a:solidFill>
                  <a:srgbClr val="E394DC"/>
                </a:solidFill>
                <a:highlight>
                  <a:srgbClr val="181818"/>
                </a:highlight>
              </a:rPr>
              <a:t>"XY"</a:t>
            </a:r>
            <a:r>
              <a:rPr lang="en-US" sz="350">
                <a:solidFill>
                  <a:srgbClr val="D6D6DD"/>
                </a:solidFill>
                <a:highlight>
                  <a:srgbClr val="181818"/>
                </a:highlight>
              </a:rPr>
              <a:t>}, </a:t>
            </a:r>
            <a:r>
              <a:rPr lang="en-US" sz="350">
                <a:solidFill>
                  <a:srgbClr val="82D2CE"/>
                </a:solidFill>
                <a:highlight>
                  <a:srgbClr val="181818"/>
                </a:highlight>
              </a:rPr>
              <a:t>"sketch_curves"</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"line"</a:t>
            </a:r>
            <a:r>
              <a:rPr lang="en-US" sz="350">
                <a:solidFill>
                  <a:srgbClr val="D6D6DD"/>
                </a:solidFill>
                <a:highlight>
                  <a:srgbClr val="181818"/>
                </a:highlight>
              </a:rPr>
              <a:t>, </a:t>
            </a:r>
            <a:r>
              <a:rPr lang="en-US" sz="350">
                <a:solidFill>
                  <a:srgbClr val="82D2CE"/>
                </a:solidFill>
                <a:highlight>
                  <a:srgbClr val="181818"/>
                </a:highlight>
              </a:rPr>
              <a:t>"curve_name"</a:t>
            </a:r>
            <a:r>
              <a:rPr lang="en-US" sz="350">
                <a:solidFill>
                  <a:srgbClr val="D6D6DD"/>
                </a:solidFill>
                <a:highlight>
                  <a:srgbClr val="181818"/>
                </a:highlight>
              </a:rPr>
              <a:t>: </a:t>
            </a:r>
            <a:r>
              <a:rPr lang="en-US" sz="350">
                <a:solidFill>
                  <a:srgbClr val="E394DC"/>
                </a:solidFill>
                <a:highlight>
                  <a:srgbClr val="181818"/>
                </a:highlight>
              </a:rPr>
              <a:t>"Curve0"</a:t>
            </a:r>
            <a:r>
              <a:rPr lang="en-US" sz="350">
                <a:solidFill>
                  <a:srgbClr val="D6D6DD"/>
                </a:solidFill>
                <a:highlight>
                  <a:srgbClr val="181818"/>
                </a:highlight>
              </a:rPr>
              <a:t>, </a:t>
            </a:r>
            <a:r>
              <a:rPr lang="en-US" sz="350">
                <a:solidFill>
                  <a:srgbClr val="82D2CE"/>
                </a:solidFill>
                <a:highlight>
                  <a:srgbClr val="181818"/>
                </a:highlight>
              </a:rPr>
              <a:t>"start"</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"end"</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"is_construction"</a:t>
            </a:r>
            <a:r>
              <a:rPr lang="en-US" sz="350">
                <a:solidFill>
                  <a:srgbClr val="D6D6DD"/>
                </a:solidFill>
                <a:highlight>
                  <a:srgbClr val="181818"/>
                </a:highlight>
              </a:rPr>
              <a:t>: false},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"line"</a:t>
            </a:r>
            <a:r>
              <a:rPr lang="en-US" sz="350">
                <a:solidFill>
                  <a:srgbClr val="D6D6DD"/>
                </a:solidFill>
                <a:highlight>
                  <a:srgbClr val="181818"/>
                </a:highlight>
              </a:rPr>
              <a:t>, </a:t>
            </a:r>
            <a:r>
              <a:rPr lang="en-US" sz="350">
                <a:solidFill>
                  <a:srgbClr val="82D2CE"/>
                </a:solidFill>
                <a:highlight>
                  <a:srgbClr val="181818"/>
                </a:highlight>
              </a:rPr>
              <a:t>"curve_name"</a:t>
            </a:r>
            <a:r>
              <a:rPr lang="en-US" sz="350">
                <a:solidFill>
                  <a:srgbClr val="D6D6DD"/>
                </a:solidFill>
                <a:highlight>
                  <a:srgbClr val="181818"/>
                </a:highlight>
              </a:rPr>
              <a:t>: </a:t>
            </a:r>
            <a:r>
              <a:rPr lang="en-US" sz="350">
                <a:solidFill>
                  <a:srgbClr val="E394DC"/>
                </a:solidFill>
                <a:highlight>
                  <a:srgbClr val="181818"/>
                </a:highlight>
              </a:rPr>
              <a:t>"Curve1"</a:t>
            </a:r>
            <a:r>
              <a:rPr lang="en-US" sz="350">
                <a:solidFill>
                  <a:srgbClr val="D6D6DD"/>
                </a:solidFill>
                <a:highlight>
                  <a:srgbClr val="181818"/>
                </a:highlight>
              </a:rPr>
              <a:t>, </a:t>
            </a:r>
            <a:r>
              <a:rPr lang="en-US" sz="350">
                <a:solidFill>
                  <a:srgbClr val="82D2CE"/>
                </a:solidFill>
                <a:highlight>
                  <a:srgbClr val="181818"/>
                </a:highlight>
              </a:rPr>
              <a:t>"start"</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"end"</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"is_construction"</a:t>
            </a:r>
            <a:r>
              <a:rPr lang="en-US" sz="350">
                <a:solidFill>
                  <a:srgbClr val="D6D6DD"/>
                </a:solidFill>
                <a:highlight>
                  <a:srgbClr val="181818"/>
                </a:highlight>
              </a:rPr>
              <a:t>: false},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"line"</a:t>
            </a:r>
            <a:r>
              <a:rPr lang="en-US" sz="350">
                <a:solidFill>
                  <a:srgbClr val="D6D6DD"/>
                </a:solidFill>
                <a:highlight>
                  <a:srgbClr val="181818"/>
                </a:highlight>
              </a:rPr>
              <a:t>, </a:t>
            </a:r>
            <a:r>
              <a:rPr lang="en-US" sz="350">
                <a:solidFill>
                  <a:srgbClr val="82D2CE"/>
                </a:solidFill>
                <a:highlight>
                  <a:srgbClr val="181818"/>
                </a:highlight>
              </a:rPr>
              <a:t>"curve_name"</a:t>
            </a:r>
            <a:r>
              <a:rPr lang="en-US" sz="350">
                <a:solidFill>
                  <a:srgbClr val="D6D6DD"/>
                </a:solidFill>
                <a:highlight>
                  <a:srgbClr val="181818"/>
                </a:highlight>
              </a:rPr>
              <a:t>: </a:t>
            </a:r>
            <a:r>
              <a:rPr lang="en-US" sz="350">
                <a:solidFill>
                  <a:srgbClr val="E394DC"/>
                </a:solidFill>
                <a:highlight>
                  <a:srgbClr val="181818"/>
                </a:highlight>
              </a:rPr>
              <a:t>"Curve2"</a:t>
            </a:r>
            <a:r>
              <a:rPr lang="en-US" sz="350">
                <a:solidFill>
                  <a:srgbClr val="D6D6DD"/>
                </a:solidFill>
                <a:highlight>
                  <a:srgbClr val="181818"/>
                </a:highlight>
              </a:rPr>
              <a:t>, </a:t>
            </a:r>
            <a:r>
              <a:rPr lang="en-US" sz="350">
                <a:solidFill>
                  <a:srgbClr val="82D2CE"/>
                </a:solidFill>
                <a:highlight>
                  <a:srgbClr val="181818"/>
                </a:highlight>
              </a:rPr>
              <a:t>"start"</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"end"</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"is_construction"</a:t>
            </a:r>
            <a:r>
              <a:rPr lang="en-US" sz="350">
                <a:solidFill>
                  <a:srgbClr val="D6D6DD"/>
                </a:solidFill>
                <a:highlight>
                  <a:srgbClr val="181818"/>
                </a:highlight>
              </a:rPr>
              <a:t>: false},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"line"</a:t>
            </a:r>
            <a:r>
              <a:rPr lang="en-US" sz="350">
                <a:solidFill>
                  <a:srgbClr val="D6D6DD"/>
                </a:solidFill>
                <a:highlight>
                  <a:srgbClr val="181818"/>
                </a:highlight>
              </a:rPr>
              <a:t>, </a:t>
            </a:r>
            <a:r>
              <a:rPr lang="en-US" sz="350">
                <a:solidFill>
                  <a:srgbClr val="82D2CE"/>
                </a:solidFill>
                <a:highlight>
                  <a:srgbClr val="181818"/>
                </a:highlight>
              </a:rPr>
              <a:t>"curve_name"</a:t>
            </a:r>
            <a:r>
              <a:rPr lang="en-US" sz="350">
                <a:solidFill>
                  <a:srgbClr val="D6D6DD"/>
                </a:solidFill>
                <a:highlight>
                  <a:srgbClr val="181818"/>
                </a:highlight>
              </a:rPr>
              <a:t>: </a:t>
            </a:r>
            <a:r>
              <a:rPr lang="en-US" sz="350">
                <a:solidFill>
                  <a:srgbClr val="E394DC"/>
                </a:solidFill>
                <a:highlight>
                  <a:srgbClr val="181818"/>
                </a:highlight>
              </a:rPr>
              <a:t>"Curve3"</a:t>
            </a:r>
            <a:r>
              <a:rPr lang="en-US" sz="350">
                <a:solidFill>
                  <a:srgbClr val="D6D6DD"/>
                </a:solidFill>
                <a:highlight>
                  <a:srgbClr val="181818"/>
                </a:highlight>
              </a:rPr>
              <a:t>, </a:t>
            </a:r>
            <a:r>
              <a:rPr lang="en-US" sz="350">
                <a:solidFill>
                  <a:srgbClr val="82D2CE"/>
                </a:solidFill>
                <a:highlight>
                  <a:srgbClr val="181818"/>
                </a:highlight>
              </a:rPr>
              <a:t>"start"</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0.5</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"end"</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"is_construction"</a:t>
            </a:r>
            <a:r>
              <a:rPr lang="en-US" sz="350">
                <a:solidFill>
                  <a:srgbClr val="D6D6DD"/>
                </a:solidFill>
                <a:highlight>
                  <a:srgbClr val="181818"/>
                </a:highlight>
              </a:rPr>
              <a:t>: false}], </a:t>
            </a:r>
            <a:r>
              <a:rPr lang="en-US" sz="350">
                <a:solidFill>
                  <a:srgbClr val="82D2CE"/>
                </a:solidFill>
                <a:highlight>
                  <a:srgbClr val="181818"/>
                </a:highlight>
              </a:rPr>
              <a:t>"sketch_points"</a:t>
            </a:r>
            <a:r>
              <a:rPr lang="en-US" sz="350">
                <a:solidFill>
                  <a:srgbClr val="D6D6DD"/>
                </a:solidFill>
                <a:highlight>
                  <a:srgbClr val="181818"/>
                </a:highlight>
              </a:rPr>
              <a:t>: [], </a:t>
            </a:r>
            <a:r>
              <a:rPr lang="en-US" sz="350">
                <a:solidFill>
                  <a:srgbClr val="82D2CE"/>
                </a:solidFill>
                <a:highlight>
                  <a:srgbClr val="181818"/>
                </a:highlight>
              </a:rPr>
              <a:t>"sketch_profiles"</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"sketch_profile"</a:t>
            </a:r>
            <a:r>
              <a:rPr lang="en-US" sz="350">
                <a:solidFill>
                  <a:srgbClr val="D6D6DD"/>
                </a:solidFill>
                <a:highlight>
                  <a:srgbClr val="181818"/>
                </a:highlight>
              </a:rPr>
              <a:t>, </a:t>
            </a:r>
            <a:r>
              <a:rPr lang="en-US" sz="350">
                <a:solidFill>
                  <a:srgbClr val="82D2CE"/>
                </a:solidFill>
                <a:highlight>
                  <a:srgbClr val="181818"/>
                </a:highlight>
              </a:rPr>
              <a:t>"profile_name"</a:t>
            </a:r>
            <a:r>
              <a:rPr lang="en-US" sz="350">
                <a:solidFill>
                  <a:srgbClr val="D6D6DD"/>
                </a:solidFill>
                <a:highlight>
                  <a:srgbClr val="181818"/>
                </a:highlight>
              </a:rPr>
              <a:t>: </a:t>
            </a:r>
            <a:r>
              <a:rPr lang="en-US" sz="350">
                <a:solidFill>
                  <a:srgbClr val="E394DC"/>
                </a:solidFill>
                <a:highlight>
                  <a:srgbClr val="181818"/>
                </a:highlight>
              </a:rPr>
              <a:t>"Profile0"</a:t>
            </a:r>
            <a:r>
              <a:rPr lang="en-US" sz="350">
                <a:solidFill>
                  <a:srgbClr val="D6D6DD"/>
                </a:solidFill>
                <a:highlight>
                  <a:srgbClr val="181818"/>
                </a:highlight>
              </a:rPr>
              <a:t>, </a:t>
            </a:r>
            <a:r>
              <a:rPr lang="en-US" sz="350">
                <a:solidFill>
                  <a:srgbClr val="82D2CE"/>
                </a:solidFill>
                <a:highlight>
                  <a:srgbClr val="181818"/>
                </a:highlight>
              </a:rPr>
              <a:t>"profile_loops"</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"sketch_profile_loop"</a:t>
            </a:r>
            <a:r>
              <a:rPr lang="en-US" sz="350">
                <a:solidFill>
                  <a:srgbClr val="D6D6DD"/>
                </a:solidFill>
                <a:highlight>
                  <a:srgbClr val="181818"/>
                </a:highlight>
              </a:rPr>
              <a:t>, </a:t>
            </a:r>
            <a:r>
              <a:rPr lang="en-US" sz="350">
                <a:solidFill>
                  <a:srgbClr val="82D2CE"/>
                </a:solidFill>
                <a:highlight>
                  <a:srgbClr val="181818"/>
                </a:highlight>
              </a:rPr>
              <a:t>"profile_loop_name"</a:t>
            </a:r>
            <a:r>
              <a:rPr lang="en-US" sz="350">
                <a:solidFill>
                  <a:srgbClr val="D6D6DD"/>
                </a:solidFill>
                <a:highlight>
                  <a:srgbClr val="181818"/>
                </a:highlight>
              </a:rPr>
              <a:t>: </a:t>
            </a:r>
            <a:r>
              <a:rPr lang="en-US" sz="350">
                <a:solidFill>
                  <a:srgbClr val="E394DC"/>
                </a:solidFill>
                <a:highlight>
                  <a:srgbClr val="181818"/>
                </a:highlight>
              </a:rPr>
              <a:t>"ProfileLoop0"</a:t>
            </a:r>
            <a:r>
              <a:rPr lang="en-US" sz="350">
                <a:solidFill>
                  <a:srgbClr val="D6D6DD"/>
                </a:solidFill>
                <a:highlight>
                  <a:srgbClr val="181818"/>
                </a:highlight>
              </a:rPr>
              <a:t>, </a:t>
            </a:r>
            <a:r>
              <a:rPr lang="en-US" sz="350">
                <a:solidFill>
                  <a:srgbClr val="82D2CE"/>
                </a:solidFill>
                <a:highlight>
                  <a:srgbClr val="181818"/>
                </a:highlight>
              </a:rPr>
              <a:t>"curve_names"</a:t>
            </a:r>
            <a:r>
              <a:rPr lang="en-US" sz="350">
                <a:solidFill>
                  <a:srgbClr val="D6D6DD"/>
                </a:solidFill>
                <a:highlight>
                  <a:srgbClr val="181818"/>
                </a:highlight>
              </a:rPr>
              <a:t>: [</a:t>
            </a:r>
            <a:r>
              <a:rPr lang="en-US" sz="350">
                <a:solidFill>
                  <a:srgbClr val="E394DC"/>
                </a:solidFill>
                <a:highlight>
                  <a:srgbClr val="181818"/>
                </a:highlight>
              </a:rPr>
              <a:t>"Curve0"</a:t>
            </a:r>
            <a:r>
              <a:rPr lang="en-US" sz="350">
                <a:solidFill>
                  <a:srgbClr val="D6D6DD"/>
                </a:solidFill>
                <a:highlight>
                  <a:srgbClr val="181818"/>
                </a:highlight>
              </a:rPr>
              <a:t>, </a:t>
            </a:r>
            <a:r>
              <a:rPr lang="en-US" sz="350">
                <a:solidFill>
                  <a:srgbClr val="E394DC"/>
                </a:solidFill>
                <a:highlight>
                  <a:srgbClr val="181818"/>
                </a:highlight>
              </a:rPr>
              <a:t>"Curve1"</a:t>
            </a:r>
            <a:r>
              <a:rPr lang="en-US" sz="350">
                <a:solidFill>
                  <a:srgbClr val="D6D6DD"/>
                </a:solidFill>
                <a:highlight>
                  <a:srgbClr val="181818"/>
                </a:highlight>
              </a:rPr>
              <a:t>, </a:t>
            </a:r>
            <a:r>
              <a:rPr lang="en-US" sz="350">
                <a:solidFill>
                  <a:srgbClr val="E394DC"/>
                </a:solidFill>
                <a:highlight>
                  <a:srgbClr val="181818"/>
                </a:highlight>
              </a:rPr>
              <a:t>"Curve2"</a:t>
            </a:r>
            <a:r>
              <a:rPr lang="en-US" sz="350">
                <a:solidFill>
                  <a:srgbClr val="D6D6DD"/>
                </a:solidFill>
                <a:highlight>
                  <a:srgbClr val="181818"/>
                </a:highlight>
              </a:rPr>
              <a:t>, </a:t>
            </a:r>
            <a:r>
              <a:rPr lang="en-US" sz="350">
                <a:solidFill>
                  <a:srgbClr val="E394DC"/>
                </a:solidFill>
                <a:highlight>
                  <a:srgbClr val="181818"/>
                </a:highlight>
              </a:rPr>
              <a:t>"Curve3"</a:t>
            </a:r>
            <a:r>
              <a:rPr lang="en-US" sz="350">
                <a:solidFill>
                  <a:srgbClr val="D6D6DD"/>
                </a:solidFill>
                <a:highlight>
                  <a:srgbClr val="181818"/>
                </a:highlight>
              </a:rPr>
              <a:t>], </a:t>
            </a:r>
            <a:r>
              <a:rPr lang="en-US" sz="350">
                <a:solidFill>
                  <a:srgbClr val="82D2CE"/>
                </a:solidFill>
                <a:highlight>
                  <a:srgbClr val="181818"/>
                </a:highlight>
              </a:rPr>
              <a:t>"is_outer"</a:t>
            </a:r>
            <a:r>
              <a:rPr lang="en-US" sz="350">
                <a:solidFill>
                  <a:srgbClr val="D6D6DD"/>
                </a:solidFill>
                <a:highlight>
                  <a:srgbClr val="181818"/>
                </a:highlight>
              </a:rPr>
              <a:t>: true}]}], </a:t>
            </a:r>
            <a:r>
              <a:rPr lang="en-US" sz="350">
                <a:solidFill>
                  <a:srgbClr val="82D2CE"/>
                </a:solidFill>
                <a:highlight>
                  <a:srgbClr val="181818"/>
                </a:highlight>
              </a:rPr>
              <a:t>"transform"</a:t>
            </a:r>
            <a:r>
              <a:rPr lang="en-US" sz="350">
                <a:solidFill>
                  <a:srgbClr val="D6D6DD"/>
                </a:solidFill>
                <a:highlight>
                  <a:srgbClr val="181818"/>
                </a:highlight>
              </a:rPr>
              <a:t>: [</a:t>
            </a:r>
            <a:r>
              <a:rPr lang="en-US" sz="350">
                <a:solidFill>
                  <a:srgbClr val="EBC88D"/>
                </a:solidFill>
                <a:highlight>
                  <a:srgbClr val="181818"/>
                </a:highlight>
              </a:rPr>
              <a:t>1.0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1.0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1.0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EBC88D"/>
                </a:solidFill>
                <a:highlight>
                  <a:srgbClr val="181818"/>
                </a:highlight>
              </a:rPr>
              <a:t>1.0</a:t>
            </a:r>
            <a:r>
              <a:rPr lang="en-US" sz="350">
                <a:solidFill>
                  <a:srgbClr val="D6D6DD"/>
                </a:solidFill>
                <a:highlight>
                  <a:srgbClr val="181818"/>
                </a:highlight>
              </a:rPr>
              <a:t>], </a:t>
            </a:r>
            <a:r>
              <a:rPr lang="en-US" sz="350">
                <a:solidFill>
                  <a:srgbClr val="82D2CE"/>
                </a:solidFill>
                <a:highlight>
                  <a:srgbClr val="181818"/>
                </a:highlight>
              </a:rPr>
              <a:t>"dimensions"</a:t>
            </a:r>
            <a:r>
              <a:rPr lang="en-US" sz="350">
                <a:solidFill>
                  <a:srgbClr val="D6D6DD"/>
                </a:solidFill>
                <a:highlight>
                  <a:srgbClr val="181818"/>
                </a:highlight>
              </a:rPr>
              <a:t>: [], </a:t>
            </a:r>
            <a:r>
              <a:rPr lang="en-US" sz="350">
                <a:solidFill>
                  <a:srgbClr val="82D2CE"/>
                </a:solidFill>
                <a:highlight>
                  <a:srgbClr val="181818"/>
                </a:highlight>
              </a:rPr>
              <a:t>"constraints"</a:t>
            </a:r>
            <a:r>
              <a:rPr lang="en-US" sz="350">
                <a:solidFill>
                  <a:srgbClr val="D6D6DD"/>
                </a:solidFill>
                <a:highlight>
                  <a:srgbClr val="181818"/>
                </a:highlight>
              </a:rPr>
              <a:t>: []}},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"extrude"</a:t>
            </a:r>
            <a:r>
              <a:rPr lang="en-US" sz="350">
                <a:solidFill>
                  <a:srgbClr val="D6D6DD"/>
                </a:solidFill>
                <a:highlight>
                  <a:srgbClr val="181818"/>
                </a:highlight>
              </a:rPr>
              <a:t>, </a:t>
            </a:r>
            <a:r>
              <a:rPr lang="en-US" sz="350">
                <a:solidFill>
                  <a:srgbClr val="82D2CE"/>
                </a:solidFill>
                <a:highlight>
                  <a:srgbClr val="181818"/>
                </a:highlight>
              </a:rPr>
              <a:t>"name"</a:t>
            </a:r>
            <a:r>
              <a:rPr lang="en-US" sz="350">
                <a:solidFill>
                  <a:srgbClr val="D6D6DD"/>
                </a:solidFill>
                <a:highlight>
                  <a:srgbClr val="181818"/>
                </a:highlight>
              </a:rPr>
              <a:t>: </a:t>
            </a:r>
            <a:r>
              <a:rPr lang="en-US" sz="350">
                <a:solidFill>
                  <a:srgbClr val="E394DC"/>
                </a:solidFill>
                <a:highlight>
                  <a:srgbClr val="181818"/>
                </a:highlight>
              </a:rPr>
              <a:t>"Extrude1"</a:t>
            </a:r>
            <a:r>
              <a:rPr lang="en-US" sz="350">
                <a:solidFill>
                  <a:srgbClr val="D6D6DD"/>
                </a:solidFill>
                <a:highlight>
                  <a:srgbClr val="181818"/>
                </a:highlight>
              </a:rPr>
              <a:t>, </a:t>
            </a:r>
            <a:r>
              <a:rPr lang="en-US" sz="350">
                <a:solidFill>
                  <a:srgbClr val="82D2CE"/>
                </a:solidFill>
                <a:highlight>
                  <a:srgbClr val="181818"/>
                </a:highlight>
              </a:rPr>
              <a:t>"data"</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"extrude"</a:t>
            </a:r>
            <a:r>
              <a:rPr lang="en-US" sz="350">
                <a:solidFill>
                  <a:srgbClr val="D6D6DD"/>
                </a:solidFill>
                <a:highlight>
                  <a:srgbClr val="181818"/>
                </a:highlight>
              </a:rPr>
              <a:t>, </a:t>
            </a:r>
            <a:r>
              <a:rPr lang="en-US" sz="350">
                <a:solidFill>
                  <a:srgbClr val="82D2CE"/>
                </a:solidFill>
                <a:highlight>
                  <a:srgbClr val="181818"/>
                </a:highlight>
              </a:rPr>
              <a:t>"profiles"</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"profile"</a:t>
            </a:r>
            <a:r>
              <a:rPr lang="en-US" sz="350">
                <a:solidFill>
                  <a:srgbClr val="D6D6DD"/>
                </a:solidFill>
                <a:highlight>
                  <a:srgbClr val="181818"/>
                </a:highlight>
              </a:rPr>
              <a:t>, </a:t>
            </a:r>
            <a:r>
              <a:rPr lang="en-US" sz="350">
                <a:solidFill>
                  <a:srgbClr val="82D2CE"/>
                </a:solidFill>
                <a:highlight>
                  <a:srgbClr val="181818"/>
                </a:highlight>
              </a:rPr>
              <a:t>"sketch_name"</a:t>
            </a:r>
            <a:r>
              <a:rPr lang="en-US" sz="350">
                <a:solidFill>
                  <a:srgbClr val="D6D6DD"/>
                </a:solidFill>
                <a:highlight>
                  <a:srgbClr val="181818"/>
                </a:highlight>
              </a:rPr>
              <a:t>: </a:t>
            </a:r>
            <a:r>
              <a:rPr lang="en-US" sz="350">
                <a:solidFill>
                  <a:srgbClr val="E394DC"/>
                </a:solidFill>
                <a:highlight>
                  <a:srgbClr val="181818"/>
                </a:highlight>
              </a:rPr>
              <a:t>"Sketch2"</a:t>
            </a:r>
            <a:r>
              <a:rPr lang="en-US" sz="350">
                <a:solidFill>
                  <a:srgbClr val="D6D6DD"/>
                </a:solidFill>
                <a:highlight>
                  <a:srgbClr val="181818"/>
                </a:highlight>
              </a:rPr>
              <a:t>, </a:t>
            </a:r>
            <a:r>
              <a:rPr lang="en-US" sz="350">
                <a:solidFill>
                  <a:srgbClr val="82D2CE"/>
                </a:solidFill>
                <a:highlight>
                  <a:srgbClr val="181818"/>
                </a:highlight>
              </a:rPr>
              <a:t>"profile_name"</a:t>
            </a:r>
            <a:r>
              <a:rPr lang="en-US" sz="350">
                <a:solidFill>
                  <a:srgbClr val="D6D6DD"/>
                </a:solidFill>
                <a:highlight>
                  <a:srgbClr val="181818"/>
                </a:highlight>
              </a:rPr>
              <a:t>: </a:t>
            </a:r>
            <a:r>
              <a:rPr lang="en-US" sz="350">
                <a:solidFill>
                  <a:srgbClr val="E394DC"/>
                </a:solidFill>
                <a:highlight>
                  <a:srgbClr val="181818"/>
                </a:highlight>
              </a:rPr>
              <a:t>"Profile0"</a:t>
            </a:r>
            <a:r>
              <a:rPr lang="en-US" sz="350">
                <a:solidFill>
                  <a:srgbClr val="D6D6DD"/>
                </a:solidFill>
                <a:highlight>
                  <a:srgbClr val="181818"/>
                </a:highlight>
              </a:rPr>
              <a:t>, </a:t>
            </a:r>
            <a:r>
              <a:rPr lang="en-US" sz="350">
                <a:solidFill>
                  <a:srgbClr val="82D2CE"/>
                </a:solidFill>
                <a:highlight>
                  <a:srgbClr val="181818"/>
                </a:highlight>
              </a:rPr>
              <a:t>"point_on_profile"</a:t>
            </a:r>
            <a:r>
              <a:rPr lang="en-US" sz="350">
                <a:solidFill>
                  <a:srgbClr val="D6D6DD"/>
                </a:solidFill>
                <a:highlight>
                  <a:srgbClr val="181818"/>
                </a:highlight>
              </a:rPr>
              <a:t>: [</a:t>
            </a:r>
            <a:r>
              <a:rPr lang="en-US" sz="350">
                <a:solidFill>
                  <a:srgbClr val="EBC88D"/>
                </a:solidFill>
                <a:highlight>
                  <a:srgbClr val="181818"/>
                </a:highlight>
              </a:rPr>
              <a:t>0.25</a:t>
            </a:r>
            <a:r>
              <a:rPr lang="en-US" sz="350">
                <a:solidFill>
                  <a:srgbClr val="D6D6DD"/>
                </a:solidFill>
                <a:highlight>
                  <a:srgbClr val="181818"/>
                </a:highlight>
              </a:rPr>
              <a:t>, </a:t>
            </a:r>
            <a:r>
              <a:rPr lang="en-US" sz="350">
                <a:solidFill>
                  <a:srgbClr val="EBC88D"/>
                </a:solidFill>
                <a:highlight>
                  <a:srgbClr val="181818"/>
                </a:highlight>
              </a:rPr>
              <a:t>0.25</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"extent"</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"one_side"</a:t>
            </a:r>
            <a:r>
              <a:rPr lang="en-US" sz="350">
                <a:solidFill>
                  <a:srgbClr val="D6D6DD"/>
                </a:solidFill>
                <a:highlight>
                  <a:srgbClr val="181818"/>
                </a:highlight>
              </a:rPr>
              <a:t>, </a:t>
            </a:r>
            <a:r>
              <a:rPr lang="en-US" sz="350">
                <a:solidFill>
                  <a:srgbClr val="82D2CE"/>
                </a:solidFill>
                <a:highlight>
                  <a:srgbClr val="181818"/>
                </a:highlight>
              </a:rPr>
              <a:t>"extent_one"</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"distance"</a:t>
            </a:r>
            <a:r>
              <a:rPr lang="en-US" sz="350">
                <a:solidFill>
                  <a:srgbClr val="D6D6DD"/>
                </a:solidFill>
                <a:highlight>
                  <a:srgbClr val="181818"/>
                </a:highlight>
              </a:rPr>
              <a:t>, </a:t>
            </a:r>
            <a:r>
              <a:rPr lang="en-US" sz="350">
                <a:solidFill>
                  <a:srgbClr val="82D2CE"/>
                </a:solidFill>
                <a:highlight>
                  <a:srgbClr val="181818"/>
                </a:highlight>
              </a:rPr>
              <a:t>"distance"</a:t>
            </a:r>
            <a:r>
              <a:rPr lang="en-US" sz="350">
                <a:solidFill>
                  <a:srgbClr val="D6D6DD"/>
                </a:solidFill>
                <a:highlight>
                  <a:srgbClr val="181818"/>
                </a:highlight>
              </a:rPr>
              <a:t>: </a:t>
            </a:r>
            <a:r>
              <a:rPr lang="en-US" sz="350">
                <a:solidFill>
                  <a:srgbClr val="EBC88D"/>
                </a:solidFill>
                <a:highlight>
                  <a:srgbClr val="181818"/>
                </a:highlight>
              </a:rPr>
              <a:t>1.0</a:t>
            </a:r>
            <a:r>
              <a:rPr lang="en-US" sz="350">
                <a:solidFill>
                  <a:srgbClr val="D6D6DD"/>
                </a:solidFill>
                <a:highlight>
                  <a:srgbClr val="181818"/>
                </a:highlight>
              </a:rPr>
              <a:t>  </a:t>
            </a:r>
            <a:r>
              <a:rPr lang="en-US" sz="350">
                <a:solidFill>
                  <a:srgbClr val="82D2CE"/>
                </a:solidFill>
                <a:highlight>
                  <a:srgbClr val="181818"/>
                </a:highlight>
              </a:rPr>
              <a:t>"direction"</a:t>
            </a:r>
            <a:r>
              <a:rPr lang="en-US" sz="350">
                <a:solidFill>
                  <a:srgbClr val="D6D6DD"/>
                </a:solidFill>
                <a:highlight>
                  <a:srgbClr val="181818"/>
                </a:highlight>
              </a:rPr>
              <a:t>: </a:t>
            </a:r>
            <a:r>
              <a:rPr lang="en-US" sz="350">
                <a:solidFill>
                  <a:srgbClr val="E394DC"/>
                </a:solidFill>
                <a:highlight>
                  <a:srgbClr val="181818"/>
                </a:highlight>
              </a:rPr>
              <a:t>"PositiveExtentDirection"</a:t>
            </a:r>
            <a:r>
              <a:rPr lang="en-US" sz="350">
                <a:solidFill>
                  <a:srgbClr val="D6D6DD"/>
                </a:solidFill>
                <a:highlight>
                  <a:srgbClr val="181818"/>
                </a:highlight>
              </a:rPr>
              <a:t>}, </a:t>
            </a:r>
            <a:r>
              <a:rPr lang="en-US" sz="350">
                <a:solidFill>
                  <a:srgbClr val="82D2CE"/>
                </a:solidFill>
                <a:highlight>
                  <a:srgbClr val="181818"/>
                </a:highlight>
              </a:rPr>
              <a:t>"taper_angle_one"</a:t>
            </a:r>
            <a:r>
              <a:rPr lang="en-US" sz="350">
                <a:solidFill>
                  <a:srgbClr val="D6D6DD"/>
                </a:solidFill>
                <a:highlight>
                  <a:srgbClr val="181818"/>
                </a:highlight>
              </a:rPr>
              <a:t>: </a:t>
            </a:r>
            <a:r>
              <a:rPr lang="en-US" sz="350">
                <a:solidFill>
                  <a:srgbClr val="EBC88D"/>
                </a:solidFill>
                <a:highlight>
                  <a:srgbClr val="181818"/>
                </a:highlight>
              </a:rPr>
              <a:t>0.0</a:t>
            </a:r>
            <a:r>
              <a:rPr lang="en-US" sz="350">
                <a:solidFill>
                  <a:srgbClr val="D6D6DD"/>
                </a:solidFill>
                <a:highlight>
                  <a:srgbClr val="181818"/>
                </a:highlight>
              </a:rPr>
              <a:t>}, </a:t>
            </a:r>
            <a:r>
              <a:rPr lang="en-US" sz="350">
                <a:solidFill>
                  <a:srgbClr val="82D2CE"/>
                </a:solidFill>
                <a:highlight>
                  <a:srgbClr val="181818"/>
                </a:highlight>
              </a:rPr>
              <a:t>"start"</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"profile_plane"</a:t>
            </a:r>
            <a:r>
              <a:rPr lang="en-US" sz="350">
                <a:solidFill>
                  <a:srgbClr val="D6D6DD"/>
                </a:solidFill>
                <a:highlight>
                  <a:srgbClr val="181818"/>
                </a:highlight>
              </a:rPr>
              <a:t>}, </a:t>
            </a:r>
            <a:r>
              <a:rPr lang="en-US" sz="350">
                <a:solidFill>
                  <a:srgbClr val="82D2CE"/>
                </a:solidFill>
                <a:highlight>
                  <a:srgbClr val="181818"/>
                </a:highlight>
              </a:rPr>
              <a:t>"operation"</a:t>
            </a:r>
            <a:r>
              <a:rPr lang="en-US" sz="350">
                <a:solidFill>
                  <a:srgbClr val="D6D6DD"/>
                </a:solidFill>
                <a:highlight>
                  <a:srgbClr val="181818"/>
                </a:highlight>
              </a:rPr>
              <a:t>: {</a:t>
            </a:r>
            <a:r>
              <a:rPr lang="en-US" sz="350">
                <a:solidFill>
                  <a:srgbClr val="82D2CE"/>
                </a:solidFill>
                <a:highlight>
                  <a:srgbClr val="181818"/>
                </a:highlight>
              </a:rPr>
              <a:t>"type"</a:t>
            </a:r>
            <a:r>
              <a:rPr lang="en-US" sz="350">
                <a:solidFill>
                  <a:srgbClr val="D6D6DD"/>
                </a:solidFill>
                <a:highlight>
                  <a:srgbClr val="181818"/>
                </a:highlight>
              </a:rPr>
              <a:t>: </a:t>
            </a:r>
            <a:r>
              <a:rPr lang="en-US" sz="350">
                <a:solidFill>
                  <a:srgbClr val="E394DC"/>
                </a:solidFill>
                <a:highlight>
                  <a:srgbClr val="181818"/>
                </a:highlight>
              </a:rPr>
              <a:t>"new_body"</a:t>
            </a:r>
            <a:r>
              <a:rPr lang="en-US" sz="350">
                <a:solidFill>
                  <a:srgbClr val="D6D6DD"/>
                </a:solidFill>
                <a:highlight>
                  <a:srgbClr val="181818"/>
                </a:highlight>
              </a:rPr>
              <a:t>, </a:t>
            </a:r>
            <a:r>
              <a:rPr lang="en-US" sz="350">
                <a:solidFill>
                  <a:srgbClr val="82D2CE"/>
                </a:solidFill>
                <a:highlight>
                  <a:srgbClr val="181818"/>
                </a:highlight>
              </a:rPr>
              <a:t>"body_names"</a:t>
            </a:r>
            <a:r>
              <a:rPr lang="en-US" sz="350">
                <a:solidFill>
                  <a:srgbClr val="D6D6DD"/>
                </a:solidFill>
                <a:highlight>
                  <a:srgbClr val="181818"/>
                </a:highlight>
              </a:rPr>
              <a:t>: [</a:t>
            </a:r>
            <a:r>
              <a:rPr lang="en-US" sz="350">
                <a:solidFill>
                  <a:srgbClr val="E394DC"/>
                </a:solidFill>
                <a:highlight>
                  <a:srgbClr val="181818"/>
                </a:highlight>
              </a:rPr>
              <a:t>"Body1"</a:t>
            </a:r>
            <a:r>
              <a:rPr lang="en-US" sz="350">
                <a:solidFill>
                  <a:srgbClr val="D6D6DD"/>
                </a:solidFill>
                <a:highlight>
                  <a:srgbClr val="181818"/>
                </a:highlight>
              </a:rPr>
              <a:t>]}}}]}</a:t>
            </a:r>
            <a:endParaRPr sz="350">
              <a:solidFill>
                <a:srgbClr val="D6D6DD"/>
              </a:solidFill>
              <a:highlight>
                <a:srgbClr val="181818"/>
              </a:highlight>
            </a:endParaRPr>
          </a:p>
        </p:txBody>
      </p:sp>
      <p:sp>
        <p:nvSpPr>
          <p:cNvPr id="111" name="Google Shape;111;p1"/>
          <p:cNvSpPr txBox="1"/>
          <p:nvPr/>
        </p:nvSpPr>
        <p:spPr>
          <a:xfrm>
            <a:off x="9062824" y="28027775"/>
            <a:ext cx="1575600" cy="57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Calibri"/>
                <a:ea typeface="Calibri"/>
                <a:cs typeface="Calibri"/>
                <a:sym typeface="Calibri"/>
              </a:rPr>
              <a:t>Reconstructed Spatial Object</a:t>
            </a:r>
            <a:endParaRPr b="1" sz="1800">
              <a:solidFill>
                <a:srgbClr val="000000"/>
              </a:solidFill>
              <a:latin typeface="Calibri"/>
              <a:ea typeface="Calibri"/>
              <a:cs typeface="Calibri"/>
              <a:sym typeface="Calibri"/>
            </a:endParaRPr>
          </a:p>
        </p:txBody>
      </p:sp>
      <p:sp>
        <p:nvSpPr>
          <p:cNvPr id="112" name="Google Shape;112;p1"/>
          <p:cNvSpPr/>
          <p:nvPr/>
        </p:nvSpPr>
        <p:spPr>
          <a:xfrm>
            <a:off x="8802793" y="27103831"/>
            <a:ext cx="400500" cy="368100"/>
          </a:xfrm>
          <a:prstGeom prst="rightArrow">
            <a:avLst>
              <a:gd fmla="val 50000" name="adj1"/>
              <a:gd fmla="val 50000" name="adj2"/>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3" name="Google Shape;113;p1"/>
          <p:cNvPicPr preferRelativeResize="0"/>
          <p:nvPr/>
        </p:nvPicPr>
        <p:blipFill>
          <a:blip r:embed="rId8">
            <a:alphaModFix/>
          </a:blip>
          <a:stretch>
            <a:fillRect/>
          </a:stretch>
        </p:blipFill>
        <p:spPr>
          <a:xfrm>
            <a:off x="9293651" y="26662813"/>
            <a:ext cx="1113955" cy="1364955"/>
          </a:xfrm>
          <a:prstGeom prst="rect">
            <a:avLst/>
          </a:prstGeom>
          <a:solidFill>
            <a:srgbClr val="A31A32"/>
          </a:solidFill>
          <a:ln>
            <a:noFill/>
          </a:ln>
        </p:spPr>
      </p:pic>
      <p:sp>
        <p:nvSpPr>
          <p:cNvPr id="114" name="Google Shape;114;p1"/>
          <p:cNvSpPr txBox="1"/>
          <p:nvPr/>
        </p:nvSpPr>
        <p:spPr>
          <a:xfrm>
            <a:off x="12107004" y="20846847"/>
            <a:ext cx="10972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400">
                <a:solidFill>
                  <a:schemeClr val="dk1"/>
                </a:solidFill>
              </a:rPr>
              <a:t> </a:t>
            </a:r>
            <a:endParaRPr sz="2400">
              <a:solidFill>
                <a:schemeClr val="dk1"/>
              </a:solidFill>
              <a:latin typeface="Arial"/>
              <a:ea typeface="Arial"/>
              <a:cs typeface="Arial"/>
              <a:sym typeface="Arial"/>
            </a:endParaRPr>
          </a:p>
        </p:txBody>
      </p:sp>
      <p:sp>
        <p:nvSpPr>
          <p:cNvPr id="115" name="Google Shape;115;p1"/>
          <p:cNvSpPr/>
          <p:nvPr/>
        </p:nvSpPr>
        <p:spPr>
          <a:xfrm>
            <a:off x="11192600" y="23816050"/>
            <a:ext cx="16097700" cy="9063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rPr>
              <a:t>Evaluation</a:t>
            </a:r>
            <a:endParaRPr b="1"/>
          </a:p>
        </p:txBody>
      </p:sp>
      <p:sp>
        <p:nvSpPr>
          <p:cNvPr id="116" name="Google Shape;116;p1"/>
          <p:cNvSpPr txBox="1"/>
          <p:nvPr/>
        </p:nvSpPr>
        <p:spPr>
          <a:xfrm>
            <a:off x="11502800" y="10726925"/>
            <a:ext cx="10836000" cy="64494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850">
                <a:solidFill>
                  <a:srgbClr val="D6D6DD"/>
                </a:solidFill>
                <a:highlight>
                  <a:srgbClr val="181818"/>
                </a:highlight>
              </a:rPr>
              <a:t>{</a:t>
            </a:r>
            <a:r>
              <a:rPr lang="en-US" sz="1850">
                <a:solidFill>
                  <a:srgbClr val="82D2CE"/>
                </a:solidFill>
                <a:highlight>
                  <a:srgbClr val="181818"/>
                </a:highlight>
              </a:rPr>
              <a:t>"objects"</a:t>
            </a:r>
            <a:r>
              <a:rPr lang="en-US" sz="1850">
                <a:solidFill>
                  <a:srgbClr val="D6D6DD"/>
                </a:solidFill>
                <a:highlight>
                  <a:srgbClr val="181818"/>
                </a:highlight>
              </a:rPr>
              <a:t>: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"sketch"</a:t>
            </a:r>
            <a:r>
              <a:rPr lang="en-US" sz="1850">
                <a:solidFill>
                  <a:srgbClr val="D6D6DD"/>
                </a:solidFill>
                <a:highlight>
                  <a:srgbClr val="181818"/>
                </a:highlight>
              </a:rPr>
              <a:t>, </a:t>
            </a:r>
            <a:r>
              <a:rPr lang="en-US" sz="1850">
                <a:solidFill>
                  <a:srgbClr val="82D2CE"/>
                </a:solidFill>
                <a:highlight>
                  <a:srgbClr val="181818"/>
                </a:highlight>
              </a:rPr>
              <a:t>"name"</a:t>
            </a:r>
            <a:r>
              <a:rPr lang="en-US" sz="1850">
                <a:solidFill>
                  <a:srgbClr val="D6D6DD"/>
                </a:solidFill>
                <a:highlight>
                  <a:srgbClr val="181818"/>
                </a:highlight>
              </a:rPr>
              <a:t>: </a:t>
            </a:r>
            <a:r>
              <a:rPr lang="en-US" sz="1850">
                <a:solidFill>
                  <a:srgbClr val="E394DC"/>
                </a:solidFill>
                <a:highlight>
                  <a:srgbClr val="181818"/>
                </a:highlight>
              </a:rPr>
              <a:t>"Sketch2"</a:t>
            </a:r>
            <a:r>
              <a:rPr lang="en-US" sz="1850">
                <a:solidFill>
                  <a:srgbClr val="D6D6DD"/>
                </a:solidFill>
                <a:highlight>
                  <a:srgbClr val="181818"/>
                </a:highlight>
              </a:rPr>
              <a:t>, </a:t>
            </a:r>
            <a:r>
              <a:rPr lang="en-US" sz="1850">
                <a:solidFill>
                  <a:srgbClr val="82D2CE"/>
                </a:solidFill>
                <a:highlight>
                  <a:srgbClr val="181818"/>
                </a:highlight>
              </a:rPr>
              <a:t>"data"</a:t>
            </a:r>
            <a:r>
              <a:rPr lang="en-US" sz="1850">
                <a:solidFill>
                  <a:srgbClr val="D6D6DD"/>
                </a:solidFill>
                <a:highlight>
                  <a:srgbClr val="181818"/>
                </a:highlight>
              </a:rPr>
              <a:t>: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"sketch"</a:t>
            </a:r>
            <a:r>
              <a:rPr lang="en-US" sz="1850">
                <a:solidFill>
                  <a:srgbClr val="D6D6DD"/>
                </a:solidFill>
                <a:highlight>
                  <a:srgbClr val="181818"/>
                </a:highlight>
              </a:rPr>
              <a:t>, </a:t>
            </a:r>
            <a:r>
              <a:rPr lang="en-US" sz="1850">
                <a:solidFill>
                  <a:srgbClr val="82D2CE"/>
                </a:solidFill>
                <a:highlight>
                  <a:srgbClr val="181818"/>
                </a:highlight>
              </a:rPr>
              <a:t>"reference_plane"</a:t>
            </a:r>
            <a:r>
              <a:rPr lang="en-US" sz="1850">
                <a:solidFill>
                  <a:srgbClr val="D6D6DD"/>
                </a:solidFill>
                <a:highlight>
                  <a:srgbClr val="181818"/>
                </a:highlight>
              </a:rPr>
              <a:t>: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"construction_plane"</a:t>
            </a:r>
            <a:r>
              <a:rPr lang="en-US" sz="1850">
                <a:solidFill>
                  <a:srgbClr val="D6D6DD"/>
                </a:solidFill>
                <a:highlight>
                  <a:srgbClr val="181818"/>
                </a:highlight>
              </a:rPr>
              <a:t>, </a:t>
            </a:r>
            <a:r>
              <a:rPr lang="en-US" sz="1850">
                <a:solidFill>
                  <a:srgbClr val="82D2CE"/>
                </a:solidFill>
                <a:highlight>
                  <a:srgbClr val="181818"/>
                </a:highlight>
              </a:rPr>
              <a:t>"plane_name"</a:t>
            </a:r>
            <a:r>
              <a:rPr lang="en-US" sz="1850">
                <a:solidFill>
                  <a:srgbClr val="D6D6DD"/>
                </a:solidFill>
                <a:highlight>
                  <a:srgbClr val="181818"/>
                </a:highlight>
              </a:rPr>
              <a:t>: </a:t>
            </a:r>
            <a:r>
              <a:rPr lang="en-US" sz="1850">
                <a:solidFill>
                  <a:srgbClr val="E394DC"/>
                </a:solidFill>
                <a:highlight>
                  <a:srgbClr val="181818"/>
                </a:highlight>
              </a:rPr>
              <a:t>"XY"</a:t>
            </a:r>
            <a:r>
              <a:rPr lang="en-US" sz="1850">
                <a:solidFill>
                  <a:srgbClr val="D6D6DD"/>
                </a:solidFill>
                <a:highlight>
                  <a:srgbClr val="181818"/>
                </a:highlight>
              </a:rPr>
              <a:t>}, </a:t>
            </a:r>
            <a:r>
              <a:rPr lang="en-US" sz="1850">
                <a:solidFill>
                  <a:srgbClr val="82D2CE"/>
                </a:solidFill>
                <a:highlight>
                  <a:srgbClr val="181818"/>
                </a:highlight>
              </a:rPr>
              <a:t>"sketch_curves"</a:t>
            </a:r>
            <a:r>
              <a:rPr lang="en-US" sz="1850">
                <a:solidFill>
                  <a:srgbClr val="D6D6DD"/>
                </a:solidFill>
                <a:highlight>
                  <a:srgbClr val="181818"/>
                </a:highlight>
              </a:rPr>
              <a:t>: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"line"</a:t>
            </a:r>
            <a:r>
              <a:rPr lang="en-US" sz="1850">
                <a:solidFill>
                  <a:srgbClr val="D6D6DD"/>
                </a:solidFill>
                <a:highlight>
                  <a:srgbClr val="181818"/>
                </a:highlight>
              </a:rPr>
              <a:t>, </a:t>
            </a:r>
            <a:r>
              <a:rPr lang="en-US" sz="1850">
                <a:solidFill>
                  <a:srgbClr val="82D2CE"/>
                </a:solidFill>
                <a:highlight>
                  <a:srgbClr val="181818"/>
                </a:highlight>
              </a:rPr>
              <a:t>"curve_name"</a:t>
            </a:r>
            <a:r>
              <a:rPr lang="en-US" sz="1850">
                <a:solidFill>
                  <a:srgbClr val="D6D6DD"/>
                </a:solidFill>
                <a:highlight>
                  <a:srgbClr val="181818"/>
                </a:highlight>
              </a:rPr>
              <a:t>: </a:t>
            </a:r>
            <a:r>
              <a:rPr lang="en-US" sz="1850">
                <a:solidFill>
                  <a:srgbClr val="E394DC"/>
                </a:solidFill>
                <a:highlight>
                  <a:srgbClr val="181818"/>
                </a:highlight>
              </a:rPr>
              <a:t>"Curve0"</a:t>
            </a:r>
            <a:r>
              <a:rPr lang="en-US" sz="1850">
                <a:solidFill>
                  <a:srgbClr val="D6D6DD"/>
                </a:solidFill>
                <a:highlight>
                  <a:srgbClr val="181818"/>
                </a:highlight>
              </a:rPr>
              <a:t>, </a:t>
            </a:r>
            <a:r>
              <a:rPr lang="en-US" sz="1850">
                <a:solidFill>
                  <a:srgbClr val="82D2CE"/>
                </a:solidFill>
                <a:highlight>
                  <a:srgbClr val="181818"/>
                </a:highlight>
              </a:rPr>
              <a:t>"start"</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82D2CE"/>
                </a:solidFill>
                <a:highlight>
                  <a:srgbClr val="181818"/>
                </a:highlight>
              </a:rPr>
              <a:t>"end"</a:t>
            </a:r>
            <a:r>
              <a:rPr lang="en-US" sz="1850">
                <a:solidFill>
                  <a:srgbClr val="D6D6DD"/>
                </a:solidFill>
                <a:highlight>
                  <a:srgbClr val="181818"/>
                </a:highlight>
              </a:rPr>
              <a:t>: [</a:t>
            </a:r>
            <a:r>
              <a:rPr lang="en-US" sz="1850">
                <a:solidFill>
                  <a:srgbClr val="EBC88D"/>
                </a:solidFill>
                <a:highlight>
                  <a:srgbClr val="181818"/>
                </a:highlight>
              </a:rPr>
              <a:t>0.5</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82D2CE"/>
                </a:solidFill>
                <a:highlight>
                  <a:srgbClr val="181818"/>
                </a:highlight>
              </a:rPr>
              <a:t>"is_construction"</a:t>
            </a:r>
            <a:r>
              <a:rPr lang="en-US" sz="1850">
                <a:solidFill>
                  <a:srgbClr val="D6D6DD"/>
                </a:solidFill>
                <a:highlight>
                  <a:srgbClr val="181818"/>
                </a:highlight>
              </a:rPr>
              <a:t>: false},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"line"</a:t>
            </a:r>
            <a:r>
              <a:rPr lang="en-US" sz="1850">
                <a:solidFill>
                  <a:srgbClr val="D6D6DD"/>
                </a:solidFill>
                <a:highlight>
                  <a:srgbClr val="181818"/>
                </a:highlight>
              </a:rPr>
              <a:t>, </a:t>
            </a:r>
            <a:r>
              <a:rPr lang="en-US" sz="1850">
                <a:solidFill>
                  <a:srgbClr val="82D2CE"/>
                </a:solidFill>
                <a:highlight>
                  <a:srgbClr val="181818"/>
                </a:highlight>
              </a:rPr>
              <a:t>"curve_name"</a:t>
            </a:r>
            <a:r>
              <a:rPr lang="en-US" sz="1850">
                <a:solidFill>
                  <a:srgbClr val="D6D6DD"/>
                </a:solidFill>
                <a:highlight>
                  <a:srgbClr val="181818"/>
                </a:highlight>
              </a:rPr>
              <a:t>: </a:t>
            </a:r>
            <a:r>
              <a:rPr lang="en-US" sz="1850">
                <a:solidFill>
                  <a:srgbClr val="E394DC"/>
                </a:solidFill>
                <a:highlight>
                  <a:srgbClr val="181818"/>
                </a:highlight>
              </a:rPr>
              <a:t>"Curve1"</a:t>
            </a:r>
            <a:r>
              <a:rPr lang="en-US" sz="1850">
                <a:solidFill>
                  <a:srgbClr val="D6D6DD"/>
                </a:solidFill>
                <a:highlight>
                  <a:srgbClr val="181818"/>
                </a:highlight>
              </a:rPr>
              <a:t>, </a:t>
            </a:r>
            <a:r>
              <a:rPr lang="en-US" sz="1850">
                <a:solidFill>
                  <a:srgbClr val="82D2CE"/>
                </a:solidFill>
                <a:highlight>
                  <a:srgbClr val="181818"/>
                </a:highlight>
              </a:rPr>
              <a:t>"start"</a:t>
            </a:r>
            <a:r>
              <a:rPr lang="en-US" sz="1850">
                <a:solidFill>
                  <a:srgbClr val="D6D6DD"/>
                </a:solidFill>
                <a:highlight>
                  <a:srgbClr val="181818"/>
                </a:highlight>
              </a:rPr>
              <a:t>: [</a:t>
            </a:r>
            <a:r>
              <a:rPr lang="en-US" sz="1850">
                <a:solidFill>
                  <a:srgbClr val="EBC88D"/>
                </a:solidFill>
                <a:highlight>
                  <a:srgbClr val="181818"/>
                </a:highlight>
              </a:rPr>
              <a:t>0.5</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82D2CE"/>
                </a:solidFill>
                <a:highlight>
                  <a:srgbClr val="181818"/>
                </a:highlight>
              </a:rPr>
              <a:t>"end"</a:t>
            </a:r>
            <a:r>
              <a:rPr lang="en-US" sz="1850">
                <a:solidFill>
                  <a:srgbClr val="D6D6DD"/>
                </a:solidFill>
                <a:highlight>
                  <a:srgbClr val="181818"/>
                </a:highlight>
              </a:rPr>
              <a:t>: [</a:t>
            </a:r>
            <a:r>
              <a:rPr lang="en-US" sz="1850">
                <a:solidFill>
                  <a:srgbClr val="EBC88D"/>
                </a:solidFill>
                <a:highlight>
                  <a:srgbClr val="181818"/>
                </a:highlight>
              </a:rPr>
              <a:t>0.5</a:t>
            </a:r>
            <a:r>
              <a:rPr lang="en-US" sz="1850">
                <a:solidFill>
                  <a:srgbClr val="D6D6DD"/>
                </a:solidFill>
                <a:highlight>
                  <a:srgbClr val="181818"/>
                </a:highlight>
              </a:rPr>
              <a:t>, </a:t>
            </a:r>
            <a:r>
              <a:rPr lang="en-US" sz="1850">
                <a:solidFill>
                  <a:srgbClr val="EBC88D"/>
                </a:solidFill>
                <a:highlight>
                  <a:srgbClr val="181818"/>
                </a:highlight>
              </a:rPr>
              <a:t>0.5</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82D2CE"/>
                </a:solidFill>
                <a:highlight>
                  <a:srgbClr val="181818"/>
                </a:highlight>
              </a:rPr>
              <a:t>"is_construction"</a:t>
            </a:r>
            <a:r>
              <a:rPr lang="en-US" sz="1850">
                <a:solidFill>
                  <a:srgbClr val="D6D6DD"/>
                </a:solidFill>
                <a:highlight>
                  <a:srgbClr val="181818"/>
                </a:highlight>
              </a:rPr>
              <a:t>: false},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"line"</a:t>
            </a:r>
            <a:r>
              <a:rPr lang="en-US" sz="1850">
                <a:solidFill>
                  <a:srgbClr val="D6D6DD"/>
                </a:solidFill>
                <a:highlight>
                  <a:srgbClr val="181818"/>
                </a:highlight>
              </a:rPr>
              <a:t>, </a:t>
            </a:r>
            <a:r>
              <a:rPr lang="en-US" sz="1850">
                <a:solidFill>
                  <a:srgbClr val="82D2CE"/>
                </a:solidFill>
                <a:highlight>
                  <a:srgbClr val="181818"/>
                </a:highlight>
              </a:rPr>
              <a:t>"curve_name"</a:t>
            </a:r>
            <a:r>
              <a:rPr lang="en-US" sz="1850">
                <a:solidFill>
                  <a:srgbClr val="D6D6DD"/>
                </a:solidFill>
                <a:highlight>
                  <a:srgbClr val="181818"/>
                </a:highlight>
              </a:rPr>
              <a:t>: </a:t>
            </a:r>
            <a:r>
              <a:rPr lang="en-US" sz="1850">
                <a:solidFill>
                  <a:srgbClr val="E394DC"/>
                </a:solidFill>
                <a:highlight>
                  <a:srgbClr val="181818"/>
                </a:highlight>
              </a:rPr>
              <a:t>"Curve2"</a:t>
            </a:r>
            <a:r>
              <a:rPr lang="en-US" sz="1850">
                <a:solidFill>
                  <a:srgbClr val="D6D6DD"/>
                </a:solidFill>
                <a:highlight>
                  <a:srgbClr val="181818"/>
                </a:highlight>
              </a:rPr>
              <a:t>, </a:t>
            </a:r>
            <a:r>
              <a:rPr lang="en-US" sz="1850">
                <a:solidFill>
                  <a:srgbClr val="82D2CE"/>
                </a:solidFill>
                <a:highlight>
                  <a:srgbClr val="181818"/>
                </a:highlight>
              </a:rPr>
              <a:t>"start"</a:t>
            </a:r>
            <a:r>
              <a:rPr lang="en-US" sz="1850">
                <a:solidFill>
                  <a:srgbClr val="D6D6DD"/>
                </a:solidFill>
                <a:highlight>
                  <a:srgbClr val="181818"/>
                </a:highlight>
              </a:rPr>
              <a:t>: [</a:t>
            </a:r>
            <a:r>
              <a:rPr lang="en-US" sz="1850">
                <a:solidFill>
                  <a:srgbClr val="EBC88D"/>
                </a:solidFill>
                <a:highlight>
                  <a:srgbClr val="181818"/>
                </a:highlight>
              </a:rPr>
              <a:t>0.5</a:t>
            </a:r>
            <a:r>
              <a:rPr lang="en-US" sz="1850">
                <a:solidFill>
                  <a:srgbClr val="D6D6DD"/>
                </a:solidFill>
                <a:highlight>
                  <a:srgbClr val="181818"/>
                </a:highlight>
              </a:rPr>
              <a:t>, </a:t>
            </a:r>
            <a:r>
              <a:rPr lang="en-US" sz="1850">
                <a:solidFill>
                  <a:srgbClr val="EBC88D"/>
                </a:solidFill>
                <a:highlight>
                  <a:srgbClr val="181818"/>
                </a:highlight>
              </a:rPr>
              <a:t>0.5</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82D2CE"/>
                </a:solidFill>
                <a:highlight>
                  <a:srgbClr val="181818"/>
                </a:highlight>
              </a:rPr>
              <a:t>"end"</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0.5</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82D2CE"/>
                </a:solidFill>
                <a:highlight>
                  <a:srgbClr val="181818"/>
                </a:highlight>
              </a:rPr>
              <a:t>"is_construction"</a:t>
            </a:r>
            <a:r>
              <a:rPr lang="en-US" sz="1850">
                <a:solidFill>
                  <a:srgbClr val="D6D6DD"/>
                </a:solidFill>
                <a:highlight>
                  <a:srgbClr val="181818"/>
                </a:highlight>
              </a:rPr>
              <a:t>: false},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"line"</a:t>
            </a:r>
            <a:r>
              <a:rPr lang="en-US" sz="1850">
                <a:solidFill>
                  <a:srgbClr val="D6D6DD"/>
                </a:solidFill>
                <a:highlight>
                  <a:srgbClr val="181818"/>
                </a:highlight>
              </a:rPr>
              <a:t>, </a:t>
            </a:r>
            <a:r>
              <a:rPr lang="en-US" sz="1850">
                <a:solidFill>
                  <a:srgbClr val="82D2CE"/>
                </a:solidFill>
                <a:highlight>
                  <a:srgbClr val="181818"/>
                </a:highlight>
              </a:rPr>
              <a:t>"curve_name"</a:t>
            </a:r>
            <a:r>
              <a:rPr lang="en-US" sz="1850">
                <a:solidFill>
                  <a:srgbClr val="D6D6DD"/>
                </a:solidFill>
                <a:highlight>
                  <a:srgbClr val="181818"/>
                </a:highlight>
              </a:rPr>
              <a:t>: </a:t>
            </a:r>
            <a:r>
              <a:rPr lang="en-US" sz="1850">
                <a:solidFill>
                  <a:srgbClr val="E394DC"/>
                </a:solidFill>
                <a:highlight>
                  <a:srgbClr val="181818"/>
                </a:highlight>
              </a:rPr>
              <a:t>"Curve3"</a:t>
            </a:r>
            <a:r>
              <a:rPr lang="en-US" sz="1850">
                <a:solidFill>
                  <a:srgbClr val="D6D6DD"/>
                </a:solidFill>
                <a:highlight>
                  <a:srgbClr val="181818"/>
                </a:highlight>
              </a:rPr>
              <a:t>, </a:t>
            </a:r>
            <a:r>
              <a:rPr lang="en-US" sz="1850">
                <a:solidFill>
                  <a:srgbClr val="82D2CE"/>
                </a:solidFill>
                <a:highlight>
                  <a:srgbClr val="181818"/>
                </a:highlight>
              </a:rPr>
              <a:t>"start"</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0.5</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82D2CE"/>
                </a:solidFill>
                <a:highlight>
                  <a:srgbClr val="181818"/>
                </a:highlight>
              </a:rPr>
              <a:t>"end"</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82D2CE"/>
                </a:solidFill>
                <a:highlight>
                  <a:srgbClr val="181818"/>
                </a:highlight>
              </a:rPr>
              <a:t>"is_construction"</a:t>
            </a:r>
            <a:r>
              <a:rPr lang="en-US" sz="1850">
                <a:solidFill>
                  <a:srgbClr val="D6D6DD"/>
                </a:solidFill>
                <a:highlight>
                  <a:srgbClr val="181818"/>
                </a:highlight>
              </a:rPr>
              <a:t>: false}], </a:t>
            </a:r>
            <a:r>
              <a:rPr lang="en-US" sz="1850">
                <a:solidFill>
                  <a:srgbClr val="82D2CE"/>
                </a:solidFill>
                <a:highlight>
                  <a:srgbClr val="181818"/>
                </a:highlight>
              </a:rPr>
              <a:t>"sketch_points"</a:t>
            </a:r>
            <a:r>
              <a:rPr lang="en-US" sz="1850">
                <a:solidFill>
                  <a:srgbClr val="D6D6DD"/>
                </a:solidFill>
                <a:highlight>
                  <a:srgbClr val="181818"/>
                </a:highlight>
              </a:rPr>
              <a:t>: [], </a:t>
            </a:r>
            <a:r>
              <a:rPr lang="en-US" sz="1850">
                <a:solidFill>
                  <a:srgbClr val="82D2CE"/>
                </a:solidFill>
                <a:highlight>
                  <a:srgbClr val="181818"/>
                </a:highlight>
              </a:rPr>
              <a:t>"sketch_profiles"</a:t>
            </a:r>
            <a:r>
              <a:rPr lang="en-US" sz="1850">
                <a:solidFill>
                  <a:srgbClr val="D6D6DD"/>
                </a:solidFill>
                <a:highlight>
                  <a:srgbClr val="181818"/>
                </a:highlight>
              </a:rPr>
              <a:t>: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"sketch_profile"</a:t>
            </a:r>
            <a:r>
              <a:rPr lang="en-US" sz="1850">
                <a:solidFill>
                  <a:srgbClr val="D6D6DD"/>
                </a:solidFill>
                <a:highlight>
                  <a:srgbClr val="181818"/>
                </a:highlight>
              </a:rPr>
              <a:t>, </a:t>
            </a:r>
            <a:r>
              <a:rPr lang="en-US" sz="1850">
                <a:solidFill>
                  <a:srgbClr val="82D2CE"/>
                </a:solidFill>
                <a:highlight>
                  <a:srgbClr val="181818"/>
                </a:highlight>
              </a:rPr>
              <a:t>"profile_name"</a:t>
            </a:r>
            <a:r>
              <a:rPr lang="en-US" sz="1850">
                <a:solidFill>
                  <a:srgbClr val="D6D6DD"/>
                </a:solidFill>
                <a:highlight>
                  <a:srgbClr val="181818"/>
                </a:highlight>
              </a:rPr>
              <a:t>: </a:t>
            </a:r>
            <a:r>
              <a:rPr lang="en-US" sz="1850">
                <a:solidFill>
                  <a:srgbClr val="E394DC"/>
                </a:solidFill>
                <a:highlight>
                  <a:srgbClr val="181818"/>
                </a:highlight>
              </a:rPr>
              <a:t>"Profile0"</a:t>
            </a:r>
            <a:r>
              <a:rPr lang="en-US" sz="1850">
                <a:solidFill>
                  <a:srgbClr val="D6D6DD"/>
                </a:solidFill>
                <a:highlight>
                  <a:srgbClr val="181818"/>
                </a:highlight>
              </a:rPr>
              <a:t>, </a:t>
            </a:r>
            <a:r>
              <a:rPr lang="en-US" sz="1850">
                <a:solidFill>
                  <a:srgbClr val="82D2CE"/>
                </a:solidFill>
                <a:highlight>
                  <a:srgbClr val="181818"/>
                </a:highlight>
              </a:rPr>
              <a:t>"profile_loops"</a:t>
            </a:r>
            <a:r>
              <a:rPr lang="en-US" sz="1850">
                <a:solidFill>
                  <a:srgbClr val="D6D6DD"/>
                </a:solidFill>
                <a:highlight>
                  <a:srgbClr val="181818"/>
                </a:highlight>
              </a:rPr>
              <a:t>: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"sketch_profile_loop"</a:t>
            </a:r>
            <a:r>
              <a:rPr lang="en-US" sz="1850">
                <a:solidFill>
                  <a:srgbClr val="D6D6DD"/>
                </a:solidFill>
                <a:highlight>
                  <a:srgbClr val="181818"/>
                </a:highlight>
              </a:rPr>
              <a:t>, </a:t>
            </a:r>
            <a:r>
              <a:rPr lang="en-US" sz="1850">
                <a:solidFill>
                  <a:srgbClr val="82D2CE"/>
                </a:solidFill>
                <a:highlight>
                  <a:srgbClr val="181818"/>
                </a:highlight>
              </a:rPr>
              <a:t>"profile_loop_name"</a:t>
            </a:r>
            <a:r>
              <a:rPr lang="en-US" sz="1850">
                <a:solidFill>
                  <a:srgbClr val="D6D6DD"/>
                </a:solidFill>
                <a:highlight>
                  <a:srgbClr val="181818"/>
                </a:highlight>
              </a:rPr>
              <a:t>: </a:t>
            </a:r>
            <a:r>
              <a:rPr lang="en-US" sz="1850">
                <a:solidFill>
                  <a:srgbClr val="E394DC"/>
                </a:solidFill>
                <a:highlight>
                  <a:srgbClr val="181818"/>
                </a:highlight>
              </a:rPr>
              <a:t>"ProfileLoop0"</a:t>
            </a:r>
            <a:r>
              <a:rPr lang="en-US" sz="1850">
                <a:solidFill>
                  <a:srgbClr val="D6D6DD"/>
                </a:solidFill>
                <a:highlight>
                  <a:srgbClr val="181818"/>
                </a:highlight>
              </a:rPr>
              <a:t>, </a:t>
            </a:r>
            <a:r>
              <a:rPr lang="en-US" sz="1850">
                <a:solidFill>
                  <a:srgbClr val="82D2CE"/>
                </a:solidFill>
                <a:highlight>
                  <a:srgbClr val="181818"/>
                </a:highlight>
              </a:rPr>
              <a:t>"curve_names"</a:t>
            </a:r>
            <a:r>
              <a:rPr lang="en-US" sz="1850">
                <a:solidFill>
                  <a:srgbClr val="D6D6DD"/>
                </a:solidFill>
                <a:highlight>
                  <a:srgbClr val="181818"/>
                </a:highlight>
              </a:rPr>
              <a:t>: [</a:t>
            </a:r>
            <a:r>
              <a:rPr lang="en-US" sz="1850">
                <a:solidFill>
                  <a:srgbClr val="E394DC"/>
                </a:solidFill>
                <a:highlight>
                  <a:srgbClr val="181818"/>
                </a:highlight>
              </a:rPr>
              <a:t>"Curve0"</a:t>
            </a:r>
            <a:r>
              <a:rPr lang="en-US" sz="1850">
                <a:solidFill>
                  <a:srgbClr val="D6D6DD"/>
                </a:solidFill>
                <a:highlight>
                  <a:srgbClr val="181818"/>
                </a:highlight>
              </a:rPr>
              <a:t>, </a:t>
            </a:r>
            <a:r>
              <a:rPr lang="en-US" sz="1850">
                <a:solidFill>
                  <a:srgbClr val="E394DC"/>
                </a:solidFill>
                <a:highlight>
                  <a:srgbClr val="181818"/>
                </a:highlight>
              </a:rPr>
              <a:t>"Curve1"</a:t>
            </a:r>
            <a:r>
              <a:rPr lang="en-US" sz="1850">
                <a:solidFill>
                  <a:srgbClr val="D6D6DD"/>
                </a:solidFill>
                <a:highlight>
                  <a:srgbClr val="181818"/>
                </a:highlight>
              </a:rPr>
              <a:t>, </a:t>
            </a:r>
            <a:r>
              <a:rPr lang="en-US" sz="1850">
                <a:solidFill>
                  <a:srgbClr val="E394DC"/>
                </a:solidFill>
                <a:highlight>
                  <a:srgbClr val="181818"/>
                </a:highlight>
              </a:rPr>
              <a:t>"Curve2"</a:t>
            </a:r>
            <a:r>
              <a:rPr lang="en-US" sz="1850">
                <a:solidFill>
                  <a:srgbClr val="D6D6DD"/>
                </a:solidFill>
                <a:highlight>
                  <a:srgbClr val="181818"/>
                </a:highlight>
              </a:rPr>
              <a:t>, </a:t>
            </a:r>
            <a:r>
              <a:rPr lang="en-US" sz="1850">
                <a:solidFill>
                  <a:srgbClr val="E394DC"/>
                </a:solidFill>
                <a:highlight>
                  <a:srgbClr val="181818"/>
                </a:highlight>
              </a:rPr>
              <a:t>"Curve3"</a:t>
            </a:r>
            <a:r>
              <a:rPr lang="en-US" sz="1850">
                <a:solidFill>
                  <a:srgbClr val="D6D6DD"/>
                </a:solidFill>
                <a:highlight>
                  <a:srgbClr val="181818"/>
                </a:highlight>
              </a:rPr>
              <a:t>], </a:t>
            </a:r>
            <a:r>
              <a:rPr lang="en-US" sz="1850">
                <a:solidFill>
                  <a:srgbClr val="82D2CE"/>
                </a:solidFill>
                <a:highlight>
                  <a:srgbClr val="181818"/>
                </a:highlight>
              </a:rPr>
              <a:t>"is_outer"</a:t>
            </a:r>
            <a:r>
              <a:rPr lang="en-US" sz="1850">
                <a:solidFill>
                  <a:srgbClr val="D6D6DD"/>
                </a:solidFill>
                <a:highlight>
                  <a:srgbClr val="181818"/>
                </a:highlight>
              </a:rPr>
              <a:t>: true}]}], </a:t>
            </a:r>
            <a:r>
              <a:rPr lang="en-US" sz="1850">
                <a:solidFill>
                  <a:srgbClr val="82D2CE"/>
                </a:solidFill>
                <a:highlight>
                  <a:srgbClr val="181818"/>
                </a:highlight>
              </a:rPr>
              <a:t>"transform"</a:t>
            </a:r>
            <a:r>
              <a:rPr lang="en-US" sz="1850">
                <a:solidFill>
                  <a:srgbClr val="D6D6DD"/>
                </a:solidFill>
                <a:highlight>
                  <a:srgbClr val="181818"/>
                </a:highlight>
              </a:rPr>
              <a:t>: [</a:t>
            </a:r>
            <a:r>
              <a:rPr lang="en-US" sz="1850">
                <a:solidFill>
                  <a:srgbClr val="EBC88D"/>
                </a:solidFill>
                <a:highlight>
                  <a:srgbClr val="181818"/>
                </a:highlight>
              </a:rPr>
              <a:t>1.0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1.0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1.0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EBC88D"/>
                </a:solidFill>
                <a:highlight>
                  <a:srgbClr val="181818"/>
                </a:highlight>
              </a:rPr>
              <a:t>1.0</a:t>
            </a:r>
            <a:r>
              <a:rPr lang="en-US" sz="1850">
                <a:solidFill>
                  <a:srgbClr val="D6D6DD"/>
                </a:solidFill>
                <a:highlight>
                  <a:srgbClr val="181818"/>
                </a:highlight>
              </a:rPr>
              <a:t>], </a:t>
            </a:r>
            <a:r>
              <a:rPr lang="en-US" sz="1850">
                <a:solidFill>
                  <a:srgbClr val="82D2CE"/>
                </a:solidFill>
                <a:highlight>
                  <a:srgbClr val="181818"/>
                </a:highlight>
              </a:rPr>
              <a:t>"dimensions"</a:t>
            </a:r>
            <a:r>
              <a:rPr lang="en-US" sz="1850">
                <a:solidFill>
                  <a:srgbClr val="D6D6DD"/>
                </a:solidFill>
                <a:highlight>
                  <a:srgbClr val="181818"/>
                </a:highlight>
              </a:rPr>
              <a:t>: [], </a:t>
            </a:r>
            <a:r>
              <a:rPr lang="en-US" sz="1850">
                <a:solidFill>
                  <a:srgbClr val="82D2CE"/>
                </a:solidFill>
                <a:highlight>
                  <a:srgbClr val="181818"/>
                </a:highlight>
              </a:rPr>
              <a:t>"constraints"</a:t>
            </a:r>
            <a:r>
              <a:rPr lang="en-US" sz="1850">
                <a:solidFill>
                  <a:srgbClr val="D6D6DD"/>
                </a:solidFill>
                <a:highlight>
                  <a:srgbClr val="181818"/>
                </a:highlight>
              </a:rPr>
              <a:t>: []}},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"extrude"</a:t>
            </a:r>
            <a:r>
              <a:rPr lang="en-US" sz="1850">
                <a:solidFill>
                  <a:srgbClr val="D6D6DD"/>
                </a:solidFill>
                <a:highlight>
                  <a:srgbClr val="181818"/>
                </a:highlight>
              </a:rPr>
              <a:t>, </a:t>
            </a:r>
            <a:r>
              <a:rPr lang="en-US" sz="1850">
                <a:solidFill>
                  <a:srgbClr val="82D2CE"/>
                </a:solidFill>
                <a:highlight>
                  <a:srgbClr val="181818"/>
                </a:highlight>
              </a:rPr>
              <a:t>"name"</a:t>
            </a:r>
            <a:r>
              <a:rPr lang="en-US" sz="1850">
                <a:solidFill>
                  <a:srgbClr val="D6D6DD"/>
                </a:solidFill>
                <a:highlight>
                  <a:srgbClr val="181818"/>
                </a:highlight>
              </a:rPr>
              <a:t>: </a:t>
            </a:r>
            <a:r>
              <a:rPr lang="en-US" sz="1850">
                <a:solidFill>
                  <a:srgbClr val="E394DC"/>
                </a:solidFill>
                <a:highlight>
                  <a:srgbClr val="181818"/>
                </a:highlight>
              </a:rPr>
              <a:t>"Extrude1"</a:t>
            </a:r>
            <a:r>
              <a:rPr lang="en-US" sz="1850">
                <a:solidFill>
                  <a:srgbClr val="D6D6DD"/>
                </a:solidFill>
                <a:highlight>
                  <a:srgbClr val="181818"/>
                </a:highlight>
              </a:rPr>
              <a:t>, </a:t>
            </a:r>
            <a:r>
              <a:rPr lang="en-US" sz="1850">
                <a:solidFill>
                  <a:srgbClr val="82D2CE"/>
                </a:solidFill>
                <a:highlight>
                  <a:srgbClr val="181818"/>
                </a:highlight>
              </a:rPr>
              <a:t>"data"</a:t>
            </a:r>
            <a:r>
              <a:rPr lang="en-US" sz="1850">
                <a:solidFill>
                  <a:srgbClr val="D6D6DD"/>
                </a:solidFill>
                <a:highlight>
                  <a:srgbClr val="181818"/>
                </a:highlight>
              </a:rPr>
              <a:t>: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"extrude"</a:t>
            </a:r>
            <a:r>
              <a:rPr lang="en-US" sz="1850">
                <a:solidFill>
                  <a:srgbClr val="D6D6DD"/>
                </a:solidFill>
                <a:highlight>
                  <a:srgbClr val="181818"/>
                </a:highlight>
              </a:rPr>
              <a:t>, </a:t>
            </a:r>
            <a:r>
              <a:rPr lang="en-US" sz="1850">
                <a:solidFill>
                  <a:srgbClr val="82D2CE"/>
                </a:solidFill>
                <a:highlight>
                  <a:srgbClr val="181818"/>
                </a:highlight>
              </a:rPr>
              <a:t>"profiles"</a:t>
            </a:r>
            <a:r>
              <a:rPr lang="en-US" sz="1850">
                <a:solidFill>
                  <a:srgbClr val="D6D6DD"/>
                </a:solidFill>
                <a:highlight>
                  <a:srgbClr val="181818"/>
                </a:highlight>
              </a:rPr>
              <a:t>: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"profile"</a:t>
            </a:r>
            <a:r>
              <a:rPr lang="en-US" sz="1850">
                <a:solidFill>
                  <a:srgbClr val="D6D6DD"/>
                </a:solidFill>
                <a:highlight>
                  <a:srgbClr val="181818"/>
                </a:highlight>
              </a:rPr>
              <a:t>, </a:t>
            </a:r>
            <a:r>
              <a:rPr lang="en-US" sz="1850">
                <a:solidFill>
                  <a:srgbClr val="82D2CE"/>
                </a:solidFill>
                <a:highlight>
                  <a:srgbClr val="181818"/>
                </a:highlight>
              </a:rPr>
              <a:t>"sketch_name"</a:t>
            </a:r>
            <a:r>
              <a:rPr lang="en-US" sz="1850">
                <a:solidFill>
                  <a:srgbClr val="D6D6DD"/>
                </a:solidFill>
                <a:highlight>
                  <a:srgbClr val="181818"/>
                </a:highlight>
              </a:rPr>
              <a:t>: </a:t>
            </a:r>
            <a:r>
              <a:rPr lang="en-US" sz="1850">
                <a:solidFill>
                  <a:srgbClr val="E394DC"/>
                </a:solidFill>
                <a:highlight>
                  <a:srgbClr val="181818"/>
                </a:highlight>
              </a:rPr>
              <a:t>"Sketch2"</a:t>
            </a:r>
            <a:r>
              <a:rPr lang="en-US" sz="1850">
                <a:solidFill>
                  <a:srgbClr val="D6D6DD"/>
                </a:solidFill>
                <a:highlight>
                  <a:srgbClr val="181818"/>
                </a:highlight>
              </a:rPr>
              <a:t>, </a:t>
            </a:r>
            <a:r>
              <a:rPr lang="en-US" sz="1850">
                <a:solidFill>
                  <a:srgbClr val="82D2CE"/>
                </a:solidFill>
                <a:highlight>
                  <a:srgbClr val="181818"/>
                </a:highlight>
              </a:rPr>
              <a:t>"profile_name"</a:t>
            </a:r>
            <a:r>
              <a:rPr lang="en-US" sz="1850">
                <a:solidFill>
                  <a:srgbClr val="D6D6DD"/>
                </a:solidFill>
                <a:highlight>
                  <a:srgbClr val="181818"/>
                </a:highlight>
              </a:rPr>
              <a:t>: </a:t>
            </a:r>
            <a:r>
              <a:rPr lang="en-US" sz="1850">
                <a:solidFill>
                  <a:srgbClr val="E394DC"/>
                </a:solidFill>
                <a:highlight>
                  <a:srgbClr val="181818"/>
                </a:highlight>
              </a:rPr>
              <a:t>"Profile0"</a:t>
            </a:r>
            <a:r>
              <a:rPr lang="en-US" sz="1850">
                <a:solidFill>
                  <a:srgbClr val="D6D6DD"/>
                </a:solidFill>
                <a:highlight>
                  <a:srgbClr val="181818"/>
                </a:highlight>
              </a:rPr>
              <a:t>, </a:t>
            </a:r>
            <a:r>
              <a:rPr lang="en-US" sz="1850">
                <a:solidFill>
                  <a:srgbClr val="82D2CE"/>
                </a:solidFill>
                <a:highlight>
                  <a:srgbClr val="181818"/>
                </a:highlight>
              </a:rPr>
              <a:t>"point_on_profile"</a:t>
            </a:r>
            <a:r>
              <a:rPr lang="en-US" sz="1850">
                <a:solidFill>
                  <a:srgbClr val="D6D6DD"/>
                </a:solidFill>
                <a:highlight>
                  <a:srgbClr val="181818"/>
                </a:highlight>
              </a:rPr>
              <a:t>: [</a:t>
            </a:r>
            <a:r>
              <a:rPr lang="en-US" sz="1850">
                <a:solidFill>
                  <a:srgbClr val="EBC88D"/>
                </a:solidFill>
                <a:highlight>
                  <a:srgbClr val="181818"/>
                </a:highlight>
              </a:rPr>
              <a:t>0.25</a:t>
            </a:r>
            <a:r>
              <a:rPr lang="en-US" sz="1850">
                <a:solidFill>
                  <a:srgbClr val="D6D6DD"/>
                </a:solidFill>
                <a:highlight>
                  <a:srgbClr val="181818"/>
                </a:highlight>
              </a:rPr>
              <a:t>, </a:t>
            </a:r>
            <a:r>
              <a:rPr lang="en-US" sz="1850">
                <a:solidFill>
                  <a:srgbClr val="EBC88D"/>
                </a:solidFill>
                <a:highlight>
                  <a:srgbClr val="181818"/>
                </a:highlight>
              </a:rPr>
              <a:t>0.25</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82D2CE"/>
                </a:solidFill>
                <a:highlight>
                  <a:srgbClr val="181818"/>
                </a:highlight>
              </a:rPr>
              <a:t>"extent"</a:t>
            </a:r>
            <a:r>
              <a:rPr lang="en-US" sz="1850">
                <a:solidFill>
                  <a:srgbClr val="D6D6DD"/>
                </a:solidFill>
                <a:highlight>
                  <a:srgbClr val="181818"/>
                </a:highlight>
              </a:rPr>
              <a:t>: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"one_side"</a:t>
            </a:r>
            <a:r>
              <a:rPr lang="en-US" sz="1850">
                <a:solidFill>
                  <a:srgbClr val="D6D6DD"/>
                </a:solidFill>
                <a:highlight>
                  <a:srgbClr val="181818"/>
                </a:highlight>
              </a:rPr>
              <a:t>, </a:t>
            </a:r>
            <a:r>
              <a:rPr lang="en-US" sz="1850">
                <a:solidFill>
                  <a:srgbClr val="82D2CE"/>
                </a:solidFill>
                <a:highlight>
                  <a:srgbClr val="181818"/>
                </a:highlight>
              </a:rPr>
              <a:t>"extent_one"</a:t>
            </a:r>
            <a:r>
              <a:rPr lang="en-US" sz="1850">
                <a:solidFill>
                  <a:srgbClr val="D6D6DD"/>
                </a:solidFill>
                <a:highlight>
                  <a:srgbClr val="181818"/>
                </a:highlight>
              </a:rPr>
              <a:t>: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"distance"</a:t>
            </a:r>
            <a:r>
              <a:rPr lang="en-US" sz="1850">
                <a:solidFill>
                  <a:srgbClr val="D6D6DD"/>
                </a:solidFill>
                <a:highlight>
                  <a:srgbClr val="181818"/>
                </a:highlight>
              </a:rPr>
              <a:t>, </a:t>
            </a:r>
            <a:r>
              <a:rPr lang="en-US" sz="1850">
                <a:solidFill>
                  <a:srgbClr val="82D2CE"/>
                </a:solidFill>
                <a:highlight>
                  <a:srgbClr val="181818"/>
                </a:highlight>
              </a:rPr>
              <a:t>"distance"</a:t>
            </a:r>
            <a:r>
              <a:rPr lang="en-US" sz="1850">
                <a:solidFill>
                  <a:srgbClr val="D6D6DD"/>
                </a:solidFill>
                <a:highlight>
                  <a:srgbClr val="181818"/>
                </a:highlight>
              </a:rPr>
              <a:t>: </a:t>
            </a:r>
            <a:r>
              <a:rPr lang="en-US" sz="1850">
                <a:solidFill>
                  <a:srgbClr val="EBC88D"/>
                </a:solidFill>
                <a:highlight>
                  <a:srgbClr val="181818"/>
                </a:highlight>
              </a:rPr>
              <a:t>0.5</a:t>
            </a:r>
            <a:r>
              <a:rPr lang="en-US" sz="1850">
                <a:solidFill>
                  <a:srgbClr val="D6D6DD"/>
                </a:solidFill>
                <a:highlight>
                  <a:srgbClr val="181818"/>
                </a:highlight>
              </a:rPr>
              <a:t>, </a:t>
            </a:r>
            <a:r>
              <a:rPr lang="en-US" sz="1850">
                <a:solidFill>
                  <a:srgbClr val="82D2CE"/>
                </a:solidFill>
                <a:highlight>
                  <a:srgbClr val="181818"/>
                </a:highlight>
              </a:rPr>
              <a:t>"direction"</a:t>
            </a:r>
            <a:r>
              <a:rPr lang="en-US" sz="1850">
                <a:solidFill>
                  <a:srgbClr val="D6D6DD"/>
                </a:solidFill>
                <a:highlight>
                  <a:srgbClr val="181818"/>
                </a:highlight>
              </a:rPr>
              <a:t>: </a:t>
            </a:r>
            <a:r>
              <a:rPr lang="en-US" sz="1850">
                <a:solidFill>
                  <a:srgbClr val="E394DC"/>
                </a:solidFill>
                <a:highlight>
                  <a:srgbClr val="181818"/>
                </a:highlight>
              </a:rPr>
              <a:t>"PositiveExtentDirection"</a:t>
            </a:r>
            <a:r>
              <a:rPr lang="en-US" sz="1850">
                <a:solidFill>
                  <a:srgbClr val="D6D6DD"/>
                </a:solidFill>
                <a:highlight>
                  <a:srgbClr val="181818"/>
                </a:highlight>
              </a:rPr>
              <a:t>}, </a:t>
            </a:r>
            <a:r>
              <a:rPr lang="en-US" sz="1850">
                <a:solidFill>
                  <a:srgbClr val="82D2CE"/>
                </a:solidFill>
                <a:highlight>
                  <a:srgbClr val="181818"/>
                </a:highlight>
              </a:rPr>
              <a:t>"taper_angle_one"</a:t>
            </a:r>
            <a:r>
              <a:rPr lang="en-US" sz="1850">
                <a:solidFill>
                  <a:srgbClr val="D6D6DD"/>
                </a:solidFill>
                <a:highlight>
                  <a:srgbClr val="181818"/>
                </a:highlight>
              </a:rPr>
              <a:t>: </a:t>
            </a:r>
            <a:r>
              <a:rPr lang="en-US" sz="1850">
                <a:solidFill>
                  <a:srgbClr val="EBC88D"/>
                </a:solidFill>
                <a:highlight>
                  <a:srgbClr val="181818"/>
                </a:highlight>
              </a:rPr>
              <a:t>0.0</a:t>
            </a:r>
            <a:r>
              <a:rPr lang="en-US" sz="1850">
                <a:solidFill>
                  <a:srgbClr val="D6D6DD"/>
                </a:solidFill>
                <a:highlight>
                  <a:srgbClr val="181818"/>
                </a:highlight>
              </a:rPr>
              <a:t>}, </a:t>
            </a:r>
            <a:r>
              <a:rPr lang="en-US" sz="1850">
                <a:solidFill>
                  <a:srgbClr val="82D2CE"/>
                </a:solidFill>
                <a:highlight>
                  <a:srgbClr val="181818"/>
                </a:highlight>
              </a:rPr>
              <a:t>"start"</a:t>
            </a:r>
            <a:r>
              <a:rPr lang="en-US" sz="1850">
                <a:solidFill>
                  <a:srgbClr val="D6D6DD"/>
                </a:solidFill>
                <a:highlight>
                  <a:srgbClr val="181818"/>
                </a:highlight>
              </a:rPr>
              <a:t>: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"profile_plane"</a:t>
            </a:r>
            <a:r>
              <a:rPr lang="en-US" sz="1850">
                <a:solidFill>
                  <a:srgbClr val="D6D6DD"/>
                </a:solidFill>
                <a:highlight>
                  <a:srgbClr val="181818"/>
                </a:highlight>
              </a:rPr>
              <a:t>}, </a:t>
            </a:r>
            <a:r>
              <a:rPr lang="en-US" sz="1850">
                <a:solidFill>
                  <a:srgbClr val="82D2CE"/>
                </a:solidFill>
                <a:highlight>
                  <a:srgbClr val="181818"/>
                </a:highlight>
              </a:rPr>
              <a:t>"operation"</a:t>
            </a:r>
            <a:r>
              <a:rPr lang="en-US" sz="1850">
                <a:solidFill>
                  <a:srgbClr val="D6D6DD"/>
                </a:solidFill>
                <a:highlight>
                  <a:srgbClr val="181818"/>
                </a:highlight>
              </a:rPr>
              <a:t>: {</a:t>
            </a:r>
            <a:r>
              <a:rPr lang="en-US" sz="1850">
                <a:solidFill>
                  <a:srgbClr val="82D2CE"/>
                </a:solidFill>
                <a:highlight>
                  <a:srgbClr val="181818"/>
                </a:highlight>
              </a:rPr>
              <a:t>"type"</a:t>
            </a:r>
            <a:r>
              <a:rPr lang="en-US" sz="1850">
                <a:solidFill>
                  <a:srgbClr val="D6D6DD"/>
                </a:solidFill>
                <a:highlight>
                  <a:srgbClr val="181818"/>
                </a:highlight>
              </a:rPr>
              <a:t>: </a:t>
            </a:r>
            <a:r>
              <a:rPr lang="en-US" sz="1850">
                <a:solidFill>
                  <a:srgbClr val="E394DC"/>
                </a:solidFill>
                <a:highlight>
                  <a:srgbClr val="181818"/>
                </a:highlight>
              </a:rPr>
              <a:t>"new_body"</a:t>
            </a:r>
            <a:r>
              <a:rPr lang="en-US" sz="1850">
                <a:solidFill>
                  <a:srgbClr val="D6D6DD"/>
                </a:solidFill>
                <a:highlight>
                  <a:srgbClr val="181818"/>
                </a:highlight>
              </a:rPr>
              <a:t>, </a:t>
            </a:r>
            <a:r>
              <a:rPr lang="en-US" sz="1850">
                <a:solidFill>
                  <a:srgbClr val="82D2CE"/>
                </a:solidFill>
                <a:highlight>
                  <a:srgbClr val="181818"/>
                </a:highlight>
              </a:rPr>
              <a:t>"body_names"</a:t>
            </a:r>
            <a:r>
              <a:rPr lang="en-US" sz="1850">
                <a:solidFill>
                  <a:srgbClr val="D6D6DD"/>
                </a:solidFill>
                <a:highlight>
                  <a:srgbClr val="181818"/>
                </a:highlight>
              </a:rPr>
              <a:t>: [</a:t>
            </a:r>
            <a:r>
              <a:rPr lang="en-US" sz="1850">
                <a:solidFill>
                  <a:srgbClr val="E394DC"/>
                </a:solidFill>
                <a:highlight>
                  <a:srgbClr val="181818"/>
                </a:highlight>
              </a:rPr>
              <a:t>"Body1"</a:t>
            </a:r>
            <a:r>
              <a:rPr lang="en-US" sz="1850">
                <a:solidFill>
                  <a:srgbClr val="D6D6DD"/>
                </a:solidFill>
                <a:highlight>
                  <a:srgbClr val="181818"/>
                </a:highlight>
              </a:rPr>
              <a:t>]}}}]}</a:t>
            </a:r>
            <a:endParaRPr sz="1850">
              <a:solidFill>
                <a:srgbClr val="D6D6DD"/>
              </a:solidFill>
              <a:highlight>
                <a:srgbClr val="181818"/>
              </a:highlight>
            </a:endParaRPr>
          </a:p>
        </p:txBody>
      </p:sp>
      <p:grpSp>
        <p:nvGrpSpPr>
          <p:cNvPr id="117" name="Google Shape;117;p1"/>
          <p:cNvGrpSpPr/>
          <p:nvPr/>
        </p:nvGrpSpPr>
        <p:grpSpPr>
          <a:xfrm>
            <a:off x="447407" y="12780935"/>
            <a:ext cx="10403623" cy="855290"/>
            <a:chOff x="1431325" y="2473842"/>
            <a:chExt cx="6566700" cy="670500"/>
          </a:xfrm>
        </p:grpSpPr>
        <p:sp>
          <p:nvSpPr>
            <p:cNvPr id="118" name="Google Shape;118;p1"/>
            <p:cNvSpPr/>
            <p:nvPr/>
          </p:nvSpPr>
          <p:spPr>
            <a:xfrm rot="-5400000">
              <a:off x="4644475" y="-209208"/>
              <a:ext cx="670500" cy="6036600"/>
            </a:xfrm>
            <a:prstGeom prst="roundRect">
              <a:avLst>
                <a:gd fmla="val 50000" name="adj"/>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
            <p:cNvSpPr txBox="1"/>
            <p:nvPr/>
          </p:nvSpPr>
          <p:spPr>
            <a:xfrm>
              <a:off x="2807460" y="2480591"/>
              <a:ext cx="2337900" cy="65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600">
                  <a:solidFill>
                    <a:schemeClr val="dk1"/>
                  </a:solidFill>
                </a:rPr>
                <a:t>Transforms high-level descriptive language into a structural layout compatible with CAD systems</a:t>
              </a:r>
              <a:endParaRPr sz="1600">
                <a:solidFill>
                  <a:schemeClr val="dk1"/>
                </a:solidFill>
              </a:endParaRPr>
            </a:p>
          </p:txBody>
        </p:sp>
        <p:sp>
          <p:nvSpPr>
            <p:cNvPr id="120" name="Google Shape;120;p1"/>
            <p:cNvSpPr/>
            <p:nvPr/>
          </p:nvSpPr>
          <p:spPr>
            <a:xfrm rot="-5400000">
              <a:off x="1751875" y="2153292"/>
              <a:ext cx="670500" cy="13116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
            <p:cNvSpPr/>
            <p:nvPr/>
          </p:nvSpPr>
          <p:spPr>
            <a:xfrm>
              <a:off x="1600942" y="2616792"/>
              <a:ext cx="10326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700">
                  <a:solidFill>
                    <a:srgbClr val="FFFFFF"/>
                  </a:solidFill>
                </a:rPr>
                <a:t>Text2CAD</a:t>
              </a:r>
              <a:r>
                <a:rPr b="1" baseline="30000" lang="en-US" sz="1700">
                  <a:solidFill>
                    <a:schemeClr val="dk1"/>
                  </a:solidFill>
                </a:rPr>
                <a:t>1</a:t>
              </a:r>
              <a:endParaRPr b="1" baseline="30000" sz="1700">
                <a:solidFill>
                  <a:schemeClr val="dk1"/>
                </a:solidFill>
              </a:endParaRPr>
            </a:p>
          </p:txBody>
        </p:sp>
        <p:cxnSp>
          <p:nvCxnSpPr>
            <p:cNvPr id="122" name="Google Shape;122;p1"/>
            <p:cNvCxnSpPr/>
            <p:nvPr/>
          </p:nvCxnSpPr>
          <p:spPr>
            <a:xfrm>
              <a:off x="5209891" y="2585784"/>
              <a:ext cx="0" cy="444600"/>
            </a:xfrm>
            <a:prstGeom prst="straightConnector1">
              <a:avLst/>
            </a:prstGeom>
            <a:noFill/>
            <a:ln cap="flat" cmpd="sng" w="9525">
              <a:solidFill>
                <a:srgbClr val="181818"/>
              </a:solidFill>
              <a:prstDash val="dot"/>
              <a:round/>
              <a:headEnd len="sm" w="sm" type="none"/>
              <a:tailEnd len="sm" w="sm" type="none"/>
            </a:ln>
          </p:spPr>
        </p:cxnSp>
      </p:grpSp>
      <p:grpSp>
        <p:nvGrpSpPr>
          <p:cNvPr id="123" name="Google Shape;123;p1"/>
          <p:cNvGrpSpPr/>
          <p:nvPr/>
        </p:nvGrpSpPr>
        <p:grpSpPr>
          <a:xfrm>
            <a:off x="447514" y="11911826"/>
            <a:ext cx="10403623" cy="855290"/>
            <a:chOff x="1431325" y="2473842"/>
            <a:chExt cx="6566700" cy="670500"/>
          </a:xfrm>
        </p:grpSpPr>
        <p:sp>
          <p:nvSpPr>
            <p:cNvPr id="124" name="Google Shape;124;p1"/>
            <p:cNvSpPr/>
            <p:nvPr/>
          </p:nvSpPr>
          <p:spPr>
            <a:xfrm rot="-5400000">
              <a:off x="4644475" y="-209208"/>
              <a:ext cx="670500" cy="6036600"/>
            </a:xfrm>
            <a:prstGeom prst="roundRect">
              <a:avLst>
                <a:gd fmla="val 50000" name="adj"/>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
            <p:cNvSpPr txBox="1"/>
            <p:nvPr/>
          </p:nvSpPr>
          <p:spPr>
            <a:xfrm>
              <a:off x="2744681" y="2473842"/>
              <a:ext cx="2337900" cy="657000"/>
            </a:xfrm>
            <a:prstGeom prst="rect">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dk1"/>
                  </a:solidFill>
                </a:rPr>
                <a:t>Function</a:t>
              </a:r>
              <a:endParaRPr b="1" sz="800">
                <a:solidFill>
                  <a:schemeClr val="dk1"/>
                </a:solidFill>
              </a:endParaRPr>
            </a:p>
          </p:txBody>
        </p:sp>
        <p:sp>
          <p:nvSpPr>
            <p:cNvPr id="126" name="Google Shape;126;p1"/>
            <p:cNvSpPr/>
            <p:nvPr/>
          </p:nvSpPr>
          <p:spPr>
            <a:xfrm rot="-5400000">
              <a:off x="1751875" y="2153292"/>
              <a:ext cx="670500" cy="13116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
            <p:cNvSpPr/>
            <p:nvPr/>
          </p:nvSpPr>
          <p:spPr>
            <a:xfrm>
              <a:off x="1609803" y="2616792"/>
              <a:ext cx="10239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700">
                  <a:solidFill>
                    <a:srgbClr val="FFFFFF"/>
                  </a:solidFill>
                </a:rPr>
                <a:t>Model</a:t>
              </a:r>
              <a:endParaRPr b="1" sz="1700">
                <a:solidFill>
                  <a:srgbClr val="FFFFFF"/>
                </a:solidFill>
              </a:endParaRPr>
            </a:p>
          </p:txBody>
        </p:sp>
        <p:cxnSp>
          <p:nvCxnSpPr>
            <p:cNvPr id="128" name="Google Shape;128;p1"/>
            <p:cNvCxnSpPr/>
            <p:nvPr/>
          </p:nvCxnSpPr>
          <p:spPr>
            <a:xfrm>
              <a:off x="5209891" y="2585784"/>
              <a:ext cx="0" cy="444600"/>
            </a:xfrm>
            <a:prstGeom prst="straightConnector1">
              <a:avLst/>
            </a:prstGeom>
            <a:noFill/>
            <a:ln cap="flat" cmpd="sng" w="9525">
              <a:solidFill>
                <a:srgbClr val="181818"/>
              </a:solidFill>
              <a:prstDash val="dot"/>
              <a:round/>
              <a:headEnd len="sm" w="sm" type="none"/>
              <a:tailEnd len="sm" w="sm" type="none"/>
            </a:ln>
          </p:spPr>
        </p:cxnSp>
      </p:grpSp>
      <p:sp>
        <p:nvSpPr>
          <p:cNvPr id="129" name="Google Shape;129;p1"/>
          <p:cNvSpPr txBox="1"/>
          <p:nvPr/>
        </p:nvSpPr>
        <p:spPr>
          <a:xfrm>
            <a:off x="6647927" y="11929188"/>
            <a:ext cx="3703800" cy="838200"/>
          </a:xfrm>
          <a:prstGeom prst="rect">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dk1"/>
                </a:solidFill>
              </a:rPr>
              <a:t>Limitations</a:t>
            </a:r>
            <a:endParaRPr b="1" sz="800">
              <a:solidFill>
                <a:schemeClr val="dk1"/>
              </a:solidFill>
            </a:endParaRPr>
          </a:p>
        </p:txBody>
      </p:sp>
      <p:sp>
        <p:nvSpPr>
          <p:cNvPr id="130" name="Google Shape;130;p1"/>
          <p:cNvSpPr/>
          <p:nvPr/>
        </p:nvSpPr>
        <p:spPr>
          <a:xfrm>
            <a:off x="959464" y="13567672"/>
            <a:ext cx="1636200" cy="50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Roboto Light"/>
                <a:ea typeface="Roboto Light"/>
                <a:cs typeface="Roboto Light"/>
                <a:sym typeface="Roboto Light"/>
              </a:rPr>
              <a:t>Img2CAD</a:t>
            </a:r>
            <a:endParaRPr>
              <a:solidFill>
                <a:srgbClr val="FFFFFF"/>
              </a:solidFill>
              <a:latin typeface="Roboto Light"/>
              <a:ea typeface="Roboto Light"/>
              <a:cs typeface="Roboto Light"/>
              <a:sym typeface="Roboto Light"/>
            </a:endParaRPr>
          </a:p>
        </p:txBody>
      </p:sp>
      <p:grpSp>
        <p:nvGrpSpPr>
          <p:cNvPr id="131" name="Google Shape;131;p1"/>
          <p:cNvGrpSpPr/>
          <p:nvPr/>
        </p:nvGrpSpPr>
        <p:grpSpPr>
          <a:xfrm>
            <a:off x="447407" y="13650045"/>
            <a:ext cx="10403623" cy="855290"/>
            <a:chOff x="1431325" y="2473842"/>
            <a:chExt cx="6566700" cy="670500"/>
          </a:xfrm>
        </p:grpSpPr>
        <p:sp>
          <p:nvSpPr>
            <p:cNvPr id="132" name="Google Shape;132;p1"/>
            <p:cNvSpPr/>
            <p:nvPr/>
          </p:nvSpPr>
          <p:spPr>
            <a:xfrm rot="-5400000">
              <a:off x="4644475" y="-209208"/>
              <a:ext cx="670500" cy="6036600"/>
            </a:xfrm>
            <a:prstGeom prst="roundRect">
              <a:avLst>
                <a:gd fmla="val 50000" name="adj"/>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
            <p:cNvSpPr txBox="1"/>
            <p:nvPr/>
          </p:nvSpPr>
          <p:spPr>
            <a:xfrm>
              <a:off x="2807461" y="2473842"/>
              <a:ext cx="2337900" cy="65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600">
                  <a:solidFill>
                    <a:srgbClr val="181818"/>
                  </a:solidFill>
                </a:rPr>
                <a:t>Employs vision LMs to identify structural elements from images</a:t>
              </a:r>
              <a:endParaRPr sz="1600">
                <a:solidFill>
                  <a:srgbClr val="181818"/>
                </a:solidFill>
              </a:endParaRPr>
            </a:p>
          </p:txBody>
        </p:sp>
        <p:sp>
          <p:nvSpPr>
            <p:cNvPr id="134" name="Google Shape;134;p1"/>
            <p:cNvSpPr/>
            <p:nvPr/>
          </p:nvSpPr>
          <p:spPr>
            <a:xfrm rot="-5400000">
              <a:off x="1751875" y="2153292"/>
              <a:ext cx="670500" cy="13116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
            <p:cNvSpPr/>
            <p:nvPr/>
          </p:nvSpPr>
          <p:spPr>
            <a:xfrm>
              <a:off x="1600942" y="2616792"/>
              <a:ext cx="10326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700">
                  <a:solidFill>
                    <a:srgbClr val="FFFFFF"/>
                  </a:solidFill>
                </a:rPr>
                <a:t>Img2CAD</a:t>
              </a:r>
              <a:r>
                <a:rPr b="1" baseline="30000" lang="en-US" sz="1700">
                  <a:solidFill>
                    <a:schemeClr val="dk1"/>
                  </a:solidFill>
                </a:rPr>
                <a:t>2</a:t>
              </a:r>
              <a:endParaRPr b="1" baseline="30000" sz="1700">
                <a:solidFill>
                  <a:schemeClr val="dk1"/>
                </a:solidFill>
              </a:endParaRPr>
            </a:p>
          </p:txBody>
        </p:sp>
        <p:cxnSp>
          <p:nvCxnSpPr>
            <p:cNvPr id="136" name="Google Shape;136;p1"/>
            <p:cNvCxnSpPr/>
            <p:nvPr/>
          </p:nvCxnSpPr>
          <p:spPr>
            <a:xfrm>
              <a:off x="5209891" y="2585784"/>
              <a:ext cx="0" cy="444600"/>
            </a:xfrm>
            <a:prstGeom prst="straightConnector1">
              <a:avLst/>
            </a:prstGeom>
            <a:noFill/>
            <a:ln cap="flat" cmpd="sng" w="9525">
              <a:solidFill>
                <a:srgbClr val="181818"/>
              </a:solidFill>
              <a:prstDash val="dot"/>
              <a:round/>
              <a:headEnd len="sm" w="sm" type="none"/>
              <a:tailEnd len="sm" w="sm" type="none"/>
            </a:ln>
          </p:spPr>
        </p:cxnSp>
      </p:grpSp>
      <p:grpSp>
        <p:nvGrpSpPr>
          <p:cNvPr id="137" name="Google Shape;137;p1"/>
          <p:cNvGrpSpPr/>
          <p:nvPr/>
        </p:nvGrpSpPr>
        <p:grpSpPr>
          <a:xfrm>
            <a:off x="447514" y="14519154"/>
            <a:ext cx="10403623" cy="958057"/>
            <a:chOff x="1431325" y="2473842"/>
            <a:chExt cx="6566700" cy="751064"/>
          </a:xfrm>
        </p:grpSpPr>
        <p:sp>
          <p:nvSpPr>
            <p:cNvPr id="138" name="Google Shape;138;p1"/>
            <p:cNvSpPr/>
            <p:nvPr/>
          </p:nvSpPr>
          <p:spPr>
            <a:xfrm rot="-5400000">
              <a:off x="4644475" y="-209208"/>
              <a:ext cx="670500" cy="6036600"/>
            </a:xfrm>
            <a:prstGeom prst="roundRect">
              <a:avLst>
                <a:gd fmla="val 50000" name="adj"/>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
            <p:cNvSpPr txBox="1"/>
            <p:nvPr/>
          </p:nvSpPr>
          <p:spPr>
            <a:xfrm>
              <a:off x="2752759" y="2567905"/>
              <a:ext cx="2337900" cy="65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600">
                  <a:solidFill>
                    <a:srgbClr val="181818"/>
                  </a:solidFill>
                </a:rPr>
                <a:t>Combines geometric and semantic features for multi-modal integration and detailed 3D scene reconstructions</a:t>
              </a:r>
              <a:endParaRPr sz="1600">
                <a:solidFill>
                  <a:srgbClr val="181818"/>
                </a:solidFill>
              </a:endParaRPr>
            </a:p>
            <a:p>
              <a:pPr indent="0" lvl="0" marL="0" rtl="0" algn="l">
                <a:lnSpc>
                  <a:spcPct val="115000"/>
                </a:lnSpc>
                <a:spcBef>
                  <a:spcPts val="0"/>
                </a:spcBef>
                <a:spcAft>
                  <a:spcPts val="0"/>
                </a:spcAft>
                <a:buNone/>
              </a:pPr>
              <a:r>
                <a:t/>
              </a:r>
              <a:endParaRPr>
                <a:solidFill>
                  <a:srgbClr val="181818"/>
                </a:solidFill>
              </a:endParaRPr>
            </a:p>
          </p:txBody>
        </p:sp>
        <p:sp>
          <p:nvSpPr>
            <p:cNvPr id="140" name="Google Shape;140;p1"/>
            <p:cNvSpPr/>
            <p:nvPr/>
          </p:nvSpPr>
          <p:spPr>
            <a:xfrm rot="-5400000">
              <a:off x="1751875" y="2153292"/>
              <a:ext cx="670500" cy="13116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
            <p:cNvSpPr/>
            <p:nvPr/>
          </p:nvSpPr>
          <p:spPr>
            <a:xfrm>
              <a:off x="1600942" y="2616792"/>
              <a:ext cx="10326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700">
                  <a:solidFill>
                    <a:srgbClr val="FFFFFF"/>
                  </a:solidFill>
                </a:rPr>
                <a:t>Uni3DR</a:t>
              </a:r>
              <a:r>
                <a:rPr b="1" baseline="30000" lang="en-US" sz="1700">
                  <a:solidFill>
                    <a:schemeClr val="dk1"/>
                  </a:solidFill>
                </a:rPr>
                <a:t>3</a:t>
              </a:r>
              <a:endParaRPr b="1" baseline="30000" sz="1700">
                <a:solidFill>
                  <a:schemeClr val="dk1"/>
                </a:solidFill>
              </a:endParaRPr>
            </a:p>
          </p:txBody>
        </p:sp>
        <p:cxnSp>
          <p:nvCxnSpPr>
            <p:cNvPr id="142" name="Google Shape;142;p1"/>
            <p:cNvCxnSpPr/>
            <p:nvPr/>
          </p:nvCxnSpPr>
          <p:spPr>
            <a:xfrm>
              <a:off x="5209891" y="2585784"/>
              <a:ext cx="0" cy="444600"/>
            </a:xfrm>
            <a:prstGeom prst="straightConnector1">
              <a:avLst/>
            </a:prstGeom>
            <a:noFill/>
            <a:ln cap="flat" cmpd="sng" w="9525">
              <a:solidFill>
                <a:srgbClr val="181818"/>
              </a:solidFill>
              <a:prstDash val="dot"/>
              <a:round/>
              <a:headEnd len="sm" w="sm" type="none"/>
              <a:tailEnd len="sm" w="sm" type="none"/>
            </a:ln>
          </p:spPr>
        </p:cxnSp>
      </p:grpSp>
      <p:grpSp>
        <p:nvGrpSpPr>
          <p:cNvPr id="143" name="Google Shape;143;p1"/>
          <p:cNvGrpSpPr/>
          <p:nvPr/>
        </p:nvGrpSpPr>
        <p:grpSpPr>
          <a:xfrm>
            <a:off x="447514" y="15388264"/>
            <a:ext cx="10403623" cy="855290"/>
            <a:chOff x="1431325" y="2473842"/>
            <a:chExt cx="6566700" cy="670500"/>
          </a:xfrm>
        </p:grpSpPr>
        <p:sp>
          <p:nvSpPr>
            <p:cNvPr id="144" name="Google Shape;144;p1"/>
            <p:cNvSpPr/>
            <p:nvPr/>
          </p:nvSpPr>
          <p:spPr>
            <a:xfrm rot="-5400000">
              <a:off x="4644475" y="-209208"/>
              <a:ext cx="670500" cy="6036600"/>
            </a:xfrm>
            <a:prstGeom prst="roundRect">
              <a:avLst>
                <a:gd fmla="val 50000" name="adj"/>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600">
                  <a:solidFill>
                    <a:srgbClr val="181818"/>
                  </a:solidFill>
                </a:rPr>
                <a:t>Precision in text-to-CAD mapping; flexible across textual input; maintains spatial understanding</a:t>
              </a:r>
              <a:endParaRPr sz="1600">
                <a:solidFill>
                  <a:srgbClr val="181818"/>
                </a:solidFill>
              </a:endParaRPr>
            </a:p>
          </p:txBody>
        </p:sp>
        <p:sp>
          <p:nvSpPr>
            <p:cNvPr id="146" name="Google Shape;146;p1"/>
            <p:cNvSpPr/>
            <p:nvPr/>
          </p:nvSpPr>
          <p:spPr>
            <a:xfrm rot="-5400000">
              <a:off x="1751875" y="2153292"/>
              <a:ext cx="670500" cy="13116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
            <p:cNvSpPr/>
            <p:nvPr/>
          </p:nvSpPr>
          <p:spPr>
            <a:xfrm>
              <a:off x="1600942" y="2616792"/>
              <a:ext cx="10326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700">
                  <a:solidFill>
                    <a:srgbClr val="FFFFFF"/>
                  </a:solidFill>
                </a:rPr>
                <a:t>Our Model</a:t>
              </a:r>
              <a:endParaRPr b="1" sz="1700">
                <a:solidFill>
                  <a:srgbClr val="FFFFFF"/>
                </a:solidFill>
              </a:endParaRPr>
            </a:p>
          </p:txBody>
        </p:sp>
        <p:cxnSp>
          <p:nvCxnSpPr>
            <p:cNvPr id="148" name="Google Shape;148;p1"/>
            <p:cNvCxnSpPr/>
            <p:nvPr/>
          </p:nvCxnSpPr>
          <p:spPr>
            <a:xfrm>
              <a:off x="5209891" y="2585784"/>
              <a:ext cx="0" cy="444600"/>
            </a:xfrm>
            <a:prstGeom prst="straightConnector1">
              <a:avLst/>
            </a:prstGeom>
            <a:noFill/>
            <a:ln cap="flat" cmpd="sng" w="9525">
              <a:solidFill>
                <a:srgbClr val="181818"/>
              </a:solidFill>
              <a:prstDash val="dot"/>
              <a:round/>
              <a:headEnd len="sm" w="sm" type="none"/>
              <a:tailEnd len="sm" w="sm" type="none"/>
            </a:ln>
          </p:spPr>
        </p:cxnSp>
      </p:grpSp>
      <p:pic>
        <p:nvPicPr>
          <p:cNvPr id="149" name="Google Shape;149;p1"/>
          <p:cNvPicPr preferRelativeResize="0"/>
          <p:nvPr/>
        </p:nvPicPr>
        <p:blipFill rotWithShape="1">
          <a:blip r:embed="rId9">
            <a:alphaModFix/>
          </a:blip>
          <a:srcRect b="28579" l="1835" r="2066" t="20630"/>
          <a:stretch/>
        </p:blipFill>
        <p:spPr>
          <a:xfrm>
            <a:off x="703550" y="17414927"/>
            <a:ext cx="9839017" cy="1132375"/>
          </a:xfrm>
          <a:prstGeom prst="rect">
            <a:avLst/>
          </a:prstGeom>
          <a:noFill/>
          <a:ln>
            <a:noFill/>
          </a:ln>
        </p:spPr>
      </p:pic>
      <p:pic>
        <p:nvPicPr>
          <p:cNvPr id="150" name="Google Shape;150;p1"/>
          <p:cNvPicPr preferRelativeResize="0"/>
          <p:nvPr/>
        </p:nvPicPr>
        <p:blipFill rotWithShape="1">
          <a:blip r:embed="rId10">
            <a:alphaModFix/>
          </a:blip>
          <a:srcRect b="26335" l="63099" r="11005" t="0"/>
          <a:stretch/>
        </p:blipFill>
        <p:spPr>
          <a:xfrm>
            <a:off x="8881548" y="19329550"/>
            <a:ext cx="1864975" cy="2414276"/>
          </a:xfrm>
          <a:prstGeom prst="rect">
            <a:avLst/>
          </a:prstGeom>
          <a:noFill/>
          <a:ln>
            <a:noFill/>
          </a:ln>
        </p:spPr>
      </p:pic>
      <p:sp>
        <p:nvSpPr>
          <p:cNvPr id="151" name="Google Shape;151;p1"/>
          <p:cNvSpPr/>
          <p:nvPr/>
        </p:nvSpPr>
        <p:spPr>
          <a:xfrm>
            <a:off x="678541" y="3540143"/>
            <a:ext cx="10058400" cy="9144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rPr>
              <a:t>Motivation</a:t>
            </a:r>
            <a:endParaRPr b="1"/>
          </a:p>
        </p:txBody>
      </p:sp>
      <p:sp>
        <p:nvSpPr>
          <p:cNvPr id="152" name="Google Shape;152;p1"/>
          <p:cNvSpPr txBox="1"/>
          <p:nvPr/>
        </p:nvSpPr>
        <p:spPr>
          <a:xfrm>
            <a:off x="447400" y="4824338"/>
            <a:ext cx="5895900" cy="55854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Char char="●"/>
            </a:pPr>
            <a:r>
              <a:rPr lang="en-US" sz="2000">
                <a:solidFill>
                  <a:schemeClr val="dk1"/>
                </a:solidFill>
              </a:rPr>
              <a:t>Current </a:t>
            </a:r>
            <a:r>
              <a:rPr lang="en-US" sz="2000">
                <a:solidFill>
                  <a:schemeClr val="dk1"/>
                </a:solidFill>
              </a:rPr>
              <a:t>progress</a:t>
            </a:r>
            <a:r>
              <a:rPr lang="en-US" sz="2000">
                <a:solidFill>
                  <a:schemeClr val="dk1"/>
                </a:solidFill>
              </a:rPr>
              <a:t> with Large Language Models has led to both  very creative and precise image generation.</a:t>
            </a:r>
            <a:endParaRPr sz="2000">
              <a:solidFill>
                <a:schemeClr val="dk1"/>
              </a:solidFill>
            </a:endParaRPr>
          </a:p>
          <a:p>
            <a:pPr indent="-355600" lvl="1" marL="914400" rtl="0" algn="just">
              <a:spcBef>
                <a:spcPts val="0"/>
              </a:spcBef>
              <a:spcAft>
                <a:spcPts val="0"/>
              </a:spcAft>
              <a:buClr>
                <a:schemeClr val="dk1"/>
              </a:buClr>
              <a:buSzPts val="2000"/>
              <a:buChar char="○"/>
            </a:pPr>
            <a:r>
              <a:rPr lang="en-US" sz="2000">
                <a:solidFill>
                  <a:schemeClr val="dk1"/>
                </a:solidFill>
              </a:rPr>
              <a:t>Typical strategies for 2D </a:t>
            </a:r>
            <a:r>
              <a:rPr lang="en-US" sz="2000">
                <a:solidFill>
                  <a:schemeClr val="dk1"/>
                </a:solidFill>
              </a:rPr>
              <a:t>understanding</a:t>
            </a:r>
            <a:r>
              <a:rPr lang="en-US" sz="2000">
                <a:solidFill>
                  <a:schemeClr val="dk1"/>
                </a:solidFill>
              </a:rPr>
              <a:t> include decomposing images into tiles</a:t>
            </a:r>
            <a:r>
              <a:rPr b="1" baseline="30000" lang="en-US" sz="1700">
                <a:solidFill>
                  <a:schemeClr val="dk1"/>
                </a:solidFill>
              </a:rPr>
              <a:t>4</a:t>
            </a:r>
            <a:r>
              <a:rPr lang="en-US" sz="2000">
                <a:solidFill>
                  <a:schemeClr val="dk1"/>
                </a:solidFill>
              </a:rPr>
              <a:t> to make it a 1D array and then utilize transformers.</a:t>
            </a:r>
            <a:endParaRPr sz="2000">
              <a:solidFill>
                <a:schemeClr val="dk1"/>
              </a:solidFill>
            </a:endParaRPr>
          </a:p>
          <a:p>
            <a:pPr indent="-355600" lvl="1" marL="914400" rtl="0" algn="just">
              <a:spcBef>
                <a:spcPts val="0"/>
              </a:spcBef>
              <a:spcAft>
                <a:spcPts val="0"/>
              </a:spcAft>
              <a:buClr>
                <a:schemeClr val="dk1"/>
              </a:buClr>
              <a:buSzPts val="2000"/>
              <a:buChar char="○"/>
            </a:pPr>
            <a:r>
              <a:rPr lang="en-US" sz="2000">
                <a:solidFill>
                  <a:schemeClr val="dk1"/>
                </a:solidFill>
              </a:rPr>
              <a:t>This does not work with 3D spatial representations as the input tokens would grow as a cubic function of length, rather than squared.</a:t>
            </a:r>
            <a:endParaRPr sz="2000">
              <a:solidFill>
                <a:schemeClr val="dk1"/>
              </a:solidFill>
            </a:endParaRPr>
          </a:p>
          <a:p>
            <a:pPr indent="-355600" lvl="0" marL="457200" rtl="0" algn="just">
              <a:spcBef>
                <a:spcPts val="0"/>
              </a:spcBef>
              <a:spcAft>
                <a:spcPts val="0"/>
              </a:spcAft>
              <a:buClr>
                <a:schemeClr val="dk1"/>
              </a:buClr>
              <a:buSzPts val="2000"/>
              <a:buChar char="●"/>
            </a:pPr>
            <a:r>
              <a:rPr lang="en-US" sz="2000">
                <a:solidFill>
                  <a:schemeClr val="dk1"/>
                </a:solidFill>
              </a:rPr>
              <a:t>Fields such as construction, </a:t>
            </a:r>
            <a:r>
              <a:rPr lang="en-US" sz="2000">
                <a:solidFill>
                  <a:schemeClr val="dk1"/>
                </a:solidFill>
              </a:rPr>
              <a:t>architecture</a:t>
            </a:r>
            <a:r>
              <a:rPr lang="en-US" sz="2000">
                <a:solidFill>
                  <a:schemeClr val="dk1"/>
                </a:solidFill>
              </a:rPr>
              <a:t>, and CAD can benefit from 3D spatial generative AI.</a:t>
            </a:r>
            <a:endParaRPr sz="2000">
              <a:solidFill>
                <a:schemeClr val="dk1"/>
              </a:solidFill>
            </a:endParaRPr>
          </a:p>
          <a:p>
            <a:pPr indent="-355600" lvl="1" marL="914400" rtl="0" algn="just">
              <a:spcBef>
                <a:spcPts val="0"/>
              </a:spcBef>
              <a:spcAft>
                <a:spcPts val="0"/>
              </a:spcAft>
              <a:buClr>
                <a:schemeClr val="dk1"/>
              </a:buClr>
              <a:buSzPts val="2000"/>
              <a:buChar char="○"/>
            </a:pPr>
            <a:r>
              <a:rPr lang="en-US" sz="2000">
                <a:solidFill>
                  <a:schemeClr val="dk1"/>
                </a:solidFill>
              </a:rPr>
              <a:t>Need precise understanding of 3D space.</a:t>
            </a:r>
            <a:endParaRPr sz="2000">
              <a:solidFill>
                <a:schemeClr val="dk1"/>
              </a:solidFill>
            </a:endParaRPr>
          </a:p>
          <a:p>
            <a:pPr indent="-355600" lvl="1" marL="914400" rtl="0" algn="just">
              <a:spcBef>
                <a:spcPts val="0"/>
              </a:spcBef>
              <a:spcAft>
                <a:spcPts val="0"/>
              </a:spcAft>
              <a:buClr>
                <a:schemeClr val="dk1"/>
              </a:buClr>
              <a:buSzPts val="2000"/>
              <a:buChar char="○"/>
            </a:pPr>
            <a:r>
              <a:rPr lang="en-US" sz="2000">
                <a:solidFill>
                  <a:schemeClr val="dk1"/>
                </a:solidFill>
              </a:rPr>
              <a:t>Image generation models already struggle with detail.</a:t>
            </a:r>
            <a:endParaRPr sz="2000">
              <a:solidFill>
                <a:schemeClr val="dk1"/>
              </a:solidFill>
            </a:endParaRPr>
          </a:p>
        </p:txBody>
      </p:sp>
      <p:pic>
        <p:nvPicPr>
          <p:cNvPr id="153" name="Google Shape;153;p1"/>
          <p:cNvPicPr preferRelativeResize="0"/>
          <p:nvPr/>
        </p:nvPicPr>
        <p:blipFill>
          <a:blip r:embed="rId11">
            <a:alphaModFix/>
          </a:blip>
          <a:stretch>
            <a:fillRect/>
          </a:stretch>
        </p:blipFill>
        <p:spPr>
          <a:xfrm>
            <a:off x="6729200" y="4808623"/>
            <a:ext cx="4083726" cy="4362690"/>
          </a:xfrm>
          <a:prstGeom prst="rect">
            <a:avLst/>
          </a:prstGeom>
          <a:noFill/>
          <a:ln>
            <a:noFill/>
          </a:ln>
        </p:spPr>
      </p:pic>
      <p:sp>
        <p:nvSpPr>
          <p:cNvPr id="154" name="Google Shape;154;p1"/>
          <p:cNvSpPr txBox="1"/>
          <p:nvPr/>
        </p:nvSpPr>
        <p:spPr>
          <a:xfrm>
            <a:off x="6729250" y="9482513"/>
            <a:ext cx="4083600" cy="7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i="1" lang="en-US" sz="2000">
                <a:solidFill>
                  <a:srgbClr val="181818"/>
                </a:solidFill>
              </a:rPr>
              <a:t>Failure of GPT to double the size of a cube</a:t>
            </a:r>
            <a:endParaRPr b="1" i="1" sz="2000">
              <a:solidFill>
                <a:srgbClr val="181818"/>
              </a:solidFill>
            </a:endParaRPr>
          </a:p>
          <a:p>
            <a:pPr indent="0" lvl="0" marL="0" rtl="0" algn="ctr">
              <a:spcBef>
                <a:spcPts val="0"/>
              </a:spcBef>
              <a:spcAft>
                <a:spcPts val="0"/>
              </a:spcAft>
              <a:buNone/>
            </a:pPr>
            <a:r>
              <a:t/>
            </a:r>
            <a:endParaRPr i="1" sz="1800">
              <a:solidFill>
                <a:srgbClr val="757575"/>
              </a:solidFill>
            </a:endParaRPr>
          </a:p>
        </p:txBody>
      </p:sp>
      <p:sp>
        <p:nvSpPr>
          <p:cNvPr id="155" name="Google Shape;155;p1"/>
          <p:cNvSpPr/>
          <p:nvPr/>
        </p:nvSpPr>
        <p:spPr>
          <a:xfrm>
            <a:off x="678491" y="10779531"/>
            <a:ext cx="10058400" cy="9144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rPr>
              <a:t>Background &amp; Existing Models</a:t>
            </a:r>
            <a:endParaRPr b="1"/>
          </a:p>
        </p:txBody>
      </p:sp>
      <p:pic>
        <p:nvPicPr>
          <p:cNvPr id="156" name="Google Shape;156;p1"/>
          <p:cNvPicPr preferRelativeResize="0"/>
          <p:nvPr/>
        </p:nvPicPr>
        <p:blipFill>
          <a:blip r:embed="rId12">
            <a:alphaModFix/>
          </a:blip>
          <a:stretch>
            <a:fillRect/>
          </a:stretch>
        </p:blipFill>
        <p:spPr>
          <a:xfrm>
            <a:off x="4299586" y="19319273"/>
            <a:ext cx="3241201" cy="2414272"/>
          </a:xfrm>
          <a:prstGeom prst="rect">
            <a:avLst/>
          </a:prstGeom>
          <a:noFill/>
          <a:ln>
            <a:noFill/>
          </a:ln>
        </p:spPr>
      </p:pic>
      <p:sp>
        <p:nvSpPr>
          <p:cNvPr id="157" name="Google Shape;157;p1"/>
          <p:cNvSpPr txBox="1"/>
          <p:nvPr/>
        </p:nvSpPr>
        <p:spPr>
          <a:xfrm>
            <a:off x="703575" y="18683700"/>
            <a:ext cx="96465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000">
                <a:solidFill>
                  <a:srgbClr val="181818"/>
                </a:solidFill>
              </a:rPr>
              <a:t>Open source databases with real .f3d files</a:t>
            </a:r>
            <a:r>
              <a:rPr i="1" lang="en-US" sz="1800">
                <a:solidFill>
                  <a:srgbClr val="757575"/>
                </a:solidFill>
              </a:rPr>
              <a:t>.</a:t>
            </a:r>
            <a:endParaRPr i="1" sz="1800">
              <a:solidFill>
                <a:srgbClr val="757575"/>
              </a:solidFill>
            </a:endParaRPr>
          </a:p>
          <a:p>
            <a:pPr indent="0" lvl="0" marL="0" rtl="0" algn="ctr">
              <a:spcBef>
                <a:spcPts val="0"/>
              </a:spcBef>
              <a:spcAft>
                <a:spcPts val="0"/>
              </a:spcAft>
              <a:buNone/>
            </a:pPr>
            <a:r>
              <a:t/>
            </a:r>
            <a:endParaRPr i="1" sz="1800">
              <a:solidFill>
                <a:srgbClr val="757575"/>
              </a:solidFill>
            </a:endParaRPr>
          </a:p>
        </p:txBody>
      </p:sp>
      <p:pic>
        <p:nvPicPr>
          <p:cNvPr id="158" name="Google Shape;158;p1"/>
          <p:cNvPicPr preferRelativeResize="0"/>
          <p:nvPr/>
        </p:nvPicPr>
        <p:blipFill rotWithShape="1">
          <a:blip r:embed="rId13">
            <a:alphaModFix/>
          </a:blip>
          <a:srcRect b="20886" l="23389" r="22568" t="20375"/>
          <a:stretch/>
        </p:blipFill>
        <p:spPr>
          <a:xfrm>
            <a:off x="737575" y="19343900"/>
            <a:ext cx="2221237" cy="2414275"/>
          </a:xfrm>
          <a:prstGeom prst="rect">
            <a:avLst/>
          </a:prstGeom>
          <a:noFill/>
          <a:ln>
            <a:noFill/>
          </a:ln>
        </p:spPr>
      </p:pic>
      <p:sp>
        <p:nvSpPr>
          <p:cNvPr id="159" name="Google Shape;159;p1"/>
          <p:cNvSpPr/>
          <p:nvPr/>
        </p:nvSpPr>
        <p:spPr>
          <a:xfrm flipH="1">
            <a:off x="3220125" y="20299625"/>
            <a:ext cx="818100" cy="624300"/>
          </a:xfrm>
          <a:prstGeom prst="rightArrow">
            <a:avLst>
              <a:gd fmla="val 50000" name="adj1"/>
              <a:gd fmla="val 50000" name="adj2"/>
            </a:avLst>
          </a:prstGeom>
          <a:solidFill>
            <a:srgbClr val="8268C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1"/>
          <p:cNvSpPr/>
          <p:nvPr/>
        </p:nvSpPr>
        <p:spPr>
          <a:xfrm>
            <a:off x="7802113" y="20344250"/>
            <a:ext cx="818100" cy="624300"/>
          </a:xfrm>
          <a:prstGeom prst="rightArrow">
            <a:avLst>
              <a:gd fmla="val 50000" name="adj1"/>
              <a:gd fmla="val 50000" name="adj2"/>
            </a:avLst>
          </a:prstGeom>
          <a:solidFill>
            <a:srgbClr val="8268C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1"/>
          <p:cNvSpPr txBox="1"/>
          <p:nvPr/>
        </p:nvSpPr>
        <p:spPr>
          <a:xfrm>
            <a:off x="0" y="21894575"/>
            <a:ext cx="4038300" cy="11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000">
                <a:solidFill>
                  <a:schemeClr val="dk1"/>
                </a:solidFill>
              </a:rPr>
              <a:t>Structured</a:t>
            </a:r>
            <a:r>
              <a:rPr b="1" i="1" lang="en-US" sz="2000">
                <a:solidFill>
                  <a:schemeClr val="dk1"/>
                </a:solidFill>
              </a:rPr>
              <a:t> JSON representing a 1-to-1 textual description in our PDL.</a:t>
            </a:r>
            <a:endParaRPr b="1" i="1" sz="2000">
              <a:solidFill>
                <a:schemeClr val="dk1"/>
              </a:solidFill>
            </a:endParaRPr>
          </a:p>
          <a:p>
            <a:pPr indent="0" lvl="0" marL="0" rtl="0" algn="ctr">
              <a:spcBef>
                <a:spcPts val="0"/>
              </a:spcBef>
              <a:spcAft>
                <a:spcPts val="0"/>
              </a:spcAft>
              <a:buNone/>
            </a:pPr>
            <a:r>
              <a:t/>
            </a:r>
            <a:endParaRPr i="1" sz="1800">
              <a:solidFill>
                <a:srgbClr val="757575"/>
              </a:solidFill>
            </a:endParaRPr>
          </a:p>
        </p:txBody>
      </p:sp>
      <p:sp>
        <p:nvSpPr>
          <p:cNvPr id="162" name="Google Shape;162;p1"/>
          <p:cNvSpPr txBox="1"/>
          <p:nvPr/>
        </p:nvSpPr>
        <p:spPr>
          <a:xfrm>
            <a:off x="4166625" y="21893075"/>
            <a:ext cx="3359700" cy="12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000">
                <a:solidFill>
                  <a:srgbClr val="181818"/>
                </a:solidFill>
              </a:rPr>
              <a:t>Example CAD model taken from online.</a:t>
            </a:r>
            <a:endParaRPr b="1" i="1" sz="2000">
              <a:solidFill>
                <a:srgbClr val="181818"/>
              </a:solidFill>
            </a:endParaRPr>
          </a:p>
          <a:p>
            <a:pPr indent="0" lvl="0" marL="0" rtl="0" algn="ctr">
              <a:spcBef>
                <a:spcPts val="0"/>
              </a:spcBef>
              <a:spcAft>
                <a:spcPts val="0"/>
              </a:spcAft>
              <a:buNone/>
            </a:pPr>
            <a:r>
              <a:t/>
            </a:r>
            <a:endParaRPr i="1" sz="1800">
              <a:solidFill>
                <a:srgbClr val="757575"/>
              </a:solidFill>
            </a:endParaRPr>
          </a:p>
        </p:txBody>
      </p:sp>
      <p:sp>
        <p:nvSpPr>
          <p:cNvPr id="163" name="Google Shape;163;p1"/>
          <p:cNvSpPr txBox="1"/>
          <p:nvPr/>
        </p:nvSpPr>
        <p:spPr>
          <a:xfrm>
            <a:off x="8200800" y="21865875"/>
            <a:ext cx="2787000" cy="10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000">
                <a:solidFill>
                  <a:srgbClr val="181818"/>
                </a:solidFill>
              </a:rPr>
              <a:t>Written descriptive summary of the object</a:t>
            </a:r>
            <a:endParaRPr b="1" i="1" sz="2000">
              <a:solidFill>
                <a:srgbClr val="181818"/>
              </a:solidFill>
            </a:endParaRPr>
          </a:p>
          <a:p>
            <a:pPr indent="0" lvl="0" marL="0" rtl="0" algn="ctr">
              <a:spcBef>
                <a:spcPts val="0"/>
              </a:spcBef>
              <a:spcAft>
                <a:spcPts val="0"/>
              </a:spcAft>
              <a:buNone/>
            </a:pPr>
            <a:r>
              <a:t/>
            </a:r>
            <a:endParaRPr b="1" i="1" sz="2000">
              <a:solidFill>
                <a:srgbClr val="181818"/>
              </a:solidFill>
            </a:endParaRPr>
          </a:p>
        </p:txBody>
      </p:sp>
      <p:sp>
        <p:nvSpPr>
          <p:cNvPr id="164" name="Google Shape;164;p1"/>
          <p:cNvSpPr txBox="1"/>
          <p:nvPr/>
        </p:nvSpPr>
        <p:spPr>
          <a:xfrm>
            <a:off x="6647903" y="14545184"/>
            <a:ext cx="3703800" cy="83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600">
                <a:solidFill>
                  <a:srgbClr val="181818"/>
                </a:solidFill>
              </a:rPr>
              <a:t>Computationally expensive; complex for </a:t>
            </a:r>
            <a:r>
              <a:rPr lang="en-US" sz="1600">
                <a:solidFill>
                  <a:srgbClr val="181818"/>
                </a:solidFill>
              </a:rPr>
              <a:t>real-time use (varying lighting, scale, complex object relationships)</a:t>
            </a:r>
            <a:endParaRPr sz="1600">
              <a:solidFill>
                <a:srgbClr val="181818"/>
              </a:solidFill>
            </a:endParaRPr>
          </a:p>
        </p:txBody>
      </p:sp>
      <p:sp>
        <p:nvSpPr>
          <p:cNvPr id="165" name="Google Shape;165;p1"/>
          <p:cNvSpPr/>
          <p:nvPr/>
        </p:nvSpPr>
        <p:spPr>
          <a:xfrm>
            <a:off x="678491" y="23759092"/>
            <a:ext cx="10058400" cy="914400"/>
          </a:xfrm>
          <a:prstGeom prst="rect">
            <a:avLst/>
          </a:prstGeom>
          <a:solidFill>
            <a:srgbClr val="5B7B91"/>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3600">
                <a:solidFill>
                  <a:schemeClr val="lt1"/>
                </a:solidFill>
              </a:rPr>
              <a:t>Model Pipeline</a:t>
            </a:r>
            <a:endParaRPr b="1"/>
          </a:p>
        </p:txBody>
      </p:sp>
      <p:sp>
        <p:nvSpPr>
          <p:cNvPr id="166" name="Google Shape;166;p1"/>
          <p:cNvSpPr txBox="1"/>
          <p:nvPr/>
        </p:nvSpPr>
        <p:spPr>
          <a:xfrm>
            <a:off x="6580886" y="12798370"/>
            <a:ext cx="3703800" cy="83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600">
                <a:solidFill>
                  <a:schemeClr val="dk1"/>
                </a:solidFill>
              </a:rPr>
              <a:t>Ambiguity in natural language, introducing interpretive challenges and thus imprecise CAD output</a:t>
            </a:r>
            <a:endParaRPr sz="1600">
              <a:solidFill>
                <a:schemeClr val="dk1"/>
              </a:solidFill>
            </a:endParaRPr>
          </a:p>
        </p:txBody>
      </p:sp>
      <p:sp>
        <p:nvSpPr>
          <p:cNvPr id="167" name="Google Shape;167;p1"/>
          <p:cNvSpPr txBox="1"/>
          <p:nvPr/>
        </p:nvSpPr>
        <p:spPr>
          <a:xfrm>
            <a:off x="6580879" y="13671786"/>
            <a:ext cx="3703800" cy="83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600">
                <a:solidFill>
                  <a:schemeClr val="dk1"/>
                </a:solidFill>
              </a:rPr>
              <a:t>Struggles with spatial ambiguity; limited design accuracy</a:t>
            </a:r>
            <a:endParaRPr sz="1600">
              <a:solidFill>
                <a:srgbClr val="181818"/>
              </a:solidFill>
            </a:endParaRPr>
          </a:p>
        </p:txBody>
      </p:sp>
      <p:sp>
        <p:nvSpPr>
          <p:cNvPr id="168" name="Google Shape;168;p1"/>
          <p:cNvSpPr txBox="1"/>
          <p:nvPr/>
        </p:nvSpPr>
        <p:spPr>
          <a:xfrm>
            <a:off x="764450" y="29935050"/>
            <a:ext cx="9424200" cy="13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000">
                <a:solidFill>
                  <a:srgbClr val="181818"/>
                </a:solidFill>
              </a:rPr>
              <a:t>Our model has the following steps: 1) Input user request + spatial object </a:t>
            </a:r>
            <a:endParaRPr b="1" i="1" sz="2000">
              <a:solidFill>
                <a:srgbClr val="181818"/>
              </a:solidFill>
            </a:endParaRPr>
          </a:p>
          <a:p>
            <a:pPr indent="0" lvl="0" marL="0" rtl="0" algn="ctr">
              <a:spcBef>
                <a:spcPts val="0"/>
              </a:spcBef>
              <a:spcAft>
                <a:spcPts val="0"/>
              </a:spcAft>
              <a:buNone/>
            </a:pPr>
            <a:r>
              <a:rPr b="1" i="1" lang="en-US" sz="2000">
                <a:solidFill>
                  <a:srgbClr val="181818"/>
                </a:solidFill>
              </a:rPr>
              <a:t>2) Prompting + Object Parsing 3) GPT 4o Structured Outputs 4) Modified Object Parsing 5) Modified Spatial Object Reconstruction</a:t>
            </a:r>
            <a:endParaRPr b="1" i="1" sz="2000">
              <a:solidFill>
                <a:srgbClr val="181818"/>
              </a:solidFill>
            </a:endParaRPr>
          </a:p>
          <a:p>
            <a:pPr indent="0" lvl="0" marL="0" rtl="0" algn="ctr">
              <a:spcBef>
                <a:spcPts val="0"/>
              </a:spcBef>
              <a:spcAft>
                <a:spcPts val="0"/>
              </a:spcAft>
              <a:buClr>
                <a:schemeClr val="dk1"/>
              </a:buClr>
              <a:buSzPts val="1100"/>
              <a:buFont typeface="Arial"/>
              <a:buNone/>
            </a:pPr>
            <a:r>
              <a:t/>
            </a:r>
            <a:endParaRPr i="1" sz="1800">
              <a:solidFill>
                <a:srgbClr val="757575"/>
              </a:solidFill>
            </a:endParaRPr>
          </a:p>
          <a:p>
            <a:pPr indent="0" lvl="0" marL="0" rtl="0" algn="ctr">
              <a:spcBef>
                <a:spcPts val="0"/>
              </a:spcBef>
              <a:spcAft>
                <a:spcPts val="0"/>
              </a:spcAft>
              <a:buNone/>
            </a:pPr>
            <a:r>
              <a:t/>
            </a:r>
            <a:endParaRPr i="1" sz="1800">
              <a:solidFill>
                <a:srgbClr val="757575"/>
              </a:solidFill>
            </a:endParaRPr>
          </a:p>
          <a:p>
            <a:pPr indent="0" lvl="0" marL="0" rtl="0" algn="ctr">
              <a:spcBef>
                <a:spcPts val="0"/>
              </a:spcBef>
              <a:spcAft>
                <a:spcPts val="0"/>
              </a:spcAft>
              <a:buNone/>
            </a:pPr>
            <a:r>
              <a:t/>
            </a:r>
            <a:endParaRPr i="1" sz="1800">
              <a:solidFill>
                <a:srgbClr val="757575"/>
              </a:solidFill>
            </a:endParaRPr>
          </a:p>
        </p:txBody>
      </p:sp>
      <p:sp>
        <p:nvSpPr>
          <p:cNvPr id="169" name="Google Shape;169;p1"/>
          <p:cNvSpPr txBox="1"/>
          <p:nvPr/>
        </p:nvSpPr>
        <p:spPr>
          <a:xfrm>
            <a:off x="6637476" y="15436362"/>
            <a:ext cx="3703800" cy="83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600">
                <a:solidFill>
                  <a:srgbClr val="181818"/>
                </a:solidFill>
              </a:rPr>
              <a:t>Potentially limited performance on complex object generation</a:t>
            </a:r>
            <a:endParaRPr sz="1600">
              <a:solidFill>
                <a:srgbClr val="181818"/>
              </a:solidFill>
            </a:endParaRPr>
          </a:p>
        </p:txBody>
      </p:sp>
      <p:sp>
        <p:nvSpPr>
          <p:cNvPr id="170" name="Google Shape;170;p1"/>
          <p:cNvSpPr txBox="1"/>
          <p:nvPr/>
        </p:nvSpPr>
        <p:spPr>
          <a:xfrm>
            <a:off x="11019675" y="5869075"/>
            <a:ext cx="7762500" cy="4239900"/>
          </a:xfrm>
          <a:prstGeom prst="rect">
            <a:avLst/>
          </a:prstGeom>
          <a:noFill/>
          <a:ln>
            <a:noFill/>
          </a:ln>
        </p:spPr>
        <p:txBody>
          <a:bodyPr anchorCtr="0" anchor="t" bIns="91425" lIns="91425" spcFirstLastPara="1" rIns="91425" wrap="square" tIns="91425">
            <a:noAutofit/>
          </a:bodyPr>
          <a:lstStyle/>
          <a:p>
            <a:pPr indent="-355600" lvl="1" marL="914400" rtl="0" algn="just">
              <a:spcBef>
                <a:spcPts val="0"/>
              </a:spcBef>
              <a:spcAft>
                <a:spcPts val="0"/>
              </a:spcAft>
              <a:buClr>
                <a:schemeClr val="dk1"/>
              </a:buClr>
              <a:buSzPts val="2000"/>
              <a:buChar char="○"/>
            </a:pPr>
            <a:r>
              <a:rPr lang="en-US" sz="2000">
                <a:solidFill>
                  <a:schemeClr val="dk1"/>
                </a:solidFill>
              </a:rPr>
              <a:t>Begin with simple rule-based baseline example:</a:t>
            </a:r>
            <a:endParaRPr sz="2000">
              <a:solidFill>
                <a:schemeClr val="dk1"/>
              </a:solidFill>
            </a:endParaRPr>
          </a:p>
          <a:p>
            <a:pPr indent="-355600" lvl="2" marL="1371600" rtl="0" algn="just">
              <a:spcBef>
                <a:spcPts val="0"/>
              </a:spcBef>
              <a:spcAft>
                <a:spcPts val="0"/>
              </a:spcAft>
              <a:buClr>
                <a:schemeClr val="dk1"/>
              </a:buClr>
              <a:buSzPts val="2000"/>
              <a:buChar char="■"/>
            </a:pPr>
            <a:r>
              <a:rPr lang="en-US" sz="2000">
                <a:solidFill>
                  <a:schemeClr val="dk1"/>
                </a:solidFill>
              </a:rPr>
              <a:t>Find keywords (pre-defined set of shapes) in text</a:t>
            </a:r>
            <a:endParaRPr sz="2000">
              <a:solidFill>
                <a:schemeClr val="dk1"/>
              </a:solidFill>
            </a:endParaRPr>
          </a:p>
          <a:p>
            <a:pPr indent="-355600" lvl="2" marL="1371600" rtl="0" algn="just">
              <a:spcBef>
                <a:spcPts val="0"/>
              </a:spcBef>
              <a:spcAft>
                <a:spcPts val="0"/>
              </a:spcAft>
              <a:buClr>
                <a:schemeClr val="dk1"/>
              </a:buClr>
              <a:buSzPts val="2000"/>
              <a:buChar char="■"/>
            </a:pPr>
            <a:r>
              <a:rPr lang="en-US" sz="2000">
                <a:solidFill>
                  <a:schemeClr val="dk1"/>
                </a:solidFill>
              </a:rPr>
              <a:t>Map dims, to each shape if dim </a:t>
            </a:r>
            <a:r>
              <a:rPr lang="en-US" sz="2000">
                <a:solidFill>
                  <a:schemeClr val="dk1"/>
                </a:solidFill>
              </a:rPr>
              <a:t>within 3 words of keyword, else assign default, then construct object</a:t>
            </a:r>
            <a:endParaRPr sz="2000">
              <a:solidFill>
                <a:schemeClr val="dk1"/>
              </a:solidFill>
            </a:endParaRPr>
          </a:p>
          <a:p>
            <a:pPr indent="-355600" lvl="1" marL="914400" rtl="0" algn="just">
              <a:spcBef>
                <a:spcPts val="0"/>
              </a:spcBef>
              <a:spcAft>
                <a:spcPts val="0"/>
              </a:spcAft>
              <a:buClr>
                <a:schemeClr val="dk1"/>
              </a:buClr>
              <a:buSzPts val="2000"/>
              <a:buChar char="○"/>
            </a:pPr>
            <a:r>
              <a:rPr lang="en-US" sz="2000">
                <a:solidFill>
                  <a:schemeClr val="dk1"/>
                </a:solidFill>
              </a:rPr>
              <a:t>Rule-based example limited by flexibility, understanding of spatial relationships between any 2 features in CAD</a:t>
            </a:r>
            <a:endParaRPr sz="2000">
              <a:solidFill>
                <a:schemeClr val="dk1"/>
              </a:solidFill>
            </a:endParaRPr>
          </a:p>
          <a:p>
            <a:pPr indent="-355600" lvl="1" marL="914400" rtl="0" algn="just">
              <a:spcBef>
                <a:spcPts val="0"/>
              </a:spcBef>
              <a:spcAft>
                <a:spcPts val="0"/>
              </a:spcAft>
              <a:buClr>
                <a:schemeClr val="dk1"/>
              </a:buClr>
              <a:buSzPts val="2000"/>
              <a:buChar char="○"/>
            </a:pPr>
            <a:r>
              <a:rPr lang="en-US" sz="2000">
                <a:solidFill>
                  <a:schemeClr val="dk1"/>
                </a:solidFill>
              </a:rPr>
              <a:t>More generally, all non-generative models are limited by the following, so we pursue an LLM-based  model:</a:t>
            </a:r>
            <a:endParaRPr sz="2000">
              <a:solidFill>
                <a:schemeClr val="dk1"/>
              </a:solidFill>
            </a:endParaRPr>
          </a:p>
          <a:p>
            <a:pPr indent="-355600" lvl="2" marL="1371600" rtl="0" algn="just">
              <a:spcBef>
                <a:spcPts val="0"/>
              </a:spcBef>
              <a:spcAft>
                <a:spcPts val="0"/>
              </a:spcAft>
              <a:buClr>
                <a:schemeClr val="dk1"/>
              </a:buClr>
              <a:buSzPts val="2000"/>
              <a:buChar char="■"/>
            </a:pPr>
            <a:r>
              <a:rPr lang="en-US" sz="2000">
                <a:solidFill>
                  <a:schemeClr val="dk1"/>
                </a:solidFill>
              </a:rPr>
              <a:t>Cannot adapt to dynamic, context-driven queries</a:t>
            </a:r>
            <a:endParaRPr sz="2000">
              <a:solidFill>
                <a:schemeClr val="dk1"/>
              </a:solidFill>
            </a:endParaRPr>
          </a:p>
          <a:p>
            <a:pPr indent="-355600" lvl="2" marL="1371600" rtl="0" algn="just">
              <a:spcBef>
                <a:spcPts val="0"/>
              </a:spcBef>
              <a:spcAft>
                <a:spcPts val="0"/>
              </a:spcAft>
              <a:buClr>
                <a:schemeClr val="dk1"/>
              </a:buClr>
              <a:buSzPts val="2000"/>
              <a:buChar char="■"/>
            </a:pPr>
            <a:r>
              <a:rPr lang="en-US" sz="2000">
                <a:solidFill>
                  <a:schemeClr val="dk1"/>
                </a:solidFill>
              </a:rPr>
              <a:t>Constrained by features explicitly defined during training → limited in ability to produce new CAD</a:t>
            </a:r>
            <a:endParaRPr sz="2000">
              <a:solidFill>
                <a:schemeClr val="dk1"/>
              </a:solidFill>
            </a:endParaRPr>
          </a:p>
          <a:p>
            <a:pPr indent="-355600" lvl="2" marL="1371600" rtl="0" algn="just">
              <a:spcBef>
                <a:spcPts val="0"/>
              </a:spcBef>
              <a:spcAft>
                <a:spcPts val="0"/>
              </a:spcAft>
              <a:buClr>
                <a:schemeClr val="dk1"/>
              </a:buClr>
              <a:buSzPts val="2000"/>
              <a:buChar char="■"/>
            </a:pPr>
            <a:r>
              <a:rPr lang="en-US" sz="2000">
                <a:solidFill>
                  <a:schemeClr val="dk1"/>
                </a:solidFill>
              </a:rPr>
              <a:t>Cannot synthesize realistic outputs for unseen or unique requests</a:t>
            </a:r>
            <a:endParaRPr sz="2000">
              <a:solidFill>
                <a:schemeClr val="dk1"/>
              </a:solidFill>
            </a:endParaRPr>
          </a:p>
        </p:txBody>
      </p:sp>
      <p:sp>
        <p:nvSpPr>
          <p:cNvPr id="171" name="Google Shape;171;p1"/>
          <p:cNvSpPr/>
          <p:nvPr/>
        </p:nvSpPr>
        <p:spPr>
          <a:xfrm>
            <a:off x="11424075" y="4918275"/>
            <a:ext cx="7358100" cy="7278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rPr>
              <a:t>Non LLM Baseline</a:t>
            </a:r>
            <a:endParaRPr/>
          </a:p>
        </p:txBody>
      </p:sp>
      <p:sp>
        <p:nvSpPr>
          <p:cNvPr id="172" name="Google Shape;172;p1"/>
          <p:cNvSpPr/>
          <p:nvPr/>
        </p:nvSpPr>
        <p:spPr>
          <a:xfrm>
            <a:off x="19031200" y="4939350"/>
            <a:ext cx="8131800" cy="7278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rPr>
              <a:t>Generative </a:t>
            </a:r>
            <a:r>
              <a:rPr b="1" lang="en-US" sz="3600">
                <a:solidFill>
                  <a:schemeClr val="lt1"/>
                </a:solidFill>
              </a:rPr>
              <a:t>Baseline</a:t>
            </a:r>
            <a:endParaRPr b="1"/>
          </a:p>
        </p:txBody>
      </p:sp>
      <p:pic>
        <p:nvPicPr>
          <p:cNvPr id="173" name="Google Shape;173;p1"/>
          <p:cNvPicPr preferRelativeResize="0"/>
          <p:nvPr/>
        </p:nvPicPr>
        <p:blipFill>
          <a:blip r:embed="rId14">
            <a:alphaModFix/>
          </a:blip>
          <a:stretch>
            <a:fillRect/>
          </a:stretch>
        </p:blipFill>
        <p:spPr>
          <a:xfrm>
            <a:off x="19031201" y="5831376"/>
            <a:ext cx="1864975" cy="1864975"/>
          </a:xfrm>
          <a:prstGeom prst="rect">
            <a:avLst/>
          </a:prstGeom>
          <a:noFill/>
          <a:ln>
            <a:noFill/>
          </a:ln>
        </p:spPr>
      </p:pic>
      <p:sp>
        <p:nvSpPr>
          <p:cNvPr id="174" name="Google Shape;174;p1"/>
          <p:cNvSpPr/>
          <p:nvPr/>
        </p:nvSpPr>
        <p:spPr>
          <a:xfrm>
            <a:off x="21140570" y="6558825"/>
            <a:ext cx="924000" cy="624300"/>
          </a:xfrm>
          <a:prstGeom prst="rightArrow">
            <a:avLst>
              <a:gd fmla="val 50000" name="adj1"/>
              <a:gd fmla="val 50000" name="adj2"/>
            </a:avLst>
          </a:prstGeom>
          <a:solidFill>
            <a:srgbClr val="8268C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5" name="Google Shape;175;p1"/>
          <p:cNvPicPr preferRelativeResize="0"/>
          <p:nvPr/>
        </p:nvPicPr>
        <p:blipFill>
          <a:blip r:embed="rId15">
            <a:alphaModFix/>
          </a:blip>
          <a:stretch>
            <a:fillRect/>
          </a:stretch>
        </p:blipFill>
        <p:spPr>
          <a:xfrm>
            <a:off x="22308950" y="5869074"/>
            <a:ext cx="4410600" cy="1817732"/>
          </a:xfrm>
          <a:prstGeom prst="rect">
            <a:avLst/>
          </a:prstGeom>
          <a:solidFill>
            <a:srgbClr val="8268CE"/>
          </a:solidFill>
          <a:ln>
            <a:noFill/>
          </a:ln>
        </p:spPr>
      </p:pic>
      <p:sp>
        <p:nvSpPr>
          <p:cNvPr id="176" name="Google Shape;176;p1"/>
          <p:cNvSpPr txBox="1"/>
          <p:nvPr/>
        </p:nvSpPr>
        <p:spPr>
          <a:xfrm>
            <a:off x="18809500" y="7735425"/>
            <a:ext cx="2787000" cy="12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000">
                <a:solidFill>
                  <a:srgbClr val="181818"/>
                </a:solidFill>
              </a:rPr>
              <a:t>GPT 4o to generate an image from a detailed description</a:t>
            </a:r>
            <a:endParaRPr b="1" i="1" sz="2000">
              <a:solidFill>
                <a:srgbClr val="181818"/>
              </a:solidFill>
            </a:endParaRPr>
          </a:p>
          <a:p>
            <a:pPr indent="0" lvl="0" marL="0" rtl="0" algn="ctr">
              <a:spcBef>
                <a:spcPts val="0"/>
              </a:spcBef>
              <a:spcAft>
                <a:spcPts val="0"/>
              </a:spcAft>
              <a:buNone/>
            </a:pPr>
            <a:r>
              <a:t/>
            </a:r>
            <a:endParaRPr b="1" i="1" sz="2000">
              <a:solidFill>
                <a:srgbClr val="181818"/>
              </a:solidFill>
            </a:endParaRPr>
          </a:p>
        </p:txBody>
      </p:sp>
      <p:sp>
        <p:nvSpPr>
          <p:cNvPr id="177" name="Google Shape;177;p1"/>
          <p:cNvSpPr txBox="1"/>
          <p:nvPr/>
        </p:nvSpPr>
        <p:spPr>
          <a:xfrm>
            <a:off x="22172875" y="7685806"/>
            <a:ext cx="4540200" cy="10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000">
                <a:solidFill>
                  <a:srgbClr val="181818"/>
                </a:solidFill>
              </a:rPr>
              <a:t>Mesh AI to convert an image to a stl which can be rendered in fusion</a:t>
            </a:r>
            <a:endParaRPr b="1" i="1" sz="2000">
              <a:solidFill>
                <a:srgbClr val="181818"/>
              </a:solidFill>
            </a:endParaRPr>
          </a:p>
          <a:p>
            <a:pPr indent="0" lvl="0" marL="0" rtl="0" algn="ctr">
              <a:spcBef>
                <a:spcPts val="0"/>
              </a:spcBef>
              <a:spcAft>
                <a:spcPts val="0"/>
              </a:spcAft>
              <a:buNone/>
            </a:pPr>
            <a:r>
              <a:t/>
            </a:r>
            <a:endParaRPr i="1" sz="1800">
              <a:solidFill>
                <a:srgbClr val="757575"/>
              </a:solidFill>
            </a:endParaRPr>
          </a:p>
        </p:txBody>
      </p:sp>
      <p:sp>
        <p:nvSpPr>
          <p:cNvPr id="178" name="Google Shape;178;p1"/>
          <p:cNvSpPr/>
          <p:nvPr/>
        </p:nvSpPr>
        <p:spPr>
          <a:xfrm>
            <a:off x="11424075" y="4939350"/>
            <a:ext cx="7358100" cy="7278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rPr>
              <a:t>Non-LLM Baseline</a:t>
            </a:r>
            <a:endParaRPr b="1"/>
          </a:p>
        </p:txBody>
      </p:sp>
      <p:sp>
        <p:nvSpPr>
          <p:cNvPr id="179" name="Google Shape;179;p1"/>
          <p:cNvSpPr/>
          <p:nvPr/>
        </p:nvSpPr>
        <p:spPr>
          <a:xfrm>
            <a:off x="11453975" y="17804650"/>
            <a:ext cx="7205700" cy="7278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rPr>
              <a:t>Prompting</a:t>
            </a:r>
            <a:endParaRPr b="1"/>
          </a:p>
        </p:txBody>
      </p:sp>
      <p:sp>
        <p:nvSpPr>
          <p:cNvPr id="180" name="Google Shape;180;p1"/>
          <p:cNvSpPr/>
          <p:nvPr/>
        </p:nvSpPr>
        <p:spPr>
          <a:xfrm>
            <a:off x="18950275" y="17809150"/>
            <a:ext cx="8340000" cy="7278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rPr>
              <a:t>Fine Tuning</a:t>
            </a:r>
            <a:endParaRPr b="1"/>
          </a:p>
        </p:txBody>
      </p:sp>
      <p:sp>
        <p:nvSpPr>
          <p:cNvPr id="181" name="Google Shape;181;p1"/>
          <p:cNvSpPr txBox="1"/>
          <p:nvPr/>
        </p:nvSpPr>
        <p:spPr>
          <a:xfrm>
            <a:off x="11301575" y="18580275"/>
            <a:ext cx="7358100" cy="47439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Char char="●"/>
            </a:pPr>
            <a:r>
              <a:rPr lang="en-US" sz="2000">
                <a:solidFill>
                  <a:schemeClr val="dk1"/>
                </a:solidFill>
              </a:rPr>
              <a:t>System Prompt:</a:t>
            </a:r>
            <a:endParaRPr sz="2000">
              <a:solidFill>
                <a:schemeClr val="dk1"/>
              </a:solidFill>
            </a:endParaRPr>
          </a:p>
          <a:p>
            <a:pPr indent="-355600" lvl="1" marL="914400" rtl="0" algn="just">
              <a:spcBef>
                <a:spcPts val="0"/>
              </a:spcBef>
              <a:spcAft>
                <a:spcPts val="0"/>
              </a:spcAft>
              <a:buClr>
                <a:schemeClr val="dk1"/>
              </a:buClr>
              <a:buSzPts val="2000"/>
              <a:buChar char="○"/>
            </a:pPr>
            <a:r>
              <a:rPr lang="en-US" sz="2000">
                <a:solidFill>
                  <a:schemeClr val="dk1"/>
                </a:solidFill>
              </a:rPr>
              <a:t>Personal prompt: “You are a CAD </a:t>
            </a:r>
            <a:r>
              <a:rPr lang="en-US" sz="2000">
                <a:solidFill>
                  <a:schemeClr val="dk1"/>
                </a:solidFill>
              </a:rPr>
              <a:t>expert…”</a:t>
            </a:r>
            <a:endParaRPr sz="2000">
              <a:solidFill>
                <a:schemeClr val="dk1"/>
              </a:solidFill>
            </a:endParaRPr>
          </a:p>
          <a:p>
            <a:pPr indent="-355600" lvl="1" marL="914400" rtl="0" algn="just">
              <a:spcBef>
                <a:spcPts val="0"/>
              </a:spcBef>
              <a:spcAft>
                <a:spcPts val="0"/>
              </a:spcAft>
              <a:buClr>
                <a:schemeClr val="dk1"/>
              </a:buClr>
              <a:buSzPts val="2000"/>
              <a:buChar char="○"/>
            </a:pPr>
            <a:r>
              <a:rPr lang="en-US" sz="2000">
                <a:solidFill>
                  <a:schemeClr val="dk1"/>
                </a:solidFill>
              </a:rPr>
              <a:t>Task description: “You are operating on JSON representation of …”</a:t>
            </a:r>
            <a:endParaRPr sz="2000">
              <a:solidFill>
                <a:schemeClr val="dk1"/>
              </a:solidFill>
            </a:endParaRPr>
          </a:p>
          <a:p>
            <a:pPr indent="-355600" lvl="1" marL="914400" rtl="0" algn="just">
              <a:spcBef>
                <a:spcPts val="0"/>
              </a:spcBef>
              <a:spcAft>
                <a:spcPts val="0"/>
              </a:spcAft>
              <a:buClr>
                <a:schemeClr val="dk1"/>
              </a:buClr>
              <a:buSzPts val="2000"/>
              <a:buChar char="○"/>
            </a:pPr>
            <a:r>
              <a:rPr lang="en-US" sz="2000">
                <a:solidFill>
                  <a:schemeClr val="dk1"/>
                </a:solidFill>
              </a:rPr>
              <a:t>Examples</a:t>
            </a:r>
            <a:endParaRPr sz="2000">
              <a:solidFill>
                <a:schemeClr val="dk1"/>
              </a:solidFill>
            </a:endParaRPr>
          </a:p>
          <a:p>
            <a:pPr indent="-355600" lvl="2" marL="1371600" rtl="0" algn="just">
              <a:spcBef>
                <a:spcPts val="0"/>
              </a:spcBef>
              <a:spcAft>
                <a:spcPts val="0"/>
              </a:spcAft>
              <a:buClr>
                <a:schemeClr val="dk1"/>
              </a:buClr>
              <a:buSzPts val="2000"/>
              <a:buChar char="■"/>
            </a:pPr>
            <a:r>
              <a:rPr lang="en-US" sz="2000">
                <a:solidFill>
                  <a:schemeClr val="dk1"/>
                </a:solidFill>
              </a:rPr>
              <a:t>2 examples were used: one of showing generation and the other of showing editing.</a:t>
            </a:r>
            <a:endParaRPr sz="2000">
              <a:solidFill>
                <a:schemeClr val="dk1"/>
              </a:solidFill>
            </a:endParaRPr>
          </a:p>
          <a:p>
            <a:pPr indent="-355600" lvl="0" marL="457200" rtl="0" algn="just">
              <a:spcBef>
                <a:spcPts val="0"/>
              </a:spcBef>
              <a:spcAft>
                <a:spcPts val="0"/>
              </a:spcAft>
              <a:buClr>
                <a:schemeClr val="dk1"/>
              </a:buClr>
              <a:buSzPts val="2000"/>
              <a:buChar char="●"/>
            </a:pPr>
            <a:r>
              <a:rPr lang="en-US" sz="2000">
                <a:solidFill>
                  <a:schemeClr val="dk1"/>
                </a:solidFill>
              </a:rPr>
              <a:t>User Prompt:</a:t>
            </a:r>
            <a:endParaRPr sz="2000">
              <a:solidFill>
                <a:schemeClr val="dk1"/>
              </a:solidFill>
            </a:endParaRPr>
          </a:p>
          <a:p>
            <a:pPr indent="-355600" lvl="1" marL="914400" rtl="0" algn="just">
              <a:spcBef>
                <a:spcPts val="0"/>
              </a:spcBef>
              <a:spcAft>
                <a:spcPts val="0"/>
              </a:spcAft>
              <a:buClr>
                <a:schemeClr val="dk1"/>
              </a:buClr>
              <a:buSzPts val="2000"/>
              <a:buChar char="○"/>
            </a:pPr>
            <a:r>
              <a:rPr lang="en-US" sz="2000">
                <a:solidFill>
                  <a:schemeClr val="dk1"/>
                </a:solidFill>
              </a:rPr>
              <a:t>Task description: “Respond with the appropriate representation of the CAD model that fully incorporates the user request…”</a:t>
            </a:r>
            <a:endParaRPr sz="2000">
              <a:solidFill>
                <a:schemeClr val="dk1"/>
              </a:solidFill>
            </a:endParaRPr>
          </a:p>
          <a:p>
            <a:pPr indent="-355600" lvl="1" marL="914400" rtl="0" algn="just">
              <a:spcBef>
                <a:spcPts val="0"/>
              </a:spcBef>
              <a:spcAft>
                <a:spcPts val="0"/>
              </a:spcAft>
              <a:buClr>
                <a:schemeClr val="dk1"/>
              </a:buClr>
              <a:buSzPts val="2000"/>
              <a:buChar char="○"/>
            </a:pPr>
            <a:r>
              <a:rPr lang="en-US" sz="2000">
                <a:solidFill>
                  <a:schemeClr val="dk1"/>
                </a:solidFill>
              </a:rPr>
              <a:t>Current model representation</a:t>
            </a:r>
            <a:endParaRPr sz="2000">
              <a:solidFill>
                <a:schemeClr val="dk1"/>
              </a:solidFill>
            </a:endParaRPr>
          </a:p>
          <a:p>
            <a:pPr indent="-355600" lvl="2" marL="1371600" rtl="0" algn="just">
              <a:spcBef>
                <a:spcPts val="0"/>
              </a:spcBef>
              <a:spcAft>
                <a:spcPts val="0"/>
              </a:spcAft>
              <a:buClr>
                <a:schemeClr val="dk1"/>
              </a:buClr>
              <a:buSzPts val="2000"/>
              <a:buChar char="■"/>
            </a:pPr>
            <a:r>
              <a:rPr lang="en-US" sz="2000">
                <a:solidFill>
                  <a:schemeClr val="dk1"/>
                </a:solidFill>
              </a:rPr>
              <a:t>Parsed current model if a user wants an edit</a:t>
            </a:r>
            <a:endParaRPr sz="2000">
              <a:solidFill>
                <a:schemeClr val="dk1"/>
              </a:solidFill>
            </a:endParaRPr>
          </a:p>
          <a:p>
            <a:pPr indent="-355600" lvl="2" marL="1371600" rtl="0" algn="just">
              <a:spcBef>
                <a:spcPts val="0"/>
              </a:spcBef>
              <a:spcAft>
                <a:spcPts val="0"/>
              </a:spcAft>
              <a:buClr>
                <a:schemeClr val="dk1"/>
              </a:buClr>
              <a:buSzPts val="2000"/>
              <a:buChar char="■"/>
            </a:pPr>
            <a:r>
              <a:rPr lang="en-US" sz="2000">
                <a:solidFill>
                  <a:schemeClr val="dk1"/>
                </a:solidFill>
              </a:rPr>
              <a:t>Empty if a user wants a generation</a:t>
            </a:r>
            <a:endParaRPr sz="2000">
              <a:solidFill>
                <a:schemeClr val="dk1"/>
              </a:solidFill>
            </a:endParaRPr>
          </a:p>
          <a:p>
            <a:pPr indent="-355600" lvl="1" marL="914400" rtl="0" algn="just">
              <a:spcBef>
                <a:spcPts val="0"/>
              </a:spcBef>
              <a:spcAft>
                <a:spcPts val="0"/>
              </a:spcAft>
              <a:buClr>
                <a:schemeClr val="dk1"/>
              </a:buClr>
              <a:buSzPts val="2000"/>
              <a:buChar char="○"/>
            </a:pPr>
            <a:r>
              <a:rPr lang="en-US" sz="2000">
                <a:solidFill>
                  <a:schemeClr val="dk1"/>
                </a:solidFill>
              </a:rPr>
              <a:t>User input</a:t>
            </a:r>
            <a:endParaRPr sz="2000">
              <a:solidFill>
                <a:schemeClr val="dk1"/>
              </a:solidFill>
            </a:endParaRPr>
          </a:p>
        </p:txBody>
      </p:sp>
      <p:sp>
        <p:nvSpPr>
          <p:cNvPr id="182" name="Google Shape;182;p1"/>
          <p:cNvSpPr txBox="1"/>
          <p:nvPr/>
        </p:nvSpPr>
        <p:spPr>
          <a:xfrm>
            <a:off x="24597575" y="18794700"/>
            <a:ext cx="2565300" cy="4581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000">
                <a:solidFill>
                  <a:schemeClr val="dk1"/>
                </a:solidFill>
              </a:rPr>
              <a:t>Used 30 examples of highly </a:t>
            </a:r>
            <a:r>
              <a:rPr lang="en-US" sz="2000">
                <a:solidFill>
                  <a:schemeClr val="dk1"/>
                </a:solidFill>
              </a:rPr>
              <a:t>variable</a:t>
            </a:r>
            <a:r>
              <a:rPr lang="en-US" sz="2000">
                <a:solidFill>
                  <a:schemeClr val="dk1"/>
                </a:solidFill>
              </a:rPr>
              <a:t> and long CAD models with 10 edits and 20 generations. Note: GPT is unable to be </a:t>
            </a:r>
            <a:r>
              <a:rPr lang="en-US" sz="2000">
                <a:solidFill>
                  <a:schemeClr val="dk1"/>
                </a:solidFill>
              </a:rPr>
              <a:t>fine tuned with structured outputs so we used prompted examples and then added structured outputs after the model was fine tuned.</a:t>
            </a:r>
            <a:r>
              <a:rPr lang="en-US" sz="2000">
                <a:solidFill>
                  <a:schemeClr val="dk1"/>
                </a:solidFill>
              </a:rPr>
              <a:t> </a:t>
            </a:r>
            <a:endParaRPr sz="2000">
              <a:solidFill>
                <a:schemeClr val="dk1"/>
              </a:solidFill>
            </a:endParaRPr>
          </a:p>
        </p:txBody>
      </p:sp>
      <p:sp>
        <p:nvSpPr>
          <p:cNvPr id="183" name="Google Shape;183;p1"/>
          <p:cNvSpPr/>
          <p:nvPr/>
        </p:nvSpPr>
        <p:spPr>
          <a:xfrm>
            <a:off x="11339600" y="3543125"/>
            <a:ext cx="15803700" cy="9144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rPr>
              <a:t>Methods</a:t>
            </a:r>
            <a:endParaRPr b="1" sz="1600"/>
          </a:p>
        </p:txBody>
      </p:sp>
      <p:sp>
        <p:nvSpPr>
          <p:cNvPr id="184" name="Google Shape;184;p1"/>
          <p:cNvSpPr/>
          <p:nvPr/>
        </p:nvSpPr>
        <p:spPr>
          <a:xfrm>
            <a:off x="15162812" y="9815825"/>
            <a:ext cx="7859700" cy="7278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rPr>
              <a:t>Parser</a:t>
            </a:r>
            <a:endParaRPr b="1"/>
          </a:p>
        </p:txBody>
      </p:sp>
      <p:pic>
        <p:nvPicPr>
          <p:cNvPr id="185" name="Google Shape;185;p1"/>
          <p:cNvPicPr preferRelativeResize="0"/>
          <p:nvPr/>
        </p:nvPicPr>
        <p:blipFill rotWithShape="1">
          <a:blip r:embed="rId16">
            <a:alphaModFix/>
          </a:blip>
          <a:srcRect b="7092" l="28263" r="26909" t="70637"/>
          <a:stretch/>
        </p:blipFill>
        <p:spPr>
          <a:xfrm>
            <a:off x="25069187" y="12724712"/>
            <a:ext cx="2221225" cy="2595200"/>
          </a:xfrm>
          <a:prstGeom prst="rect">
            <a:avLst/>
          </a:prstGeom>
          <a:noFill/>
          <a:ln>
            <a:noFill/>
          </a:ln>
        </p:spPr>
      </p:pic>
      <p:sp>
        <p:nvSpPr>
          <p:cNvPr id="186" name="Google Shape;186;p1"/>
          <p:cNvSpPr txBox="1"/>
          <p:nvPr/>
        </p:nvSpPr>
        <p:spPr>
          <a:xfrm>
            <a:off x="22737275" y="15901919"/>
            <a:ext cx="4540200" cy="10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000"/>
              <a:t>Parsed representation of a cube with a hole in the center</a:t>
            </a:r>
            <a:endParaRPr b="1" i="1" sz="2000"/>
          </a:p>
          <a:p>
            <a:pPr indent="0" lvl="0" marL="0" rtl="0" algn="ctr">
              <a:spcBef>
                <a:spcPts val="0"/>
              </a:spcBef>
              <a:spcAft>
                <a:spcPts val="0"/>
              </a:spcAft>
              <a:buNone/>
            </a:pPr>
            <a:r>
              <a:t/>
            </a:r>
            <a:endParaRPr i="1" sz="1800">
              <a:solidFill>
                <a:srgbClr val="757575"/>
              </a:solidFill>
            </a:endParaRPr>
          </a:p>
        </p:txBody>
      </p:sp>
      <p:sp>
        <p:nvSpPr>
          <p:cNvPr id="187" name="Google Shape;187;p1"/>
          <p:cNvSpPr/>
          <p:nvPr/>
        </p:nvSpPr>
        <p:spPr>
          <a:xfrm>
            <a:off x="22638838" y="13404600"/>
            <a:ext cx="2130300" cy="1235400"/>
          </a:xfrm>
          <a:prstGeom prst="leftRightArrow">
            <a:avLst>
              <a:gd fmla="val 50000" name="adj1"/>
              <a:gd fmla="val 50000" name="adj2"/>
            </a:avLst>
          </a:prstGeom>
          <a:solidFill>
            <a:srgbClr val="8268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1"/>
          <p:cNvSpPr txBox="1"/>
          <p:nvPr/>
        </p:nvSpPr>
        <p:spPr>
          <a:xfrm>
            <a:off x="18836400" y="22172600"/>
            <a:ext cx="1865100" cy="10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000">
                <a:solidFill>
                  <a:srgbClr val="181818"/>
                </a:solidFill>
              </a:rPr>
              <a:t>Fine tuning pipeline.</a:t>
            </a:r>
            <a:endParaRPr b="1" i="1" sz="2000">
              <a:solidFill>
                <a:srgbClr val="181818"/>
              </a:solidFill>
            </a:endParaRPr>
          </a:p>
          <a:p>
            <a:pPr indent="0" lvl="0" marL="0" rtl="0" algn="ctr">
              <a:spcBef>
                <a:spcPts val="0"/>
              </a:spcBef>
              <a:spcAft>
                <a:spcPts val="0"/>
              </a:spcAft>
              <a:buNone/>
            </a:pPr>
            <a:r>
              <a:t/>
            </a:r>
            <a:endParaRPr b="1" i="1" sz="2000">
              <a:solidFill>
                <a:srgbClr val="181818"/>
              </a:solidFill>
            </a:endParaRPr>
          </a:p>
        </p:txBody>
      </p:sp>
      <p:sp>
        <p:nvSpPr>
          <p:cNvPr id="189" name="Google Shape;189;p1"/>
          <p:cNvSpPr txBox="1"/>
          <p:nvPr/>
        </p:nvSpPr>
        <p:spPr>
          <a:xfrm>
            <a:off x="11576475" y="24809900"/>
            <a:ext cx="15466800" cy="6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rPr>
              <a:t>We evaluated on 10 examples that were not shown in the training dataset. Four of these were generation and six were editing.</a:t>
            </a:r>
            <a:endParaRPr sz="2000">
              <a:solidFill>
                <a:schemeClr val="dk1"/>
              </a:solidFill>
            </a:endParaRPr>
          </a:p>
        </p:txBody>
      </p:sp>
      <p:sp>
        <p:nvSpPr>
          <p:cNvPr id="190" name="Google Shape;190;p1"/>
          <p:cNvSpPr/>
          <p:nvPr/>
        </p:nvSpPr>
        <p:spPr>
          <a:xfrm>
            <a:off x="11192600" y="25395775"/>
            <a:ext cx="10403700" cy="7278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rPr>
              <a:t>Root Mean Square Error</a:t>
            </a:r>
            <a:endParaRPr b="1"/>
          </a:p>
        </p:txBody>
      </p:sp>
      <p:sp>
        <p:nvSpPr>
          <p:cNvPr id="191" name="Google Shape;191;p1"/>
          <p:cNvSpPr txBox="1"/>
          <p:nvPr/>
        </p:nvSpPr>
        <p:spPr>
          <a:xfrm>
            <a:off x="11467800" y="26095025"/>
            <a:ext cx="9839100" cy="18177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Char char="●"/>
            </a:pPr>
            <a:r>
              <a:rPr lang="en-US" sz="2000">
                <a:solidFill>
                  <a:schemeClr val="dk1"/>
                </a:solidFill>
              </a:rPr>
              <a:t>Our pipeline aims to demonstrate understanding of 3D space so we needed a loss that showcases how close two physical representations are.</a:t>
            </a:r>
            <a:endParaRPr sz="2000">
              <a:solidFill>
                <a:schemeClr val="dk1"/>
              </a:solidFill>
            </a:endParaRPr>
          </a:p>
          <a:p>
            <a:pPr indent="-355600" lvl="0" marL="457200" rtl="0" algn="just">
              <a:spcBef>
                <a:spcPts val="0"/>
              </a:spcBef>
              <a:spcAft>
                <a:spcPts val="0"/>
              </a:spcAft>
              <a:buClr>
                <a:schemeClr val="dk1"/>
              </a:buClr>
              <a:buSzPts val="2000"/>
              <a:buChar char="●"/>
            </a:pPr>
            <a:r>
              <a:rPr lang="en-US" sz="2000">
                <a:solidFill>
                  <a:schemeClr val="dk1"/>
                </a:solidFill>
              </a:rPr>
              <a:t>The Root Mean Square Error is the </a:t>
            </a:r>
            <a:r>
              <a:rPr lang="en-US" sz="2000">
                <a:solidFill>
                  <a:schemeClr val="dk1"/>
                </a:solidFill>
              </a:rPr>
              <a:t>average</a:t>
            </a:r>
            <a:r>
              <a:rPr lang="en-US" sz="2000">
                <a:solidFill>
                  <a:schemeClr val="dk1"/>
                </a:solidFill>
              </a:rPr>
              <a:t> distance between sampled points on the surface of an object.</a:t>
            </a:r>
            <a:endParaRPr sz="2000">
              <a:solidFill>
                <a:schemeClr val="dk1"/>
              </a:solidFill>
            </a:endParaRPr>
          </a:p>
        </p:txBody>
      </p:sp>
      <p:pic>
        <p:nvPicPr>
          <p:cNvPr id="192" name="Google Shape;192;p1"/>
          <p:cNvPicPr preferRelativeResize="0"/>
          <p:nvPr/>
        </p:nvPicPr>
        <p:blipFill>
          <a:blip r:embed="rId17">
            <a:alphaModFix/>
          </a:blip>
          <a:stretch>
            <a:fillRect/>
          </a:stretch>
        </p:blipFill>
        <p:spPr>
          <a:xfrm>
            <a:off x="11192600" y="27453375"/>
            <a:ext cx="5895802" cy="2763674"/>
          </a:xfrm>
          <a:prstGeom prst="rect">
            <a:avLst/>
          </a:prstGeom>
          <a:noFill/>
          <a:ln>
            <a:noFill/>
          </a:ln>
        </p:spPr>
      </p:pic>
      <p:pic>
        <p:nvPicPr>
          <p:cNvPr id="193" name="Google Shape;193;p1"/>
          <p:cNvPicPr preferRelativeResize="0"/>
          <p:nvPr/>
        </p:nvPicPr>
        <p:blipFill>
          <a:blip r:embed="rId18">
            <a:alphaModFix/>
          </a:blip>
          <a:stretch>
            <a:fillRect/>
          </a:stretch>
        </p:blipFill>
        <p:spPr>
          <a:xfrm>
            <a:off x="18482331" y="27453375"/>
            <a:ext cx="3073969" cy="2763674"/>
          </a:xfrm>
          <a:prstGeom prst="rect">
            <a:avLst/>
          </a:prstGeom>
          <a:noFill/>
          <a:ln>
            <a:noFill/>
          </a:ln>
        </p:spPr>
      </p:pic>
      <p:sp>
        <p:nvSpPr>
          <p:cNvPr id="194" name="Google Shape;194;p1"/>
          <p:cNvSpPr/>
          <p:nvPr/>
        </p:nvSpPr>
        <p:spPr>
          <a:xfrm>
            <a:off x="17323358" y="28803913"/>
            <a:ext cx="924000" cy="624300"/>
          </a:xfrm>
          <a:prstGeom prst="rightArrow">
            <a:avLst>
              <a:gd fmla="val 50000" name="adj1"/>
              <a:gd fmla="val 50000" name="adj2"/>
            </a:avLst>
          </a:prstGeom>
          <a:solidFill>
            <a:srgbClr val="8268C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1"/>
          <p:cNvSpPr txBox="1"/>
          <p:nvPr/>
        </p:nvSpPr>
        <p:spPr>
          <a:xfrm>
            <a:off x="11500275" y="30401700"/>
            <a:ext cx="10058400" cy="10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000">
                <a:solidFill>
                  <a:srgbClr val="181818"/>
                </a:solidFill>
              </a:rPr>
              <a:t>Registration in cloud compare using the iterative closest point algorithm to get </a:t>
            </a:r>
            <a:r>
              <a:rPr b="1" i="1" lang="en-US" sz="2000">
                <a:solidFill>
                  <a:srgbClr val="181818"/>
                </a:solidFill>
              </a:rPr>
              <a:t>alignment</a:t>
            </a:r>
            <a:r>
              <a:rPr b="1" i="1" lang="en-US" sz="2000">
                <a:solidFill>
                  <a:srgbClr val="181818"/>
                </a:solidFill>
              </a:rPr>
              <a:t> before the root mean square error is calculated.</a:t>
            </a:r>
            <a:endParaRPr b="1" i="1" sz="2000">
              <a:solidFill>
                <a:srgbClr val="181818"/>
              </a:solidFill>
            </a:endParaRPr>
          </a:p>
        </p:txBody>
      </p:sp>
      <p:sp>
        <p:nvSpPr>
          <p:cNvPr id="196" name="Google Shape;196;p1"/>
          <p:cNvSpPr/>
          <p:nvPr/>
        </p:nvSpPr>
        <p:spPr>
          <a:xfrm>
            <a:off x="21706650" y="25395775"/>
            <a:ext cx="5583900" cy="7278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rPr>
              <a:t>BLEU Score</a:t>
            </a:r>
            <a:endParaRPr b="1"/>
          </a:p>
        </p:txBody>
      </p:sp>
      <p:sp>
        <p:nvSpPr>
          <p:cNvPr id="197" name="Google Shape;197;p1"/>
          <p:cNvSpPr txBox="1"/>
          <p:nvPr/>
        </p:nvSpPr>
        <p:spPr>
          <a:xfrm>
            <a:off x="21799350" y="26225650"/>
            <a:ext cx="5353500" cy="55854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Char char="●"/>
            </a:pPr>
            <a:r>
              <a:rPr lang="en-US" sz="2000">
                <a:solidFill>
                  <a:schemeClr val="dk1"/>
                </a:solidFill>
              </a:rPr>
              <a:t>We used the Root Mean Square Error to calculate the difference between varying objects in 3D space.</a:t>
            </a:r>
            <a:endParaRPr sz="2000">
              <a:solidFill>
                <a:schemeClr val="dk1"/>
              </a:solidFill>
            </a:endParaRPr>
          </a:p>
          <a:p>
            <a:pPr indent="-355600" lvl="0" marL="457200" rtl="0" algn="just">
              <a:spcBef>
                <a:spcPts val="0"/>
              </a:spcBef>
              <a:spcAft>
                <a:spcPts val="0"/>
              </a:spcAft>
              <a:buClr>
                <a:schemeClr val="dk1"/>
              </a:buClr>
              <a:buSzPts val="2000"/>
              <a:buChar char="●"/>
            </a:pPr>
            <a:r>
              <a:rPr lang="en-US" sz="2000">
                <a:solidFill>
                  <a:schemeClr val="dk1"/>
                </a:solidFill>
              </a:rPr>
              <a:t>We then used the BLEU</a:t>
            </a:r>
            <a:r>
              <a:rPr b="1" baseline="30000" lang="en-US" sz="1700">
                <a:solidFill>
                  <a:schemeClr val="dk1"/>
                </a:solidFill>
              </a:rPr>
              <a:t>5</a:t>
            </a:r>
            <a:r>
              <a:rPr lang="en-US" sz="2000">
                <a:solidFill>
                  <a:schemeClr val="dk1"/>
                </a:solidFill>
              </a:rPr>
              <a:t> Score to compare between different iterations of our model:</a:t>
            </a:r>
            <a:endParaRPr sz="2000">
              <a:solidFill>
                <a:schemeClr val="dk1"/>
              </a:solidFill>
            </a:endParaRPr>
          </a:p>
          <a:p>
            <a:pPr indent="-355600" lvl="0" marL="914400" rtl="0" algn="just">
              <a:spcBef>
                <a:spcPts val="0"/>
              </a:spcBef>
              <a:spcAft>
                <a:spcPts val="0"/>
              </a:spcAft>
              <a:buClr>
                <a:schemeClr val="dk1"/>
              </a:buClr>
              <a:buSzPts val="2000"/>
              <a:buAutoNum type="arabicPeriod"/>
            </a:pPr>
            <a:r>
              <a:rPr lang="en-US" sz="2000">
                <a:solidFill>
                  <a:schemeClr val="dk1"/>
                </a:solidFill>
              </a:rPr>
              <a:t>Prompting but no structured outputs.</a:t>
            </a:r>
            <a:endParaRPr sz="2000">
              <a:solidFill>
                <a:schemeClr val="dk1"/>
              </a:solidFill>
            </a:endParaRPr>
          </a:p>
          <a:p>
            <a:pPr indent="-355600" lvl="0" marL="914400" rtl="0" algn="just">
              <a:spcBef>
                <a:spcPts val="0"/>
              </a:spcBef>
              <a:spcAft>
                <a:spcPts val="0"/>
              </a:spcAft>
              <a:buClr>
                <a:schemeClr val="dk1"/>
              </a:buClr>
              <a:buSzPts val="2000"/>
              <a:buAutoNum type="arabicPeriod"/>
            </a:pPr>
            <a:r>
              <a:rPr lang="en-US" sz="2000">
                <a:solidFill>
                  <a:schemeClr val="dk1"/>
                </a:solidFill>
              </a:rPr>
              <a:t>Prompting with structured outputs.</a:t>
            </a:r>
            <a:endParaRPr sz="2000">
              <a:solidFill>
                <a:schemeClr val="dk1"/>
              </a:solidFill>
            </a:endParaRPr>
          </a:p>
          <a:p>
            <a:pPr indent="-355600" lvl="0" marL="914400" rtl="0" algn="just">
              <a:spcBef>
                <a:spcPts val="0"/>
              </a:spcBef>
              <a:spcAft>
                <a:spcPts val="0"/>
              </a:spcAft>
              <a:buClr>
                <a:schemeClr val="dk1"/>
              </a:buClr>
              <a:buSzPts val="2000"/>
              <a:buAutoNum type="arabicPeriod"/>
            </a:pPr>
            <a:r>
              <a:rPr lang="en-US" sz="2000">
                <a:solidFill>
                  <a:schemeClr val="dk1"/>
                </a:solidFill>
              </a:rPr>
              <a:t>Fine tuning and prompting with structured outputs.</a:t>
            </a:r>
            <a:endParaRPr sz="2000">
              <a:solidFill>
                <a:schemeClr val="dk1"/>
              </a:solidFill>
            </a:endParaRPr>
          </a:p>
          <a:p>
            <a:pPr indent="-355600" lvl="0" marL="457200" rtl="0" algn="just">
              <a:spcBef>
                <a:spcPts val="0"/>
              </a:spcBef>
              <a:spcAft>
                <a:spcPts val="0"/>
              </a:spcAft>
              <a:buClr>
                <a:schemeClr val="dk1"/>
              </a:buClr>
              <a:buSzPts val="2000"/>
              <a:buChar char="●"/>
            </a:pPr>
            <a:r>
              <a:rPr lang="en-US" sz="2000">
                <a:solidFill>
                  <a:schemeClr val="dk1"/>
                </a:solidFill>
              </a:rPr>
              <a:t>We compared the BLEU scores of the object generation in the evaluations, not the editing as the differences in editing are not significant (i.e. treats in change in the curve name the same as doubling the length).</a:t>
            </a:r>
            <a:endParaRPr sz="2000">
              <a:solidFill>
                <a:schemeClr val="dk1"/>
              </a:solidFill>
            </a:endParaRPr>
          </a:p>
          <a:p>
            <a:pPr indent="-355600" lvl="0" marL="457200" rtl="0" algn="just">
              <a:spcBef>
                <a:spcPts val="0"/>
              </a:spcBef>
              <a:spcAft>
                <a:spcPts val="0"/>
              </a:spcAft>
              <a:buClr>
                <a:schemeClr val="dk1"/>
              </a:buClr>
              <a:buSzPts val="2000"/>
              <a:buChar char="●"/>
            </a:pPr>
            <a:r>
              <a:rPr lang="en-US" sz="2000">
                <a:solidFill>
                  <a:schemeClr val="dk1"/>
                </a:solidFill>
              </a:rPr>
              <a:t>A lot of the BLEU score comes from structured outputs.</a:t>
            </a:r>
            <a:endParaRPr sz="2000">
              <a:solidFill>
                <a:schemeClr val="dk1"/>
              </a:solidFill>
            </a:endParaRPr>
          </a:p>
        </p:txBody>
      </p:sp>
      <p:grpSp>
        <p:nvGrpSpPr>
          <p:cNvPr id="198" name="Google Shape;198;p1"/>
          <p:cNvGrpSpPr/>
          <p:nvPr/>
        </p:nvGrpSpPr>
        <p:grpSpPr>
          <a:xfrm>
            <a:off x="28875799" y="5428527"/>
            <a:ext cx="7777927" cy="3292701"/>
            <a:chOff x="27663889" y="5989825"/>
            <a:chExt cx="9732141" cy="3781237"/>
          </a:xfrm>
        </p:grpSpPr>
        <p:pic>
          <p:nvPicPr>
            <p:cNvPr id="199" name="Google Shape;199;p1"/>
            <p:cNvPicPr preferRelativeResize="0"/>
            <p:nvPr/>
          </p:nvPicPr>
          <p:blipFill rotWithShape="1">
            <a:blip r:embed="rId19">
              <a:alphaModFix/>
            </a:blip>
            <a:srcRect b="0" l="54251" r="1691" t="0"/>
            <a:stretch/>
          </p:blipFill>
          <p:spPr>
            <a:xfrm>
              <a:off x="31486055" y="6095821"/>
              <a:ext cx="2963760" cy="3675242"/>
            </a:xfrm>
            <a:prstGeom prst="rect">
              <a:avLst/>
            </a:prstGeom>
            <a:noFill/>
            <a:ln>
              <a:noFill/>
            </a:ln>
          </p:spPr>
        </p:pic>
        <p:pic>
          <p:nvPicPr>
            <p:cNvPr id="200" name="Google Shape;200;p1"/>
            <p:cNvPicPr preferRelativeResize="0"/>
            <p:nvPr/>
          </p:nvPicPr>
          <p:blipFill rotWithShape="1">
            <a:blip r:embed="rId20">
              <a:alphaModFix/>
            </a:blip>
            <a:srcRect b="0" l="3128" r="0" t="0"/>
            <a:stretch/>
          </p:blipFill>
          <p:spPr>
            <a:xfrm>
              <a:off x="34432284" y="6073051"/>
              <a:ext cx="2963746" cy="3675241"/>
            </a:xfrm>
            <a:prstGeom prst="rect">
              <a:avLst/>
            </a:prstGeom>
            <a:noFill/>
            <a:ln>
              <a:noFill/>
            </a:ln>
          </p:spPr>
        </p:pic>
        <p:pic>
          <p:nvPicPr>
            <p:cNvPr id="201" name="Google Shape;201;p1"/>
            <p:cNvPicPr preferRelativeResize="0"/>
            <p:nvPr/>
          </p:nvPicPr>
          <p:blipFill rotWithShape="1">
            <a:blip r:embed="rId19">
              <a:alphaModFix/>
            </a:blip>
            <a:srcRect b="0" l="28926" r="42792" t="0"/>
            <a:stretch/>
          </p:blipFill>
          <p:spPr>
            <a:xfrm>
              <a:off x="27663889" y="5989825"/>
              <a:ext cx="1864989" cy="3735472"/>
            </a:xfrm>
            <a:prstGeom prst="rect">
              <a:avLst/>
            </a:prstGeom>
            <a:noFill/>
            <a:ln>
              <a:noFill/>
            </a:ln>
          </p:spPr>
        </p:pic>
        <p:pic>
          <p:nvPicPr>
            <p:cNvPr id="202" name="Google Shape;202;p1"/>
            <p:cNvPicPr preferRelativeResize="0"/>
            <p:nvPr/>
          </p:nvPicPr>
          <p:blipFill>
            <a:blip r:embed="rId21">
              <a:alphaModFix/>
            </a:blip>
            <a:stretch>
              <a:fillRect/>
            </a:stretch>
          </p:blipFill>
          <p:spPr>
            <a:xfrm>
              <a:off x="29529695" y="6134836"/>
              <a:ext cx="1984383" cy="3590463"/>
            </a:xfrm>
            <a:prstGeom prst="rect">
              <a:avLst/>
            </a:prstGeom>
            <a:noFill/>
            <a:ln>
              <a:noFill/>
            </a:ln>
          </p:spPr>
        </p:pic>
      </p:grpSp>
      <p:sp>
        <p:nvSpPr>
          <p:cNvPr id="203" name="Google Shape;203;p1"/>
          <p:cNvSpPr/>
          <p:nvPr/>
        </p:nvSpPr>
        <p:spPr>
          <a:xfrm>
            <a:off x="28877450" y="5052374"/>
            <a:ext cx="1481100" cy="5238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Human</a:t>
            </a:r>
            <a:endParaRPr b="1" sz="100"/>
          </a:p>
        </p:txBody>
      </p:sp>
      <p:sp>
        <p:nvSpPr>
          <p:cNvPr id="204" name="Google Shape;204;p1"/>
          <p:cNvSpPr/>
          <p:nvPr/>
        </p:nvSpPr>
        <p:spPr>
          <a:xfrm>
            <a:off x="31809275" y="5052375"/>
            <a:ext cx="2441100" cy="5238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GPT+MeshAI</a:t>
            </a:r>
            <a:endParaRPr b="1" sz="100"/>
          </a:p>
        </p:txBody>
      </p:sp>
      <p:sp>
        <p:nvSpPr>
          <p:cNvPr id="205" name="Google Shape;205;p1"/>
          <p:cNvSpPr/>
          <p:nvPr/>
        </p:nvSpPr>
        <p:spPr>
          <a:xfrm>
            <a:off x="34066400" y="5052374"/>
            <a:ext cx="2573700" cy="5238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Ours (</a:t>
            </a:r>
            <a:r>
              <a:rPr b="1" lang="en-US" sz="1800">
                <a:solidFill>
                  <a:schemeClr val="lt1"/>
                </a:solidFill>
              </a:rPr>
              <a:t>fine-tuned</a:t>
            </a:r>
            <a:r>
              <a:rPr b="1" lang="en-US" sz="1800">
                <a:solidFill>
                  <a:schemeClr val="lt1"/>
                </a:solidFill>
              </a:rPr>
              <a:t>)</a:t>
            </a:r>
            <a:endParaRPr b="1" sz="100"/>
          </a:p>
        </p:txBody>
      </p:sp>
      <p:sp>
        <p:nvSpPr>
          <p:cNvPr id="206" name="Google Shape;206;p1"/>
          <p:cNvSpPr/>
          <p:nvPr/>
        </p:nvSpPr>
        <p:spPr>
          <a:xfrm>
            <a:off x="28877484" y="4652500"/>
            <a:ext cx="7762500" cy="4227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100">
                <a:solidFill>
                  <a:schemeClr val="lt1"/>
                </a:solidFill>
              </a:rPr>
              <a:t>Generate a Snowman</a:t>
            </a:r>
            <a:endParaRPr b="1" sz="100"/>
          </a:p>
        </p:txBody>
      </p:sp>
      <p:sp>
        <p:nvSpPr>
          <p:cNvPr id="207" name="Google Shape;207;p1"/>
          <p:cNvSpPr/>
          <p:nvPr/>
        </p:nvSpPr>
        <p:spPr>
          <a:xfrm>
            <a:off x="28875825" y="9160950"/>
            <a:ext cx="1725300" cy="5787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100">
                <a:solidFill>
                  <a:schemeClr val="lt1"/>
                </a:solidFill>
              </a:rPr>
              <a:t>Human</a:t>
            </a:r>
            <a:endParaRPr b="1" sz="100"/>
          </a:p>
        </p:txBody>
      </p:sp>
      <p:sp>
        <p:nvSpPr>
          <p:cNvPr id="208" name="Google Shape;208;p1"/>
          <p:cNvSpPr/>
          <p:nvPr/>
        </p:nvSpPr>
        <p:spPr>
          <a:xfrm>
            <a:off x="30601125" y="9160950"/>
            <a:ext cx="2164500" cy="5787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Ours (non </a:t>
            </a:r>
            <a:r>
              <a:rPr b="1" lang="en-US" sz="1800">
                <a:solidFill>
                  <a:schemeClr val="lt1"/>
                </a:solidFill>
              </a:rPr>
              <a:t>fine-tuned</a:t>
            </a:r>
            <a:r>
              <a:rPr b="1" lang="en-US" sz="1800">
                <a:solidFill>
                  <a:schemeClr val="lt1"/>
                </a:solidFill>
              </a:rPr>
              <a:t>)</a:t>
            </a:r>
            <a:endParaRPr b="1" sz="1800"/>
          </a:p>
        </p:txBody>
      </p:sp>
      <p:sp>
        <p:nvSpPr>
          <p:cNvPr id="209" name="Google Shape;209;p1"/>
          <p:cNvSpPr/>
          <p:nvPr/>
        </p:nvSpPr>
        <p:spPr>
          <a:xfrm>
            <a:off x="32765500" y="9160950"/>
            <a:ext cx="1918800" cy="5787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GPT+MeshA</a:t>
            </a:r>
            <a:r>
              <a:rPr lang="en-US" sz="1900">
                <a:solidFill>
                  <a:schemeClr val="lt1"/>
                </a:solidFill>
              </a:rPr>
              <a:t>I</a:t>
            </a:r>
            <a:endParaRPr sz="100"/>
          </a:p>
        </p:txBody>
      </p:sp>
      <p:sp>
        <p:nvSpPr>
          <p:cNvPr id="210" name="Google Shape;210;p1"/>
          <p:cNvSpPr/>
          <p:nvPr/>
        </p:nvSpPr>
        <p:spPr>
          <a:xfrm>
            <a:off x="34684225" y="9160954"/>
            <a:ext cx="1969800" cy="5787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Ours (</a:t>
            </a:r>
            <a:r>
              <a:rPr b="1" lang="en-US" sz="1800">
                <a:solidFill>
                  <a:schemeClr val="lt1"/>
                </a:solidFill>
              </a:rPr>
              <a:t>fine-tuned</a:t>
            </a:r>
            <a:r>
              <a:rPr lang="en-US" sz="1900">
                <a:solidFill>
                  <a:schemeClr val="lt1"/>
                </a:solidFill>
              </a:rPr>
              <a:t>)</a:t>
            </a:r>
            <a:endParaRPr sz="100"/>
          </a:p>
        </p:txBody>
      </p:sp>
      <p:sp>
        <p:nvSpPr>
          <p:cNvPr id="211" name="Google Shape;211;p1"/>
          <p:cNvSpPr/>
          <p:nvPr/>
        </p:nvSpPr>
        <p:spPr>
          <a:xfrm>
            <a:off x="28875825" y="8761131"/>
            <a:ext cx="7778100" cy="4227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100">
                <a:solidFill>
                  <a:schemeClr val="lt1"/>
                </a:solidFill>
              </a:rPr>
              <a:t>Make a vertical hole through the center with diameter 25cm</a:t>
            </a:r>
            <a:r>
              <a:rPr lang="en-US" sz="2100">
                <a:solidFill>
                  <a:schemeClr val="lt1"/>
                </a:solidFill>
              </a:rPr>
              <a:t>.</a:t>
            </a:r>
            <a:endParaRPr sz="100"/>
          </a:p>
        </p:txBody>
      </p:sp>
      <p:sp>
        <p:nvSpPr>
          <p:cNvPr id="212" name="Google Shape;212;p1"/>
          <p:cNvSpPr/>
          <p:nvPr/>
        </p:nvSpPr>
        <p:spPr>
          <a:xfrm>
            <a:off x="27882850" y="27864025"/>
            <a:ext cx="9839100" cy="9144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rPr>
              <a:t>Future Directions</a:t>
            </a:r>
            <a:endParaRPr b="1"/>
          </a:p>
        </p:txBody>
      </p:sp>
      <p:sp>
        <p:nvSpPr>
          <p:cNvPr id="213" name="Google Shape;213;p1"/>
          <p:cNvSpPr txBox="1"/>
          <p:nvPr/>
        </p:nvSpPr>
        <p:spPr>
          <a:xfrm>
            <a:off x="27882850" y="28841075"/>
            <a:ext cx="9839100" cy="320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000">
                <a:solidFill>
                  <a:schemeClr val="dk1"/>
                </a:solidFill>
              </a:rPr>
              <a:t>Currently, limitations include the inability to generate or edit very </a:t>
            </a:r>
            <a:r>
              <a:rPr lang="en-US" sz="2000">
                <a:solidFill>
                  <a:schemeClr val="dk1"/>
                </a:solidFill>
              </a:rPr>
              <a:t>complicated items. This is due to lengthy text needed to represent objects in a 1 to 1 fashion. This opens doors to “step by step” thinking of generation and editing. For example, when a snowman is created, it first creates a large circle, then a medium circle, and then a small circle. Next, one would add a hat, nose, and then arms. This is a very sequential process. Therefore, we anticipate that once could use planning agents to first come up with a sequential plan of how to generate or edit an object, and then only add a singular CAD feature at a time. This would comply with out current PDL as our overall JSON structure is a Timeline of different Features of the feature tree of a CAD.</a:t>
            </a:r>
            <a:endParaRPr sz="2000">
              <a:solidFill>
                <a:schemeClr val="dk1"/>
              </a:solidFill>
            </a:endParaRPr>
          </a:p>
        </p:txBody>
      </p:sp>
      <p:grpSp>
        <p:nvGrpSpPr>
          <p:cNvPr id="214" name="Google Shape;214;p1"/>
          <p:cNvGrpSpPr/>
          <p:nvPr/>
        </p:nvGrpSpPr>
        <p:grpSpPr>
          <a:xfrm>
            <a:off x="23599938" y="9709375"/>
            <a:ext cx="13061425" cy="2555500"/>
            <a:chOff x="23599938" y="9709375"/>
            <a:chExt cx="13061425" cy="2555500"/>
          </a:xfrm>
        </p:grpSpPr>
        <p:pic>
          <p:nvPicPr>
            <p:cNvPr id="215" name="Google Shape;215;p1"/>
            <p:cNvPicPr preferRelativeResize="0"/>
            <p:nvPr/>
          </p:nvPicPr>
          <p:blipFill>
            <a:blip r:embed="rId22">
              <a:alphaModFix/>
            </a:blip>
            <a:stretch>
              <a:fillRect/>
            </a:stretch>
          </p:blipFill>
          <p:spPr>
            <a:xfrm>
              <a:off x="32732673" y="9709375"/>
              <a:ext cx="1984464" cy="1896625"/>
            </a:xfrm>
            <a:prstGeom prst="rect">
              <a:avLst/>
            </a:prstGeom>
            <a:noFill/>
            <a:ln>
              <a:noFill/>
            </a:ln>
          </p:spPr>
        </p:pic>
        <p:pic>
          <p:nvPicPr>
            <p:cNvPr id="216" name="Google Shape;216;p1"/>
            <p:cNvPicPr preferRelativeResize="0"/>
            <p:nvPr/>
          </p:nvPicPr>
          <p:blipFill>
            <a:blip r:embed="rId23">
              <a:alphaModFix/>
            </a:blip>
            <a:stretch>
              <a:fillRect/>
            </a:stretch>
          </p:blipFill>
          <p:spPr>
            <a:xfrm>
              <a:off x="34676901" y="9713474"/>
              <a:ext cx="1984462" cy="1888419"/>
            </a:xfrm>
            <a:prstGeom prst="rect">
              <a:avLst/>
            </a:prstGeom>
            <a:noFill/>
            <a:ln>
              <a:noFill/>
            </a:ln>
          </p:spPr>
        </p:pic>
        <p:pic>
          <p:nvPicPr>
            <p:cNvPr id="217" name="Google Shape;217;p1"/>
            <p:cNvPicPr preferRelativeResize="0"/>
            <p:nvPr/>
          </p:nvPicPr>
          <p:blipFill>
            <a:blip r:embed="rId23">
              <a:alphaModFix/>
            </a:blip>
            <a:stretch>
              <a:fillRect/>
            </a:stretch>
          </p:blipFill>
          <p:spPr>
            <a:xfrm>
              <a:off x="30840394" y="9713480"/>
              <a:ext cx="1984462" cy="1888419"/>
            </a:xfrm>
            <a:prstGeom prst="rect">
              <a:avLst/>
            </a:prstGeom>
            <a:noFill/>
            <a:ln>
              <a:noFill/>
            </a:ln>
          </p:spPr>
        </p:pic>
        <p:pic>
          <p:nvPicPr>
            <p:cNvPr id="218" name="Google Shape;218;p1"/>
            <p:cNvPicPr preferRelativeResize="0"/>
            <p:nvPr/>
          </p:nvPicPr>
          <p:blipFill>
            <a:blip r:embed="rId23">
              <a:alphaModFix/>
            </a:blip>
            <a:stretch>
              <a:fillRect/>
            </a:stretch>
          </p:blipFill>
          <p:spPr>
            <a:xfrm>
              <a:off x="28936800" y="9719000"/>
              <a:ext cx="1984449" cy="1877376"/>
            </a:xfrm>
            <a:prstGeom prst="rect">
              <a:avLst/>
            </a:prstGeom>
            <a:noFill/>
            <a:ln>
              <a:noFill/>
            </a:ln>
          </p:spPr>
        </p:pic>
        <p:sp>
          <p:nvSpPr>
            <p:cNvPr id="219" name="Google Shape;219;p1"/>
            <p:cNvSpPr txBox="1"/>
            <p:nvPr/>
          </p:nvSpPr>
          <p:spPr>
            <a:xfrm>
              <a:off x="23599938" y="10899875"/>
              <a:ext cx="4789800" cy="13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800">
                  <a:solidFill>
                    <a:schemeClr val="dk1"/>
                  </a:solidFill>
                </a:rPr>
                <a:t>1 to 1 Representation</a:t>
              </a:r>
              <a:endParaRPr b="1" sz="3800">
                <a:solidFill>
                  <a:schemeClr val="dk1"/>
                </a:solidFill>
              </a:endParaRPr>
            </a:p>
          </p:txBody>
        </p:sp>
      </p:grpSp>
      <p:sp>
        <p:nvSpPr>
          <p:cNvPr id="220" name="Google Shape;220;p1"/>
          <p:cNvSpPr/>
          <p:nvPr/>
        </p:nvSpPr>
        <p:spPr>
          <a:xfrm>
            <a:off x="22623200" y="11143975"/>
            <a:ext cx="818100" cy="727800"/>
          </a:xfrm>
          <a:prstGeom prst="star5">
            <a:avLst>
              <a:gd fmla="val 19098" name="adj"/>
              <a:gd fmla="val 105146" name="hf"/>
              <a:gd fmla="val 110557" name="vf"/>
            </a:avLst>
          </a:prstGeom>
          <a:solidFill>
            <a:srgbClr val="8268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1"/>
          <p:cNvSpPr/>
          <p:nvPr/>
        </p:nvSpPr>
        <p:spPr>
          <a:xfrm>
            <a:off x="27882850" y="22592788"/>
            <a:ext cx="9839100" cy="9144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rPr>
              <a:t>Conclusions</a:t>
            </a:r>
            <a:endParaRPr/>
          </a:p>
        </p:txBody>
      </p:sp>
      <p:sp>
        <p:nvSpPr>
          <p:cNvPr id="222" name="Google Shape;222;p1"/>
          <p:cNvSpPr txBox="1"/>
          <p:nvPr/>
        </p:nvSpPr>
        <p:spPr>
          <a:xfrm>
            <a:off x="27882850" y="25318613"/>
            <a:ext cx="9839100" cy="21780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Char char="●"/>
            </a:pPr>
            <a:r>
              <a:rPr lang="en-US" sz="2000">
                <a:solidFill>
                  <a:schemeClr val="dk1"/>
                </a:solidFill>
              </a:rPr>
              <a:t>Developed a parser that can display detailed 3D space in a 1 to 1 representation</a:t>
            </a:r>
            <a:endParaRPr sz="2000">
              <a:solidFill>
                <a:schemeClr val="dk1"/>
              </a:solidFill>
            </a:endParaRPr>
          </a:p>
          <a:p>
            <a:pPr indent="-355600" lvl="1" marL="914400" rtl="0" algn="just">
              <a:spcBef>
                <a:spcPts val="0"/>
              </a:spcBef>
              <a:spcAft>
                <a:spcPts val="0"/>
              </a:spcAft>
              <a:buClr>
                <a:schemeClr val="dk1"/>
              </a:buClr>
              <a:buSzPts val="2000"/>
              <a:buChar char="○"/>
            </a:pPr>
            <a:r>
              <a:rPr lang="en-US" sz="2000">
                <a:solidFill>
                  <a:schemeClr val="dk1"/>
                </a:solidFill>
              </a:rPr>
              <a:t>Allows for fine editing and 3D generation of CAD models that can be used for </a:t>
            </a:r>
            <a:r>
              <a:rPr lang="en-US" sz="2000">
                <a:solidFill>
                  <a:schemeClr val="dk1"/>
                </a:solidFill>
              </a:rPr>
              <a:t>architecture, mechanical engineering, and industrial design.</a:t>
            </a:r>
            <a:endParaRPr sz="2000">
              <a:solidFill>
                <a:schemeClr val="dk1"/>
              </a:solidFill>
            </a:endParaRPr>
          </a:p>
          <a:p>
            <a:pPr indent="-355600" lvl="1" marL="914400" rtl="0" algn="just">
              <a:spcBef>
                <a:spcPts val="0"/>
              </a:spcBef>
              <a:spcAft>
                <a:spcPts val="0"/>
              </a:spcAft>
              <a:buClr>
                <a:schemeClr val="dk1"/>
              </a:buClr>
              <a:buSzPts val="2000"/>
              <a:buChar char="○"/>
            </a:pPr>
            <a:r>
              <a:rPr lang="en-US" sz="2000">
                <a:solidFill>
                  <a:schemeClr val="dk1"/>
                </a:solidFill>
              </a:rPr>
              <a:t>Enabled by structured outputs.</a:t>
            </a:r>
            <a:endParaRPr sz="2000">
              <a:solidFill>
                <a:schemeClr val="dk1"/>
              </a:solidFill>
            </a:endParaRPr>
          </a:p>
          <a:p>
            <a:pPr indent="-355600" lvl="0" marL="457200" rtl="0" algn="just">
              <a:spcBef>
                <a:spcPts val="0"/>
              </a:spcBef>
              <a:spcAft>
                <a:spcPts val="0"/>
              </a:spcAft>
              <a:buClr>
                <a:schemeClr val="dk1"/>
              </a:buClr>
              <a:buSzPts val="2000"/>
              <a:buChar char="●"/>
            </a:pPr>
            <a:r>
              <a:rPr lang="en-US" sz="2000">
                <a:solidFill>
                  <a:schemeClr val="dk1"/>
                </a:solidFill>
              </a:rPr>
              <a:t>Much lower RMSE compared to baseline models.</a:t>
            </a:r>
            <a:endParaRPr sz="2000">
              <a:solidFill>
                <a:schemeClr val="dk1"/>
              </a:solidFill>
            </a:endParaRPr>
          </a:p>
          <a:p>
            <a:pPr indent="-355600" lvl="0" marL="457200" rtl="0" algn="just">
              <a:spcBef>
                <a:spcPts val="0"/>
              </a:spcBef>
              <a:spcAft>
                <a:spcPts val="0"/>
              </a:spcAft>
              <a:buClr>
                <a:schemeClr val="dk1"/>
              </a:buClr>
              <a:buSzPts val="2000"/>
              <a:buChar char="●"/>
            </a:pPr>
            <a:r>
              <a:rPr lang="en-US" sz="2000">
                <a:solidFill>
                  <a:schemeClr val="dk1"/>
                </a:solidFill>
              </a:rPr>
              <a:t>Fine tuning allows for better CAD understanding.</a:t>
            </a:r>
            <a:endParaRPr sz="2000">
              <a:solidFill>
                <a:schemeClr val="dk1"/>
              </a:solidFill>
            </a:endParaRPr>
          </a:p>
          <a:p>
            <a:pPr indent="-355600" lvl="0" marL="457200" rtl="0" algn="just">
              <a:spcBef>
                <a:spcPts val="0"/>
              </a:spcBef>
              <a:spcAft>
                <a:spcPts val="0"/>
              </a:spcAft>
              <a:buClr>
                <a:schemeClr val="dk1"/>
              </a:buClr>
              <a:buSzPts val="2000"/>
              <a:buChar char="●"/>
            </a:pPr>
            <a:r>
              <a:rPr lang="en-US" sz="2000">
                <a:solidFill>
                  <a:schemeClr val="dk1"/>
                </a:solidFill>
              </a:rPr>
              <a:t>Suffers with complicated objects (discussed in future directions).</a:t>
            </a:r>
            <a:endParaRPr sz="2000">
              <a:solidFill>
                <a:schemeClr val="dk1"/>
              </a:solidFill>
            </a:endParaRPr>
          </a:p>
        </p:txBody>
      </p:sp>
      <p:graphicFrame>
        <p:nvGraphicFramePr>
          <p:cNvPr id="223" name="Google Shape;223;p1"/>
          <p:cNvGraphicFramePr/>
          <p:nvPr/>
        </p:nvGraphicFramePr>
        <p:xfrm>
          <a:off x="27574025" y="12312313"/>
          <a:ext cx="3000000" cy="3000000"/>
        </p:xfrm>
        <a:graphic>
          <a:graphicData uri="http://schemas.openxmlformats.org/drawingml/2006/table">
            <a:tbl>
              <a:tblPr>
                <a:noFill/>
                <a:tableStyleId>{3BCE5D50-925D-4076-BF5F-13C03594EA35}</a:tableStyleId>
              </a:tblPr>
              <a:tblGrid>
                <a:gridCol w="1914050"/>
                <a:gridCol w="1931775"/>
                <a:gridCol w="2079400"/>
                <a:gridCol w="1905200"/>
                <a:gridCol w="2298175"/>
              </a:tblGrid>
              <a:tr h="876575">
                <a:tc>
                  <a:txBody>
                    <a:bodyPr/>
                    <a:lstStyle/>
                    <a:p>
                      <a:pPr indent="0" lvl="0" marL="0" rtl="0" algn="l">
                        <a:lnSpc>
                          <a:spcPct val="115000"/>
                        </a:lnSpc>
                        <a:spcBef>
                          <a:spcPts val="0"/>
                        </a:spcBef>
                        <a:spcAft>
                          <a:spcPts val="0"/>
                        </a:spcAft>
                        <a:buNone/>
                      </a:pPr>
                      <a:r>
                        <a:rPr b="1" lang="en-US" sz="1800">
                          <a:solidFill>
                            <a:srgbClr val="FFFFFF"/>
                          </a:solidFill>
                          <a:latin typeface="Calibri"/>
                          <a:ea typeface="Calibri"/>
                          <a:cs typeface="Calibri"/>
                          <a:sym typeface="Calibri"/>
                        </a:rPr>
                        <a:t>User Request</a:t>
                      </a:r>
                      <a:endParaRPr b="1" sz="1800">
                        <a:solidFill>
                          <a:srgbClr val="FFFFFF"/>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US" sz="1800">
                          <a:solidFill>
                            <a:srgbClr val="FFFFFF"/>
                          </a:solidFill>
                          <a:latin typeface="Calibri"/>
                          <a:ea typeface="Calibri"/>
                          <a:cs typeface="Calibri"/>
                          <a:sym typeface="Calibri"/>
                        </a:rPr>
                        <a:t>Example Type</a:t>
                      </a:r>
                      <a:endParaRPr b="1" sz="1800">
                        <a:solidFill>
                          <a:srgbClr val="FFFFFF"/>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US" sz="1800">
                          <a:solidFill>
                            <a:srgbClr val="FFFFFF"/>
                          </a:solidFill>
                          <a:latin typeface="Calibri"/>
                          <a:ea typeface="Calibri"/>
                          <a:cs typeface="Calibri"/>
                          <a:sym typeface="Calibri"/>
                        </a:rPr>
                        <a:t>Baseline Model RMSE (mm)</a:t>
                      </a:r>
                      <a:endParaRPr b="1" sz="1800">
                        <a:solidFill>
                          <a:srgbClr val="FFFFFF"/>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US" sz="1800">
                          <a:solidFill>
                            <a:srgbClr val="FFFFFF"/>
                          </a:solidFill>
                          <a:latin typeface="Calibri"/>
                          <a:ea typeface="Calibri"/>
                          <a:cs typeface="Calibri"/>
                          <a:sym typeface="Calibri"/>
                        </a:rPr>
                        <a:t>Parsing Model RMSE (mm)</a:t>
                      </a:r>
                      <a:endParaRPr b="1" sz="1800">
                        <a:solidFill>
                          <a:srgbClr val="FFFFFF"/>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US" sz="1800">
                          <a:solidFill>
                            <a:srgbClr val="FFFFFF"/>
                          </a:solidFill>
                          <a:latin typeface="Calibri"/>
                          <a:ea typeface="Calibri"/>
                          <a:cs typeface="Calibri"/>
                          <a:sym typeface="Calibri"/>
                        </a:rPr>
                        <a:t>Finetuned Parsing</a:t>
                      </a:r>
                      <a:r>
                        <a:rPr b="1" lang="en-US" sz="1800">
                          <a:solidFill>
                            <a:srgbClr val="FFFFFF"/>
                          </a:solidFill>
                          <a:latin typeface="Calibri"/>
                          <a:ea typeface="Calibri"/>
                          <a:cs typeface="Calibri"/>
                          <a:sym typeface="Calibri"/>
                        </a:rPr>
                        <a:t> Model RMSE (mm)</a:t>
                      </a:r>
                      <a:endParaRPr b="1" sz="1800">
                        <a:solidFill>
                          <a:srgbClr val="FFFFFF"/>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r>
              <a:tr h="343850">
                <a:tc>
                  <a:txBody>
                    <a:bodyPr/>
                    <a:lstStyle/>
                    <a:p>
                      <a:pPr indent="0" lvl="0" marL="0" rtl="0" algn="l">
                        <a:lnSpc>
                          <a:spcPct val="115000"/>
                        </a:lnSpc>
                        <a:spcBef>
                          <a:spcPts val="0"/>
                        </a:spcBef>
                        <a:spcAft>
                          <a:spcPts val="0"/>
                        </a:spcAft>
                        <a:buNone/>
                      </a:pPr>
                      <a:r>
                        <a:rPr lang="en-US" sz="1800"/>
                        <a:t>Control</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Generation</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0</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0</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0</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r>
              <a:tr h="343850">
                <a:tc>
                  <a:txBody>
                    <a:bodyPr/>
                    <a:lstStyle/>
                    <a:p>
                      <a:pPr indent="0" lvl="0" marL="0" rtl="0" algn="l">
                        <a:lnSpc>
                          <a:spcPct val="115000"/>
                        </a:lnSpc>
                        <a:spcBef>
                          <a:spcPts val="0"/>
                        </a:spcBef>
                        <a:spcAft>
                          <a:spcPts val="0"/>
                        </a:spcAft>
                        <a:buNone/>
                      </a:pPr>
                      <a:r>
                        <a:rPr lang="en-US" sz="1800"/>
                        <a:t>Cube</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Generation</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0</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0</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0</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43850">
                <a:tc>
                  <a:txBody>
                    <a:bodyPr/>
                    <a:lstStyle/>
                    <a:p>
                      <a:pPr indent="0" lvl="0" marL="0" rtl="0" algn="l">
                        <a:lnSpc>
                          <a:spcPct val="115000"/>
                        </a:lnSpc>
                        <a:spcBef>
                          <a:spcPts val="0"/>
                        </a:spcBef>
                        <a:spcAft>
                          <a:spcPts val="0"/>
                        </a:spcAft>
                        <a:buNone/>
                      </a:pPr>
                      <a:r>
                        <a:rPr lang="en-US" sz="1800"/>
                        <a:t>Mug</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Generation</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2.44</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4.5</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3.72</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r>
              <a:tr h="343850">
                <a:tc>
                  <a:txBody>
                    <a:bodyPr/>
                    <a:lstStyle/>
                    <a:p>
                      <a:pPr indent="0" lvl="0" marL="0" rtl="0" algn="l">
                        <a:lnSpc>
                          <a:spcPct val="115000"/>
                        </a:lnSpc>
                        <a:spcBef>
                          <a:spcPts val="0"/>
                        </a:spcBef>
                        <a:spcAft>
                          <a:spcPts val="0"/>
                        </a:spcAft>
                        <a:buNone/>
                      </a:pPr>
                      <a:r>
                        <a:rPr lang="en-US" sz="1800"/>
                        <a:t>Snowman</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Generation</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2.58</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NA*</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2.73</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610225">
                <a:tc>
                  <a:txBody>
                    <a:bodyPr/>
                    <a:lstStyle/>
                    <a:p>
                      <a:pPr indent="0" lvl="0" marL="0" rtl="0" algn="l">
                        <a:lnSpc>
                          <a:spcPct val="115000"/>
                        </a:lnSpc>
                        <a:spcBef>
                          <a:spcPts val="0"/>
                        </a:spcBef>
                        <a:spcAft>
                          <a:spcPts val="0"/>
                        </a:spcAft>
                        <a:buNone/>
                      </a:pPr>
                      <a:r>
                        <a:rPr lang="en-US" sz="1800"/>
                        <a:t>Make twice as tall</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Edit</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15.03</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0</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0</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r>
              <a:tr h="610225">
                <a:tc>
                  <a:txBody>
                    <a:bodyPr/>
                    <a:lstStyle/>
                    <a:p>
                      <a:pPr indent="0" lvl="0" marL="0" rtl="0" algn="l">
                        <a:lnSpc>
                          <a:spcPct val="115000"/>
                        </a:lnSpc>
                        <a:spcBef>
                          <a:spcPts val="0"/>
                        </a:spcBef>
                        <a:spcAft>
                          <a:spcPts val="0"/>
                        </a:spcAft>
                        <a:buNone/>
                      </a:pPr>
                      <a:r>
                        <a:rPr lang="en-US" sz="1800"/>
                        <a:t>Make twice as wide</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Edit</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7.71</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0</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0</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1142925">
                <a:tc>
                  <a:txBody>
                    <a:bodyPr/>
                    <a:lstStyle/>
                    <a:p>
                      <a:pPr indent="0" lvl="0" marL="0" rtl="0" algn="l">
                        <a:lnSpc>
                          <a:spcPct val="115000"/>
                        </a:lnSpc>
                        <a:spcBef>
                          <a:spcPts val="0"/>
                        </a:spcBef>
                        <a:spcAft>
                          <a:spcPts val="0"/>
                        </a:spcAft>
                        <a:buNone/>
                      </a:pPr>
                      <a:r>
                        <a:rPr lang="en-US" sz="1800"/>
                        <a:t>Make a vertical hole through the center</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Edit</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3.25</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0</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0</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r>
              <a:tr h="610225">
                <a:tc>
                  <a:txBody>
                    <a:bodyPr/>
                    <a:lstStyle/>
                    <a:p>
                      <a:pPr indent="0" lvl="0" marL="0" rtl="0" algn="l">
                        <a:lnSpc>
                          <a:spcPct val="115000"/>
                        </a:lnSpc>
                        <a:spcBef>
                          <a:spcPts val="0"/>
                        </a:spcBef>
                        <a:spcAft>
                          <a:spcPts val="0"/>
                        </a:spcAft>
                        <a:buNone/>
                      </a:pPr>
                      <a:r>
                        <a:rPr lang="en-US" sz="1800"/>
                        <a:t>Fillet all edges</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Edit</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5.35</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2.03</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0</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876575">
                <a:tc>
                  <a:txBody>
                    <a:bodyPr/>
                    <a:lstStyle/>
                    <a:p>
                      <a:pPr indent="0" lvl="0" marL="0" rtl="0" algn="l">
                        <a:lnSpc>
                          <a:spcPct val="115000"/>
                        </a:lnSpc>
                        <a:spcBef>
                          <a:spcPts val="0"/>
                        </a:spcBef>
                        <a:spcAft>
                          <a:spcPts val="0"/>
                        </a:spcAft>
                        <a:buNone/>
                      </a:pPr>
                      <a:r>
                        <a:rPr lang="en-US" sz="1800"/>
                        <a:t>Make a smaller cube on top.</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Edit</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2.71</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4.95</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0</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r>
              <a:tr h="1142925">
                <a:tc>
                  <a:txBody>
                    <a:bodyPr/>
                    <a:lstStyle/>
                    <a:p>
                      <a:pPr indent="0" lvl="0" marL="0" rtl="0" algn="l">
                        <a:lnSpc>
                          <a:spcPct val="115000"/>
                        </a:lnSpc>
                        <a:spcBef>
                          <a:spcPts val="0"/>
                        </a:spcBef>
                        <a:spcAft>
                          <a:spcPts val="0"/>
                        </a:spcAft>
                        <a:buNone/>
                      </a:pPr>
                      <a:r>
                        <a:rPr lang="en-US" sz="1800"/>
                        <a:t>Extrude a smaller cube on each side.</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Edit</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3.12</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6.35</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1.21</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79550">
                <a:tc>
                  <a:txBody>
                    <a:bodyPr/>
                    <a:lstStyle/>
                    <a:p>
                      <a:pPr indent="0" lvl="0" marL="0" rtl="0" algn="l">
                        <a:lnSpc>
                          <a:spcPct val="115000"/>
                        </a:lnSpc>
                        <a:spcBef>
                          <a:spcPts val="0"/>
                        </a:spcBef>
                        <a:spcAft>
                          <a:spcPts val="0"/>
                        </a:spcAft>
                        <a:buNone/>
                      </a:pPr>
                      <a:r>
                        <a:rPr lang="en-US" sz="1800"/>
                        <a:t>Average</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US" sz="1800"/>
                        <a:t>4.22</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US" sz="1800"/>
                        <a:t>2.78</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US" sz="1800"/>
                        <a:t>0.77</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2E9"/>
                    </a:solidFill>
                  </a:tcPr>
                </a:tc>
              </a:tr>
            </a:tbl>
          </a:graphicData>
        </a:graphic>
      </p:graphicFrame>
      <p:sp>
        <p:nvSpPr>
          <p:cNvPr id="224" name="Google Shape;224;p1"/>
          <p:cNvSpPr txBox="1"/>
          <p:nvPr/>
        </p:nvSpPr>
        <p:spPr>
          <a:xfrm>
            <a:off x="35171750" y="32447825"/>
            <a:ext cx="3074100" cy="42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300">
                <a:solidFill>
                  <a:schemeClr val="dk1"/>
                </a:solidFill>
              </a:rPr>
              <a:t>* Used a value of 10 for the average.</a:t>
            </a:r>
            <a:endParaRPr sz="1300">
              <a:solidFill>
                <a:schemeClr val="dk1"/>
              </a:solidFill>
            </a:endParaRPr>
          </a:p>
        </p:txBody>
      </p:sp>
      <p:sp>
        <p:nvSpPr>
          <p:cNvPr id="225" name="Google Shape;225;p1"/>
          <p:cNvSpPr/>
          <p:nvPr/>
        </p:nvSpPr>
        <p:spPr>
          <a:xfrm>
            <a:off x="30294050" y="5052375"/>
            <a:ext cx="1918800" cy="5238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Ours (non fine-tuned)</a:t>
            </a:r>
            <a:endParaRPr b="1" sz="1800"/>
          </a:p>
        </p:txBody>
      </p:sp>
      <p:sp>
        <p:nvSpPr>
          <p:cNvPr id="226" name="Google Shape;226;p1"/>
          <p:cNvSpPr/>
          <p:nvPr/>
        </p:nvSpPr>
        <p:spPr>
          <a:xfrm>
            <a:off x="27560525" y="11731725"/>
            <a:ext cx="10128600" cy="4854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100">
                <a:solidFill>
                  <a:schemeClr val="lt1"/>
                </a:solidFill>
              </a:rPr>
              <a:t>Root Mean Square Error Comparison</a:t>
            </a:r>
            <a:endParaRPr b="1" sz="100"/>
          </a:p>
        </p:txBody>
      </p:sp>
      <p:graphicFrame>
        <p:nvGraphicFramePr>
          <p:cNvPr id="227" name="Google Shape;227;p1"/>
          <p:cNvGraphicFramePr/>
          <p:nvPr/>
        </p:nvGraphicFramePr>
        <p:xfrm>
          <a:off x="27716900" y="21131350"/>
          <a:ext cx="3000000" cy="3000000"/>
        </p:xfrm>
        <a:graphic>
          <a:graphicData uri="http://schemas.openxmlformats.org/drawingml/2006/table">
            <a:tbl>
              <a:tblPr>
                <a:noFill/>
                <a:tableStyleId>{3BCE5D50-925D-4076-BF5F-13C03594EA35}</a:tableStyleId>
              </a:tblPr>
              <a:tblGrid>
                <a:gridCol w="2365150"/>
                <a:gridCol w="2569450"/>
                <a:gridCol w="2354200"/>
                <a:gridCol w="2839800"/>
              </a:tblGrid>
              <a:tr h="876575">
                <a:tc>
                  <a:txBody>
                    <a:bodyPr/>
                    <a:lstStyle/>
                    <a:p>
                      <a:pPr indent="0" lvl="0" marL="0" rtl="0" algn="l">
                        <a:lnSpc>
                          <a:spcPct val="115000"/>
                        </a:lnSpc>
                        <a:spcBef>
                          <a:spcPts val="0"/>
                        </a:spcBef>
                        <a:spcAft>
                          <a:spcPts val="0"/>
                        </a:spcAft>
                        <a:buNone/>
                      </a:pPr>
                      <a:r>
                        <a:rPr b="1" lang="en-US" sz="1800">
                          <a:solidFill>
                            <a:srgbClr val="FFFFFF"/>
                          </a:solidFill>
                        </a:rPr>
                        <a:t>Model Number</a:t>
                      </a:r>
                      <a:endParaRPr b="1" sz="1800">
                        <a:solidFill>
                          <a:srgbClr val="FFFFFF"/>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US" sz="1800">
                          <a:solidFill>
                            <a:srgbClr val="FFFFFF"/>
                          </a:solidFill>
                        </a:rPr>
                        <a:t>Prompting no </a:t>
                      </a:r>
                      <a:r>
                        <a:rPr b="1" lang="en-US" sz="1800">
                          <a:solidFill>
                            <a:srgbClr val="FFFFFF"/>
                          </a:solidFill>
                        </a:rPr>
                        <a:t>Structured</a:t>
                      </a:r>
                      <a:r>
                        <a:rPr b="1" lang="en-US" sz="1800">
                          <a:solidFill>
                            <a:srgbClr val="FFFFFF"/>
                          </a:solidFill>
                        </a:rPr>
                        <a:t> Outputs</a:t>
                      </a:r>
                      <a:endParaRPr b="1" sz="1800">
                        <a:solidFill>
                          <a:srgbClr val="FFFFFF"/>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US" sz="1800">
                          <a:solidFill>
                            <a:srgbClr val="FFFFFF"/>
                          </a:solidFill>
                        </a:rPr>
                        <a:t>Prompting with </a:t>
                      </a:r>
                      <a:r>
                        <a:rPr b="1" lang="en-US" sz="1800">
                          <a:solidFill>
                            <a:srgbClr val="FFFFFF"/>
                          </a:solidFill>
                        </a:rPr>
                        <a:t>Structured</a:t>
                      </a:r>
                      <a:r>
                        <a:rPr b="1" lang="en-US" sz="1800">
                          <a:solidFill>
                            <a:srgbClr val="FFFFFF"/>
                          </a:solidFill>
                        </a:rPr>
                        <a:t> Outputs</a:t>
                      </a:r>
                      <a:endParaRPr b="1" sz="1800">
                        <a:solidFill>
                          <a:srgbClr val="FFFFFF"/>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US" sz="1800">
                          <a:solidFill>
                            <a:srgbClr val="FFFFFF"/>
                          </a:solidFill>
                        </a:rPr>
                        <a:t>Fine Tuning and Parsing with Structured Outputs</a:t>
                      </a:r>
                      <a:endParaRPr b="1" sz="1800">
                        <a:solidFill>
                          <a:srgbClr val="FFFFFF"/>
                        </a:solidFil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r>
              <a:tr h="343850">
                <a:tc>
                  <a:txBody>
                    <a:bodyPr/>
                    <a:lstStyle/>
                    <a:p>
                      <a:pPr indent="0" lvl="0" marL="0" rtl="0" algn="l">
                        <a:lnSpc>
                          <a:spcPct val="115000"/>
                        </a:lnSpc>
                        <a:spcBef>
                          <a:spcPts val="0"/>
                        </a:spcBef>
                        <a:spcAft>
                          <a:spcPts val="0"/>
                        </a:spcAft>
                        <a:buNone/>
                      </a:pPr>
                      <a:r>
                        <a:rPr lang="en-US" sz="1800"/>
                        <a:t>Control</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0.333</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1</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1</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r>
              <a:tr h="343850">
                <a:tc>
                  <a:txBody>
                    <a:bodyPr/>
                    <a:lstStyle/>
                    <a:p>
                      <a:pPr indent="0" lvl="0" marL="0" rtl="0" algn="l">
                        <a:lnSpc>
                          <a:spcPct val="115000"/>
                        </a:lnSpc>
                        <a:spcBef>
                          <a:spcPts val="0"/>
                        </a:spcBef>
                        <a:spcAft>
                          <a:spcPts val="0"/>
                        </a:spcAft>
                        <a:buNone/>
                      </a:pPr>
                      <a:r>
                        <a:rPr lang="en-US" sz="1800"/>
                        <a:t>Cube</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0.213</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0.853</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1</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43850">
                <a:tc>
                  <a:txBody>
                    <a:bodyPr/>
                    <a:lstStyle/>
                    <a:p>
                      <a:pPr indent="0" lvl="0" marL="0" rtl="0" algn="l">
                        <a:lnSpc>
                          <a:spcPct val="115000"/>
                        </a:lnSpc>
                        <a:spcBef>
                          <a:spcPts val="0"/>
                        </a:spcBef>
                        <a:spcAft>
                          <a:spcPts val="0"/>
                        </a:spcAft>
                        <a:buNone/>
                      </a:pPr>
                      <a:r>
                        <a:rPr lang="en-US" sz="1800"/>
                        <a:t>Mug</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0.121</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0.654</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US" sz="1800"/>
                        <a:t>0.712</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5EA"/>
                    </a:solidFill>
                  </a:tcPr>
                </a:tc>
              </a:tr>
              <a:tr h="343850">
                <a:tc>
                  <a:txBody>
                    <a:bodyPr/>
                    <a:lstStyle/>
                    <a:p>
                      <a:pPr indent="0" lvl="0" marL="0" rtl="0" algn="l">
                        <a:lnSpc>
                          <a:spcPct val="115000"/>
                        </a:lnSpc>
                        <a:spcBef>
                          <a:spcPts val="0"/>
                        </a:spcBef>
                        <a:spcAft>
                          <a:spcPts val="0"/>
                        </a:spcAft>
                        <a:buNone/>
                      </a:pPr>
                      <a:r>
                        <a:rPr lang="en-US" sz="1800"/>
                        <a:t>Snowman</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0.022</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0.313</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US" sz="1800"/>
                        <a:t>0.431</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79550">
                <a:tc>
                  <a:txBody>
                    <a:bodyPr/>
                    <a:lstStyle/>
                    <a:p>
                      <a:pPr indent="0" lvl="0" marL="0" rtl="0" algn="l">
                        <a:lnSpc>
                          <a:spcPct val="115000"/>
                        </a:lnSpc>
                        <a:spcBef>
                          <a:spcPts val="0"/>
                        </a:spcBef>
                        <a:spcAft>
                          <a:spcPts val="0"/>
                        </a:spcAft>
                        <a:buNone/>
                      </a:pPr>
                      <a:r>
                        <a:rPr lang="en-US" sz="1800"/>
                        <a:t>Average</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US" sz="1800"/>
                        <a:t>0.172</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US" sz="1800"/>
                        <a:t>0.705</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US" sz="1800"/>
                        <a:t>0.786</a:t>
                      </a:r>
                      <a:endParaRPr sz="18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2E9"/>
                    </a:solidFill>
                  </a:tcPr>
                </a:tc>
              </a:tr>
            </a:tbl>
          </a:graphicData>
        </a:graphic>
      </p:graphicFrame>
      <p:sp>
        <p:nvSpPr>
          <p:cNvPr id="228" name="Google Shape;228;p1"/>
          <p:cNvSpPr/>
          <p:nvPr/>
        </p:nvSpPr>
        <p:spPr>
          <a:xfrm>
            <a:off x="27703400" y="20550763"/>
            <a:ext cx="10128600" cy="4854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100">
                <a:solidFill>
                  <a:schemeClr val="lt1"/>
                </a:solidFill>
              </a:rPr>
              <a:t>BLEU Comparison</a:t>
            </a:r>
            <a:endParaRPr b="1" sz="100"/>
          </a:p>
        </p:txBody>
      </p:sp>
      <p:sp>
        <p:nvSpPr>
          <p:cNvPr id="229" name="Google Shape;229;p1"/>
          <p:cNvSpPr/>
          <p:nvPr/>
        </p:nvSpPr>
        <p:spPr>
          <a:xfrm>
            <a:off x="27746000" y="24582075"/>
            <a:ext cx="10058400" cy="713100"/>
          </a:xfrm>
          <a:prstGeom prst="rect">
            <a:avLst/>
          </a:prstGeom>
          <a:solidFill>
            <a:srgbClr val="5B7B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rPr>
              <a:t>Conclusion</a:t>
            </a:r>
            <a:endParaRPr b="1"/>
          </a:p>
        </p:txBody>
      </p:sp>
      <p:pic>
        <p:nvPicPr>
          <p:cNvPr id="230" name="Google Shape;230;p1"/>
          <p:cNvPicPr preferRelativeResize="0"/>
          <p:nvPr/>
        </p:nvPicPr>
        <p:blipFill>
          <a:blip r:embed="rId24">
            <a:alphaModFix/>
          </a:blip>
          <a:stretch>
            <a:fillRect/>
          </a:stretch>
        </p:blipFill>
        <p:spPr>
          <a:xfrm>
            <a:off x="19125850" y="18847435"/>
            <a:ext cx="5353498" cy="4658139"/>
          </a:xfrm>
          <a:prstGeom prst="rect">
            <a:avLst/>
          </a:prstGeom>
          <a:noFill/>
          <a:ln>
            <a:noFill/>
          </a:ln>
        </p:spPr>
      </p:pic>
      <p:sp>
        <p:nvSpPr>
          <p:cNvPr id="231" name="Google Shape;231;p1"/>
          <p:cNvSpPr txBox="1"/>
          <p:nvPr/>
        </p:nvSpPr>
        <p:spPr>
          <a:xfrm>
            <a:off x="393250" y="31206875"/>
            <a:ext cx="14367900" cy="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US" sz="1100">
                <a:solidFill>
                  <a:schemeClr val="dk1"/>
                </a:solidFill>
              </a:rPr>
              <a:t>1</a:t>
            </a:r>
            <a:r>
              <a:rPr lang="en-US" sz="1100">
                <a:solidFill>
                  <a:schemeClr val="dk1"/>
                </a:solidFill>
              </a:rPr>
              <a:t>Mohammad Sadil Khan, Sankalp Sinha, Talha Uddin Sheikh, Didier Stricker, Sk Aziz Ali, and Muhammad Zeshan Afzal. Text2cad: Generating sequential cad models from beginnerto-expert level text prompts, 2024.</a:t>
            </a:r>
            <a:endParaRPr sz="1100">
              <a:solidFill>
                <a:schemeClr val="dk1"/>
              </a:solidFill>
            </a:endParaRPr>
          </a:p>
          <a:p>
            <a:pPr indent="0" lvl="0" marL="0" rtl="0" algn="l">
              <a:spcBef>
                <a:spcPts val="0"/>
              </a:spcBef>
              <a:spcAft>
                <a:spcPts val="0"/>
              </a:spcAft>
              <a:buNone/>
            </a:pPr>
            <a:r>
              <a:rPr baseline="30000" lang="en-US" sz="1100">
                <a:solidFill>
                  <a:schemeClr val="dk1"/>
                </a:solidFill>
              </a:rPr>
              <a:t>2</a:t>
            </a:r>
            <a:r>
              <a:rPr lang="en-US" sz="1100">
                <a:solidFill>
                  <a:schemeClr val="dk1"/>
                </a:solidFill>
              </a:rPr>
              <a:t>Yang You, Mikaela Angelina Uy, Jiaqi Han, Rahul Thomas, Haotong Zhang, Suya You, and Leonidas Guibas. Img2cad: Reverse engineering 3d cad models from images through vlm-assisted conditional factorization, 2024</a:t>
            </a:r>
            <a:endParaRPr sz="1100">
              <a:solidFill>
                <a:schemeClr val="dk1"/>
              </a:solidFill>
            </a:endParaRPr>
          </a:p>
          <a:p>
            <a:pPr indent="0" lvl="0" marL="0" rtl="0" algn="l">
              <a:spcBef>
                <a:spcPts val="0"/>
              </a:spcBef>
              <a:spcAft>
                <a:spcPts val="0"/>
              </a:spcAft>
              <a:buNone/>
            </a:pPr>
            <a:r>
              <a:rPr baseline="30000" lang="en-US" sz="1100">
                <a:solidFill>
                  <a:schemeClr val="dk1"/>
                </a:solidFill>
              </a:rPr>
              <a:t>3</a:t>
            </a:r>
            <a:r>
              <a:rPr lang="en-US" sz="1100">
                <a:solidFill>
                  <a:schemeClr val="dk1"/>
                </a:solidFill>
              </a:rPr>
              <a:t>Xiaoyi Dong Yuhang Zang Qiong Liu Tao Chu, Pan Zhang and Jiaqi Wang. Unified scene representation and reconstruction for 3d large language models, 2024.</a:t>
            </a:r>
            <a:endParaRPr sz="1100">
              <a:solidFill>
                <a:schemeClr val="dk1"/>
              </a:solidFill>
            </a:endParaRPr>
          </a:p>
        </p:txBody>
      </p:sp>
      <p:sp>
        <p:nvSpPr>
          <p:cNvPr id="232" name="Google Shape;232;p1"/>
          <p:cNvSpPr txBox="1"/>
          <p:nvPr/>
        </p:nvSpPr>
        <p:spPr>
          <a:xfrm>
            <a:off x="393250" y="31707150"/>
            <a:ext cx="34155300" cy="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US" sz="1100">
                <a:solidFill>
                  <a:schemeClr val="dk1"/>
                </a:solidFill>
              </a:rPr>
              <a:t>4</a:t>
            </a:r>
            <a:r>
              <a:rPr lang="en-US" sz="1100">
                <a:solidFill>
                  <a:schemeClr val="dk1"/>
                </a:solidFill>
              </a:rPr>
              <a:t>Wenshan Wu, Shaoguang Mao, Yadong Zhang, Yan 718 Xia, Li Dong, Lei Cui, and Furu Wei. 2024. Mind’s 719 eye of llms: Visualization-of-thought elicits spa- 720tial reasoning in large language models. Preprint, 721 arXiv:2404.03622.</a:t>
            </a:r>
            <a:endParaRPr sz="1100">
              <a:solidFill>
                <a:schemeClr val="dk1"/>
              </a:solidFill>
            </a:endParaRPr>
          </a:p>
          <a:p>
            <a:pPr indent="0" lvl="0" marL="0" rtl="0" algn="l">
              <a:spcBef>
                <a:spcPts val="0"/>
              </a:spcBef>
              <a:spcAft>
                <a:spcPts val="0"/>
              </a:spcAft>
              <a:buClr>
                <a:schemeClr val="dk1"/>
              </a:buClr>
              <a:buSzPts val="1100"/>
              <a:buFont typeface="Arial"/>
              <a:buNone/>
            </a:pPr>
            <a:r>
              <a:rPr baseline="30000" lang="en-US" sz="1100">
                <a:solidFill>
                  <a:schemeClr val="dk1"/>
                </a:solidFill>
              </a:rPr>
              <a:t>5</a:t>
            </a:r>
            <a:r>
              <a:rPr lang="en-US" sz="1100">
                <a:solidFill>
                  <a:schemeClr val="dk1"/>
                </a:solidFill>
              </a:rPr>
              <a:t>Kishore Papineni, Salim Roukos, Todd Ward, and Wei-Jing Zhu. Bleu: a method for automatic evaluation of machine translation, 2002.</a:t>
            </a:r>
            <a:endParaRPr sz="1100">
              <a:solidFill>
                <a:schemeClr val="dk1"/>
              </a:solidFill>
            </a:endParaRPr>
          </a:p>
          <a:p>
            <a:pPr indent="0" lvl="0" marL="0" rtl="0" algn="l">
              <a:spcBef>
                <a:spcPts val="0"/>
              </a:spcBef>
              <a:spcAft>
                <a:spcPts val="0"/>
              </a:spcAft>
              <a:buNone/>
            </a:pPr>
            <a:r>
              <a:rPr lang="en-US" sz="1100">
                <a:solidFill>
                  <a:schemeClr val="dk1"/>
                </a:solidFill>
              </a:rPr>
              <a:t>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2024-05-06T16:46:12Z</dcterms:created>
  <dc:creator>Julianna Lian</dc:creator>
</cp:coreProperties>
</file>