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CD"/>
    <a:srgbClr val="0079D6"/>
    <a:srgbClr val="3A8CB4"/>
    <a:srgbClr val="2B67E4"/>
    <a:srgbClr val="4D4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00" d="100"/>
          <a:sy n="100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A3C8-7D00-4AB7-8713-164F45F59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CDE37-B0C6-499E-A133-4C43169E2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90E1B-96C2-4C71-8112-3031BD7A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ADF6-9F56-40B7-84BA-4248417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0B7B-F1CE-48F8-B7F9-186BEB2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151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D5FE-E009-4B64-BF78-D854F2F0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E4DC0-9921-484A-9AD0-8B749831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FB08-643E-44B0-AEA1-C5E9A228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2876-B0CC-429C-A368-755F6376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85C7-1822-4FB0-AE7A-3F9AC0C2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608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0E4BB-1635-44DB-AD34-CA3BEC2F6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87B12-B656-4B41-83CB-78094DD6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C473-86F7-470D-BD54-289B4711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4147-CF41-429B-8E31-40E3E70B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7FBB3-DBFA-46C0-AD75-1E1DA0E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297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2EC9-5218-4A71-8CB5-8A8FE5FD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865E-6D8C-433F-B81D-2200FE7A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F74A-4691-4E6D-9F6D-2E83E6B2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3B53-93D6-4194-A796-52214AB1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B19D-0F70-49D6-A176-D9FD5B8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370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E22F-E869-4CE9-BE81-6AC20D08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A62F2-6179-4588-B2D3-16347F38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8AFF-042E-4BB9-B3DF-D1E00396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7615-F7AC-436B-BC02-31DF85C5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9F3B4-D949-40F1-9FDC-80380286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6516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3F26-70D0-4129-AD83-624AFC6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6A93-75FA-46B0-A47A-B08BC3C01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C1A87-BBE3-465F-A465-23189B04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E8C7-1AAC-4BFD-B258-0FA22FCA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B53D1-1D8C-4EBE-B33B-1BDF0F94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515A-E10E-4CD5-96D7-90670242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093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2F1A-B6F8-4606-A8CE-E890B0B8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F1CBD-36D2-411C-AA66-A7089599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8782E-4D6C-44D7-A3C5-ADAE3FE2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F31E4-10DB-4CB4-8ECD-B1782A22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2EE99-7D01-4D7B-8392-FCA0EADC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77CDE-E9E0-49E5-8AE2-97552B92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5163B-D9E5-4B0B-A296-889A4589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D8047-9917-4530-9AF0-AEF07009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048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EE75-F427-4B9F-A38F-DFBFD43F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2E3E6-D544-4D8F-BA97-91CD722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3A084-CBC2-4AF4-B439-9D45ABCE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10D1C-4CE9-498D-B6C9-D7DCB749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122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C16CD-0C3D-4B6B-BA81-0FC0A495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D2FBC-DE57-49DE-B30E-DDBCDD85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2423D-70C4-4338-8DBC-BE8B916B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4832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43A-4C61-4DAD-B28D-33C650A4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C2D2-900A-49AA-91B1-2DB72757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54DAA-BED8-4FDF-9AA2-FE9CA6C07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634A0-080B-4AFC-819B-F129E94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82F06-C383-4F3F-B8B0-E8087FF4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E23E-549E-401A-8F79-61AB87D9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243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0C6E-D955-48B7-8112-70383414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B96F0-AE63-4506-B696-C47290342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E312-015B-49CD-915D-F30353D1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8180-17AA-4ED0-A501-857887A8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63742-5F4D-462A-898B-FD936246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D896-CBFC-42A4-939A-5755D8E8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8673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BB4F4-F307-4F83-9C4E-C6B1CFE3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55E73-C400-42CC-B212-EE12783C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E9D2-50E1-4522-8E0D-2829BCC1E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7FF0-4219-4590-B098-D316007D24B3}" type="datetimeFigureOut">
              <a:rPr lang="sr-Latn-RS" smtClean="0"/>
              <a:t>22.6.2022.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FC8B-F09B-4D00-B628-263D122A6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57CD-A463-4EF5-A000-B5B897F4A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983F-D231-49A4-8B37-27BF8128039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67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9.sv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D2970-398C-4F73-B105-922E321CA482}"/>
              </a:ext>
            </a:extLst>
          </p:cNvPr>
          <p:cNvSpPr/>
          <p:nvPr/>
        </p:nvSpPr>
        <p:spPr bwMode="auto">
          <a:xfrm>
            <a:off x="1738229" y="452650"/>
            <a:ext cx="7415296" cy="5791200"/>
          </a:xfrm>
          <a:prstGeom prst="roundRect">
            <a:avLst>
              <a:gd name="adj" fmla="val 857"/>
            </a:avLst>
          </a:prstGeom>
          <a:noFill/>
          <a:ln w="28575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2860" rIns="0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45705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8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F Pro Text" panose="00000500000000000000" pitchFamily="50" charset="0"/>
              <a:ea typeface="SF Pro Text" panose="00000500000000000000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7FAE06-8C5F-4477-947C-88F17A17F995}"/>
              </a:ext>
            </a:extLst>
          </p:cNvPr>
          <p:cNvSpPr/>
          <p:nvPr/>
        </p:nvSpPr>
        <p:spPr bwMode="auto">
          <a:xfrm>
            <a:off x="198716" y="455703"/>
            <a:ext cx="1340336" cy="5791200"/>
          </a:xfrm>
          <a:prstGeom prst="roundRect">
            <a:avLst>
              <a:gd name="adj" fmla="val 2242"/>
            </a:avLst>
          </a:prstGeom>
          <a:noFill/>
          <a:ln w="28575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2860" rIns="0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45705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8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F Pro Text" panose="00000500000000000000" pitchFamily="50" charset="0"/>
              <a:ea typeface="SF Pro Text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E1B9-72E4-4056-BA17-0AC7814F7C35}"/>
              </a:ext>
            </a:extLst>
          </p:cNvPr>
          <p:cNvSpPr txBox="1"/>
          <p:nvPr/>
        </p:nvSpPr>
        <p:spPr>
          <a:xfrm>
            <a:off x="364589" y="522633"/>
            <a:ext cx="1095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1100" b="1" dirty="0">
                <a:solidFill>
                  <a:srgbClr val="3A8CB4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Segoe UI" panose="020B0502040204020203" pitchFamily="34" charset="0"/>
              </a:rPr>
              <a:t>Client apps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5ED91-80E4-44BE-83E1-9D7F7DC222E4}"/>
              </a:ext>
            </a:extLst>
          </p:cNvPr>
          <p:cNvSpPr txBox="1"/>
          <p:nvPr/>
        </p:nvSpPr>
        <p:spPr>
          <a:xfrm>
            <a:off x="1801395" y="528014"/>
            <a:ext cx="17495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1100" b="1" dirty="0">
                <a:solidFill>
                  <a:srgbClr val="398CB3"/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Segoe UI" panose="020B0502040204020203" pitchFamily="34" charset="0"/>
              </a:rPr>
              <a:t>Container orchestrator</a:t>
            </a:r>
          </a:p>
        </p:txBody>
      </p:sp>
      <p:pic>
        <p:nvPicPr>
          <p:cNvPr id="1026" name="Picture 2" descr="Kubernetes">
            <a:extLst>
              <a:ext uri="{FF2B5EF4-FFF2-40B4-BE49-F238E27FC236}">
                <a16:creationId xmlns:a16="http://schemas.microsoft.com/office/drawing/2014/main" id="{AD4D547D-FA63-4DA1-878E-A28284E0B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12" y="780699"/>
            <a:ext cx="1098884" cy="23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66">
            <a:extLst>
              <a:ext uri="{FF2B5EF4-FFF2-40B4-BE49-F238E27FC236}">
                <a16:creationId xmlns:a16="http://schemas.microsoft.com/office/drawing/2014/main" id="{C950732F-BF99-4A82-BC94-201B7C711F93}"/>
              </a:ext>
            </a:extLst>
          </p:cNvPr>
          <p:cNvSpPr/>
          <p:nvPr/>
        </p:nvSpPr>
        <p:spPr bwMode="auto">
          <a:xfrm>
            <a:off x="266762" y="2883566"/>
            <a:ext cx="1194960" cy="793601"/>
          </a:xfrm>
          <a:prstGeom prst="roundRect">
            <a:avLst>
              <a:gd name="adj" fmla="val 10041"/>
            </a:avLst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44815" tIns="44815" rIns="16808" bIns="16808" rtlCol="0" anchor="b" anchorCtr="0"/>
          <a:lstStyle/>
          <a:p>
            <a:pPr algn="ctr" defTabSz="456931">
              <a:defRPr/>
            </a:pPr>
            <a:endParaRPr lang="en-US" sz="39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F Pro Text" panose="00000500000000000000" pitchFamily="50" charset="0"/>
              <a:ea typeface="SF Pro Text" panose="00000500000000000000" pitchFamily="50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0467DE-D750-413D-A3AF-BCCD2A3CE0E2}"/>
              </a:ext>
            </a:extLst>
          </p:cNvPr>
          <p:cNvSpPr txBox="1"/>
          <p:nvPr/>
        </p:nvSpPr>
        <p:spPr>
          <a:xfrm>
            <a:off x="263930" y="2905703"/>
            <a:ext cx="124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6937">
              <a:defRPr/>
            </a:pPr>
            <a:r>
              <a:rPr lang="en-US" sz="9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  <a:cs typeface="Segoe UI" panose="020B0502040204020203" pitchFamily="34" charset="0"/>
              </a:rPr>
              <a:t>Adventure.com </a:t>
            </a:r>
          </a:p>
          <a:p>
            <a:pPr algn="ctr" defTabSz="456937">
              <a:defRPr/>
            </a:pPr>
            <a:r>
              <a:rPr lang="en-US" sz="9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  <a:cs typeface="Segoe UI" panose="020B0502040204020203" pitchFamily="34" charset="0"/>
              </a:rPr>
              <a:t>SPA + SSR, SSG, ISR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5E646-CE68-4F53-8D29-3A020F54C3E5}"/>
              </a:ext>
            </a:extLst>
          </p:cNvPr>
          <p:cNvSpPr txBox="1"/>
          <p:nvPr/>
        </p:nvSpPr>
        <p:spPr>
          <a:xfrm>
            <a:off x="565506" y="3468472"/>
            <a:ext cx="5837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Next.js</a:t>
            </a:r>
          </a:p>
        </p:txBody>
      </p:sp>
      <p:sp>
        <p:nvSpPr>
          <p:cNvPr id="23" name="Rounded Rectangle 66">
            <a:extLst>
              <a:ext uri="{FF2B5EF4-FFF2-40B4-BE49-F238E27FC236}">
                <a16:creationId xmlns:a16="http://schemas.microsoft.com/office/drawing/2014/main" id="{15A8EA0D-B142-4B33-8106-E56F806723C9}"/>
              </a:ext>
            </a:extLst>
          </p:cNvPr>
          <p:cNvSpPr/>
          <p:nvPr/>
        </p:nvSpPr>
        <p:spPr bwMode="auto">
          <a:xfrm>
            <a:off x="4613313" y="4088359"/>
            <a:ext cx="2317056" cy="1075862"/>
          </a:xfrm>
          <a:prstGeom prst="roundRect">
            <a:avLst>
              <a:gd name="adj" fmla="val 6520"/>
            </a:avLst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44815" tIns="44815" rIns="16808" bIns="16808" rtlCol="0" anchor="b" anchorCtr="0"/>
          <a:lstStyle/>
          <a:p>
            <a:pPr algn="ctr" defTabSz="456931">
              <a:defRPr/>
            </a:pPr>
            <a:endParaRPr lang="en-US" sz="39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F Pro Text" panose="00000500000000000000" pitchFamily="50" charset="0"/>
              <a:ea typeface="SF Pro Text" panose="00000500000000000000" pitchFamily="50" charset="0"/>
              <a:cs typeface="Segoe U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90856-AF91-4E6B-8023-F39C66E8917D}"/>
              </a:ext>
            </a:extLst>
          </p:cNvPr>
          <p:cNvSpPr txBox="1"/>
          <p:nvPr/>
        </p:nvSpPr>
        <p:spPr>
          <a:xfrm>
            <a:off x="4620946" y="2482933"/>
            <a:ext cx="21459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  <a:cs typeface="Segoe UI" panose="020B0502040204020203" pitchFamily="34" charset="0"/>
              </a:rPr>
              <a:t>Application Containers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0E206B-5017-4946-BAB7-D7CEB4B38F1E}"/>
              </a:ext>
            </a:extLst>
          </p:cNvPr>
          <p:cNvSpPr txBox="1"/>
          <p:nvPr/>
        </p:nvSpPr>
        <p:spPr>
          <a:xfrm>
            <a:off x="4633646" y="4132132"/>
            <a:ext cx="10402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  <a:cs typeface="Segoe UI" panose="020B0502040204020203" pitchFamily="34" charset="0"/>
              </a:rPr>
              <a:t>Distributed Cache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E191276-C906-4AE2-B07A-4DE4DF3B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85164" y="2667100"/>
            <a:ext cx="2134014" cy="51269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1B53D424-F069-4F02-A929-183B2FCE0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7402" y="2655579"/>
            <a:ext cx="453828" cy="473998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613730-7A5A-462B-B772-0E05EEE5E758}"/>
              </a:ext>
            </a:extLst>
          </p:cNvPr>
          <p:cNvCxnSpPr>
            <a:cxnSpLocks/>
          </p:cNvCxnSpPr>
          <p:nvPr/>
        </p:nvCxnSpPr>
        <p:spPr>
          <a:xfrm>
            <a:off x="5758262" y="3716725"/>
            <a:ext cx="1982" cy="36473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619F1A3-B0CF-4813-B2C6-C0DA3D2363BC}"/>
              </a:ext>
            </a:extLst>
          </p:cNvPr>
          <p:cNvCxnSpPr>
            <a:cxnSpLocks/>
          </p:cNvCxnSpPr>
          <p:nvPr/>
        </p:nvCxnSpPr>
        <p:spPr>
          <a:xfrm>
            <a:off x="4083666" y="810507"/>
            <a:ext cx="0" cy="433758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296D08-282A-404C-AC1F-581CF69BE3C4}"/>
              </a:ext>
            </a:extLst>
          </p:cNvPr>
          <p:cNvCxnSpPr>
            <a:cxnSpLocks/>
          </p:cNvCxnSpPr>
          <p:nvPr/>
        </p:nvCxnSpPr>
        <p:spPr>
          <a:xfrm flipV="1">
            <a:off x="4113162" y="2857539"/>
            <a:ext cx="1106190" cy="38298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F0A2F6F2-DF18-4196-8642-9C8240129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637" y="2999482"/>
            <a:ext cx="207389" cy="151324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CF68394-4866-4F25-8371-3BFE34C21F62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3618564" y="3233609"/>
            <a:ext cx="434324" cy="1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55" name="Picture 2" descr="Resultado de imagen para Redis cache Azure icon">
            <a:extLst>
              <a:ext uri="{FF2B5EF4-FFF2-40B4-BE49-F238E27FC236}">
                <a16:creationId xmlns:a16="http://schemas.microsoft.com/office/drawing/2014/main" id="{C0558BD3-CAB7-4D57-9C9F-E73001E6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07" y="4335581"/>
            <a:ext cx="215444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Image result for &quot;SQL Server&quot; icon">
            <a:extLst>
              <a:ext uri="{FF2B5EF4-FFF2-40B4-BE49-F238E27FC236}">
                <a16:creationId xmlns:a16="http://schemas.microsoft.com/office/drawing/2014/main" id="{15A036D5-408D-490B-9E45-02A5769A5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7" r="28533"/>
          <a:stretch/>
        </p:blipFill>
        <p:spPr bwMode="auto">
          <a:xfrm>
            <a:off x="6302419" y="1569397"/>
            <a:ext cx="224443" cy="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764021BA-F508-460F-B776-A9A0DCC67D48}"/>
              </a:ext>
            </a:extLst>
          </p:cNvPr>
          <p:cNvSpPr/>
          <p:nvPr/>
        </p:nvSpPr>
        <p:spPr>
          <a:xfrm>
            <a:off x="2001842" y="2678010"/>
            <a:ext cx="1616722" cy="1111198"/>
          </a:xfrm>
          <a:prstGeom prst="roundRect">
            <a:avLst>
              <a:gd name="adj" fmla="val 62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  <a:cs typeface="Segoe UI" panose="020B0502040204020203" pitchFamily="34" charset="0"/>
            </a:endParaRPr>
          </a:p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  <a:cs typeface="Segoe UI" panose="020B0502040204020203" pitchFamily="34" charset="0"/>
            </a:endParaRPr>
          </a:p>
          <a:p>
            <a:pPr algn="ctr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  <a:cs typeface="Segoe UI" panose="020B0502040204020203" pitchFamily="34" charset="0"/>
            </a:endParaRPr>
          </a:p>
          <a:p>
            <a:pPr algn="ctr"/>
            <a:b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Segoe UI" panose="020B0502040204020203" pitchFamily="34" charset="0"/>
              </a:rPr>
            </a:br>
            <a:endParaRPr lang="sr-Latn-RS" sz="900" dirty="0">
              <a:solidFill>
                <a:schemeClr val="tx1">
                  <a:lumMod val="95000"/>
                  <a:lumOff val="5000"/>
                </a:schemeClr>
              </a:solidFill>
              <a:latin typeface="SF Pro Display" panose="00000500000000000000" pitchFamily="50" charset="0"/>
              <a:ea typeface="SF Pro Display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84942CF-0356-4297-A55D-382B4053A725}"/>
              </a:ext>
            </a:extLst>
          </p:cNvPr>
          <p:cNvSpPr txBox="1"/>
          <p:nvPr/>
        </p:nvSpPr>
        <p:spPr>
          <a:xfrm>
            <a:off x="5364686" y="3394561"/>
            <a:ext cx="11011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dirty="0" err="1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Quarkus</a:t>
            </a:r>
            <a:r>
              <a:rPr lang="en-US" sz="9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Web API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BA0F43E-8012-4563-8DDA-4EDA7C9664EC}"/>
              </a:ext>
            </a:extLst>
          </p:cNvPr>
          <p:cNvSpPr txBox="1"/>
          <p:nvPr/>
        </p:nvSpPr>
        <p:spPr>
          <a:xfrm>
            <a:off x="4602590" y="858429"/>
            <a:ext cx="20299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b="1" dirty="0" err="1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Vitess</a:t>
            </a:r>
            <a:r>
              <a:rPr lang="en-US" sz="9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(</a:t>
            </a:r>
            <a:r>
              <a:rPr lang="en-US" sz="900" b="1" dirty="0" err="1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MySql</a:t>
            </a:r>
            <a:r>
              <a:rPr lang="en-US" sz="9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) Database Cluster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EC4EE5B-9B22-44F6-B77C-DCE983F3156B}"/>
              </a:ext>
            </a:extLst>
          </p:cNvPr>
          <p:cNvCxnSpPr>
            <a:cxnSpLocks/>
          </p:cNvCxnSpPr>
          <p:nvPr/>
        </p:nvCxnSpPr>
        <p:spPr>
          <a:xfrm>
            <a:off x="1447800" y="3257550"/>
            <a:ext cx="580677" cy="13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8883F-2496-47C1-BA76-807E6A68D25E}"/>
              </a:ext>
            </a:extLst>
          </p:cNvPr>
          <p:cNvSpPr txBox="1"/>
          <p:nvPr/>
        </p:nvSpPr>
        <p:spPr>
          <a:xfrm>
            <a:off x="2209358" y="2739134"/>
            <a:ext cx="1277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Segoe UI" panose="020B0502040204020203" pitchFamily="34" charset="0"/>
              </a:rPr>
              <a:t>Ingress + API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59E46-873D-48B5-84F9-1FCFE5640FEA}"/>
              </a:ext>
            </a:extLst>
          </p:cNvPr>
          <p:cNvSpPr txBox="1"/>
          <p:nvPr/>
        </p:nvSpPr>
        <p:spPr>
          <a:xfrm>
            <a:off x="2344283" y="354695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Segoe UI" panose="020B0502040204020203" pitchFamily="34" charset="0"/>
              </a:rPr>
              <a:t>HAProxy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  <a:cs typeface="Segoe UI" panose="020B0502040204020203" pitchFamily="34" charset="0"/>
              </a:rPr>
              <a:t> Ingress</a:t>
            </a:r>
            <a:endParaRPr lang="sr-Latn-RS" sz="9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6DF77CB-1B84-4CB5-99D7-A80D23A5C5F2}"/>
              </a:ext>
            </a:extLst>
          </p:cNvPr>
          <p:cNvSpPr txBox="1"/>
          <p:nvPr/>
        </p:nvSpPr>
        <p:spPr>
          <a:xfrm>
            <a:off x="1806253" y="382280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SF Pro Display" panose="00000500000000000000" pitchFamily="50" charset="0"/>
                <a:ea typeface="SF Pro Display" panose="00000500000000000000" pitchFamily="50" charset="0"/>
              </a:rPr>
              <a:t>Internal Load balancing, Rate limiting,</a:t>
            </a:r>
          </a:p>
          <a:p>
            <a:pPr algn="ctr"/>
            <a:r>
              <a:rPr lang="en-US" sz="900" dirty="0">
                <a:latin typeface="SF Pro Display" panose="00000500000000000000" pitchFamily="50" charset="0"/>
                <a:ea typeface="SF Pro Display" panose="00000500000000000000" pitchFamily="50" charset="0"/>
              </a:rPr>
              <a:t> QoS, SSL Termination, etc</a:t>
            </a:r>
            <a:endParaRPr lang="sr-Latn-RS" sz="900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F1FFF8-C3AA-8186-A9DB-EC35A9882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18" y="3064311"/>
            <a:ext cx="571547" cy="4490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98A612-E1CD-4B4A-D340-338A9DB2AA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01" y="4391349"/>
            <a:ext cx="507065" cy="5070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B059A1B-64C6-D537-93C6-258356560C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17" y="3373231"/>
            <a:ext cx="242592" cy="242592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716934A-A68A-40BC-F6F5-474A039B76F0}"/>
              </a:ext>
            </a:extLst>
          </p:cNvPr>
          <p:cNvGrpSpPr/>
          <p:nvPr/>
        </p:nvGrpSpPr>
        <p:grpSpPr>
          <a:xfrm>
            <a:off x="5619248" y="3014684"/>
            <a:ext cx="591766" cy="331732"/>
            <a:chOff x="2886562" y="2288295"/>
            <a:chExt cx="601248" cy="33704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6BB5D55-9077-3119-5301-520DCF74D71F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0790083-EFCA-45F6-3977-B4B82772201D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81" name="Freeform 108">
                <a:extLst>
                  <a:ext uri="{FF2B5EF4-FFF2-40B4-BE49-F238E27FC236}">
                    <a16:creationId xmlns:a16="http://schemas.microsoft.com/office/drawing/2014/main" id="{6E77DFC9-BBFF-1495-5AB9-4BD410EC42E6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82" name="Freeform 109">
                <a:extLst>
                  <a:ext uri="{FF2B5EF4-FFF2-40B4-BE49-F238E27FC236}">
                    <a16:creationId xmlns:a16="http://schemas.microsoft.com/office/drawing/2014/main" id="{4DFC7C1F-E817-74DC-0644-13787CECCABE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79" name="Hexagon 178">
              <a:extLst>
                <a:ext uri="{FF2B5EF4-FFF2-40B4-BE49-F238E27FC236}">
                  <a16:creationId xmlns:a16="http://schemas.microsoft.com/office/drawing/2014/main" id="{CBA3976E-DDD9-F4C5-06C0-2738750C44A1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CE201EA-0B45-EF2F-0C6D-16D3C3FAFF00}"/>
              </a:ext>
            </a:extLst>
          </p:cNvPr>
          <p:cNvGrpSpPr/>
          <p:nvPr/>
        </p:nvGrpSpPr>
        <p:grpSpPr>
          <a:xfrm>
            <a:off x="5398019" y="2857539"/>
            <a:ext cx="591766" cy="331732"/>
            <a:chOff x="2886562" y="2288295"/>
            <a:chExt cx="601248" cy="33704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831BF8F-6514-CD7D-9CA4-133AEF76C508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0036286-DE96-34A4-0D86-A69D59911456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74" name="Freeform 108">
                <a:extLst>
                  <a:ext uri="{FF2B5EF4-FFF2-40B4-BE49-F238E27FC236}">
                    <a16:creationId xmlns:a16="http://schemas.microsoft.com/office/drawing/2014/main" id="{87154F06-0C14-771C-4226-7D937DD0C289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76" name="Freeform 109">
                <a:extLst>
                  <a:ext uri="{FF2B5EF4-FFF2-40B4-BE49-F238E27FC236}">
                    <a16:creationId xmlns:a16="http://schemas.microsoft.com/office/drawing/2014/main" id="{63ACA4CD-5F76-5436-1404-0CE7DFCE224E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94A120AA-BDF1-5571-58A4-1CBFA262BD5C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840B521-02F1-D2C0-2BC9-B05FB3BD4BC5}"/>
              </a:ext>
            </a:extLst>
          </p:cNvPr>
          <p:cNvGrpSpPr/>
          <p:nvPr/>
        </p:nvGrpSpPr>
        <p:grpSpPr>
          <a:xfrm>
            <a:off x="5228659" y="2695980"/>
            <a:ext cx="591766" cy="331732"/>
            <a:chOff x="2886562" y="2288295"/>
            <a:chExt cx="601248" cy="33704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FC82C36-C406-A906-1C53-A75DAB45750B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D579DC5-FA5D-7FE4-F77D-BB574E6684AA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6" name="Freeform 108">
                <a:extLst>
                  <a:ext uri="{FF2B5EF4-FFF2-40B4-BE49-F238E27FC236}">
                    <a16:creationId xmlns:a16="http://schemas.microsoft.com/office/drawing/2014/main" id="{A52661FB-952A-1B2B-2735-B8FB3510F6BC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7" name="Freeform 109">
                <a:extLst>
                  <a:ext uri="{FF2B5EF4-FFF2-40B4-BE49-F238E27FC236}">
                    <a16:creationId xmlns:a16="http://schemas.microsoft.com/office/drawing/2014/main" id="{227D3732-F439-AD67-E258-7D290AF10592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F4E096A2-BE59-D49F-F47F-3C7FC9568969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8" name="Rounded Rectangle 66">
            <a:extLst>
              <a:ext uri="{FF2B5EF4-FFF2-40B4-BE49-F238E27FC236}">
                <a16:creationId xmlns:a16="http://schemas.microsoft.com/office/drawing/2014/main" id="{E8D8FAB8-37A1-CD7B-02FF-7C68F65A3014}"/>
              </a:ext>
            </a:extLst>
          </p:cNvPr>
          <p:cNvSpPr/>
          <p:nvPr/>
        </p:nvSpPr>
        <p:spPr bwMode="auto">
          <a:xfrm>
            <a:off x="4602115" y="2445442"/>
            <a:ext cx="2317056" cy="1268901"/>
          </a:xfrm>
          <a:prstGeom prst="roundRect">
            <a:avLst>
              <a:gd name="adj" fmla="val 6520"/>
            </a:avLst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44815" tIns="44815" rIns="16808" bIns="16808" rtlCol="0" anchor="b" anchorCtr="0"/>
          <a:lstStyle/>
          <a:p>
            <a:pPr algn="ctr" defTabSz="456931">
              <a:defRPr/>
            </a:pPr>
            <a:endParaRPr lang="en-US" sz="39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F Pro Text" panose="00000500000000000000" pitchFamily="50" charset="0"/>
              <a:ea typeface="SF Pro Text" panose="00000500000000000000" pitchFamily="50" charset="0"/>
              <a:cs typeface="Segoe UI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868510E-C6D5-DB2F-2F37-669124DCFD6A}"/>
              </a:ext>
            </a:extLst>
          </p:cNvPr>
          <p:cNvCxnSpPr>
            <a:cxnSpLocks/>
          </p:cNvCxnSpPr>
          <p:nvPr/>
        </p:nvCxnSpPr>
        <p:spPr>
          <a:xfrm flipV="1">
            <a:off x="4132497" y="3043153"/>
            <a:ext cx="1258586" cy="1955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D194AB1-90C4-D669-99D9-DB19D0D8FEFC}"/>
              </a:ext>
            </a:extLst>
          </p:cNvPr>
          <p:cNvCxnSpPr>
            <a:cxnSpLocks/>
          </p:cNvCxnSpPr>
          <p:nvPr/>
        </p:nvCxnSpPr>
        <p:spPr>
          <a:xfrm flipV="1">
            <a:off x="4109098" y="3189271"/>
            <a:ext cx="1505598" cy="5034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3D6FA8C-0258-3016-0C0A-582E9FF51A57}"/>
              </a:ext>
            </a:extLst>
          </p:cNvPr>
          <p:cNvCxnSpPr>
            <a:cxnSpLocks/>
          </p:cNvCxnSpPr>
          <p:nvPr/>
        </p:nvCxnSpPr>
        <p:spPr>
          <a:xfrm flipV="1">
            <a:off x="6919171" y="3079892"/>
            <a:ext cx="950561" cy="2665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A5523D6-0390-D6F5-6F7A-4DAC6B1FD9D3}"/>
              </a:ext>
            </a:extLst>
          </p:cNvPr>
          <p:cNvCxnSpPr>
            <a:cxnSpLocks/>
            <a:endCxn id="198" idx="3"/>
          </p:cNvCxnSpPr>
          <p:nvPr/>
        </p:nvCxnSpPr>
        <p:spPr>
          <a:xfrm flipH="1">
            <a:off x="6919171" y="2819453"/>
            <a:ext cx="936688" cy="26044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3C01534-2134-419E-50CD-DEC282B2EE46}"/>
              </a:ext>
            </a:extLst>
          </p:cNvPr>
          <p:cNvSpPr txBox="1"/>
          <p:nvPr/>
        </p:nvSpPr>
        <p:spPr>
          <a:xfrm>
            <a:off x="6919171" y="3346416"/>
            <a:ext cx="9360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6937">
              <a:defRPr/>
            </a:pPr>
            <a:r>
              <a:rPr lang="en-US" sz="9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Produce emails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A603D15-2C62-83F2-B9E1-472C9F2AC0C9}"/>
              </a:ext>
            </a:extLst>
          </p:cNvPr>
          <p:cNvSpPr txBox="1"/>
          <p:nvPr/>
        </p:nvSpPr>
        <p:spPr>
          <a:xfrm>
            <a:off x="6880697" y="2649004"/>
            <a:ext cx="9708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6937">
              <a:defRPr/>
            </a:pPr>
            <a:r>
              <a:rPr lang="en-US" sz="9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Consume emails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B320B14-D79A-2B27-26F8-1DA95FA991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" y="3240522"/>
            <a:ext cx="460296" cy="27579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99380A1-96DA-DCBD-D50E-2DDBDED22F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92" y="1333610"/>
            <a:ext cx="387358" cy="359468"/>
          </a:xfrm>
          <a:prstGeom prst="rect">
            <a:avLst/>
          </a:prstGeom>
        </p:spPr>
      </p:pic>
      <p:sp>
        <p:nvSpPr>
          <p:cNvPr id="218" name="Rounded Rectangle 66">
            <a:extLst>
              <a:ext uri="{FF2B5EF4-FFF2-40B4-BE49-F238E27FC236}">
                <a16:creationId xmlns:a16="http://schemas.microsoft.com/office/drawing/2014/main" id="{C3AB5AB7-71F9-F40F-1D1E-679BB0687AA7}"/>
              </a:ext>
            </a:extLst>
          </p:cNvPr>
          <p:cNvSpPr/>
          <p:nvPr/>
        </p:nvSpPr>
        <p:spPr bwMode="auto">
          <a:xfrm>
            <a:off x="4586025" y="815304"/>
            <a:ext cx="2317056" cy="1268901"/>
          </a:xfrm>
          <a:prstGeom prst="roundRect">
            <a:avLst>
              <a:gd name="adj" fmla="val 6520"/>
            </a:avLst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44815" tIns="44815" rIns="16808" bIns="16808" rtlCol="0" anchor="b" anchorCtr="0"/>
          <a:lstStyle/>
          <a:p>
            <a:pPr algn="ctr" defTabSz="456931">
              <a:defRPr/>
            </a:pPr>
            <a:endParaRPr lang="en-US" sz="39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F Pro Text" panose="00000500000000000000" pitchFamily="50" charset="0"/>
              <a:ea typeface="SF Pro Text" panose="00000500000000000000" pitchFamily="50" charset="0"/>
              <a:cs typeface="Segoe UI" pitchFamily="34" charset="0"/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8620189-F494-15D4-E727-EBF69F42B58C}"/>
              </a:ext>
            </a:extLst>
          </p:cNvPr>
          <p:cNvCxnSpPr>
            <a:cxnSpLocks/>
          </p:cNvCxnSpPr>
          <p:nvPr/>
        </p:nvCxnSpPr>
        <p:spPr>
          <a:xfrm>
            <a:off x="5746699" y="2090955"/>
            <a:ext cx="0" cy="3389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221" name="Picture 2" descr="Image result for &quot;SQL Server&quot; icon">
            <a:extLst>
              <a:ext uri="{FF2B5EF4-FFF2-40B4-BE49-F238E27FC236}">
                <a16:creationId xmlns:a16="http://schemas.microsoft.com/office/drawing/2014/main" id="{41004CD1-999E-34A4-9338-EC3BB2239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7" r="28533"/>
          <a:stretch/>
        </p:blipFill>
        <p:spPr bwMode="auto">
          <a:xfrm>
            <a:off x="5538844" y="1240807"/>
            <a:ext cx="387358" cy="47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 descr="Image result for &quot;SQL Server&quot; icon">
            <a:extLst>
              <a:ext uri="{FF2B5EF4-FFF2-40B4-BE49-F238E27FC236}">
                <a16:creationId xmlns:a16="http://schemas.microsoft.com/office/drawing/2014/main" id="{EDF89C72-D353-E7FF-FBCA-E2A4C0736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7" r="28533"/>
          <a:stretch/>
        </p:blipFill>
        <p:spPr bwMode="auto">
          <a:xfrm>
            <a:off x="6302419" y="1072119"/>
            <a:ext cx="224443" cy="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951CA0F6-B320-9C28-43E4-48597290F28C}"/>
              </a:ext>
            </a:extLst>
          </p:cNvPr>
          <p:cNvSpPr txBox="1"/>
          <p:nvPr/>
        </p:nvSpPr>
        <p:spPr>
          <a:xfrm>
            <a:off x="5478965" y="1766598"/>
            <a:ext cx="5807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Master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EF76FD7-C12E-357E-E992-E133CCA0986A}"/>
              </a:ext>
            </a:extLst>
          </p:cNvPr>
          <p:cNvSpPr txBox="1"/>
          <p:nvPr/>
        </p:nvSpPr>
        <p:spPr>
          <a:xfrm>
            <a:off x="6171988" y="1327999"/>
            <a:ext cx="5807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Replica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96C37D1-0EA3-F909-A279-09E222250CB1}"/>
              </a:ext>
            </a:extLst>
          </p:cNvPr>
          <p:cNvCxnSpPr>
            <a:cxnSpLocks/>
            <a:stCxn id="221" idx="3"/>
            <a:endCxn id="183" idx="1"/>
          </p:cNvCxnSpPr>
          <p:nvPr/>
        </p:nvCxnSpPr>
        <p:spPr>
          <a:xfrm>
            <a:off x="5926202" y="1479386"/>
            <a:ext cx="376217" cy="22824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0154318-FBC7-A75E-ADEA-97BF125E27F1}"/>
              </a:ext>
            </a:extLst>
          </p:cNvPr>
          <p:cNvCxnSpPr>
            <a:cxnSpLocks/>
            <a:stCxn id="221" idx="3"/>
            <a:endCxn id="222" idx="1"/>
          </p:cNvCxnSpPr>
          <p:nvPr/>
        </p:nvCxnSpPr>
        <p:spPr>
          <a:xfrm flipV="1">
            <a:off x="5926202" y="1210357"/>
            <a:ext cx="376217" cy="2690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A3BD4C21-584B-7DFC-6A9F-038917110FCB}"/>
              </a:ext>
            </a:extLst>
          </p:cNvPr>
          <p:cNvSpPr txBox="1"/>
          <p:nvPr/>
        </p:nvSpPr>
        <p:spPr>
          <a:xfrm>
            <a:off x="3184604" y="556005"/>
            <a:ext cx="20299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-  </a:t>
            </a:r>
            <a:r>
              <a:rPr lang="en-US" sz="900" b="1" dirty="0" err="1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Autoscaler</a:t>
            </a:r>
            <a:endParaRPr lang="en-US" sz="900" b="1" dirty="0">
              <a:solidFill>
                <a:srgbClr val="505050"/>
              </a:solidFill>
              <a:latin typeface="SF Pro Text" panose="00000500000000000000" pitchFamily="50" charset="0"/>
              <a:ea typeface="SF Pro Text" panose="00000500000000000000" pitchFamily="50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C952355-E9CE-BADA-F392-172AE9CC7D7C}"/>
              </a:ext>
            </a:extLst>
          </p:cNvPr>
          <p:cNvSpPr txBox="1"/>
          <p:nvPr/>
        </p:nvSpPr>
        <p:spPr>
          <a:xfrm>
            <a:off x="6163058" y="1838416"/>
            <a:ext cx="5807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Replica</a:t>
            </a:r>
          </a:p>
        </p:txBody>
      </p:sp>
      <p:sp>
        <p:nvSpPr>
          <p:cNvPr id="246" name="Rounded Rectangle 66">
            <a:extLst>
              <a:ext uri="{FF2B5EF4-FFF2-40B4-BE49-F238E27FC236}">
                <a16:creationId xmlns:a16="http://schemas.microsoft.com/office/drawing/2014/main" id="{AB252A91-D4AA-8718-69D9-B3C1BFDDC51B}"/>
              </a:ext>
            </a:extLst>
          </p:cNvPr>
          <p:cNvSpPr/>
          <p:nvPr/>
        </p:nvSpPr>
        <p:spPr bwMode="auto">
          <a:xfrm>
            <a:off x="1894313" y="5287297"/>
            <a:ext cx="6937672" cy="839822"/>
          </a:xfrm>
          <a:prstGeom prst="roundRect">
            <a:avLst>
              <a:gd name="adj" fmla="val 6520"/>
            </a:avLst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44815" tIns="44815" rIns="16808" bIns="16808" rtlCol="0" anchor="b" anchorCtr="0"/>
          <a:lstStyle/>
          <a:p>
            <a:pPr algn="ctr" defTabSz="456931">
              <a:defRPr/>
            </a:pPr>
            <a:endParaRPr lang="en-US" sz="39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F Pro Text" panose="00000500000000000000" pitchFamily="50" charset="0"/>
              <a:ea typeface="SF Pro Text" panose="00000500000000000000" pitchFamily="50" charset="0"/>
              <a:cs typeface="Segoe UI" pitchFamily="34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2D491889-5EF1-2EF5-3E43-425B229D436F}"/>
              </a:ext>
            </a:extLst>
          </p:cNvPr>
          <p:cNvCxnSpPr>
            <a:cxnSpLocks/>
          </p:cNvCxnSpPr>
          <p:nvPr/>
        </p:nvCxnSpPr>
        <p:spPr>
          <a:xfrm flipV="1">
            <a:off x="3184604" y="4791075"/>
            <a:ext cx="899062" cy="4962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38271A62-ED4D-E9BE-4C64-1F2FDACB2DF7}"/>
              </a:ext>
            </a:extLst>
          </p:cNvPr>
          <p:cNvSpPr txBox="1"/>
          <p:nvPr/>
        </p:nvSpPr>
        <p:spPr>
          <a:xfrm>
            <a:off x="4720750" y="1687581"/>
            <a:ext cx="600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dirty="0" err="1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Vitess</a:t>
            </a:r>
            <a:r>
              <a:rPr lang="en-US" sz="9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cluster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346C216-B933-7B65-A0D6-8751538FB3C6}"/>
              </a:ext>
            </a:extLst>
          </p:cNvPr>
          <p:cNvSpPr txBox="1"/>
          <p:nvPr/>
        </p:nvSpPr>
        <p:spPr>
          <a:xfrm>
            <a:off x="5380058" y="4917259"/>
            <a:ext cx="8807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Redis cluster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9033291-F913-FB88-0B13-5D05A0F244E1}"/>
              </a:ext>
            </a:extLst>
          </p:cNvPr>
          <p:cNvSpPr txBox="1"/>
          <p:nvPr/>
        </p:nvSpPr>
        <p:spPr>
          <a:xfrm>
            <a:off x="1906704" y="5328677"/>
            <a:ext cx="20299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9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Distributed Tracing + Metrics</a:t>
            </a:r>
          </a:p>
        </p:txBody>
      </p:sp>
      <p:pic>
        <p:nvPicPr>
          <p:cNvPr id="1052" name="Picture 4" descr="Jaeger: open source, end-to-end distributed tracing">
            <a:extLst>
              <a:ext uri="{FF2B5EF4-FFF2-40B4-BE49-F238E27FC236}">
                <a16:creationId xmlns:a16="http://schemas.microsoft.com/office/drawing/2014/main" id="{BF700B9C-DEB4-0786-B05E-7A6148A6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55" y="5402296"/>
            <a:ext cx="1913781" cy="6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6" descr="Prometheus (software) - Wikipedia">
            <a:extLst>
              <a:ext uri="{FF2B5EF4-FFF2-40B4-BE49-F238E27FC236}">
                <a16:creationId xmlns:a16="http://schemas.microsoft.com/office/drawing/2014/main" id="{3CF0A6AD-D33B-4A4F-86EC-BE589718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91" y="5396600"/>
            <a:ext cx="457963" cy="45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8" descr="Grafana - Wikipedia">
            <a:extLst>
              <a:ext uri="{FF2B5EF4-FFF2-40B4-BE49-F238E27FC236}">
                <a16:creationId xmlns:a16="http://schemas.microsoft.com/office/drawing/2014/main" id="{1600A09C-86F3-6272-3797-4BA5F4FD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30" y="5402296"/>
            <a:ext cx="611452" cy="6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604DDF2F-4174-FED7-93D7-50EC99EA81FC}"/>
              </a:ext>
            </a:extLst>
          </p:cNvPr>
          <p:cNvSpPr txBox="1"/>
          <p:nvPr/>
        </p:nvSpPr>
        <p:spPr>
          <a:xfrm>
            <a:off x="6026444" y="5849054"/>
            <a:ext cx="9878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1200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Prometheus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87705D5-B835-C9E4-33A6-D3286D4B174D}"/>
              </a:ext>
            </a:extLst>
          </p:cNvPr>
          <p:cNvSpPr txBox="1"/>
          <p:nvPr/>
        </p:nvSpPr>
        <p:spPr>
          <a:xfrm>
            <a:off x="5706678" y="5530285"/>
            <a:ext cx="350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24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+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F215372-4A1E-3A96-A69C-C1E4326D973C}"/>
              </a:ext>
            </a:extLst>
          </p:cNvPr>
          <p:cNvSpPr txBox="1"/>
          <p:nvPr/>
        </p:nvSpPr>
        <p:spPr>
          <a:xfrm>
            <a:off x="7104833" y="5530284"/>
            <a:ext cx="350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6937">
              <a:defRPr/>
            </a:pPr>
            <a:r>
              <a:rPr lang="en-US" sz="2400" b="1" dirty="0">
                <a:solidFill>
                  <a:srgbClr val="505050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0812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6">
            <a:extLst>
              <a:ext uri="{FF2B5EF4-FFF2-40B4-BE49-F238E27FC236}">
                <a16:creationId xmlns:a16="http://schemas.microsoft.com/office/drawing/2014/main" id="{1F897253-1C2B-4B85-BFAD-6896EF0DB6A6}"/>
              </a:ext>
            </a:extLst>
          </p:cNvPr>
          <p:cNvSpPr/>
          <p:nvPr/>
        </p:nvSpPr>
        <p:spPr bwMode="auto">
          <a:xfrm>
            <a:off x="5849823" y="2907198"/>
            <a:ext cx="1243305" cy="615867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44815" tIns="44815" rIns="16808" bIns="16808" rtlCol="0" anchor="b" anchorCtr="0"/>
          <a:lstStyle/>
          <a:p>
            <a:pPr algn="ctr" defTabSz="456931">
              <a:defRPr/>
            </a:pPr>
            <a:endParaRPr lang="en-US" sz="39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0640CD-0915-4656-A47D-8D9DD627F9FE}"/>
              </a:ext>
            </a:extLst>
          </p:cNvPr>
          <p:cNvGrpSpPr/>
          <p:nvPr/>
        </p:nvGrpSpPr>
        <p:grpSpPr>
          <a:xfrm>
            <a:off x="1994480" y="2802172"/>
            <a:ext cx="1098623" cy="615867"/>
            <a:chOff x="2886562" y="2288295"/>
            <a:chExt cx="601248" cy="3370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393ED2-4041-4D02-8369-D3A63F9F7A6C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D97B01-6A3F-4DD3-98C4-33A4F21CB5F2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" name="Freeform 108">
                <a:extLst>
                  <a:ext uri="{FF2B5EF4-FFF2-40B4-BE49-F238E27FC236}">
                    <a16:creationId xmlns:a16="http://schemas.microsoft.com/office/drawing/2014/main" id="{2DD71DC8-CA0A-4EAE-ADB8-E4CAB4BF7B38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" name="Freeform 109">
                <a:extLst>
                  <a:ext uri="{FF2B5EF4-FFF2-40B4-BE49-F238E27FC236}">
                    <a16:creationId xmlns:a16="http://schemas.microsoft.com/office/drawing/2014/main" id="{0565CA0D-C676-4550-BD67-4B263B3EC0B2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AC61250-84C0-4800-9799-4E24081209C1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1C8A4-5F2A-4E42-ADF4-78A4AB39DF06}"/>
              </a:ext>
            </a:extLst>
          </p:cNvPr>
          <p:cNvGrpSpPr>
            <a:grpSpLocks noChangeAspect="1"/>
          </p:cNvGrpSpPr>
          <p:nvPr/>
        </p:nvGrpSpPr>
        <p:grpSpPr>
          <a:xfrm>
            <a:off x="1994480" y="1919766"/>
            <a:ext cx="1098623" cy="615866"/>
            <a:chOff x="1596268" y="2657736"/>
            <a:chExt cx="601248" cy="3370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83C123-40BD-4337-9F4B-D32587E509A3}"/>
                </a:ext>
              </a:extLst>
            </p:cNvPr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F8D936-775B-40C9-A7E9-6136248939DE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5" name="Freeform 92">
                <a:extLst>
                  <a:ext uri="{FF2B5EF4-FFF2-40B4-BE49-F238E27FC236}">
                    <a16:creationId xmlns:a16="http://schemas.microsoft.com/office/drawing/2014/main" id="{E91B918D-A380-4784-9AE4-3FF78DDC3EE7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" name="Freeform 93">
                <a:extLst>
                  <a:ext uri="{FF2B5EF4-FFF2-40B4-BE49-F238E27FC236}">
                    <a16:creationId xmlns:a16="http://schemas.microsoft.com/office/drawing/2014/main" id="{6FCF55D8-782F-430B-9687-3C5DB925D3E1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92B4D2D-8347-4042-9DF6-9BCCFBEB3BA0}"/>
                </a:ext>
              </a:extLst>
            </p:cNvPr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81F2D8-EF02-4EBA-B1FF-AA10EB1054E1}"/>
              </a:ext>
            </a:extLst>
          </p:cNvPr>
          <p:cNvGrpSpPr/>
          <p:nvPr/>
        </p:nvGrpSpPr>
        <p:grpSpPr>
          <a:xfrm>
            <a:off x="1994480" y="1141576"/>
            <a:ext cx="1098620" cy="615865"/>
            <a:chOff x="1601399" y="2288295"/>
            <a:chExt cx="601248" cy="3370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80E624-A6FD-45B0-9845-88588A47942C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6CADEE2-FCF1-484D-83B9-1CAA2C9739CF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1" name="Freeform 96">
                <a:extLst>
                  <a:ext uri="{FF2B5EF4-FFF2-40B4-BE49-F238E27FC236}">
                    <a16:creationId xmlns:a16="http://schemas.microsoft.com/office/drawing/2014/main" id="{03EBB0AF-1F3B-403E-84C0-F90E79342A3F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2" name="Freeform 97">
                <a:extLst>
                  <a:ext uri="{FF2B5EF4-FFF2-40B4-BE49-F238E27FC236}">
                    <a16:creationId xmlns:a16="http://schemas.microsoft.com/office/drawing/2014/main" id="{5489D98B-6068-4082-8D3A-6AFDF222E375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C01A4D53-1BB4-44F0-91BB-86C85D486886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0FD39D-B4DE-4460-869F-F3340518EDDC}"/>
              </a:ext>
            </a:extLst>
          </p:cNvPr>
          <p:cNvGrpSpPr/>
          <p:nvPr/>
        </p:nvGrpSpPr>
        <p:grpSpPr>
          <a:xfrm>
            <a:off x="1994480" y="3684579"/>
            <a:ext cx="1098620" cy="615865"/>
            <a:chOff x="2244917" y="2288296"/>
            <a:chExt cx="601248" cy="3370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1DFF21-85E4-4FCC-BA6E-6593E470DB27}"/>
                </a:ext>
              </a:extLst>
            </p:cNvPr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EDF6B5-41D5-4302-AB96-CD75F006B5F1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7" name="Freeform 100">
                <a:extLst>
                  <a:ext uri="{FF2B5EF4-FFF2-40B4-BE49-F238E27FC236}">
                    <a16:creationId xmlns:a16="http://schemas.microsoft.com/office/drawing/2014/main" id="{030A2B99-48BB-49A7-9089-B31E96A0C017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8" name="Freeform 101">
                <a:extLst>
                  <a:ext uri="{FF2B5EF4-FFF2-40B4-BE49-F238E27FC236}">
                    <a16:creationId xmlns:a16="http://schemas.microsoft.com/office/drawing/2014/main" id="{D0C4D4A6-19EC-4126-91CB-86A65AC2D659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75F2D16D-3C88-4AFF-B875-9CD7957A97AE}"/>
                </a:ext>
              </a:extLst>
            </p:cNvPr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CD6C7A-0000-4BBE-A6C9-7C024292ACE2}"/>
              </a:ext>
            </a:extLst>
          </p:cNvPr>
          <p:cNvGrpSpPr/>
          <p:nvPr/>
        </p:nvGrpSpPr>
        <p:grpSpPr>
          <a:xfrm>
            <a:off x="1994480" y="4683202"/>
            <a:ext cx="1098191" cy="615625"/>
            <a:chOff x="2886562" y="2288295"/>
            <a:chExt cx="601248" cy="337049"/>
          </a:xfrm>
          <a:solidFill>
            <a:srgbClr val="505050"/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91A38E2-FE8D-42BC-A6FA-4D5C177AE8F0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4E04EF-12A2-4F76-8719-7BF99D0C124A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3" name="Freeform 108">
                <a:extLst>
                  <a:ext uri="{FF2B5EF4-FFF2-40B4-BE49-F238E27FC236}">
                    <a16:creationId xmlns:a16="http://schemas.microsoft.com/office/drawing/2014/main" id="{1D4CD6F4-B6E1-48CE-B5C5-F89C73C96025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4" name="Freeform 109">
                <a:extLst>
                  <a:ext uri="{FF2B5EF4-FFF2-40B4-BE49-F238E27FC236}">
                    <a16:creationId xmlns:a16="http://schemas.microsoft.com/office/drawing/2014/main" id="{6939586A-8BEF-4B70-9A74-FA6348609B61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667CB1EB-EB62-4B54-AE2E-41C80E39CD6C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B16B2D-9525-42BC-B765-36EEA8F9B460}"/>
              </a:ext>
            </a:extLst>
          </p:cNvPr>
          <p:cNvGrpSpPr/>
          <p:nvPr/>
        </p:nvGrpSpPr>
        <p:grpSpPr>
          <a:xfrm>
            <a:off x="1994480" y="5600251"/>
            <a:ext cx="1098191" cy="615625"/>
            <a:chOff x="2886562" y="2288295"/>
            <a:chExt cx="601248" cy="337049"/>
          </a:xfrm>
          <a:solidFill>
            <a:srgbClr val="00BCF2"/>
          </a:solidFill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582D174-0A2C-4D9C-95C3-9B731A2110A8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grpFill/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A760316-4FBF-4A4B-BA43-2A1BBC09F804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" name="Freeform 108">
                <a:extLst>
                  <a:ext uri="{FF2B5EF4-FFF2-40B4-BE49-F238E27FC236}">
                    <a16:creationId xmlns:a16="http://schemas.microsoft.com/office/drawing/2014/main" id="{6271CE92-6E3B-49B1-990F-8759E1EC868E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" name="Freeform 109">
                <a:extLst>
                  <a:ext uri="{FF2B5EF4-FFF2-40B4-BE49-F238E27FC236}">
                    <a16:creationId xmlns:a16="http://schemas.microsoft.com/office/drawing/2014/main" id="{8CD9B5BA-2A51-418C-9DA2-2F2A9259CA5F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1A4C8275-35BF-4D50-B827-EED4CC61CF0A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2F607B-5100-498E-9FF9-A5EE3B865F9B}"/>
              </a:ext>
            </a:extLst>
          </p:cNvPr>
          <p:cNvGrpSpPr/>
          <p:nvPr/>
        </p:nvGrpSpPr>
        <p:grpSpPr>
          <a:xfrm>
            <a:off x="1994909" y="370376"/>
            <a:ext cx="1097762" cy="615384"/>
            <a:chOff x="2240670" y="2657736"/>
            <a:chExt cx="601248" cy="33704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B1C74FF-C2AB-4DD1-9AF3-28BC41A95769}"/>
                </a:ext>
              </a:extLst>
            </p:cNvPr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15FF4F-CD4F-43A6-86A8-018E938F9443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5" name="Freeform 104">
                <a:extLst>
                  <a:ext uri="{FF2B5EF4-FFF2-40B4-BE49-F238E27FC236}">
                    <a16:creationId xmlns:a16="http://schemas.microsoft.com/office/drawing/2014/main" id="{8CE34CDC-853F-4016-9B12-AB0C7C939A02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6" name="Freeform 105">
                <a:extLst>
                  <a:ext uri="{FF2B5EF4-FFF2-40B4-BE49-F238E27FC236}">
                    <a16:creationId xmlns:a16="http://schemas.microsoft.com/office/drawing/2014/main" id="{8914938A-783C-44C4-BA8D-FDC0A9A2D50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7CC2E65D-D19B-4ACB-AFF7-3E74812473F2}"/>
                </a:ext>
              </a:extLst>
            </p:cNvPr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A4750A-BBAB-45D7-8C5A-0C303407B851}"/>
              </a:ext>
            </a:extLst>
          </p:cNvPr>
          <p:cNvSpPr/>
          <p:nvPr/>
        </p:nvSpPr>
        <p:spPr bwMode="auto">
          <a:xfrm>
            <a:off x="3435350" y="1697598"/>
            <a:ext cx="5278715" cy="3213506"/>
          </a:xfrm>
          <a:prstGeom prst="roundRect">
            <a:avLst>
              <a:gd name="adj" fmla="val 2242"/>
            </a:avLst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2860" rIns="0" bIns="22860" numCol="1" rtlCol="0" anchor="ctr" anchorCtr="0" compatLnSpc="1">
            <a:prstTxWarp prst="textNoShape">
              <a:avLst/>
            </a:prstTxWarp>
          </a:bodyPr>
          <a:lstStyle/>
          <a:p>
            <a:pPr algn="ctr" defTabSz="45705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8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50" name="Picture 8" descr="Image result for &quot;Azure SQL Database&quot; icon">
            <a:extLst>
              <a:ext uri="{FF2B5EF4-FFF2-40B4-BE49-F238E27FC236}">
                <a16:creationId xmlns:a16="http://schemas.microsoft.com/office/drawing/2014/main" id="{B71CDA68-8F52-4E5B-BAD1-4A96A933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811" y="973315"/>
            <a:ext cx="452740" cy="45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0F7209A-D6AD-41AA-B19B-65EA12A50C4A}"/>
              </a:ext>
            </a:extLst>
          </p:cNvPr>
          <p:cNvSpPr/>
          <p:nvPr/>
        </p:nvSpPr>
        <p:spPr bwMode="auto">
          <a:xfrm>
            <a:off x="3512100" y="167005"/>
            <a:ext cx="1458410" cy="5676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3319" rIns="0" bIns="23319" numCol="1" rtlCol="0" anchor="ctr" anchorCtr="0" compatLnSpc="1">
            <a:prstTxWarp prst="textNoShape">
              <a:avLst/>
            </a:prstTxWarp>
          </a:bodyPr>
          <a:lstStyle/>
          <a:p>
            <a:pPr algn="ctr" defTabSz="466236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02687A-D9DE-4377-BAC1-CC35DECBBF0A}"/>
              </a:ext>
            </a:extLst>
          </p:cNvPr>
          <p:cNvGrpSpPr/>
          <p:nvPr/>
        </p:nvGrpSpPr>
        <p:grpSpPr>
          <a:xfrm>
            <a:off x="4605812" y="5613813"/>
            <a:ext cx="1060096" cy="594271"/>
            <a:chOff x="4841378" y="3684579"/>
            <a:chExt cx="589307" cy="33035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8F8FF4-E17C-451C-B917-59C3BF6A3555}"/>
                </a:ext>
              </a:extLst>
            </p:cNvPr>
            <p:cNvSpPr/>
            <p:nvPr/>
          </p:nvSpPr>
          <p:spPr>
            <a:xfrm>
              <a:off x="4861821" y="3715749"/>
              <a:ext cx="548422" cy="2680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923">
                <a:defRPr/>
              </a:pPr>
              <a:endParaRPr lang="en-US" sz="1729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3" name="Freeform 183">
              <a:extLst>
                <a:ext uri="{FF2B5EF4-FFF2-40B4-BE49-F238E27FC236}">
                  <a16:creationId xmlns:a16="http://schemas.microsoft.com/office/drawing/2014/main" id="{03064495-B397-41F2-A217-B7105161CFB8}"/>
                </a:ext>
              </a:extLst>
            </p:cNvPr>
            <p:cNvSpPr/>
            <p:nvPr/>
          </p:nvSpPr>
          <p:spPr>
            <a:xfrm>
              <a:off x="4841378" y="3684579"/>
              <a:ext cx="48382" cy="330355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923">
                <a:defRPr/>
              </a:pPr>
              <a:endParaRPr lang="en-US" sz="1729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4" name="Freeform 184">
              <a:extLst>
                <a:ext uri="{FF2B5EF4-FFF2-40B4-BE49-F238E27FC236}">
                  <a16:creationId xmlns:a16="http://schemas.microsoft.com/office/drawing/2014/main" id="{32F0F430-662D-4D1C-9E2C-EDFDD3918C4A}"/>
                </a:ext>
              </a:extLst>
            </p:cNvPr>
            <p:cNvSpPr/>
            <p:nvPr/>
          </p:nvSpPr>
          <p:spPr>
            <a:xfrm flipH="1">
              <a:off x="5382303" y="3684579"/>
              <a:ext cx="48382" cy="330355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923">
                <a:defRPr/>
              </a:pPr>
              <a:endParaRPr lang="en-US" sz="1729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DEC79A51-535D-45EE-A6AA-E26E0F90B8E6}"/>
                </a:ext>
              </a:extLst>
            </p:cNvPr>
            <p:cNvSpPr/>
            <p:nvPr/>
          </p:nvSpPr>
          <p:spPr bwMode="auto">
            <a:xfrm>
              <a:off x="5003128" y="3729315"/>
              <a:ext cx="272717" cy="243981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3" tIns="91383" rIns="34273" bIns="34273" rtlCol="0" anchor="b" anchorCtr="0"/>
            <a:lstStyle/>
            <a:p>
              <a:pPr algn="ctr" defTabSz="931690">
                <a:defRPr/>
              </a:pPr>
              <a:endParaRPr lang="en-US" sz="800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7" name="Picture 2" descr="Image result for Kubernetes logo">
            <a:extLst>
              <a:ext uri="{FF2B5EF4-FFF2-40B4-BE49-F238E27FC236}">
                <a16:creationId xmlns:a16="http://schemas.microsoft.com/office/drawing/2014/main" id="{37E55C3D-5E4F-4BD1-BE75-AB5D61B8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94" y="2861120"/>
            <a:ext cx="429240" cy="4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B9EC14CE-B092-4CA3-A0DA-EE044DB4AE06}"/>
              </a:ext>
            </a:extLst>
          </p:cNvPr>
          <p:cNvGrpSpPr/>
          <p:nvPr/>
        </p:nvGrpSpPr>
        <p:grpSpPr>
          <a:xfrm>
            <a:off x="3306571" y="5598076"/>
            <a:ext cx="1091174" cy="611691"/>
            <a:chOff x="2240670" y="2657736"/>
            <a:chExt cx="601248" cy="337049"/>
          </a:xfrm>
          <a:solidFill>
            <a:schemeClr val="tx1">
              <a:lumMod val="50000"/>
            </a:schemeClr>
          </a:soli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BFFE020-FEB6-4B61-AAC2-C4ADB379243D}"/>
                </a:ext>
              </a:extLst>
            </p:cNvPr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0CAFEA-CC10-4F39-9E2A-3D5E5E0BCFBA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" name="Freeform 104">
                <a:extLst>
                  <a:ext uri="{FF2B5EF4-FFF2-40B4-BE49-F238E27FC236}">
                    <a16:creationId xmlns:a16="http://schemas.microsoft.com/office/drawing/2014/main" id="{3F7CF78B-6FFA-43AC-B96F-95DC0E9A833D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5" name="Freeform 105">
                <a:extLst>
                  <a:ext uri="{FF2B5EF4-FFF2-40B4-BE49-F238E27FC236}">
                    <a16:creationId xmlns:a16="http://schemas.microsoft.com/office/drawing/2014/main" id="{A69A644F-6275-4C90-8FF1-EF1DA1770BF5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97462">
                  <a:defRPr/>
                </a:pPr>
                <a:endParaRPr lang="en-US" sz="8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E7FF7B30-940F-4163-B338-019ED1D057FE}"/>
                </a:ext>
              </a:extLst>
            </p:cNvPr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45694" tIns="45694" rIns="17138" bIns="17138" rtlCol="0" anchor="b" anchorCtr="0"/>
            <a:lstStyle/>
            <a:p>
              <a:pPr algn="ctr" defTabSz="465845">
                <a:defRPr/>
              </a:pPr>
              <a:endParaRPr lang="en-US" sz="4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6DBFC8-C353-424E-A8A5-827249483CCF}"/>
              </a:ext>
            </a:extLst>
          </p:cNvPr>
          <p:cNvCxnSpPr>
            <a:cxnSpLocks/>
          </p:cNvCxnSpPr>
          <p:nvPr/>
        </p:nvCxnSpPr>
        <p:spPr>
          <a:xfrm flipV="1">
            <a:off x="2474140" y="2834766"/>
            <a:ext cx="1834020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EE059F-EAA8-4D79-BB32-B3BA5C356093}"/>
              </a:ext>
            </a:extLst>
          </p:cNvPr>
          <p:cNvCxnSpPr>
            <a:cxnSpLocks/>
          </p:cNvCxnSpPr>
          <p:nvPr/>
        </p:nvCxnSpPr>
        <p:spPr>
          <a:xfrm>
            <a:off x="4601384" y="2741571"/>
            <a:ext cx="4022" cy="826826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4944CD43-ABC4-4359-B554-5088996A9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027696" y="3166315"/>
            <a:ext cx="2134014" cy="56388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C9230E3-704D-4B55-A29D-85DC721E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833" y="4991014"/>
            <a:ext cx="241476" cy="189174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556F5E-5832-422F-B0DD-3F5D2993697B}"/>
              </a:ext>
            </a:extLst>
          </p:cNvPr>
          <p:cNvCxnSpPr>
            <a:cxnSpLocks/>
          </p:cNvCxnSpPr>
          <p:nvPr/>
        </p:nvCxnSpPr>
        <p:spPr>
          <a:xfrm>
            <a:off x="8181411" y="6216430"/>
            <a:ext cx="1083794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73" name="Picture 2" descr="Resultado de imagen para Redis cache Azure icon">
            <a:extLst>
              <a:ext uri="{FF2B5EF4-FFF2-40B4-BE49-F238E27FC236}">
                <a16:creationId xmlns:a16="http://schemas.microsoft.com/office/drawing/2014/main" id="{D09BDFE2-6DA2-4162-8DDB-DD5B5A1E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41" y="2000276"/>
            <a:ext cx="253068" cy="2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B729CB-A09F-4906-99CF-C72226067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6646" y="2987589"/>
            <a:ext cx="512690" cy="535476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52E3769-BF68-4B2F-8A1A-A0DB7C5912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83326" y="606634"/>
            <a:ext cx="452741" cy="479192"/>
          </a:xfrm>
          <a:prstGeom prst="rect">
            <a:avLst/>
          </a:prstGeom>
        </p:spPr>
      </p:pic>
      <p:pic>
        <p:nvPicPr>
          <p:cNvPr id="78" name="Picture 2" descr="Image result for &quot;SQL Server&quot; icon">
            <a:extLst>
              <a:ext uri="{FF2B5EF4-FFF2-40B4-BE49-F238E27FC236}">
                <a16:creationId xmlns:a16="http://schemas.microsoft.com/office/drawing/2014/main" id="{F7ADA30C-5943-4CF2-B9E7-480327F8E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7" r="28533"/>
          <a:stretch/>
        </p:blipFill>
        <p:spPr bwMode="auto">
          <a:xfrm>
            <a:off x="4490562" y="877084"/>
            <a:ext cx="500340" cy="61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66">
            <a:extLst>
              <a:ext uri="{FF2B5EF4-FFF2-40B4-BE49-F238E27FC236}">
                <a16:creationId xmlns:a16="http://schemas.microsoft.com/office/drawing/2014/main" id="{CB67EBC1-4CDB-4AC6-9D14-BEC06BDCE834}"/>
              </a:ext>
            </a:extLst>
          </p:cNvPr>
          <p:cNvSpPr/>
          <p:nvPr/>
        </p:nvSpPr>
        <p:spPr bwMode="auto">
          <a:xfrm>
            <a:off x="5142002" y="196431"/>
            <a:ext cx="1225970" cy="8141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44815" tIns="44815" rIns="16808" bIns="16808" rtlCol="0" anchor="b" anchorCtr="0"/>
          <a:lstStyle/>
          <a:p>
            <a:pPr algn="ctr" defTabSz="456931">
              <a:defRPr/>
            </a:pPr>
            <a:endParaRPr lang="en-US" sz="392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6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SF Pro Display</vt:lpstr>
      <vt:lpstr>SF Pro Text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 61/2019 - Ivković David</dc:creator>
  <cp:lastModifiedBy>David Ivkovic</cp:lastModifiedBy>
  <cp:revision>29</cp:revision>
  <dcterms:created xsi:type="dcterms:W3CDTF">2021-04-25T18:39:55Z</dcterms:created>
  <dcterms:modified xsi:type="dcterms:W3CDTF">2022-06-22T21:08:38Z</dcterms:modified>
</cp:coreProperties>
</file>