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351" r:id="rId2"/>
    <p:sldId id="352" r:id="rId3"/>
    <p:sldId id="353" r:id="rId4"/>
    <p:sldId id="363" r:id="rId5"/>
    <p:sldId id="364" r:id="rId6"/>
    <p:sldId id="365" r:id="rId7"/>
    <p:sldId id="366" r:id="rId8"/>
    <p:sldId id="367" r:id="rId9"/>
    <p:sldId id="368" r:id="rId10"/>
    <p:sldId id="370" r:id="rId11"/>
    <p:sldId id="369" r:id="rId12"/>
    <p:sldId id="372" r:id="rId13"/>
    <p:sldId id="373" r:id="rId14"/>
    <p:sldId id="371" r:id="rId15"/>
    <p:sldId id="374"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5B67"/>
    <a:srgbClr val="5A6783"/>
    <a:srgbClr val="B5B5B5"/>
    <a:srgbClr val="3D485D"/>
    <a:srgbClr val="FFC233"/>
    <a:srgbClr val="26514B"/>
    <a:srgbClr val="FBC852"/>
    <a:srgbClr val="39AEB5"/>
    <a:srgbClr val="85898F"/>
    <a:srgbClr val="EA55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17" autoAdjust="0"/>
    <p:restoredTop sz="94660"/>
  </p:normalViewPr>
  <p:slideViewPr>
    <p:cSldViewPr snapToGrid="0">
      <p:cViewPr varScale="1">
        <p:scale>
          <a:sx n="86" d="100"/>
          <a:sy n="86" d="100"/>
        </p:scale>
        <p:origin x="1670" y="72"/>
      </p:cViewPr>
      <p:guideLst/>
    </p:cSldViewPr>
  </p:slideViewPr>
  <p:notesTextViewPr>
    <p:cViewPr>
      <p:scale>
        <a:sx n="1" d="1"/>
        <a:sy n="1" d="1"/>
      </p:scale>
      <p:origin x="0" y="0"/>
    </p:cViewPr>
  </p:notesTextViewPr>
  <p:sorterViewPr>
    <p:cViewPr>
      <p:scale>
        <a:sx n="110" d="100"/>
        <a:sy n="11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2023/10/19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76C5B2-0240-4C68-A129-A268E8602E9D}" type="datetimeFigureOut">
              <a:rPr lang="en-US" smtClean="0"/>
              <a:t>10/19/2023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0C6200-15D8-4533-8096-E953776B0B17}"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0C6200-15D8-4533-8096-E953776B0B17}" type="slidenum">
              <a:rPr lang="en-US" smtClean="0"/>
              <a:t>15</a:t>
            </a:fld>
            <a:endParaRPr lang="en-US"/>
          </a:p>
        </p:txBody>
      </p:sp>
    </p:spTree>
    <p:extLst>
      <p:ext uri="{BB962C8B-B14F-4D97-AF65-F5344CB8AC3E}">
        <p14:creationId xmlns:p14="http://schemas.microsoft.com/office/powerpoint/2010/main" val="42311925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5" name="Rectangle 4"/>
          <p:cNvSpPr/>
          <p:nvPr userDrawn="1"/>
        </p:nvSpPr>
        <p:spPr>
          <a:xfrm>
            <a:off x="0" y="0"/>
            <a:ext cx="9144000" cy="586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1175658" y="1584664"/>
            <a:ext cx="6792684" cy="1772070"/>
          </a:xfrm>
        </p:spPr>
        <p:txBody>
          <a:bodyPr anchor="b">
            <a:normAutofit/>
          </a:bodyPr>
          <a:lstStyle>
            <a:lvl1pPr algn="ctr">
              <a:defRPr sz="3600" baseline="0"/>
            </a:lvl1pPr>
          </a:lstStyle>
          <a:p>
            <a:r>
              <a:rPr lang="en-US" smtClean="0"/>
              <a:t>TITLE HERE</a:t>
            </a:r>
            <a:endParaRPr lang="en-US" dirty="0"/>
          </a:p>
        </p:txBody>
      </p:sp>
      <p:sp>
        <p:nvSpPr>
          <p:cNvPr id="3" name="Subtitle 2"/>
          <p:cNvSpPr>
            <a:spLocks noGrp="1"/>
          </p:cNvSpPr>
          <p:nvPr>
            <p:ph type="subTitle" idx="1"/>
          </p:nvPr>
        </p:nvSpPr>
        <p:spPr>
          <a:xfrm>
            <a:off x="1175658" y="3813249"/>
            <a:ext cx="6792684" cy="1655762"/>
          </a:xfrm>
        </p:spPr>
        <p:txBody>
          <a:bodyPr lIns="0" tIns="0" rIns="0" bIns="0">
            <a:normAutofit/>
          </a:bodyPr>
          <a:lstStyle>
            <a:lvl1pPr marL="0" indent="0" algn="ctr">
              <a:lnSpc>
                <a:spcPts val="1700"/>
              </a:lnSpc>
              <a:spcBef>
                <a:spcPts val="0"/>
              </a:spcBef>
              <a:buNone/>
              <a:defRPr sz="1300">
                <a:solidFill>
                  <a:schemeClr val="tx2">
                    <a:alpha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cxnSp>
        <p:nvCxnSpPr>
          <p:cNvPr id="7" name="직선 연결선 6"/>
          <p:cNvCxnSpPr/>
          <p:nvPr userDrawn="1"/>
        </p:nvCxnSpPr>
        <p:spPr>
          <a:xfrm>
            <a:off x="4402567" y="3575012"/>
            <a:ext cx="33886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userDrawn="1"/>
        </p:nvGrpSpPr>
        <p:grpSpPr>
          <a:xfrm>
            <a:off x="1588" y="1351915"/>
            <a:ext cx="1247775" cy="2879725"/>
            <a:chOff x="4952858" y="1717675"/>
            <a:chExt cx="1016000" cy="2339975"/>
          </a:xfrm>
        </p:grpSpPr>
        <p:grpSp>
          <p:nvGrpSpPr>
            <p:cNvPr id="29" name="Group 28"/>
            <p:cNvGrpSpPr/>
            <p:nvPr userDrawn="1"/>
          </p:nvGrpSpPr>
          <p:grpSpPr>
            <a:xfrm>
              <a:off x="4952858" y="3181350"/>
              <a:ext cx="1016000" cy="584200"/>
              <a:chOff x="3413126" y="3181350"/>
              <a:chExt cx="1016000" cy="584200"/>
            </a:xfrm>
          </p:grpSpPr>
          <p:sp>
            <p:nvSpPr>
              <p:cNvPr id="58"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1"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4952858" y="2889250"/>
              <a:ext cx="508000" cy="584200"/>
              <a:chOff x="3413126" y="2889250"/>
              <a:chExt cx="508000" cy="584200"/>
            </a:xfrm>
          </p:grpSpPr>
          <p:sp>
            <p:nvSpPr>
              <p:cNvPr id="56"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2305050"/>
              <a:ext cx="508000" cy="584200"/>
              <a:chOff x="3413126" y="2305050"/>
              <a:chExt cx="508000" cy="584200"/>
            </a:xfrm>
          </p:grpSpPr>
          <p:sp>
            <p:nvSpPr>
              <p:cNvPr id="54"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889250"/>
              <a:ext cx="508000" cy="584200"/>
              <a:chOff x="3921126" y="2889250"/>
              <a:chExt cx="508000" cy="584200"/>
            </a:xfrm>
          </p:grpSpPr>
          <p:sp>
            <p:nvSpPr>
              <p:cNvPr id="52"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3473450"/>
              <a:ext cx="508000" cy="584200"/>
              <a:chOff x="3413126" y="3473450"/>
              <a:chExt cx="508000" cy="584200"/>
            </a:xfrm>
          </p:grpSpPr>
          <p:sp>
            <p:nvSpPr>
              <p:cNvPr id="50"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5460858" y="2305050"/>
              <a:ext cx="508000" cy="584200"/>
              <a:chOff x="3921126" y="2305050"/>
              <a:chExt cx="508000" cy="584200"/>
            </a:xfrm>
          </p:grpSpPr>
          <p:sp>
            <p:nvSpPr>
              <p:cNvPr id="48"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4952858" y="2597150"/>
              <a:ext cx="1016000" cy="584200"/>
              <a:chOff x="3413126" y="2597150"/>
              <a:chExt cx="1016000" cy="584200"/>
            </a:xfrm>
          </p:grpSpPr>
          <p:sp>
            <p:nvSpPr>
              <p:cNvPr id="44"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2012950"/>
              <a:ext cx="1016000" cy="584200"/>
              <a:chOff x="3413126" y="2012950"/>
              <a:chExt cx="1016000" cy="584200"/>
            </a:xfrm>
          </p:grpSpPr>
          <p:sp>
            <p:nvSpPr>
              <p:cNvPr id="40"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2"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4952858" y="1717675"/>
              <a:ext cx="508000" cy="587375"/>
              <a:chOff x="3413126" y="1717675"/>
              <a:chExt cx="508000" cy="587375"/>
            </a:xfrm>
          </p:grpSpPr>
          <p:sp>
            <p:nvSpPr>
              <p:cNvPr id="38"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9"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2" name="Group 61"/>
          <p:cNvGrpSpPr/>
          <p:nvPr userDrawn="1"/>
        </p:nvGrpSpPr>
        <p:grpSpPr>
          <a:xfrm flipH="1">
            <a:off x="7896225" y="1351915"/>
            <a:ext cx="1247775" cy="2879725"/>
            <a:chOff x="4952858" y="1717675"/>
            <a:chExt cx="1016000" cy="2339975"/>
          </a:xfrm>
        </p:grpSpPr>
        <p:grpSp>
          <p:nvGrpSpPr>
            <p:cNvPr id="63" name="Group 62"/>
            <p:cNvGrpSpPr/>
            <p:nvPr userDrawn="1"/>
          </p:nvGrpSpPr>
          <p:grpSpPr>
            <a:xfrm>
              <a:off x="4952858" y="3181350"/>
              <a:ext cx="1016000" cy="584200"/>
              <a:chOff x="3413126" y="3181350"/>
              <a:chExt cx="1016000" cy="584200"/>
            </a:xfrm>
          </p:grpSpPr>
          <p:sp>
            <p:nvSpPr>
              <p:cNvPr id="92"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3"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5"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4" name="Group 63"/>
            <p:cNvGrpSpPr/>
            <p:nvPr userDrawn="1"/>
          </p:nvGrpSpPr>
          <p:grpSpPr>
            <a:xfrm>
              <a:off x="4952858" y="2889250"/>
              <a:ext cx="508000" cy="584200"/>
              <a:chOff x="3413126" y="2889250"/>
              <a:chExt cx="508000" cy="584200"/>
            </a:xfrm>
          </p:grpSpPr>
          <p:sp>
            <p:nvSpPr>
              <p:cNvPr id="90"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1"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65" name="Group 64"/>
            <p:cNvGrpSpPr/>
            <p:nvPr userDrawn="1"/>
          </p:nvGrpSpPr>
          <p:grpSpPr>
            <a:xfrm>
              <a:off x="4952858" y="2305050"/>
              <a:ext cx="508000" cy="584200"/>
              <a:chOff x="3413126" y="2305050"/>
              <a:chExt cx="508000" cy="584200"/>
            </a:xfrm>
          </p:grpSpPr>
          <p:sp>
            <p:nvSpPr>
              <p:cNvPr id="88"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89"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66" name="Group 65"/>
            <p:cNvGrpSpPr/>
            <p:nvPr userDrawn="1"/>
          </p:nvGrpSpPr>
          <p:grpSpPr>
            <a:xfrm>
              <a:off x="5460858" y="2889250"/>
              <a:ext cx="508000" cy="584200"/>
              <a:chOff x="3921126" y="2889250"/>
              <a:chExt cx="508000" cy="584200"/>
            </a:xfrm>
          </p:grpSpPr>
          <p:sp>
            <p:nvSpPr>
              <p:cNvPr id="86"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87"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67" name="Group 66"/>
            <p:cNvGrpSpPr/>
            <p:nvPr userDrawn="1"/>
          </p:nvGrpSpPr>
          <p:grpSpPr>
            <a:xfrm>
              <a:off x="4952858" y="3473450"/>
              <a:ext cx="508000" cy="584200"/>
              <a:chOff x="3413126" y="3473450"/>
              <a:chExt cx="508000" cy="584200"/>
            </a:xfrm>
          </p:grpSpPr>
          <p:sp>
            <p:nvSpPr>
              <p:cNvPr id="84"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68" name="Group 67"/>
            <p:cNvGrpSpPr/>
            <p:nvPr userDrawn="1"/>
          </p:nvGrpSpPr>
          <p:grpSpPr>
            <a:xfrm>
              <a:off x="5460858" y="2305050"/>
              <a:ext cx="508000" cy="584200"/>
              <a:chOff x="3921126" y="2305050"/>
              <a:chExt cx="508000" cy="584200"/>
            </a:xfrm>
          </p:grpSpPr>
          <p:sp>
            <p:nvSpPr>
              <p:cNvPr id="82"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3"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597150"/>
              <a:ext cx="1016000" cy="584200"/>
              <a:chOff x="3413126" y="2597150"/>
              <a:chExt cx="1016000" cy="584200"/>
            </a:xfrm>
          </p:grpSpPr>
          <p:sp>
            <p:nvSpPr>
              <p:cNvPr id="78"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79"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012950"/>
              <a:ext cx="1016000" cy="584200"/>
              <a:chOff x="3413126" y="2012950"/>
              <a:chExt cx="1016000" cy="584200"/>
            </a:xfrm>
          </p:grpSpPr>
          <p:sp>
            <p:nvSpPr>
              <p:cNvPr id="74"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5"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6"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7"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4952858" y="1717675"/>
              <a:ext cx="508000" cy="587375"/>
              <a:chOff x="3413126" y="1717675"/>
              <a:chExt cx="508000" cy="587375"/>
            </a:xfrm>
          </p:grpSpPr>
          <p:sp>
            <p:nvSpPr>
              <p:cNvPr id="72"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3"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9" name="组合 8"/>
          <p:cNvGrpSpPr/>
          <p:nvPr userDrawn="1"/>
        </p:nvGrpSpPr>
        <p:grpSpPr>
          <a:xfrm>
            <a:off x="7160762" y="6047152"/>
            <a:ext cx="1830501" cy="701574"/>
            <a:chOff x="7160762" y="6047152"/>
            <a:chExt cx="1830501" cy="701574"/>
          </a:xfrm>
        </p:grpSpPr>
        <p:pic>
          <p:nvPicPr>
            <p:cNvPr id="4" name="图片 3"/>
            <p:cNvPicPr>
              <a:picLocks noChangeAspect="1"/>
            </p:cNvPicPr>
            <p:nvPr userDrawn="1"/>
          </p:nvPicPr>
          <p:blipFill>
            <a:blip r:embed="rId2"/>
            <a:stretch>
              <a:fillRect/>
            </a:stretch>
          </p:blipFill>
          <p:spPr>
            <a:xfrm>
              <a:off x="7704538" y="6047152"/>
              <a:ext cx="742950" cy="504825"/>
            </a:xfrm>
            <a:prstGeom prst="rect">
              <a:avLst/>
            </a:prstGeom>
          </p:spPr>
        </p:pic>
        <p:sp>
          <p:nvSpPr>
            <p:cNvPr id="8" name="矩形 7"/>
            <p:cNvSpPr/>
            <p:nvPr userDrawn="1"/>
          </p:nvSpPr>
          <p:spPr>
            <a:xfrm>
              <a:off x="7160762" y="6471727"/>
              <a:ext cx="1830501" cy="276999"/>
            </a:xfrm>
            <a:prstGeom prst="rect">
              <a:avLst/>
            </a:prstGeom>
          </p:spPr>
          <p:txBody>
            <a:bodyPr wrap="none">
              <a:spAutoFit/>
            </a:bodyPr>
            <a:lstStyle/>
            <a:p>
              <a:r>
                <a:rPr lang="zh-CN" altLang="en-US" sz="1200" dirty="0" smtClean="0">
                  <a:solidFill>
                    <a:schemeClr val="accent5">
                      <a:lumMod val="75000"/>
                    </a:schemeClr>
                  </a:solidFill>
                </a:rPr>
                <a:t>www.mcdonalds.com.cn</a:t>
              </a:r>
              <a:endParaRPr lang="zh-CN" altLang="en-US" sz="1200" dirty="0">
                <a:solidFill>
                  <a:schemeClr val="accent5">
                    <a:lumMod val="7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75658" y="1584664"/>
            <a:ext cx="6792684" cy="1772070"/>
          </a:xfrm>
        </p:spPr>
        <p:txBody>
          <a:bodyPr anchor="b">
            <a:normAutofit/>
          </a:bodyPr>
          <a:lstStyle>
            <a:lvl1pPr algn="ctr">
              <a:defRPr sz="3600" baseline="0">
                <a:solidFill>
                  <a:schemeClr val="bg1"/>
                </a:solidFill>
              </a:defRPr>
            </a:lvl1pPr>
          </a:lstStyle>
          <a:p>
            <a:r>
              <a:rPr lang="en-US" dirty="0" smtClean="0"/>
              <a:t>TITLE HERE</a:t>
            </a:r>
            <a:endParaRPr lang="en-US" dirty="0"/>
          </a:p>
        </p:txBody>
      </p:sp>
      <p:sp>
        <p:nvSpPr>
          <p:cNvPr id="3" name="Subtitle 2"/>
          <p:cNvSpPr>
            <a:spLocks noGrp="1"/>
          </p:cNvSpPr>
          <p:nvPr>
            <p:ph type="subTitle" idx="1"/>
          </p:nvPr>
        </p:nvSpPr>
        <p:spPr>
          <a:xfrm>
            <a:off x="1175658" y="3813249"/>
            <a:ext cx="6792684" cy="1655762"/>
          </a:xfrm>
        </p:spPr>
        <p:txBody>
          <a:bodyPr lIns="0" tIns="0" rIns="0" bIns="0">
            <a:normAutofit/>
          </a:bodyPr>
          <a:lstStyle>
            <a:lvl1pPr marL="0" indent="0" algn="ctr">
              <a:lnSpc>
                <a:spcPts val="1700"/>
              </a:lnSpc>
              <a:spcBef>
                <a:spcPts val="0"/>
              </a:spcBef>
              <a:buNone/>
              <a:defRPr sz="1300">
                <a:solidFill>
                  <a:schemeClr val="bg1">
                    <a:alpha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cxnSp>
        <p:nvCxnSpPr>
          <p:cNvPr id="7" name="직선 연결선 6"/>
          <p:cNvCxnSpPr/>
          <p:nvPr userDrawn="1"/>
        </p:nvCxnSpPr>
        <p:spPr>
          <a:xfrm>
            <a:off x="4402567" y="3575012"/>
            <a:ext cx="338865"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userDrawn="1"/>
        </p:nvGrpSpPr>
        <p:grpSpPr>
          <a:xfrm>
            <a:off x="1588" y="1351915"/>
            <a:ext cx="1247775" cy="2879725"/>
            <a:chOff x="4952858" y="1717675"/>
            <a:chExt cx="1016000" cy="2339975"/>
          </a:xfrm>
        </p:grpSpPr>
        <p:grpSp>
          <p:nvGrpSpPr>
            <p:cNvPr id="29" name="Group 28"/>
            <p:cNvGrpSpPr/>
            <p:nvPr userDrawn="1"/>
          </p:nvGrpSpPr>
          <p:grpSpPr>
            <a:xfrm>
              <a:off x="4952858" y="3181350"/>
              <a:ext cx="1016000" cy="584200"/>
              <a:chOff x="3413126" y="3181350"/>
              <a:chExt cx="1016000" cy="584200"/>
            </a:xfrm>
          </p:grpSpPr>
          <p:sp>
            <p:nvSpPr>
              <p:cNvPr id="58"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1"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4952858" y="2889250"/>
              <a:ext cx="508000" cy="584200"/>
              <a:chOff x="3413126" y="2889250"/>
              <a:chExt cx="508000" cy="584200"/>
            </a:xfrm>
          </p:grpSpPr>
          <p:sp>
            <p:nvSpPr>
              <p:cNvPr id="56"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2305050"/>
              <a:ext cx="508000" cy="584200"/>
              <a:chOff x="3413126" y="2305050"/>
              <a:chExt cx="508000" cy="584200"/>
            </a:xfrm>
          </p:grpSpPr>
          <p:sp>
            <p:nvSpPr>
              <p:cNvPr id="54"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889250"/>
              <a:ext cx="508000" cy="584200"/>
              <a:chOff x="3921126" y="2889250"/>
              <a:chExt cx="508000" cy="584200"/>
            </a:xfrm>
          </p:grpSpPr>
          <p:sp>
            <p:nvSpPr>
              <p:cNvPr id="52"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3473450"/>
              <a:ext cx="508000" cy="584200"/>
              <a:chOff x="3413126" y="3473450"/>
              <a:chExt cx="508000" cy="584200"/>
            </a:xfrm>
          </p:grpSpPr>
          <p:sp>
            <p:nvSpPr>
              <p:cNvPr id="50"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5460858" y="2305050"/>
              <a:ext cx="508000" cy="584200"/>
              <a:chOff x="3921126" y="2305050"/>
              <a:chExt cx="508000" cy="584200"/>
            </a:xfrm>
          </p:grpSpPr>
          <p:sp>
            <p:nvSpPr>
              <p:cNvPr id="48"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4952858" y="2597150"/>
              <a:ext cx="1016000" cy="584200"/>
              <a:chOff x="3413126" y="2597150"/>
              <a:chExt cx="1016000" cy="584200"/>
            </a:xfrm>
          </p:grpSpPr>
          <p:sp>
            <p:nvSpPr>
              <p:cNvPr id="44"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2012950"/>
              <a:ext cx="1016000" cy="584200"/>
              <a:chOff x="3413126" y="2012950"/>
              <a:chExt cx="1016000" cy="584200"/>
            </a:xfrm>
          </p:grpSpPr>
          <p:sp>
            <p:nvSpPr>
              <p:cNvPr id="40"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2"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4952858" y="1717675"/>
              <a:ext cx="508000" cy="587375"/>
              <a:chOff x="3413126" y="1717675"/>
              <a:chExt cx="508000" cy="587375"/>
            </a:xfrm>
          </p:grpSpPr>
          <p:sp>
            <p:nvSpPr>
              <p:cNvPr id="38"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9"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2" name="Group 61"/>
          <p:cNvGrpSpPr/>
          <p:nvPr userDrawn="1"/>
        </p:nvGrpSpPr>
        <p:grpSpPr>
          <a:xfrm flipH="1">
            <a:off x="7896225" y="1351915"/>
            <a:ext cx="1247775" cy="2879725"/>
            <a:chOff x="4952858" y="1717675"/>
            <a:chExt cx="1016000" cy="2339975"/>
          </a:xfrm>
        </p:grpSpPr>
        <p:grpSp>
          <p:nvGrpSpPr>
            <p:cNvPr id="63" name="Group 62"/>
            <p:cNvGrpSpPr/>
            <p:nvPr userDrawn="1"/>
          </p:nvGrpSpPr>
          <p:grpSpPr>
            <a:xfrm>
              <a:off x="4952858" y="3181350"/>
              <a:ext cx="1016000" cy="584200"/>
              <a:chOff x="3413126" y="3181350"/>
              <a:chExt cx="1016000" cy="584200"/>
            </a:xfrm>
          </p:grpSpPr>
          <p:sp>
            <p:nvSpPr>
              <p:cNvPr id="92"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3"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5"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4" name="Group 63"/>
            <p:cNvGrpSpPr/>
            <p:nvPr userDrawn="1"/>
          </p:nvGrpSpPr>
          <p:grpSpPr>
            <a:xfrm>
              <a:off x="4952858" y="2889250"/>
              <a:ext cx="508000" cy="584200"/>
              <a:chOff x="3413126" y="2889250"/>
              <a:chExt cx="508000" cy="584200"/>
            </a:xfrm>
          </p:grpSpPr>
          <p:sp>
            <p:nvSpPr>
              <p:cNvPr id="90"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1"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65" name="Group 64"/>
            <p:cNvGrpSpPr/>
            <p:nvPr userDrawn="1"/>
          </p:nvGrpSpPr>
          <p:grpSpPr>
            <a:xfrm>
              <a:off x="4952858" y="2305050"/>
              <a:ext cx="508000" cy="584200"/>
              <a:chOff x="3413126" y="2305050"/>
              <a:chExt cx="508000" cy="584200"/>
            </a:xfrm>
          </p:grpSpPr>
          <p:sp>
            <p:nvSpPr>
              <p:cNvPr id="88"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89"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66" name="Group 65"/>
            <p:cNvGrpSpPr/>
            <p:nvPr userDrawn="1"/>
          </p:nvGrpSpPr>
          <p:grpSpPr>
            <a:xfrm>
              <a:off x="5460858" y="2889250"/>
              <a:ext cx="508000" cy="584200"/>
              <a:chOff x="3921126" y="2889250"/>
              <a:chExt cx="508000" cy="584200"/>
            </a:xfrm>
          </p:grpSpPr>
          <p:sp>
            <p:nvSpPr>
              <p:cNvPr id="86"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87"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67" name="Group 66"/>
            <p:cNvGrpSpPr/>
            <p:nvPr userDrawn="1"/>
          </p:nvGrpSpPr>
          <p:grpSpPr>
            <a:xfrm>
              <a:off x="4952858" y="3473450"/>
              <a:ext cx="508000" cy="584200"/>
              <a:chOff x="3413126" y="3473450"/>
              <a:chExt cx="508000" cy="584200"/>
            </a:xfrm>
          </p:grpSpPr>
          <p:sp>
            <p:nvSpPr>
              <p:cNvPr id="84"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68" name="Group 67"/>
            <p:cNvGrpSpPr/>
            <p:nvPr userDrawn="1"/>
          </p:nvGrpSpPr>
          <p:grpSpPr>
            <a:xfrm>
              <a:off x="5460858" y="2305050"/>
              <a:ext cx="508000" cy="584200"/>
              <a:chOff x="3921126" y="2305050"/>
              <a:chExt cx="508000" cy="584200"/>
            </a:xfrm>
          </p:grpSpPr>
          <p:sp>
            <p:nvSpPr>
              <p:cNvPr id="82"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3"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597150"/>
              <a:ext cx="1016000" cy="584200"/>
              <a:chOff x="3413126" y="2597150"/>
              <a:chExt cx="1016000" cy="584200"/>
            </a:xfrm>
          </p:grpSpPr>
          <p:sp>
            <p:nvSpPr>
              <p:cNvPr id="78"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79"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012950"/>
              <a:ext cx="1016000" cy="584200"/>
              <a:chOff x="3413126" y="2012950"/>
              <a:chExt cx="1016000" cy="584200"/>
            </a:xfrm>
          </p:grpSpPr>
          <p:sp>
            <p:nvSpPr>
              <p:cNvPr id="74"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5"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6"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77"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4952858" y="1717675"/>
              <a:ext cx="508000" cy="587375"/>
              <a:chOff x="3413126" y="1717675"/>
              <a:chExt cx="508000" cy="587375"/>
            </a:xfrm>
          </p:grpSpPr>
          <p:sp>
            <p:nvSpPr>
              <p:cNvPr id="72"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3"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99" name="组合 98"/>
          <p:cNvGrpSpPr/>
          <p:nvPr userDrawn="1"/>
        </p:nvGrpSpPr>
        <p:grpSpPr>
          <a:xfrm>
            <a:off x="7160762" y="6047152"/>
            <a:ext cx="1830501" cy="701574"/>
            <a:chOff x="7160762" y="6047152"/>
            <a:chExt cx="1830501" cy="701574"/>
          </a:xfrm>
        </p:grpSpPr>
        <p:pic>
          <p:nvPicPr>
            <p:cNvPr id="100" name="图片 99"/>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7704538" y="6047152"/>
              <a:ext cx="742950" cy="504825"/>
            </a:xfrm>
            <a:prstGeom prst="rect">
              <a:avLst/>
            </a:prstGeom>
          </p:spPr>
        </p:pic>
        <p:sp>
          <p:nvSpPr>
            <p:cNvPr id="101" name="矩形 100"/>
            <p:cNvSpPr/>
            <p:nvPr userDrawn="1"/>
          </p:nvSpPr>
          <p:spPr>
            <a:xfrm>
              <a:off x="7160762" y="6471727"/>
              <a:ext cx="1830501" cy="276999"/>
            </a:xfrm>
            <a:prstGeom prst="rect">
              <a:avLst/>
            </a:prstGeom>
          </p:spPr>
          <p:txBody>
            <a:bodyPr wrap="none">
              <a:spAutoFit/>
            </a:bodyPr>
            <a:lstStyle/>
            <a:p>
              <a:r>
                <a:rPr lang="zh-CN" altLang="en-US" sz="1200" dirty="0" smtClean="0">
                  <a:solidFill>
                    <a:schemeClr val="accent5">
                      <a:lumMod val="75000"/>
                    </a:schemeClr>
                  </a:solidFill>
                </a:rPr>
                <a:t>www.mcdonalds.com.cn</a:t>
              </a:r>
              <a:endParaRPr lang="zh-CN" altLang="en-US" sz="1200" dirty="0">
                <a:solidFill>
                  <a:schemeClr val="accent5">
                    <a:lumMod val="7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s">
    <p:bg>
      <p:bgPr>
        <a:solidFill>
          <a:schemeClr val="tx2"/>
        </a:solidFill>
        <a:effectLst/>
      </p:bgPr>
    </p:bg>
    <p:spTree>
      <p:nvGrpSpPr>
        <p:cNvPr id="1" name=""/>
        <p:cNvGrpSpPr/>
        <p:nvPr/>
      </p:nvGrpSpPr>
      <p:grpSpPr>
        <a:xfrm>
          <a:off x="0" y="0"/>
          <a:ext cx="0" cy="0"/>
          <a:chOff x="0" y="0"/>
          <a:chExt cx="0" cy="0"/>
        </a:xfrm>
      </p:grpSpPr>
      <p:sp>
        <p:nvSpPr>
          <p:cNvPr id="103" name="Freeform 42"/>
          <p:cNvSpPr/>
          <p:nvPr userDrawn="1"/>
        </p:nvSpPr>
        <p:spPr bwMode="auto">
          <a:xfrm>
            <a:off x="360363" y="358775"/>
            <a:ext cx="8423275" cy="6140450"/>
          </a:xfrm>
          <a:custGeom>
            <a:avLst/>
            <a:gdLst>
              <a:gd name="T0" fmla="*/ 2654 w 2654"/>
              <a:gd name="T1" fmla="*/ 1934 h 1934"/>
              <a:gd name="T2" fmla="*/ 114 w 2654"/>
              <a:gd name="T3" fmla="*/ 1934 h 1934"/>
              <a:gd name="T4" fmla="*/ 0 w 2654"/>
              <a:gd name="T5" fmla="*/ 1820 h 1934"/>
              <a:gd name="T6" fmla="*/ 0 w 2654"/>
              <a:gd name="T7" fmla="*/ 0 h 1934"/>
              <a:gd name="T8" fmla="*/ 2540 w 2654"/>
              <a:gd name="T9" fmla="*/ 0 h 1934"/>
              <a:gd name="T10" fmla="*/ 2654 w 2654"/>
              <a:gd name="T11" fmla="*/ 114 h 1934"/>
              <a:gd name="T12" fmla="*/ 2654 w 2654"/>
              <a:gd name="T13" fmla="*/ 1934 h 1934"/>
            </a:gdLst>
            <a:ahLst/>
            <a:cxnLst>
              <a:cxn ang="0">
                <a:pos x="T0" y="T1"/>
              </a:cxn>
              <a:cxn ang="0">
                <a:pos x="T2" y="T3"/>
              </a:cxn>
              <a:cxn ang="0">
                <a:pos x="T4" y="T5"/>
              </a:cxn>
              <a:cxn ang="0">
                <a:pos x="T6" y="T7"/>
              </a:cxn>
              <a:cxn ang="0">
                <a:pos x="T8" y="T9"/>
              </a:cxn>
              <a:cxn ang="0">
                <a:pos x="T10" y="T11"/>
              </a:cxn>
              <a:cxn ang="0">
                <a:pos x="T12" y="T13"/>
              </a:cxn>
            </a:cxnLst>
            <a:rect l="0" t="0" r="r" b="b"/>
            <a:pathLst>
              <a:path w="2654" h="1934">
                <a:moveTo>
                  <a:pt x="2654" y="1934"/>
                </a:moveTo>
                <a:cubicBezTo>
                  <a:pt x="114" y="1934"/>
                  <a:pt x="114" y="1934"/>
                  <a:pt x="114" y="1934"/>
                </a:cubicBezTo>
                <a:cubicBezTo>
                  <a:pt x="69" y="1889"/>
                  <a:pt x="45" y="1865"/>
                  <a:pt x="0" y="1820"/>
                </a:cubicBezTo>
                <a:cubicBezTo>
                  <a:pt x="0" y="0"/>
                  <a:pt x="0" y="0"/>
                  <a:pt x="0" y="0"/>
                </a:cubicBezTo>
                <a:cubicBezTo>
                  <a:pt x="2540" y="0"/>
                  <a:pt x="2540" y="0"/>
                  <a:pt x="2540" y="0"/>
                </a:cubicBezTo>
                <a:cubicBezTo>
                  <a:pt x="2585" y="45"/>
                  <a:pt x="2609" y="69"/>
                  <a:pt x="2654" y="114"/>
                </a:cubicBezTo>
                <a:lnTo>
                  <a:pt x="2654" y="1934"/>
                </a:lnTo>
                <a:close/>
              </a:path>
            </a:pathLst>
          </a:custGeom>
          <a:solidFill>
            <a:schemeClr val="bg2">
              <a:alpha val="10000"/>
            </a:schemeClr>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hasCustomPrompt="1"/>
          </p:nvPr>
        </p:nvSpPr>
        <p:spPr>
          <a:xfrm>
            <a:off x="1331913" y="1332802"/>
            <a:ext cx="6480175" cy="593682"/>
          </a:xfrm>
        </p:spPr>
        <p:txBody>
          <a:bodyPr anchor="b"/>
          <a:lstStyle>
            <a:lvl1pPr>
              <a:defRPr sz="4000">
                <a:solidFill>
                  <a:schemeClr val="bg1"/>
                </a:solidFill>
              </a:defRPr>
            </a:lvl1pPr>
          </a:lstStyle>
          <a:p>
            <a:r>
              <a:rPr lang="en-US" dirty="0" smtClean="0"/>
              <a:t>Contents</a:t>
            </a:r>
            <a:endParaRPr lang="en-US" dirty="0"/>
          </a:p>
        </p:txBody>
      </p:sp>
      <p:cxnSp>
        <p:nvCxnSpPr>
          <p:cNvPr id="19" name="Straight Connector 18"/>
          <p:cNvCxnSpPr/>
          <p:nvPr userDrawn="1"/>
        </p:nvCxnSpPr>
        <p:spPr>
          <a:xfrm>
            <a:off x="1331913" y="1975686"/>
            <a:ext cx="6480175" cy="0"/>
          </a:xfrm>
          <a:prstGeom prst="line">
            <a:avLst/>
          </a:prstGeom>
          <a:ln w="6350">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3" name="Text Placeholder 22"/>
          <p:cNvSpPr>
            <a:spLocks noGrp="1"/>
          </p:cNvSpPr>
          <p:nvPr>
            <p:ph type="body" sz="quarter" idx="11" hasCustomPrompt="1"/>
          </p:nvPr>
        </p:nvSpPr>
        <p:spPr>
          <a:xfrm>
            <a:off x="1331913" y="2024890"/>
            <a:ext cx="6480175" cy="3231436"/>
          </a:xfrm>
        </p:spPr>
        <p:txBody>
          <a:bodyPr lIns="0" tIns="0" rIns="0" bIns="0">
            <a:noAutofit/>
          </a:bodyPr>
          <a:lstStyle>
            <a:lvl1pPr>
              <a:lnSpc>
                <a:spcPct val="100000"/>
              </a:lnSpc>
              <a:spcBef>
                <a:spcPts val="1300"/>
              </a:spcBef>
              <a:defRPr sz="1400" b="0">
                <a:solidFill>
                  <a:schemeClr val="bg1">
                    <a:alpha val="80000"/>
                  </a:schemeClr>
                </a:solidFill>
              </a:defRPr>
            </a:lvl1pPr>
            <a:lvl2pPr>
              <a:defRPr sz="1400"/>
            </a:lvl2pPr>
            <a:lvl3pPr>
              <a:defRPr sz="1400"/>
            </a:lvl3pPr>
            <a:lvl4pPr>
              <a:defRPr sz="1400"/>
            </a:lvl4pPr>
            <a:lvl5pPr>
              <a:defRPr sz="1400"/>
            </a:lvl5pPr>
          </a:lstStyle>
          <a:p>
            <a:pPr lvl="0"/>
            <a:r>
              <a:rPr lang="en-US" dirty="0" smtClean="0"/>
              <a:t>1) Insert Your Text Here</a:t>
            </a:r>
            <a:endParaRPr lang="en-US" dirty="0"/>
          </a:p>
        </p:txBody>
      </p:sp>
      <p:sp>
        <p:nvSpPr>
          <p:cNvPr id="5" name="Rectangle 4"/>
          <p:cNvSpPr/>
          <p:nvPr userDrawn="1"/>
        </p:nvSpPr>
        <p:spPr>
          <a:xfrm>
            <a:off x="0" y="6714000"/>
            <a:ext cx="9144000" cy="14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p:cNvGrpSpPr/>
          <p:nvPr userDrawn="1"/>
        </p:nvGrpSpPr>
        <p:grpSpPr>
          <a:xfrm>
            <a:off x="1588" y="908050"/>
            <a:ext cx="790575" cy="1831975"/>
            <a:chOff x="4952858" y="1717675"/>
            <a:chExt cx="1016000" cy="2339975"/>
          </a:xfrm>
        </p:grpSpPr>
        <p:grpSp>
          <p:nvGrpSpPr>
            <p:cNvPr id="24" name="Group 23"/>
            <p:cNvGrpSpPr/>
            <p:nvPr userDrawn="1"/>
          </p:nvGrpSpPr>
          <p:grpSpPr>
            <a:xfrm>
              <a:off x="4952858" y="3181350"/>
              <a:ext cx="1016000" cy="584200"/>
              <a:chOff x="3413126" y="3181350"/>
              <a:chExt cx="1016000" cy="584200"/>
            </a:xfrm>
          </p:grpSpPr>
          <p:sp>
            <p:nvSpPr>
              <p:cNvPr id="61"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2"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3"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64"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25" name="Group 24"/>
            <p:cNvGrpSpPr/>
            <p:nvPr userDrawn="1"/>
          </p:nvGrpSpPr>
          <p:grpSpPr>
            <a:xfrm>
              <a:off x="4952858" y="2889250"/>
              <a:ext cx="508000" cy="584200"/>
              <a:chOff x="3413126" y="2889250"/>
              <a:chExt cx="508000" cy="584200"/>
            </a:xfrm>
          </p:grpSpPr>
          <p:sp>
            <p:nvSpPr>
              <p:cNvPr id="59"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60"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4952858" y="2305050"/>
              <a:ext cx="508000" cy="584200"/>
              <a:chOff x="3413126" y="2305050"/>
              <a:chExt cx="508000" cy="584200"/>
            </a:xfrm>
          </p:grpSpPr>
          <p:sp>
            <p:nvSpPr>
              <p:cNvPr id="57"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8"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5" name="Group 34"/>
            <p:cNvGrpSpPr/>
            <p:nvPr userDrawn="1"/>
          </p:nvGrpSpPr>
          <p:grpSpPr>
            <a:xfrm>
              <a:off x="5460858" y="2889250"/>
              <a:ext cx="508000" cy="584200"/>
              <a:chOff x="3921126" y="2889250"/>
              <a:chExt cx="508000" cy="584200"/>
            </a:xfrm>
          </p:grpSpPr>
          <p:sp>
            <p:nvSpPr>
              <p:cNvPr id="55"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6"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6" name="Group 35"/>
            <p:cNvGrpSpPr/>
            <p:nvPr userDrawn="1"/>
          </p:nvGrpSpPr>
          <p:grpSpPr>
            <a:xfrm>
              <a:off x="4952858" y="3473450"/>
              <a:ext cx="508000" cy="584200"/>
              <a:chOff x="3413126" y="3473450"/>
              <a:chExt cx="508000" cy="584200"/>
            </a:xfrm>
          </p:grpSpPr>
          <p:sp>
            <p:nvSpPr>
              <p:cNvPr id="53"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54"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7" name="Group 36"/>
            <p:cNvGrpSpPr/>
            <p:nvPr userDrawn="1"/>
          </p:nvGrpSpPr>
          <p:grpSpPr>
            <a:xfrm>
              <a:off x="5460858" y="2305050"/>
              <a:ext cx="508000" cy="584200"/>
              <a:chOff x="3921126" y="2305050"/>
              <a:chExt cx="508000" cy="584200"/>
            </a:xfrm>
          </p:grpSpPr>
          <p:sp>
            <p:nvSpPr>
              <p:cNvPr id="51"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52"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8" name="Group 37"/>
            <p:cNvGrpSpPr/>
            <p:nvPr userDrawn="1"/>
          </p:nvGrpSpPr>
          <p:grpSpPr>
            <a:xfrm>
              <a:off x="4952858" y="2597150"/>
              <a:ext cx="1016000" cy="584200"/>
              <a:chOff x="3413126" y="2597150"/>
              <a:chExt cx="1016000" cy="584200"/>
            </a:xfrm>
          </p:grpSpPr>
          <p:sp>
            <p:nvSpPr>
              <p:cNvPr id="47"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8"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50"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9" name="Group 38"/>
            <p:cNvGrpSpPr/>
            <p:nvPr userDrawn="1"/>
          </p:nvGrpSpPr>
          <p:grpSpPr>
            <a:xfrm>
              <a:off x="4952858" y="2012950"/>
              <a:ext cx="1016000" cy="584200"/>
              <a:chOff x="3413126" y="2012950"/>
              <a:chExt cx="1016000" cy="584200"/>
            </a:xfrm>
          </p:grpSpPr>
          <p:sp>
            <p:nvSpPr>
              <p:cNvPr id="43"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4"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46"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40" name="Group 39"/>
            <p:cNvGrpSpPr/>
            <p:nvPr userDrawn="1"/>
          </p:nvGrpSpPr>
          <p:grpSpPr>
            <a:xfrm>
              <a:off x="4952858" y="1717675"/>
              <a:ext cx="508000" cy="587375"/>
              <a:chOff x="3413126" y="1717675"/>
              <a:chExt cx="508000" cy="587375"/>
            </a:xfrm>
          </p:grpSpPr>
          <p:sp>
            <p:nvSpPr>
              <p:cNvPr id="41"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42"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67" name="Group 66"/>
          <p:cNvGrpSpPr/>
          <p:nvPr userDrawn="1"/>
        </p:nvGrpSpPr>
        <p:grpSpPr>
          <a:xfrm flipH="1">
            <a:off x="8353425" y="908050"/>
            <a:ext cx="790575" cy="1831975"/>
            <a:chOff x="4952858" y="1717675"/>
            <a:chExt cx="1016000" cy="2339975"/>
          </a:xfrm>
        </p:grpSpPr>
        <p:grpSp>
          <p:nvGrpSpPr>
            <p:cNvPr id="68" name="Group 67"/>
            <p:cNvGrpSpPr/>
            <p:nvPr userDrawn="1"/>
          </p:nvGrpSpPr>
          <p:grpSpPr>
            <a:xfrm>
              <a:off x="4952858" y="3181350"/>
              <a:ext cx="1016000" cy="584200"/>
              <a:chOff x="3413126" y="3181350"/>
              <a:chExt cx="1016000" cy="584200"/>
            </a:xfrm>
          </p:grpSpPr>
          <p:sp>
            <p:nvSpPr>
              <p:cNvPr id="97"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8"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99"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100"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69" name="Group 68"/>
            <p:cNvGrpSpPr/>
            <p:nvPr userDrawn="1"/>
          </p:nvGrpSpPr>
          <p:grpSpPr>
            <a:xfrm>
              <a:off x="4952858" y="2889250"/>
              <a:ext cx="508000" cy="584200"/>
              <a:chOff x="3413126" y="2889250"/>
              <a:chExt cx="508000" cy="584200"/>
            </a:xfrm>
          </p:grpSpPr>
          <p:sp>
            <p:nvSpPr>
              <p:cNvPr id="95"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96"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70" name="Group 69"/>
            <p:cNvGrpSpPr/>
            <p:nvPr userDrawn="1"/>
          </p:nvGrpSpPr>
          <p:grpSpPr>
            <a:xfrm>
              <a:off x="4952858" y="2305050"/>
              <a:ext cx="508000" cy="584200"/>
              <a:chOff x="3413126" y="2305050"/>
              <a:chExt cx="508000" cy="584200"/>
            </a:xfrm>
          </p:grpSpPr>
          <p:sp>
            <p:nvSpPr>
              <p:cNvPr id="93"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94"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71" name="Group 70"/>
            <p:cNvGrpSpPr/>
            <p:nvPr userDrawn="1"/>
          </p:nvGrpSpPr>
          <p:grpSpPr>
            <a:xfrm>
              <a:off x="5460858" y="2889250"/>
              <a:ext cx="508000" cy="584200"/>
              <a:chOff x="3921126" y="2889250"/>
              <a:chExt cx="508000" cy="584200"/>
            </a:xfrm>
          </p:grpSpPr>
          <p:sp>
            <p:nvSpPr>
              <p:cNvPr id="91"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92"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72" name="Group 71"/>
            <p:cNvGrpSpPr/>
            <p:nvPr userDrawn="1"/>
          </p:nvGrpSpPr>
          <p:grpSpPr>
            <a:xfrm>
              <a:off x="4952858" y="3473450"/>
              <a:ext cx="508000" cy="584200"/>
              <a:chOff x="3413126" y="3473450"/>
              <a:chExt cx="508000" cy="584200"/>
            </a:xfrm>
          </p:grpSpPr>
          <p:sp>
            <p:nvSpPr>
              <p:cNvPr id="89"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90"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73" name="Group 72"/>
            <p:cNvGrpSpPr/>
            <p:nvPr userDrawn="1"/>
          </p:nvGrpSpPr>
          <p:grpSpPr>
            <a:xfrm>
              <a:off x="5460858" y="2305050"/>
              <a:ext cx="508000" cy="584200"/>
              <a:chOff x="3921126" y="2305050"/>
              <a:chExt cx="508000" cy="584200"/>
            </a:xfrm>
          </p:grpSpPr>
          <p:sp>
            <p:nvSpPr>
              <p:cNvPr id="87"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88"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74" name="Group 73"/>
            <p:cNvGrpSpPr/>
            <p:nvPr userDrawn="1"/>
          </p:nvGrpSpPr>
          <p:grpSpPr>
            <a:xfrm>
              <a:off x="4952858" y="2597150"/>
              <a:ext cx="1016000" cy="584200"/>
              <a:chOff x="3413126" y="2597150"/>
              <a:chExt cx="1016000" cy="584200"/>
            </a:xfrm>
          </p:grpSpPr>
          <p:sp>
            <p:nvSpPr>
              <p:cNvPr id="83"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4"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5"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86"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75" name="Group 74"/>
            <p:cNvGrpSpPr/>
            <p:nvPr userDrawn="1"/>
          </p:nvGrpSpPr>
          <p:grpSpPr>
            <a:xfrm>
              <a:off x="4952858" y="2012950"/>
              <a:ext cx="1016000" cy="584200"/>
              <a:chOff x="3413126" y="2012950"/>
              <a:chExt cx="1016000" cy="584200"/>
            </a:xfrm>
          </p:grpSpPr>
          <p:sp>
            <p:nvSpPr>
              <p:cNvPr id="79"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0"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1"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82"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76" name="Group 75"/>
            <p:cNvGrpSpPr/>
            <p:nvPr userDrawn="1"/>
          </p:nvGrpSpPr>
          <p:grpSpPr>
            <a:xfrm>
              <a:off x="4952858" y="1717675"/>
              <a:ext cx="508000" cy="587375"/>
              <a:chOff x="3413126" y="1717675"/>
              <a:chExt cx="508000" cy="587375"/>
            </a:xfrm>
          </p:grpSpPr>
          <p:sp>
            <p:nvSpPr>
              <p:cNvPr id="77"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78"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grpSp>
        <p:nvGrpSpPr>
          <p:cNvPr id="105" name="组合 104"/>
          <p:cNvGrpSpPr/>
          <p:nvPr userDrawn="1"/>
        </p:nvGrpSpPr>
        <p:grpSpPr>
          <a:xfrm>
            <a:off x="6953137" y="5778358"/>
            <a:ext cx="1830501" cy="701574"/>
            <a:chOff x="7160762" y="6047152"/>
            <a:chExt cx="1830501" cy="701574"/>
          </a:xfrm>
        </p:grpSpPr>
        <p:pic>
          <p:nvPicPr>
            <p:cNvPr id="106" name="图片 105"/>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7704538" y="6047152"/>
              <a:ext cx="742950" cy="504825"/>
            </a:xfrm>
            <a:prstGeom prst="rect">
              <a:avLst/>
            </a:prstGeom>
          </p:spPr>
        </p:pic>
        <p:sp>
          <p:nvSpPr>
            <p:cNvPr id="107" name="矩形 106"/>
            <p:cNvSpPr/>
            <p:nvPr userDrawn="1"/>
          </p:nvSpPr>
          <p:spPr>
            <a:xfrm>
              <a:off x="7160762" y="6471727"/>
              <a:ext cx="1830501" cy="276999"/>
            </a:xfrm>
            <a:prstGeom prst="rect">
              <a:avLst/>
            </a:prstGeom>
          </p:spPr>
          <p:txBody>
            <a:bodyPr wrap="none">
              <a:spAutoFit/>
            </a:bodyPr>
            <a:lstStyle/>
            <a:p>
              <a:r>
                <a:rPr lang="zh-CN" altLang="en-US" sz="1200" dirty="0" smtClean="0">
                  <a:solidFill>
                    <a:schemeClr val="accent5">
                      <a:lumMod val="75000"/>
                    </a:schemeClr>
                  </a:solidFill>
                </a:rPr>
                <a:t>www.mcdonalds.com.cn</a:t>
              </a:r>
              <a:endParaRPr lang="zh-CN" altLang="en-US" sz="1200" dirty="0">
                <a:solidFill>
                  <a:schemeClr val="accent5">
                    <a:lumMod val="75000"/>
                  </a:schemeClr>
                </a:solidFill>
              </a:endParaRPr>
            </a:p>
          </p:txBody>
        </p:sp>
      </p:gr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21" name="Freeform 42"/>
          <p:cNvSpPr/>
          <p:nvPr userDrawn="1"/>
        </p:nvSpPr>
        <p:spPr bwMode="auto">
          <a:xfrm>
            <a:off x="360363" y="358775"/>
            <a:ext cx="8423275" cy="6140450"/>
          </a:xfrm>
          <a:custGeom>
            <a:avLst/>
            <a:gdLst>
              <a:gd name="T0" fmla="*/ 2654 w 2654"/>
              <a:gd name="T1" fmla="*/ 1934 h 1934"/>
              <a:gd name="T2" fmla="*/ 114 w 2654"/>
              <a:gd name="T3" fmla="*/ 1934 h 1934"/>
              <a:gd name="T4" fmla="*/ 0 w 2654"/>
              <a:gd name="T5" fmla="*/ 1820 h 1934"/>
              <a:gd name="T6" fmla="*/ 0 w 2654"/>
              <a:gd name="T7" fmla="*/ 0 h 1934"/>
              <a:gd name="T8" fmla="*/ 2540 w 2654"/>
              <a:gd name="T9" fmla="*/ 0 h 1934"/>
              <a:gd name="T10" fmla="*/ 2654 w 2654"/>
              <a:gd name="T11" fmla="*/ 114 h 1934"/>
              <a:gd name="T12" fmla="*/ 2654 w 2654"/>
              <a:gd name="T13" fmla="*/ 1934 h 1934"/>
            </a:gdLst>
            <a:ahLst/>
            <a:cxnLst>
              <a:cxn ang="0">
                <a:pos x="T0" y="T1"/>
              </a:cxn>
              <a:cxn ang="0">
                <a:pos x="T2" y="T3"/>
              </a:cxn>
              <a:cxn ang="0">
                <a:pos x="T4" y="T5"/>
              </a:cxn>
              <a:cxn ang="0">
                <a:pos x="T6" y="T7"/>
              </a:cxn>
              <a:cxn ang="0">
                <a:pos x="T8" y="T9"/>
              </a:cxn>
              <a:cxn ang="0">
                <a:pos x="T10" y="T11"/>
              </a:cxn>
              <a:cxn ang="0">
                <a:pos x="T12" y="T13"/>
              </a:cxn>
            </a:cxnLst>
            <a:rect l="0" t="0" r="r" b="b"/>
            <a:pathLst>
              <a:path w="2654" h="1934">
                <a:moveTo>
                  <a:pt x="2654" y="1934"/>
                </a:moveTo>
                <a:cubicBezTo>
                  <a:pt x="114" y="1934"/>
                  <a:pt x="114" y="1934"/>
                  <a:pt x="114" y="1934"/>
                </a:cubicBezTo>
                <a:cubicBezTo>
                  <a:pt x="69" y="1889"/>
                  <a:pt x="45" y="1865"/>
                  <a:pt x="0" y="1820"/>
                </a:cubicBezTo>
                <a:cubicBezTo>
                  <a:pt x="0" y="0"/>
                  <a:pt x="0" y="0"/>
                  <a:pt x="0" y="0"/>
                </a:cubicBezTo>
                <a:cubicBezTo>
                  <a:pt x="2540" y="0"/>
                  <a:pt x="2540" y="0"/>
                  <a:pt x="2540" y="0"/>
                </a:cubicBezTo>
                <a:cubicBezTo>
                  <a:pt x="2585" y="45"/>
                  <a:pt x="2609" y="69"/>
                  <a:pt x="2654" y="114"/>
                </a:cubicBezTo>
                <a:lnTo>
                  <a:pt x="2654" y="1934"/>
                </a:lnTo>
                <a:close/>
              </a:path>
            </a:pathLst>
          </a:custGeom>
          <a:solidFill>
            <a:schemeClr val="bg1">
              <a:alpha val="10000"/>
            </a:schemeClr>
          </a:solidFill>
          <a:ln>
            <a:noFill/>
          </a:ln>
        </p:spPr>
        <p:txBody>
          <a:bodyPr vert="horz" wrap="square" lIns="91440" tIns="45720" rIns="91440" bIns="45720" numCol="1" anchor="t" anchorCtr="0" compatLnSpc="1"/>
          <a:lstStyle/>
          <a:p>
            <a:endParaRPr lang="en-US"/>
          </a:p>
        </p:txBody>
      </p:sp>
      <p:grpSp>
        <p:nvGrpSpPr>
          <p:cNvPr id="22" name="Group 21"/>
          <p:cNvGrpSpPr/>
          <p:nvPr userDrawn="1"/>
        </p:nvGrpSpPr>
        <p:grpSpPr>
          <a:xfrm>
            <a:off x="1588" y="0"/>
            <a:ext cx="2159000" cy="2495550"/>
            <a:chOff x="1588" y="4134014"/>
            <a:chExt cx="1016000" cy="1168400"/>
          </a:xfrm>
        </p:grpSpPr>
        <p:grpSp>
          <p:nvGrpSpPr>
            <p:cNvPr id="42" name="Group 41"/>
            <p:cNvGrpSpPr/>
            <p:nvPr userDrawn="1"/>
          </p:nvGrpSpPr>
          <p:grpSpPr>
            <a:xfrm>
              <a:off x="1588" y="4426114"/>
              <a:ext cx="1016000" cy="584200"/>
              <a:chOff x="3413126" y="3181350"/>
              <a:chExt cx="1016000" cy="584200"/>
            </a:xfrm>
          </p:grpSpPr>
          <p:sp>
            <p:nvSpPr>
              <p:cNvPr id="54"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6"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43" name="Group 42"/>
            <p:cNvGrpSpPr/>
            <p:nvPr userDrawn="1"/>
          </p:nvGrpSpPr>
          <p:grpSpPr>
            <a:xfrm>
              <a:off x="1588" y="4134014"/>
              <a:ext cx="508000" cy="584200"/>
              <a:chOff x="3413126" y="2889250"/>
              <a:chExt cx="508000" cy="584200"/>
            </a:xfrm>
          </p:grpSpPr>
          <p:sp>
            <p:nvSpPr>
              <p:cNvPr id="52"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44" name="Group 43"/>
            <p:cNvGrpSpPr/>
            <p:nvPr userDrawn="1"/>
          </p:nvGrpSpPr>
          <p:grpSpPr>
            <a:xfrm>
              <a:off x="509588" y="4134014"/>
              <a:ext cx="508000" cy="584200"/>
              <a:chOff x="3921126" y="2889250"/>
              <a:chExt cx="508000" cy="584200"/>
            </a:xfrm>
          </p:grpSpPr>
          <p:sp>
            <p:nvSpPr>
              <p:cNvPr id="50"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45" name="Group 44"/>
            <p:cNvGrpSpPr/>
            <p:nvPr userDrawn="1"/>
          </p:nvGrpSpPr>
          <p:grpSpPr>
            <a:xfrm>
              <a:off x="1588" y="4718214"/>
              <a:ext cx="508000" cy="584200"/>
              <a:chOff x="3413126" y="3473450"/>
              <a:chExt cx="508000" cy="584200"/>
            </a:xfrm>
          </p:grpSpPr>
          <p:sp>
            <p:nvSpPr>
              <p:cNvPr id="48" name="Freeform 51"/>
              <p:cNvSpPr/>
              <p:nvPr userDrawn="1"/>
            </p:nvSpPr>
            <p:spPr bwMode="auto">
              <a:xfrm>
                <a:off x="3413126" y="3473450"/>
                <a:ext cx="508000"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sp>
          <p:nvSpPr>
            <p:cNvPr id="46" name="Freeform 59"/>
            <p:cNvSpPr/>
            <p:nvPr userDrawn="1"/>
          </p:nvSpPr>
          <p:spPr bwMode="auto">
            <a:xfrm>
              <a:off x="509588" y="4134014"/>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60"/>
            <p:cNvSpPr/>
            <p:nvPr userDrawn="1"/>
          </p:nvSpPr>
          <p:spPr bwMode="auto">
            <a:xfrm>
              <a:off x="1588" y="4134014"/>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23" name="Group 22"/>
          <p:cNvGrpSpPr/>
          <p:nvPr userDrawn="1"/>
        </p:nvGrpSpPr>
        <p:grpSpPr>
          <a:xfrm flipH="1">
            <a:off x="6985001" y="4362450"/>
            <a:ext cx="2159000" cy="2495550"/>
            <a:chOff x="1588" y="2962439"/>
            <a:chExt cx="1016000" cy="1171575"/>
          </a:xfrm>
        </p:grpSpPr>
        <p:grpSp>
          <p:nvGrpSpPr>
            <p:cNvPr id="24" name="Group 23"/>
            <p:cNvGrpSpPr/>
            <p:nvPr userDrawn="1"/>
          </p:nvGrpSpPr>
          <p:grpSpPr>
            <a:xfrm>
              <a:off x="1588" y="3549814"/>
              <a:ext cx="508000" cy="584200"/>
              <a:chOff x="3413126" y="2305050"/>
              <a:chExt cx="508000" cy="584200"/>
            </a:xfrm>
          </p:grpSpPr>
          <p:sp>
            <p:nvSpPr>
              <p:cNvPr id="40"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41"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25" name="Group 24"/>
            <p:cNvGrpSpPr/>
            <p:nvPr userDrawn="1"/>
          </p:nvGrpSpPr>
          <p:grpSpPr>
            <a:xfrm>
              <a:off x="509588" y="3549814"/>
              <a:ext cx="508000" cy="584200"/>
              <a:chOff x="3921126" y="2305050"/>
              <a:chExt cx="508000" cy="584200"/>
            </a:xfrm>
          </p:grpSpPr>
          <p:sp>
            <p:nvSpPr>
              <p:cNvPr id="36"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38"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sp>
          <p:nvSpPr>
            <p:cNvPr id="26" name="Freeform 58"/>
            <p:cNvSpPr/>
            <p:nvPr userDrawn="1"/>
          </p:nvSpPr>
          <p:spPr bwMode="auto">
            <a:xfrm>
              <a:off x="1588" y="3841914"/>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27" name="Freeform 62"/>
            <p:cNvSpPr/>
            <p:nvPr userDrawn="1"/>
          </p:nvSpPr>
          <p:spPr bwMode="auto">
            <a:xfrm>
              <a:off x="509588" y="3841914"/>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nvGrpSpPr>
            <p:cNvPr id="28" name="Group 27"/>
            <p:cNvGrpSpPr/>
            <p:nvPr userDrawn="1"/>
          </p:nvGrpSpPr>
          <p:grpSpPr>
            <a:xfrm>
              <a:off x="1588" y="3257714"/>
              <a:ext cx="1016000" cy="584200"/>
              <a:chOff x="3413126" y="2012950"/>
              <a:chExt cx="1016000" cy="584200"/>
            </a:xfrm>
          </p:grpSpPr>
          <p:sp>
            <p:nvSpPr>
              <p:cNvPr id="32"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3"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4" name="Freeform 67"/>
              <p:cNvSpPr/>
              <p:nvPr userDrawn="1"/>
            </p:nvSpPr>
            <p:spPr bwMode="auto">
              <a:xfrm>
                <a:off x="3413126" y="2012950"/>
                <a:ext cx="508000" cy="292100"/>
              </a:xfrm>
              <a:custGeom>
                <a:avLst/>
                <a:gdLst>
                  <a:gd name="T0" fmla="*/ 320 w 320"/>
                  <a:gd name="T1" fmla="*/ 184 h 184"/>
                  <a:gd name="T2" fmla="*/ 320 w 320"/>
                  <a:gd name="T3" fmla="*/ 0 h 184"/>
                  <a:gd name="T4" fmla="*/ 320 w 320"/>
                  <a:gd name="T5" fmla="*/ 0 h 184"/>
                  <a:gd name="T6" fmla="*/ 216 w 320"/>
                  <a:gd name="T7" fmla="*/ 60 h 184"/>
                  <a:gd name="T8" fmla="*/ 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320" y="0"/>
                    </a:lnTo>
                    <a:lnTo>
                      <a:pt x="320" y="0"/>
                    </a:lnTo>
                    <a:lnTo>
                      <a:pt x="216" y="60"/>
                    </a:lnTo>
                    <a:lnTo>
                      <a:pt x="0" y="184"/>
                    </a:lnTo>
                    <a:lnTo>
                      <a:pt x="32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5" name="Freeform 71"/>
              <p:cNvSpPr/>
              <p:nvPr userDrawn="1"/>
            </p:nvSpPr>
            <p:spPr bwMode="auto">
              <a:xfrm>
                <a:off x="3921126" y="2012950"/>
                <a:ext cx="508000" cy="292100"/>
              </a:xfrm>
              <a:custGeom>
                <a:avLst/>
                <a:gdLst>
                  <a:gd name="T0" fmla="*/ 0 w 320"/>
                  <a:gd name="T1" fmla="*/ 184 h 184"/>
                  <a:gd name="T2" fmla="*/ 320 w 320"/>
                  <a:gd name="T3" fmla="*/ 184 h 184"/>
                  <a:gd name="T4" fmla="*/ 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nvGrpSpPr>
            <p:cNvPr id="29" name="Group 28"/>
            <p:cNvGrpSpPr/>
            <p:nvPr userDrawn="1"/>
          </p:nvGrpSpPr>
          <p:grpSpPr>
            <a:xfrm>
              <a:off x="1588" y="2962439"/>
              <a:ext cx="508000" cy="587375"/>
              <a:chOff x="3413126" y="1717675"/>
              <a:chExt cx="508000" cy="587375"/>
            </a:xfrm>
          </p:grpSpPr>
          <p:sp>
            <p:nvSpPr>
              <p:cNvPr id="30" name="Freeform 74"/>
              <p:cNvSpPr/>
              <p:nvPr userDrawn="1"/>
            </p:nvSpPr>
            <p:spPr bwMode="auto">
              <a:xfrm>
                <a:off x="3413126" y="2012950"/>
                <a:ext cx="508000" cy="292100"/>
              </a:xfrm>
              <a:custGeom>
                <a:avLst/>
                <a:gdLst>
                  <a:gd name="T0" fmla="*/ 216 w 320"/>
                  <a:gd name="T1" fmla="*/ 60 h 184"/>
                  <a:gd name="T2" fmla="*/ 320 w 320"/>
                  <a:gd name="T3" fmla="*/ 0 h 184"/>
                  <a:gd name="T4" fmla="*/ 0 w 320"/>
                  <a:gd name="T5" fmla="*/ 0 h 184"/>
                  <a:gd name="T6" fmla="*/ 0 w 320"/>
                  <a:gd name="T7" fmla="*/ 184 h 184"/>
                  <a:gd name="T8" fmla="*/ 0 w 320"/>
                  <a:gd name="T9" fmla="*/ 184 h 184"/>
                  <a:gd name="T10" fmla="*/ 216 w 320"/>
                  <a:gd name="T11" fmla="*/ 60 h 184"/>
                </a:gdLst>
                <a:ahLst/>
                <a:cxnLst>
                  <a:cxn ang="0">
                    <a:pos x="T0" y="T1"/>
                  </a:cxn>
                  <a:cxn ang="0">
                    <a:pos x="T2" y="T3"/>
                  </a:cxn>
                  <a:cxn ang="0">
                    <a:pos x="T4" y="T5"/>
                  </a:cxn>
                  <a:cxn ang="0">
                    <a:pos x="T6" y="T7"/>
                  </a:cxn>
                  <a:cxn ang="0">
                    <a:pos x="T8" y="T9"/>
                  </a:cxn>
                  <a:cxn ang="0">
                    <a:pos x="T10" y="T11"/>
                  </a:cxn>
                </a:cxnLst>
                <a:rect l="0" t="0" r="r" b="b"/>
                <a:pathLst>
                  <a:path w="320" h="184">
                    <a:moveTo>
                      <a:pt x="216" y="60"/>
                    </a:moveTo>
                    <a:lnTo>
                      <a:pt x="320" y="0"/>
                    </a:lnTo>
                    <a:lnTo>
                      <a:pt x="0" y="0"/>
                    </a:lnTo>
                    <a:lnTo>
                      <a:pt x="0" y="184"/>
                    </a:lnTo>
                    <a:lnTo>
                      <a:pt x="0" y="184"/>
                    </a:lnTo>
                    <a:lnTo>
                      <a:pt x="216" y="60"/>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sp>
            <p:nvSpPr>
              <p:cNvPr id="31" name="Freeform 75"/>
              <p:cNvSpPr/>
              <p:nvPr userDrawn="1"/>
            </p:nvSpPr>
            <p:spPr bwMode="auto">
              <a:xfrm>
                <a:off x="3413126" y="1717675"/>
                <a:ext cx="508000" cy="295275"/>
              </a:xfrm>
              <a:custGeom>
                <a:avLst/>
                <a:gdLst>
                  <a:gd name="T0" fmla="*/ 320 w 320"/>
                  <a:gd name="T1" fmla="*/ 186 h 186"/>
                  <a:gd name="T2" fmla="*/ 0 w 320"/>
                  <a:gd name="T3" fmla="*/ 0 h 186"/>
                  <a:gd name="T4" fmla="*/ 0 w 320"/>
                  <a:gd name="T5" fmla="*/ 186 h 186"/>
                  <a:gd name="T6" fmla="*/ 320 w 320"/>
                  <a:gd name="T7" fmla="*/ 186 h 186"/>
                  <a:gd name="T8" fmla="*/ 320 w 320"/>
                  <a:gd name="T9" fmla="*/ 186 h 186"/>
                </a:gdLst>
                <a:ahLst/>
                <a:cxnLst>
                  <a:cxn ang="0">
                    <a:pos x="T0" y="T1"/>
                  </a:cxn>
                  <a:cxn ang="0">
                    <a:pos x="T2" y="T3"/>
                  </a:cxn>
                  <a:cxn ang="0">
                    <a:pos x="T4" y="T5"/>
                  </a:cxn>
                  <a:cxn ang="0">
                    <a:pos x="T6" y="T7"/>
                  </a:cxn>
                  <a:cxn ang="0">
                    <a:pos x="T8" y="T9"/>
                  </a:cxn>
                </a:cxnLst>
                <a:rect l="0" t="0" r="r" b="b"/>
                <a:pathLst>
                  <a:path w="320" h="186">
                    <a:moveTo>
                      <a:pt x="320" y="186"/>
                    </a:moveTo>
                    <a:lnTo>
                      <a:pt x="0" y="0"/>
                    </a:lnTo>
                    <a:lnTo>
                      <a:pt x="0" y="186"/>
                    </a:lnTo>
                    <a:lnTo>
                      <a:pt x="320" y="186"/>
                    </a:lnTo>
                    <a:lnTo>
                      <a:pt x="320" y="186"/>
                    </a:lnTo>
                    <a:close/>
                  </a:path>
                </a:pathLst>
              </a:custGeom>
              <a:solidFill>
                <a:schemeClr val="accent1"/>
              </a:solidFill>
              <a:ln>
                <a:noFill/>
              </a:ln>
            </p:spPr>
            <p:txBody>
              <a:bodyPr vert="horz" wrap="square" lIns="91440" tIns="45720" rIns="91440" bIns="45720" numCol="1" anchor="t" anchorCtr="0" compatLnSpc="1">
                <a:noAutofit/>
              </a:bodyPr>
              <a:lstStyle/>
              <a:p>
                <a:pPr lvl="0"/>
                <a:endParaRPr lang="en-US"/>
              </a:p>
            </p:txBody>
          </p:sp>
        </p:grpSp>
      </p:grpSp>
      <p:sp>
        <p:nvSpPr>
          <p:cNvPr id="2" name="Title 1"/>
          <p:cNvSpPr>
            <a:spLocks noGrp="1"/>
          </p:cNvSpPr>
          <p:nvPr userDrawn="1">
            <p:ph type="title" hasCustomPrompt="1"/>
          </p:nvPr>
        </p:nvSpPr>
        <p:spPr>
          <a:xfrm>
            <a:off x="611188" y="1778356"/>
            <a:ext cx="7921625" cy="1664224"/>
          </a:xfrm>
        </p:spPr>
        <p:txBody>
          <a:bodyPr anchor="b"/>
          <a:lstStyle>
            <a:lvl1pPr algn="ctr">
              <a:lnSpc>
                <a:spcPts val="4300"/>
              </a:lnSpc>
              <a:defRPr sz="3600" baseline="0">
                <a:solidFill>
                  <a:schemeClr val="bg1"/>
                </a:solidFill>
              </a:defRPr>
            </a:lvl1pPr>
          </a:lstStyle>
          <a:p>
            <a:r>
              <a:rPr lang="en-US" dirty="0" smtClean="0"/>
              <a:t>Insert Your</a:t>
            </a:r>
            <a:br>
              <a:rPr lang="en-US" dirty="0" smtClean="0"/>
            </a:br>
            <a:r>
              <a:rPr lang="en-US" dirty="0" smtClean="0"/>
              <a:t>Section Break Title</a:t>
            </a:r>
            <a:endParaRPr lang="en-US" dirty="0"/>
          </a:p>
        </p:txBody>
      </p:sp>
      <p:cxnSp>
        <p:nvCxnSpPr>
          <p:cNvPr id="37" name="Straight Connector 36"/>
          <p:cNvCxnSpPr/>
          <p:nvPr userDrawn="1"/>
        </p:nvCxnSpPr>
        <p:spPr>
          <a:xfrm>
            <a:off x="4403492" y="3661031"/>
            <a:ext cx="337016"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Text Placeholder 38"/>
          <p:cNvSpPr>
            <a:spLocks noGrp="1"/>
          </p:cNvSpPr>
          <p:nvPr userDrawn="1">
            <p:ph type="body" sz="quarter" idx="10" hasCustomPrompt="1"/>
          </p:nvPr>
        </p:nvSpPr>
        <p:spPr>
          <a:xfrm>
            <a:off x="611188" y="3917306"/>
            <a:ext cx="7921625" cy="996950"/>
          </a:xfrm>
        </p:spPr>
        <p:txBody>
          <a:bodyPr lIns="0" tIns="0" rIns="0" bIns="0">
            <a:noAutofit/>
          </a:bodyPr>
          <a:lstStyle>
            <a:lvl1pPr marL="0" marR="0" indent="0" algn="ctr" defTabSz="914400" rtl="0" eaLnBrk="1" fontAlgn="auto" latinLnBrk="0" hangingPunct="1">
              <a:lnSpc>
                <a:spcPts val="1800"/>
              </a:lnSpc>
              <a:spcBef>
                <a:spcPts val="0"/>
              </a:spcBef>
              <a:spcAft>
                <a:spcPts val="0"/>
              </a:spcAft>
              <a:buClrTx/>
              <a:buSzTx/>
              <a:buFont typeface="Arial" panose="020B0604020202020204" pitchFamily="34" charset="0"/>
              <a:buNone/>
              <a:defRPr lang="en-US" sz="1300" kern="1200" baseline="0" dirty="0" smtClean="0">
                <a:solidFill>
                  <a:schemeClr val="bg2"/>
                </a:solidFill>
                <a:latin typeface="+mn-lt"/>
                <a:ea typeface="+mn-ea"/>
                <a:cs typeface="+mn-cs"/>
              </a:defRPr>
            </a:lvl1pPr>
            <a:lvl2pPr>
              <a:defRPr lang="en-US" sz="1100" kern="1200" baseline="0" dirty="0" smtClean="0">
                <a:solidFill>
                  <a:schemeClr val="bg2"/>
                </a:solidFill>
                <a:latin typeface="+mn-lt"/>
                <a:ea typeface="+mn-ea"/>
                <a:cs typeface="+mn-cs"/>
              </a:defRPr>
            </a:lvl2pPr>
            <a:lvl3pPr>
              <a:defRPr lang="en-US" sz="1100" kern="1200" baseline="0" dirty="0" smtClean="0">
                <a:solidFill>
                  <a:schemeClr val="bg2"/>
                </a:solidFill>
                <a:latin typeface="+mn-lt"/>
                <a:ea typeface="+mn-ea"/>
                <a:cs typeface="+mn-cs"/>
              </a:defRPr>
            </a:lvl3pPr>
            <a:lvl4pPr>
              <a:defRPr lang="en-US" sz="1100" kern="1200" baseline="0" dirty="0" smtClean="0">
                <a:solidFill>
                  <a:schemeClr val="bg2"/>
                </a:solidFill>
                <a:latin typeface="+mn-lt"/>
                <a:ea typeface="+mn-ea"/>
                <a:cs typeface="+mn-cs"/>
              </a:defRPr>
            </a:lvl4pPr>
            <a:lvl5pPr>
              <a:defRPr lang="en-US" sz="1100" kern="1200" baseline="0" dirty="0">
                <a:solidFill>
                  <a:schemeClr val="bg2"/>
                </a:solidFill>
                <a:latin typeface="+mn-lt"/>
                <a:ea typeface="+mn-ea"/>
                <a:cs typeface="+mn-cs"/>
              </a:defRPr>
            </a:lvl5pPr>
          </a:lstStyle>
          <a:p>
            <a:pPr lvl="0"/>
            <a:r>
              <a:rPr lang="en-US" dirty="0" smtClean="0"/>
              <a:t>Insert Your Title Here</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smtClean="0"/>
              <a:t>Insert Title Here</a:t>
            </a:r>
            <a:endParaRPr lang="en-US" dirty="0"/>
          </a:p>
        </p:txBody>
      </p:sp>
      <p:sp>
        <p:nvSpPr>
          <p:cNvPr id="3" name="Date Placeholder 2"/>
          <p:cNvSpPr>
            <a:spLocks noGrp="1"/>
          </p:cNvSpPr>
          <p:nvPr>
            <p:ph type="dt" sz="half" idx="10"/>
          </p:nvPr>
        </p:nvSpPr>
        <p:spPr/>
        <p:txBody>
          <a:bodyPr/>
          <a:lstStyle/>
          <a:p>
            <a:fld id="{08B03930-8964-4F2B-8987-9D77E9D58696}" type="datetime1">
              <a:rPr lang="en-US" smtClean="0"/>
              <a:t>10/19/2023</a:t>
            </a:fld>
            <a:endParaRPr lang="en-US"/>
          </a:p>
        </p:txBody>
      </p:sp>
      <p:sp>
        <p:nvSpPr>
          <p:cNvPr id="5" name="Slide Number Placeholder 4"/>
          <p:cNvSpPr>
            <a:spLocks noGrp="1"/>
          </p:cNvSpPr>
          <p:nvPr>
            <p:ph type="sldNum" sz="quarter" idx="12"/>
          </p:nvPr>
        </p:nvSpPr>
        <p:spPr>
          <a:xfrm>
            <a:off x="8246533" y="6366933"/>
            <a:ext cx="429683" cy="491068"/>
          </a:xfrm>
        </p:spPr>
        <p:txBody>
          <a:bodyPr/>
          <a:lstStyle/>
          <a:p>
            <a:fld id="{8409FBBB-C588-4B8D-A7FF-E25C81CC24C8}" type="slidenum">
              <a:rPr lang="en-US" smtClean="0"/>
              <a:t>‹#›</a:t>
            </a:fld>
            <a:endParaRPr lang="en-US" dirty="0"/>
          </a:p>
        </p:txBody>
      </p:sp>
      <p:sp>
        <p:nvSpPr>
          <p:cNvPr id="25" name="Text Placeholder 24"/>
          <p:cNvSpPr>
            <a:spLocks noGrp="1"/>
          </p:cNvSpPr>
          <p:nvPr>
            <p:ph type="body" sz="quarter" idx="13"/>
          </p:nvPr>
        </p:nvSpPr>
        <p:spPr>
          <a:xfrm>
            <a:off x="611188" y="808384"/>
            <a:ext cx="7921625" cy="360892"/>
          </a:xfrm>
        </p:spPr>
        <p:txBody>
          <a:bodyPr lIns="0" tIns="0" rIns="0" bIns="0">
            <a:noAutofit/>
          </a:bodyPr>
          <a:lstStyle>
            <a:lvl1pPr marL="0" indent="0" algn="l">
              <a:lnSpc>
                <a:spcPct val="100000"/>
              </a:lnSpc>
              <a:spcBef>
                <a:spcPts val="0"/>
              </a:spcBef>
              <a:buNone/>
              <a:defRPr sz="1100">
                <a:solidFill>
                  <a:schemeClr val="tx2"/>
                </a:solidFill>
              </a:defRPr>
            </a:lvl1pPr>
            <a:lvl2pPr marL="457200" indent="0" algn="ctr">
              <a:buNone/>
              <a:defRPr sz="1100"/>
            </a:lvl2pPr>
            <a:lvl3pPr marL="914400" indent="0" algn="ctr">
              <a:buNone/>
              <a:defRPr sz="1100"/>
            </a:lvl3pPr>
            <a:lvl4pPr marL="1371600" indent="0" algn="ctr">
              <a:buNone/>
              <a:defRPr sz="1100"/>
            </a:lvl4pPr>
            <a:lvl5pPr marL="1828800" indent="0" algn="ctr">
              <a:buNone/>
              <a:defRPr sz="1100"/>
            </a:lvl5pPr>
          </a:lstStyle>
          <a:p>
            <a:pPr lvl="0"/>
            <a:r>
              <a:rPr lang="en-US" dirty="0" smtClean="0"/>
              <a:t>Click to edit Master text</a:t>
            </a:r>
            <a:endParaRPr lang="en-US" dirty="0"/>
          </a:p>
        </p:txBody>
      </p:sp>
      <p:pic>
        <p:nvPicPr>
          <p:cNvPr id="6" name="图片 5"/>
          <p:cNvPicPr>
            <a:picLocks noChangeAspect="1"/>
          </p:cNvPicPr>
          <p:nvPr userDrawn="1"/>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8089899" y="303559"/>
            <a:ext cx="742950" cy="50482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tx2"/>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60" name="Rectangle 61"/>
          <p:cNvSpPr>
            <a:spLocks noChangeArrowheads="1"/>
          </p:cNvSpPr>
          <p:nvPr userDrawn="1"/>
        </p:nvSpPr>
        <p:spPr bwMode="auto">
          <a:xfrm>
            <a:off x="1588" y="0"/>
            <a:ext cx="9140825" cy="1016000"/>
          </a:xfrm>
          <a:prstGeom prst="rect">
            <a:avLst/>
          </a:prstGeom>
          <a:solidFill>
            <a:schemeClr val="accent1"/>
          </a:solidFill>
          <a:ln>
            <a:noFill/>
          </a:ln>
        </p:spPr>
        <p:txBody>
          <a:bodyPr vert="horz" wrap="square" lIns="91440" tIns="45720" rIns="91440" bIns="45720" numCol="1" anchor="t" anchorCtr="0" compatLnSpc="1"/>
          <a:lstStyle/>
          <a:p>
            <a:endParaRPr lang="en-US"/>
          </a:p>
        </p:txBody>
      </p:sp>
      <p:sp>
        <p:nvSpPr>
          <p:cNvPr id="61" name="Freeform 62"/>
          <p:cNvSpPr/>
          <p:nvPr userDrawn="1"/>
        </p:nvSpPr>
        <p:spPr bwMode="auto">
          <a:xfrm>
            <a:off x="1588" y="0"/>
            <a:ext cx="9140825" cy="1260475"/>
          </a:xfrm>
          <a:custGeom>
            <a:avLst/>
            <a:gdLst>
              <a:gd name="T0" fmla="*/ 5758 w 5758"/>
              <a:gd name="T1" fmla="*/ 0 h 794"/>
              <a:gd name="T2" fmla="*/ 5758 w 5758"/>
              <a:gd name="T3" fmla="*/ 794 h 794"/>
              <a:gd name="T4" fmla="*/ 230 w 5758"/>
              <a:gd name="T5" fmla="*/ 794 h 794"/>
              <a:gd name="T6" fmla="*/ 0 w 5758"/>
              <a:gd name="T7" fmla="*/ 396 h 794"/>
              <a:gd name="T8" fmla="*/ 0 w 5758"/>
              <a:gd name="T9" fmla="*/ 0 h 794"/>
              <a:gd name="T10" fmla="*/ 5758 w 5758"/>
              <a:gd name="T11" fmla="*/ 0 h 794"/>
            </a:gdLst>
            <a:ahLst/>
            <a:cxnLst>
              <a:cxn ang="0">
                <a:pos x="T0" y="T1"/>
              </a:cxn>
              <a:cxn ang="0">
                <a:pos x="T2" y="T3"/>
              </a:cxn>
              <a:cxn ang="0">
                <a:pos x="T4" y="T5"/>
              </a:cxn>
              <a:cxn ang="0">
                <a:pos x="T6" y="T7"/>
              </a:cxn>
              <a:cxn ang="0">
                <a:pos x="T8" y="T9"/>
              </a:cxn>
              <a:cxn ang="0">
                <a:pos x="T10" y="T11"/>
              </a:cxn>
            </a:cxnLst>
            <a:rect l="0" t="0" r="r" b="b"/>
            <a:pathLst>
              <a:path w="5758" h="794">
                <a:moveTo>
                  <a:pt x="5758" y="0"/>
                </a:moveTo>
                <a:lnTo>
                  <a:pt x="5758" y="794"/>
                </a:lnTo>
                <a:lnTo>
                  <a:pt x="230" y="794"/>
                </a:lnTo>
                <a:lnTo>
                  <a:pt x="0" y="396"/>
                </a:lnTo>
                <a:lnTo>
                  <a:pt x="0" y="0"/>
                </a:lnTo>
                <a:lnTo>
                  <a:pt x="5758"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en-US"/>
          </a:p>
        </p:txBody>
      </p:sp>
      <p:sp>
        <p:nvSpPr>
          <p:cNvPr id="2" name="Title Placeholder 1"/>
          <p:cNvSpPr>
            <a:spLocks noGrp="1"/>
          </p:cNvSpPr>
          <p:nvPr>
            <p:ph type="title"/>
          </p:nvPr>
        </p:nvSpPr>
        <p:spPr>
          <a:xfrm>
            <a:off x="611188" y="178063"/>
            <a:ext cx="7921625" cy="593682"/>
          </a:xfrm>
          <a:prstGeom prst="rect">
            <a:avLst/>
          </a:prstGeom>
        </p:spPr>
        <p:txBody>
          <a:bodyPr vert="horz" lIns="0" tIns="0" rIns="0" bIns="0" rtlCol="0" anchor="ctr">
            <a:noAutofit/>
          </a:bodyPr>
          <a:lstStyle/>
          <a:p>
            <a:r>
              <a:rPr lang="en-US" dirty="0" smtClean="0"/>
              <a:t>Insert Title Here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C534B-5F7E-4CF7-8EDB-478AC5BDFBC6}" type="datetime1">
              <a:rPr lang="en-US" smtClean="0"/>
              <a:t>10/19/2023</a:t>
            </a:fld>
            <a:endParaRPr lang="en-US"/>
          </a:p>
        </p:txBody>
      </p:sp>
      <p:sp>
        <p:nvSpPr>
          <p:cNvPr id="5" name="Footer Placeholder 4"/>
          <p:cNvSpPr>
            <a:spLocks noGrp="1"/>
          </p:cNvSpPr>
          <p:nvPr>
            <p:ph type="ftr" sz="quarter" idx="3"/>
          </p:nvPr>
        </p:nvSpPr>
        <p:spPr>
          <a:xfrm>
            <a:off x="5520266" y="6366933"/>
            <a:ext cx="2802467" cy="491068"/>
          </a:xfrm>
          <a:prstGeom prst="rect">
            <a:avLst/>
          </a:prstGeom>
        </p:spPr>
        <p:txBody>
          <a:bodyPr vert="horz" lIns="0" tIns="0" rIns="0" bIns="0" rtlCol="0" anchor="ctr"/>
          <a:lstStyle>
            <a:lvl1pPr algn="r">
              <a:defRPr sz="900" b="0">
                <a:solidFill>
                  <a:schemeClr val="tx1">
                    <a:tint val="75000"/>
                    <a:alpha val="50000"/>
                  </a:schemeClr>
                </a:solidFill>
              </a:defRPr>
            </a:lvl1pPr>
          </a:lstStyle>
          <a:p>
            <a:r>
              <a:rPr lang="en-US" smtClean="0"/>
              <a:t>Converting your business from Good to Great.</a:t>
            </a:r>
            <a:endParaRPr lang="en-US"/>
          </a:p>
        </p:txBody>
      </p:sp>
      <p:sp>
        <p:nvSpPr>
          <p:cNvPr id="6" name="Slide Number Placeholder 5"/>
          <p:cNvSpPr>
            <a:spLocks noGrp="1"/>
          </p:cNvSpPr>
          <p:nvPr>
            <p:ph type="sldNum" sz="quarter" idx="4"/>
          </p:nvPr>
        </p:nvSpPr>
        <p:spPr>
          <a:xfrm>
            <a:off x="8246533" y="6366933"/>
            <a:ext cx="429683" cy="491068"/>
          </a:xfrm>
          <a:prstGeom prst="rect">
            <a:avLst/>
          </a:prstGeom>
        </p:spPr>
        <p:txBody>
          <a:bodyPr vert="horz" lIns="0" tIns="0" rIns="0" bIns="0" rtlCol="0" anchor="ctr"/>
          <a:lstStyle>
            <a:lvl1pPr algn="ctr">
              <a:defRPr sz="900" b="0">
                <a:solidFill>
                  <a:schemeClr val="bg2"/>
                </a:solidFill>
              </a:defRPr>
            </a:lvl1pPr>
          </a:lstStyle>
          <a:p>
            <a:fld id="{8409FBBB-C588-4B8D-A7FF-E25C81CC24C8}" type="slidenum">
              <a:rPr lang="en-US" smtClean="0"/>
              <a:t>‹#›</a:t>
            </a:fld>
            <a:endParaRPr lang="en-US" dirty="0"/>
          </a:p>
        </p:txBody>
      </p:sp>
      <p:grpSp>
        <p:nvGrpSpPr>
          <p:cNvPr id="26" name="Group 25"/>
          <p:cNvGrpSpPr/>
          <p:nvPr userDrawn="1"/>
        </p:nvGrpSpPr>
        <p:grpSpPr>
          <a:xfrm rot="5400000">
            <a:off x="7420769" y="-459581"/>
            <a:ext cx="1262063" cy="2181225"/>
            <a:chOff x="4952858" y="2305049"/>
            <a:chExt cx="1016004" cy="1752601"/>
          </a:xfrm>
        </p:grpSpPr>
        <p:grpSp>
          <p:nvGrpSpPr>
            <p:cNvPr id="27" name="Group 26"/>
            <p:cNvGrpSpPr/>
            <p:nvPr userDrawn="1"/>
          </p:nvGrpSpPr>
          <p:grpSpPr>
            <a:xfrm>
              <a:off x="4952858" y="3181347"/>
              <a:ext cx="1016000" cy="584200"/>
              <a:chOff x="3413126" y="3181350"/>
              <a:chExt cx="1016000" cy="584200"/>
            </a:xfrm>
          </p:grpSpPr>
          <p:sp>
            <p:nvSpPr>
              <p:cNvPr id="56" name="Freeform 35"/>
              <p:cNvSpPr/>
              <p:nvPr userDrawn="1"/>
            </p:nvSpPr>
            <p:spPr bwMode="auto">
              <a:xfrm>
                <a:off x="3921126" y="34734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7" name="Freeform 38"/>
              <p:cNvSpPr/>
              <p:nvPr userDrawn="1"/>
            </p:nvSpPr>
            <p:spPr bwMode="auto">
              <a:xfrm>
                <a:off x="3921126" y="31813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8" name="Freeform 39"/>
              <p:cNvSpPr/>
              <p:nvPr userDrawn="1"/>
            </p:nvSpPr>
            <p:spPr bwMode="auto">
              <a:xfrm>
                <a:off x="3413126" y="3181350"/>
                <a:ext cx="508000" cy="292100"/>
              </a:xfrm>
              <a:custGeom>
                <a:avLst/>
                <a:gdLst>
                  <a:gd name="T0" fmla="*/ 0 w 320"/>
                  <a:gd name="T1" fmla="*/ 184 h 184"/>
                  <a:gd name="T2" fmla="*/ 0 w 320"/>
                  <a:gd name="T3" fmla="*/ 184 h 184"/>
                  <a:gd name="T4" fmla="*/ 320 w 320"/>
                  <a:gd name="T5" fmla="*/ 184 h 184"/>
                  <a:gd name="T6" fmla="*/ 320 w 320"/>
                  <a:gd name="T7" fmla="*/ 0 h 184"/>
                  <a:gd name="T8" fmla="*/ 222 w 320"/>
                  <a:gd name="T9" fmla="*/ 58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222" y="58"/>
                    </a:lnTo>
                    <a:lnTo>
                      <a:pt x="0" y="184"/>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sp>
            <p:nvSpPr>
              <p:cNvPr id="59" name="Freeform 41"/>
              <p:cNvSpPr/>
              <p:nvPr userDrawn="1"/>
            </p:nvSpPr>
            <p:spPr bwMode="auto">
              <a:xfrm>
                <a:off x="3413126" y="3473450"/>
                <a:ext cx="508000" cy="292100"/>
              </a:xfrm>
              <a:custGeom>
                <a:avLst/>
                <a:gdLst>
                  <a:gd name="T0" fmla="*/ 260 w 320"/>
                  <a:gd name="T1" fmla="*/ 150 h 184"/>
                  <a:gd name="T2" fmla="*/ 320 w 320"/>
                  <a:gd name="T3" fmla="*/ 184 h 184"/>
                  <a:gd name="T4" fmla="*/ 320 w 320"/>
                  <a:gd name="T5" fmla="*/ 0 h 184"/>
                  <a:gd name="T6" fmla="*/ 0 w 320"/>
                  <a:gd name="T7" fmla="*/ 0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320" y="184"/>
                    </a:lnTo>
                    <a:lnTo>
                      <a:pt x="320" y="0"/>
                    </a:lnTo>
                    <a:lnTo>
                      <a:pt x="0" y="0"/>
                    </a:lnTo>
                    <a:lnTo>
                      <a:pt x="260" y="150"/>
                    </a:lnTo>
                    <a:close/>
                  </a:path>
                </a:pathLst>
              </a:custGeom>
              <a:solidFill>
                <a:schemeClr val="accent1">
                  <a:alpha val="30000"/>
                </a:schemeClr>
              </a:solidFill>
              <a:ln>
                <a:noFill/>
              </a:ln>
            </p:spPr>
            <p:txBody>
              <a:bodyPr vert="horz" wrap="square" lIns="91440" tIns="45720" rIns="91440" bIns="45720" numCol="1" anchor="t" anchorCtr="0" compatLnSpc="1">
                <a:noAutofit/>
              </a:bodyPr>
              <a:lstStyle/>
              <a:p>
                <a:pPr lvl="0"/>
                <a:endParaRPr lang="en-US"/>
              </a:p>
            </p:txBody>
          </p:sp>
        </p:grpSp>
        <p:grpSp>
          <p:nvGrpSpPr>
            <p:cNvPr id="28" name="Group 27"/>
            <p:cNvGrpSpPr/>
            <p:nvPr userDrawn="1"/>
          </p:nvGrpSpPr>
          <p:grpSpPr>
            <a:xfrm>
              <a:off x="4952859" y="2889248"/>
              <a:ext cx="508001" cy="584199"/>
              <a:chOff x="3413126" y="2889250"/>
              <a:chExt cx="508000" cy="584200"/>
            </a:xfrm>
          </p:grpSpPr>
          <p:sp>
            <p:nvSpPr>
              <p:cNvPr id="54" name="Freeform 42"/>
              <p:cNvSpPr/>
              <p:nvPr userDrawn="1"/>
            </p:nvSpPr>
            <p:spPr bwMode="auto">
              <a:xfrm>
                <a:off x="3413126" y="2889250"/>
                <a:ext cx="508000" cy="292100"/>
              </a:xfrm>
              <a:custGeom>
                <a:avLst/>
                <a:gdLst>
                  <a:gd name="T0" fmla="*/ 320 w 320"/>
                  <a:gd name="T1" fmla="*/ 184 h 184"/>
                  <a:gd name="T2" fmla="*/ 78 w 320"/>
                  <a:gd name="T3" fmla="*/ 44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78" y="44"/>
                    </a:lnTo>
                    <a:lnTo>
                      <a:pt x="0" y="0"/>
                    </a:lnTo>
                    <a:lnTo>
                      <a:pt x="0" y="184"/>
                    </a:lnTo>
                    <a:lnTo>
                      <a:pt x="320" y="184"/>
                    </a:lnTo>
                    <a:lnTo>
                      <a:pt x="320" y="184"/>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sp>
            <p:nvSpPr>
              <p:cNvPr id="55" name="Freeform 43"/>
              <p:cNvSpPr/>
              <p:nvPr userDrawn="1"/>
            </p:nvSpPr>
            <p:spPr bwMode="auto">
              <a:xfrm>
                <a:off x="3413126" y="3181350"/>
                <a:ext cx="508000" cy="292100"/>
              </a:xfrm>
              <a:custGeom>
                <a:avLst/>
                <a:gdLst>
                  <a:gd name="T0" fmla="*/ 320 w 320"/>
                  <a:gd name="T1" fmla="*/ 0 h 184"/>
                  <a:gd name="T2" fmla="*/ 0 w 320"/>
                  <a:gd name="T3" fmla="*/ 0 h 184"/>
                  <a:gd name="T4" fmla="*/ 0 w 320"/>
                  <a:gd name="T5" fmla="*/ 184 h 184"/>
                  <a:gd name="T6" fmla="*/ 0 w 320"/>
                  <a:gd name="T7" fmla="*/ 184 h 184"/>
                  <a:gd name="T8" fmla="*/ 222 w 320"/>
                  <a:gd name="T9" fmla="*/ 58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184"/>
                    </a:lnTo>
                    <a:lnTo>
                      <a:pt x="0" y="184"/>
                    </a:lnTo>
                    <a:lnTo>
                      <a:pt x="222" y="58"/>
                    </a:lnTo>
                    <a:lnTo>
                      <a:pt x="320" y="0"/>
                    </a:lnTo>
                    <a:close/>
                  </a:path>
                </a:pathLst>
              </a:custGeom>
              <a:solidFill>
                <a:schemeClr val="accent1">
                  <a:alpha val="40000"/>
                </a:schemeClr>
              </a:solidFill>
              <a:ln>
                <a:noFill/>
              </a:ln>
            </p:spPr>
            <p:txBody>
              <a:bodyPr vert="horz" wrap="square" lIns="91440" tIns="45720" rIns="91440" bIns="45720" numCol="1" anchor="t" anchorCtr="0" compatLnSpc="1">
                <a:noAutofit/>
              </a:bodyPr>
              <a:lstStyle/>
              <a:p>
                <a:pPr lvl="0"/>
                <a:endParaRPr lang="en-US"/>
              </a:p>
            </p:txBody>
          </p:sp>
        </p:grpSp>
        <p:grpSp>
          <p:nvGrpSpPr>
            <p:cNvPr id="29" name="Group 28"/>
            <p:cNvGrpSpPr/>
            <p:nvPr userDrawn="1"/>
          </p:nvGrpSpPr>
          <p:grpSpPr>
            <a:xfrm>
              <a:off x="4952859" y="2305049"/>
              <a:ext cx="508001" cy="584199"/>
              <a:chOff x="3413126" y="2305050"/>
              <a:chExt cx="508000" cy="584200"/>
            </a:xfrm>
          </p:grpSpPr>
          <p:sp>
            <p:nvSpPr>
              <p:cNvPr id="52" name="Freeform 47"/>
              <p:cNvSpPr/>
              <p:nvPr userDrawn="1"/>
            </p:nvSpPr>
            <p:spPr bwMode="auto">
              <a:xfrm>
                <a:off x="3413126" y="2305050"/>
                <a:ext cx="508000" cy="292100"/>
              </a:xfrm>
              <a:custGeom>
                <a:avLst/>
                <a:gdLst>
                  <a:gd name="T0" fmla="*/ 320 w 320"/>
                  <a:gd name="T1" fmla="*/ 184 h 184"/>
                  <a:gd name="T2" fmla="*/ 256 w 320"/>
                  <a:gd name="T3" fmla="*/ 148 h 184"/>
                  <a:gd name="T4" fmla="*/ 0 w 320"/>
                  <a:gd name="T5" fmla="*/ 0 h 184"/>
                  <a:gd name="T6" fmla="*/ 0 w 320"/>
                  <a:gd name="T7" fmla="*/ 184 h 184"/>
                  <a:gd name="T8" fmla="*/ 320 w 320"/>
                  <a:gd name="T9" fmla="*/ 184 h 184"/>
                  <a:gd name="T10" fmla="*/ 32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320" y="184"/>
                    </a:moveTo>
                    <a:lnTo>
                      <a:pt x="256" y="148"/>
                    </a:lnTo>
                    <a:lnTo>
                      <a:pt x="0" y="0"/>
                    </a:lnTo>
                    <a:lnTo>
                      <a:pt x="0" y="184"/>
                    </a:lnTo>
                    <a:lnTo>
                      <a:pt x="320" y="184"/>
                    </a:lnTo>
                    <a:lnTo>
                      <a:pt x="320" y="184"/>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sp>
            <p:nvSpPr>
              <p:cNvPr id="53" name="Freeform 48"/>
              <p:cNvSpPr/>
              <p:nvPr userDrawn="1"/>
            </p:nvSpPr>
            <p:spPr bwMode="auto">
              <a:xfrm>
                <a:off x="3413126" y="2597150"/>
                <a:ext cx="508000" cy="292100"/>
              </a:xfrm>
              <a:custGeom>
                <a:avLst/>
                <a:gdLst>
                  <a:gd name="T0" fmla="*/ 0 w 320"/>
                  <a:gd name="T1" fmla="*/ 0 h 184"/>
                  <a:gd name="T2" fmla="*/ 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0" y="184"/>
                    </a:lnTo>
                    <a:lnTo>
                      <a:pt x="320" y="0"/>
                    </a:lnTo>
                    <a:lnTo>
                      <a:pt x="0" y="0"/>
                    </a:lnTo>
                    <a:close/>
                  </a:path>
                </a:pathLst>
              </a:custGeom>
              <a:solidFill>
                <a:schemeClr val="accent1">
                  <a:alpha val="70000"/>
                </a:schemeClr>
              </a:solidFill>
              <a:ln>
                <a:noFill/>
              </a:ln>
            </p:spPr>
            <p:txBody>
              <a:bodyPr vert="horz" wrap="square" lIns="91440" tIns="45720" rIns="91440" bIns="45720" numCol="1" anchor="t" anchorCtr="0" compatLnSpc="1">
                <a:noAutofit/>
              </a:bodyPr>
              <a:lstStyle/>
              <a:p>
                <a:pPr lvl="0"/>
                <a:endParaRPr lang="en-US"/>
              </a:p>
            </p:txBody>
          </p:sp>
        </p:grpSp>
        <p:grpSp>
          <p:nvGrpSpPr>
            <p:cNvPr id="30" name="Group 29"/>
            <p:cNvGrpSpPr/>
            <p:nvPr userDrawn="1"/>
          </p:nvGrpSpPr>
          <p:grpSpPr>
            <a:xfrm>
              <a:off x="5460858" y="2889248"/>
              <a:ext cx="508001" cy="584199"/>
              <a:chOff x="3921126" y="2889250"/>
              <a:chExt cx="508000" cy="584200"/>
            </a:xfrm>
          </p:grpSpPr>
          <p:sp>
            <p:nvSpPr>
              <p:cNvPr id="50" name="Freeform 49"/>
              <p:cNvSpPr/>
              <p:nvPr userDrawn="1"/>
            </p:nvSpPr>
            <p:spPr bwMode="auto">
              <a:xfrm>
                <a:off x="3921126" y="3181350"/>
                <a:ext cx="508000" cy="292100"/>
              </a:xfrm>
              <a:custGeom>
                <a:avLst/>
                <a:gdLst>
                  <a:gd name="T0" fmla="*/ 320 w 320"/>
                  <a:gd name="T1" fmla="*/ 184 h 184"/>
                  <a:gd name="T2" fmla="*/ 320 w 320"/>
                  <a:gd name="T3" fmla="*/ 0 h 184"/>
                  <a:gd name="T4" fmla="*/ 0 w 320"/>
                  <a:gd name="T5" fmla="*/ 0 h 184"/>
                  <a:gd name="T6" fmla="*/ 320 w 320"/>
                  <a:gd name="T7" fmla="*/ 184 h 184"/>
                </a:gdLst>
                <a:ahLst/>
                <a:cxnLst>
                  <a:cxn ang="0">
                    <a:pos x="T0" y="T1"/>
                  </a:cxn>
                  <a:cxn ang="0">
                    <a:pos x="T2" y="T3"/>
                  </a:cxn>
                  <a:cxn ang="0">
                    <a:pos x="T4" y="T5"/>
                  </a:cxn>
                  <a:cxn ang="0">
                    <a:pos x="T6" y="T7"/>
                  </a:cxn>
                </a:cxnLst>
                <a:rect l="0" t="0" r="r" b="b"/>
                <a:pathLst>
                  <a:path w="320" h="184">
                    <a:moveTo>
                      <a:pt x="320" y="184"/>
                    </a:moveTo>
                    <a:lnTo>
                      <a:pt x="320" y="0"/>
                    </a:lnTo>
                    <a:lnTo>
                      <a:pt x="0" y="0"/>
                    </a:lnTo>
                    <a:lnTo>
                      <a:pt x="32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sp>
            <p:nvSpPr>
              <p:cNvPr id="51" name="Freeform 50"/>
              <p:cNvSpPr/>
              <p:nvPr userDrawn="1"/>
            </p:nvSpPr>
            <p:spPr bwMode="auto">
              <a:xfrm>
                <a:off x="3921126" y="28892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50000"/>
                </a:schemeClr>
              </a:solidFill>
              <a:ln>
                <a:noFill/>
              </a:ln>
            </p:spPr>
            <p:txBody>
              <a:bodyPr vert="horz" wrap="square" lIns="91440" tIns="45720" rIns="91440" bIns="45720" numCol="1" anchor="t" anchorCtr="0" compatLnSpc="1">
                <a:noAutofit/>
              </a:bodyPr>
              <a:lstStyle/>
              <a:p>
                <a:pPr lvl="0"/>
                <a:endParaRPr lang="en-US"/>
              </a:p>
            </p:txBody>
          </p:sp>
        </p:grpSp>
        <p:grpSp>
          <p:nvGrpSpPr>
            <p:cNvPr id="31" name="Group 30"/>
            <p:cNvGrpSpPr/>
            <p:nvPr userDrawn="1"/>
          </p:nvGrpSpPr>
          <p:grpSpPr>
            <a:xfrm>
              <a:off x="4952858" y="3473448"/>
              <a:ext cx="508002" cy="584202"/>
              <a:chOff x="3413126" y="3473448"/>
              <a:chExt cx="508002" cy="584202"/>
            </a:xfrm>
          </p:grpSpPr>
          <p:sp>
            <p:nvSpPr>
              <p:cNvPr id="48" name="Freeform 51"/>
              <p:cNvSpPr/>
              <p:nvPr userDrawn="1"/>
            </p:nvSpPr>
            <p:spPr bwMode="auto">
              <a:xfrm>
                <a:off x="3413127" y="3473448"/>
                <a:ext cx="508001" cy="292100"/>
              </a:xfrm>
              <a:custGeom>
                <a:avLst/>
                <a:gdLst>
                  <a:gd name="T0" fmla="*/ 260 w 320"/>
                  <a:gd name="T1" fmla="*/ 150 h 184"/>
                  <a:gd name="T2" fmla="*/ 0 w 320"/>
                  <a:gd name="T3" fmla="*/ 0 h 184"/>
                  <a:gd name="T4" fmla="*/ 0 w 320"/>
                  <a:gd name="T5" fmla="*/ 184 h 184"/>
                  <a:gd name="T6" fmla="*/ 320 w 320"/>
                  <a:gd name="T7" fmla="*/ 184 h 184"/>
                  <a:gd name="T8" fmla="*/ 260 w 320"/>
                  <a:gd name="T9" fmla="*/ 150 h 184"/>
                </a:gdLst>
                <a:ahLst/>
                <a:cxnLst>
                  <a:cxn ang="0">
                    <a:pos x="T0" y="T1"/>
                  </a:cxn>
                  <a:cxn ang="0">
                    <a:pos x="T2" y="T3"/>
                  </a:cxn>
                  <a:cxn ang="0">
                    <a:pos x="T4" y="T5"/>
                  </a:cxn>
                  <a:cxn ang="0">
                    <a:pos x="T6" y="T7"/>
                  </a:cxn>
                  <a:cxn ang="0">
                    <a:pos x="T8" y="T9"/>
                  </a:cxn>
                </a:cxnLst>
                <a:rect l="0" t="0" r="r" b="b"/>
                <a:pathLst>
                  <a:path w="320" h="184">
                    <a:moveTo>
                      <a:pt x="260" y="150"/>
                    </a:moveTo>
                    <a:lnTo>
                      <a:pt x="0" y="0"/>
                    </a:lnTo>
                    <a:lnTo>
                      <a:pt x="0" y="184"/>
                    </a:lnTo>
                    <a:lnTo>
                      <a:pt x="320" y="184"/>
                    </a:lnTo>
                    <a:lnTo>
                      <a:pt x="260" y="15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sp>
            <p:nvSpPr>
              <p:cNvPr id="49" name="Freeform 52"/>
              <p:cNvSpPr/>
              <p:nvPr userDrawn="1"/>
            </p:nvSpPr>
            <p:spPr bwMode="auto">
              <a:xfrm>
                <a:off x="3413126" y="3765550"/>
                <a:ext cx="508000" cy="292100"/>
              </a:xfrm>
              <a:custGeom>
                <a:avLst/>
                <a:gdLst>
                  <a:gd name="T0" fmla="*/ 0 w 320"/>
                  <a:gd name="T1" fmla="*/ 0 h 184"/>
                  <a:gd name="T2" fmla="*/ 0 w 320"/>
                  <a:gd name="T3" fmla="*/ 184 h 184"/>
                  <a:gd name="T4" fmla="*/ 320 w 320"/>
                  <a:gd name="T5" fmla="*/ 0 h 184"/>
                  <a:gd name="T6" fmla="*/ 320 w 320"/>
                  <a:gd name="T7" fmla="*/ 0 h 184"/>
                  <a:gd name="T8" fmla="*/ 0 w 320"/>
                  <a:gd name="T9" fmla="*/ 0 h 184"/>
                </a:gdLst>
                <a:ahLst/>
                <a:cxnLst>
                  <a:cxn ang="0">
                    <a:pos x="T0" y="T1"/>
                  </a:cxn>
                  <a:cxn ang="0">
                    <a:pos x="T2" y="T3"/>
                  </a:cxn>
                  <a:cxn ang="0">
                    <a:pos x="T4" y="T5"/>
                  </a:cxn>
                  <a:cxn ang="0">
                    <a:pos x="T6" y="T7"/>
                  </a:cxn>
                  <a:cxn ang="0">
                    <a:pos x="T8" y="T9"/>
                  </a:cxn>
                </a:cxnLst>
                <a:rect l="0" t="0" r="r" b="b"/>
                <a:pathLst>
                  <a:path w="320" h="184">
                    <a:moveTo>
                      <a:pt x="0" y="0"/>
                    </a:moveTo>
                    <a:lnTo>
                      <a:pt x="0" y="184"/>
                    </a:lnTo>
                    <a:lnTo>
                      <a:pt x="320" y="0"/>
                    </a:lnTo>
                    <a:lnTo>
                      <a:pt x="320" y="0"/>
                    </a:lnTo>
                    <a:lnTo>
                      <a:pt x="0" y="0"/>
                    </a:lnTo>
                    <a:close/>
                  </a:path>
                </a:pathLst>
              </a:custGeom>
              <a:solidFill>
                <a:schemeClr val="accent1">
                  <a:alpha val="20000"/>
                </a:schemeClr>
              </a:solidFill>
              <a:ln>
                <a:noFill/>
              </a:ln>
            </p:spPr>
            <p:txBody>
              <a:bodyPr vert="horz" wrap="square" lIns="91440" tIns="45720" rIns="91440" bIns="45720" numCol="1" anchor="t" anchorCtr="0" compatLnSpc="1">
                <a:noAutofit/>
              </a:bodyPr>
              <a:lstStyle/>
              <a:p>
                <a:pPr lvl="0"/>
                <a:endParaRPr lang="en-US"/>
              </a:p>
            </p:txBody>
          </p:sp>
        </p:grpSp>
        <p:grpSp>
          <p:nvGrpSpPr>
            <p:cNvPr id="32" name="Group 31"/>
            <p:cNvGrpSpPr/>
            <p:nvPr userDrawn="1"/>
          </p:nvGrpSpPr>
          <p:grpSpPr>
            <a:xfrm>
              <a:off x="5460858" y="2305049"/>
              <a:ext cx="508001" cy="584199"/>
              <a:chOff x="3921126" y="2305050"/>
              <a:chExt cx="508000" cy="584200"/>
            </a:xfrm>
          </p:grpSpPr>
          <p:sp>
            <p:nvSpPr>
              <p:cNvPr id="46" name="Freeform 55"/>
              <p:cNvSpPr/>
              <p:nvPr userDrawn="1"/>
            </p:nvSpPr>
            <p:spPr bwMode="auto">
              <a:xfrm>
                <a:off x="3921126" y="2305050"/>
                <a:ext cx="508000" cy="292100"/>
              </a:xfrm>
              <a:custGeom>
                <a:avLst/>
                <a:gdLst>
                  <a:gd name="T0" fmla="*/ 0 w 320"/>
                  <a:gd name="T1" fmla="*/ 184 h 184"/>
                  <a:gd name="T2" fmla="*/ 320 w 320"/>
                  <a:gd name="T3" fmla="*/ 184 h 184"/>
                  <a:gd name="T4" fmla="*/ 320 w 320"/>
                  <a:gd name="T5" fmla="*/ 0 h 184"/>
                  <a:gd name="T6" fmla="*/ 0 w 320"/>
                  <a:gd name="T7" fmla="*/ 184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320" y="184"/>
                    </a:lnTo>
                    <a:lnTo>
                      <a:pt x="320" y="0"/>
                    </a:lnTo>
                    <a:lnTo>
                      <a:pt x="0" y="184"/>
                    </a:lnTo>
                    <a:lnTo>
                      <a:pt x="0" y="184"/>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sp>
            <p:nvSpPr>
              <p:cNvPr id="47" name="Freeform 56"/>
              <p:cNvSpPr/>
              <p:nvPr userDrawn="1"/>
            </p:nvSpPr>
            <p:spPr bwMode="auto">
              <a:xfrm>
                <a:off x="3921126" y="2597150"/>
                <a:ext cx="508000" cy="292100"/>
              </a:xfrm>
              <a:custGeom>
                <a:avLst/>
                <a:gdLst>
                  <a:gd name="T0" fmla="*/ 0 w 320"/>
                  <a:gd name="T1" fmla="*/ 0 h 184"/>
                  <a:gd name="T2" fmla="*/ 320 w 320"/>
                  <a:gd name="T3" fmla="*/ 184 h 184"/>
                  <a:gd name="T4" fmla="*/ 320 w 320"/>
                  <a:gd name="T5" fmla="*/ 0 h 184"/>
                  <a:gd name="T6" fmla="*/ 0 w 320"/>
                  <a:gd name="T7" fmla="*/ 0 h 184"/>
                </a:gdLst>
                <a:ahLst/>
                <a:cxnLst>
                  <a:cxn ang="0">
                    <a:pos x="T0" y="T1"/>
                  </a:cxn>
                  <a:cxn ang="0">
                    <a:pos x="T2" y="T3"/>
                  </a:cxn>
                  <a:cxn ang="0">
                    <a:pos x="T4" y="T5"/>
                  </a:cxn>
                  <a:cxn ang="0">
                    <a:pos x="T6" y="T7"/>
                  </a:cxn>
                </a:cxnLst>
                <a:rect l="0" t="0" r="r" b="b"/>
                <a:pathLst>
                  <a:path w="320" h="184">
                    <a:moveTo>
                      <a:pt x="0" y="0"/>
                    </a:moveTo>
                    <a:lnTo>
                      <a:pt x="320" y="184"/>
                    </a:lnTo>
                    <a:lnTo>
                      <a:pt x="320" y="0"/>
                    </a:lnTo>
                    <a:lnTo>
                      <a:pt x="0" y="0"/>
                    </a:lnTo>
                    <a:close/>
                  </a:path>
                </a:pathLst>
              </a:custGeom>
              <a:solidFill>
                <a:schemeClr val="accent1">
                  <a:alpha val="80000"/>
                </a:schemeClr>
              </a:solidFill>
              <a:ln>
                <a:noFill/>
              </a:ln>
            </p:spPr>
            <p:txBody>
              <a:bodyPr vert="horz" wrap="square" lIns="91440" tIns="45720" rIns="91440" bIns="45720" numCol="1" anchor="t" anchorCtr="0" compatLnSpc="1">
                <a:noAutofit/>
              </a:bodyPr>
              <a:lstStyle/>
              <a:p>
                <a:pPr lvl="0"/>
                <a:endParaRPr lang="en-US"/>
              </a:p>
            </p:txBody>
          </p:sp>
        </p:grpSp>
        <p:grpSp>
          <p:nvGrpSpPr>
            <p:cNvPr id="33" name="Group 32"/>
            <p:cNvGrpSpPr/>
            <p:nvPr userDrawn="1"/>
          </p:nvGrpSpPr>
          <p:grpSpPr>
            <a:xfrm>
              <a:off x="4952858" y="2597150"/>
              <a:ext cx="1016000" cy="584200"/>
              <a:chOff x="3413126" y="2597150"/>
              <a:chExt cx="1016000" cy="584200"/>
            </a:xfrm>
          </p:grpSpPr>
          <p:sp>
            <p:nvSpPr>
              <p:cNvPr id="42" name="Freeform 58"/>
              <p:cNvSpPr/>
              <p:nvPr userDrawn="1"/>
            </p:nvSpPr>
            <p:spPr bwMode="auto">
              <a:xfrm>
                <a:off x="3413126" y="2597150"/>
                <a:ext cx="508000" cy="292100"/>
              </a:xfrm>
              <a:custGeom>
                <a:avLst/>
                <a:gdLst>
                  <a:gd name="T0" fmla="*/ 0 w 320"/>
                  <a:gd name="T1" fmla="*/ 184 h 184"/>
                  <a:gd name="T2" fmla="*/ 0 w 320"/>
                  <a:gd name="T3" fmla="*/ 184 h 184"/>
                  <a:gd name="T4" fmla="*/ 320 w 320"/>
                  <a:gd name="T5" fmla="*/ 184 h 184"/>
                  <a:gd name="T6" fmla="*/ 320 w 320"/>
                  <a:gd name="T7" fmla="*/ 0 h 184"/>
                  <a:gd name="T8" fmla="*/ 320 w 320"/>
                  <a:gd name="T9" fmla="*/ 0 h 184"/>
                  <a:gd name="T10" fmla="*/ 0 w 320"/>
                  <a:gd name="T11" fmla="*/ 184 h 184"/>
                </a:gdLst>
                <a:ahLst/>
                <a:cxnLst>
                  <a:cxn ang="0">
                    <a:pos x="T0" y="T1"/>
                  </a:cxn>
                  <a:cxn ang="0">
                    <a:pos x="T2" y="T3"/>
                  </a:cxn>
                  <a:cxn ang="0">
                    <a:pos x="T4" y="T5"/>
                  </a:cxn>
                  <a:cxn ang="0">
                    <a:pos x="T6" y="T7"/>
                  </a:cxn>
                  <a:cxn ang="0">
                    <a:pos x="T8" y="T9"/>
                  </a:cxn>
                  <a:cxn ang="0">
                    <a:pos x="T10" y="T11"/>
                  </a:cxn>
                </a:cxnLst>
                <a:rect l="0" t="0" r="r" b="b"/>
                <a:pathLst>
                  <a:path w="320" h="184">
                    <a:moveTo>
                      <a:pt x="0" y="184"/>
                    </a:moveTo>
                    <a:lnTo>
                      <a:pt x="0" y="184"/>
                    </a:lnTo>
                    <a:lnTo>
                      <a:pt x="320" y="184"/>
                    </a:lnTo>
                    <a:lnTo>
                      <a:pt x="320" y="0"/>
                    </a:lnTo>
                    <a:lnTo>
                      <a:pt x="32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3" name="Freeform 59"/>
              <p:cNvSpPr/>
              <p:nvPr userDrawn="1"/>
            </p:nvSpPr>
            <p:spPr bwMode="auto">
              <a:xfrm>
                <a:off x="3921126" y="2889250"/>
                <a:ext cx="508000" cy="292100"/>
              </a:xfrm>
              <a:custGeom>
                <a:avLst/>
                <a:gdLst>
                  <a:gd name="T0" fmla="*/ 0 w 320"/>
                  <a:gd name="T1" fmla="*/ 184 h 184"/>
                  <a:gd name="T2" fmla="*/ 0 w 320"/>
                  <a:gd name="T3" fmla="*/ 184 h 184"/>
                  <a:gd name="T4" fmla="*/ 320 w 320"/>
                  <a:gd name="T5" fmla="*/ 0 h 184"/>
                  <a:gd name="T6" fmla="*/ 0 w 320"/>
                  <a:gd name="T7" fmla="*/ 0 h 184"/>
                  <a:gd name="T8" fmla="*/ 0 w 320"/>
                  <a:gd name="T9" fmla="*/ 184 h 184"/>
                </a:gdLst>
                <a:ahLst/>
                <a:cxnLst>
                  <a:cxn ang="0">
                    <a:pos x="T0" y="T1"/>
                  </a:cxn>
                  <a:cxn ang="0">
                    <a:pos x="T2" y="T3"/>
                  </a:cxn>
                  <a:cxn ang="0">
                    <a:pos x="T4" y="T5"/>
                  </a:cxn>
                  <a:cxn ang="0">
                    <a:pos x="T6" y="T7"/>
                  </a:cxn>
                  <a:cxn ang="0">
                    <a:pos x="T8" y="T9"/>
                  </a:cxn>
                </a:cxnLst>
                <a:rect l="0" t="0" r="r" b="b"/>
                <a:pathLst>
                  <a:path w="320" h="184">
                    <a:moveTo>
                      <a:pt x="0" y="184"/>
                    </a:moveTo>
                    <a:lnTo>
                      <a:pt x="0" y="184"/>
                    </a:lnTo>
                    <a:lnTo>
                      <a:pt x="320" y="0"/>
                    </a:lnTo>
                    <a:lnTo>
                      <a:pt x="0" y="0"/>
                    </a:lnTo>
                    <a:lnTo>
                      <a:pt x="0" y="18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4" name="Freeform 60"/>
              <p:cNvSpPr/>
              <p:nvPr userDrawn="1"/>
            </p:nvSpPr>
            <p:spPr bwMode="auto">
              <a:xfrm>
                <a:off x="3413126" y="2889250"/>
                <a:ext cx="508000" cy="292100"/>
              </a:xfrm>
              <a:custGeom>
                <a:avLst/>
                <a:gdLst>
                  <a:gd name="T0" fmla="*/ 78 w 320"/>
                  <a:gd name="T1" fmla="*/ 44 h 184"/>
                  <a:gd name="T2" fmla="*/ 320 w 320"/>
                  <a:gd name="T3" fmla="*/ 184 h 184"/>
                  <a:gd name="T4" fmla="*/ 320 w 320"/>
                  <a:gd name="T5" fmla="*/ 0 h 184"/>
                  <a:gd name="T6" fmla="*/ 0 w 320"/>
                  <a:gd name="T7" fmla="*/ 0 h 184"/>
                  <a:gd name="T8" fmla="*/ 78 w 320"/>
                  <a:gd name="T9" fmla="*/ 44 h 184"/>
                </a:gdLst>
                <a:ahLst/>
                <a:cxnLst>
                  <a:cxn ang="0">
                    <a:pos x="T0" y="T1"/>
                  </a:cxn>
                  <a:cxn ang="0">
                    <a:pos x="T2" y="T3"/>
                  </a:cxn>
                  <a:cxn ang="0">
                    <a:pos x="T4" y="T5"/>
                  </a:cxn>
                  <a:cxn ang="0">
                    <a:pos x="T6" y="T7"/>
                  </a:cxn>
                  <a:cxn ang="0">
                    <a:pos x="T8" y="T9"/>
                  </a:cxn>
                </a:cxnLst>
                <a:rect l="0" t="0" r="r" b="b"/>
                <a:pathLst>
                  <a:path w="320" h="184">
                    <a:moveTo>
                      <a:pt x="78" y="44"/>
                    </a:moveTo>
                    <a:lnTo>
                      <a:pt x="320" y="184"/>
                    </a:lnTo>
                    <a:lnTo>
                      <a:pt x="320" y="0"/>
                    </a:lnTo>
                    <a:lnTo>
                      <a:pt x="0" y="0"/>
                    </a:lnTo>
                    <a:lnTo>
                      <a:pt x="78" y="44"/>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sp>
            <p:nvSpPr>
              <p:cNvPr id="45" name="Freeform 62"/>
              <p:cNvSpPr/>
              <p:nvPr userDrawn="1"/>
            </p:nvSpPr>
            <p:spPr bwMode="auto">
              <a:xfrm>
                <a:off x="3921126" y="2597150"/>
                <a:ext cx="508000" cy="292100"/>
              </a:xfrm>
              <a:custGeom>
                <a:avLst/>
                <a:gdLst>
                  <a:gd name="T0" fmla="*/ 0 w 320"/>
                  <a:gd name="T1" fmla="*/ 0 h 184"/>
                  <a:gd name="T2" fmla="*/ 0 w 320"/>
                  <a:gd name="T3" fmla="*/ 184 h 184"/>
                  <a:gd name="T4" fmla="*/ 320 w 320"/>
                  <a:gd name="T5" fmla="*/ 184 h 184"/>
                  <a:gd name="T6" fmla="*/ 320 w 320"/>
                  <a:gd name="T7" fmla="*/ 184 h 184"/>
                  <a:gd name="T8" fmla="*/ 0 w 320"/>
                  <a:gd name="T9" fmla="*/ 0 h 184"/>
                  <a:gd name="T10" fmla="*/ 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0" y="0"/>
                    </a:moveTo>
                    <a:lnTo>
                      <a:pt x="0" y="184"/>
                    </a:lnTo>
                    <a:lnTo>
                      <a:pt x="320" y="184"/>
                    </a:lnTo>
                    <a:lnTo>
                      <a:pt x="320" y="184"/>
                    </a:lnTo>
                    <a:lnTo>
                      <a:pt x="0" y="0"/>
                    </a:lnTo>
                    <a:lnTo>
                      <a:pt x="0" y="0"/>
                    </a:lnTo>
                    <a:close/>
                  </a:path>
                </a:pathLst>
              </a:custGeom>
              <a:solidFill>
                <a:schemeClr val="accent1">
                  <a:alpha val="60000"/>
                </a:schemeClr>
              </a:solidFill>
              <a:ln>
                <a:noFill/>
              </a:ln>
            </p:spPr>
            <p:txBody>
              <a:bodyPr vert="horz" wrap="square" lIns="91440" tIns="45720" rIns="91440" bIns="45720" numCol="1" anchor="t" anchorCtr="0" compatLnSpc="1">
                <a:noAutofit/>
              </a:bodyPr>
              <a:lstStyle/>
              <a:p>
                <a:pPr lvl="0"/>
                <a:endParaRPr lang="en-US"/>
              </a:p>
            </p:txBody>
          </p:sp>
        </p:grpSp>
        <p:grpSp>
          <p:nvGrpSpPr>
            <p:cNvPr id="34" name="Group 33"/>
            <p:cNvGrpSpPr/>
            <p:nvPr userDrawn="1"/>
          </p:nvGrpSpPr>
          <p:grpSpPr>
            <a:xfrm>
              <a:off x="4952861" y="2305051"/>
              <a:ext cx="1016001" cy="292100"/>
              <a:chOff x="3413126" y="2305050"/>
              <a:chExt cx="1016000" cy="292100"/>
            </a:xfrm>
          </p:grpSpPr>
          <p:sp>
            <p:nvSpPr>
              <p:cNvPr id="38" name="Freeform 65"/>
              <p:cNvSpPr/>
              <p:nvPr userDrawn="1"/>
            </p:nvSpPr>
            <p:spPr bwMode="auto">
              <a:xfrm>
                <a:off x="3413126" y="2305050"/>
                <a:ext cx="508000" cy="292100"/>
              </a:xfrm>
              <a:custGeom>
                <a:avLst/>
                <a:gdLst>
                  <a:gd name="T0" fmla="*/ 320 w 320"/>
                  <a:gd name="T1" fmla="*/ 0 h 184"/>
                  <a:gd name="T2" fmla="*/ 0 w 320"/>
                  <a:gd name="T3" fmla="*/ 0 h 184"/>
                  <a:gd name="T4" fmla="*/ 0 w 320"/>
                  <a:gd name="T5" fmla="*/ 0 h 184"/>
                  <a:gd name="T6" fmla="*/ 256 w 320"/>
                  <a:gd name="T7" fmla="*/ 148 h 184"/>
                  <a:gd name="T8" fmla="*/ 320 w 320"/>
                  <a:gd name="T9" fmla="*/ 184 h 184"/>
                  <a:gd name="T10" fmla="*/ 320 w 320"/>
                  <a:gd name="T11" fmla="*/ 0 h 184"/>
                </a:gdLst>
                <a:ahLst/>
                <a:cxnLst>
                  <a:cxn ang="0">
                    <a:pos x="T0" y="T1"/>
                  </a:cxn>
                  <a:cxn ang="0">
                    <a:pos x="T2" y="T3"/>
                  </a:cxn>
                  <a:cxn ang="0">
                    <a:pos x="T4" y="T5"/>
                  </a:cxn>
                  <a:cxn ang="0">
                    <a:pos x="T6" y="T7"/>
                  </a:cxn>
                  <a:cxn ang="0">
                    <a:pos x="T8" y="T9"/>
                  </a:cxn>
                  <a:cxn ang="0">
                    <a:pos x="T10" y="T11"/>
                  </a:cxn>
                </a:cxnLst>
                <a:rect l="0" t="0" r="r" b="b"/>
                <a:pathLst>
                  <a:path w="320" h="184">
                    <a:moveTo>
                      <a:pt x="320" y="0"/>
                    </a:moveTo>
                    <a:lnTo>
                      <a:pt x="0" y="0"/>
                    </a:lnTo>
                    <a:lnTo>
                      <a:pt x="0" y="0"/>
                    </a:lnTo>
                    <a:lnTo>
                      <a:pt x="256" y="148"/>
                    </a:lnTo>
                    <a:lnTo>
                      <a:pt x="320" y="184"/>
                    </a:lnTo>
                    <a:lnTo>
                      <a:pt x="320" y="0"/>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sp>
            <p:nvSpPr>
              <p:cNvPr id="39" name="Freeform 66"/>
              <p:cNvSpPr/>
              <p:nvPr userDrawn="1"/>
            </p:nvSpPr>
            <p:spPr bwMode="auto">
              <a:xfrm>
                <a:off x="3921126" y="2305050"/>
                <a:ext cx="508000" cy="292100"/>
              </a:xfrm>
              <a:custGeom>
                <a:avLst/>
                <a:gdLst>
                  <a:gd name="T0" fmla="*/ 0 w 320"/>
                  <a:gd name="T1" fmla="*/ 184 h 184"/>
                  <a:gd name="T2" fmla="*/ 0 w 320"/>
                  <a:gd name="T3" fmla="*/ 184 h 184"/>
                  <a:gd name="T4" fmla="*/ 0 w 320"/>
                  <a:gd name="T5" fmla="*/ 184 h 184"/>
                  <a:gd name="T6" fmla="*/ 320 w 320"/>
                  <a:gd name="T7" fmla="*/ 0 h 184"/>
                  <a:gd name="T8" fmla="*/ 320 w 320"/>
                  <a:gd name="T9" fmla="*/ 0 h 184"/>
                  <a:gd name="T10" fmla="*/ 0 w 320"/>
                  <a:gd name="T11" fmla="*/ 0 h 184"/>
                  <a:gd name="T12" fmla="*/ 0 w 320"/>
                  <a:gd name="T13" fmla="*/ 184 h 184"/>
                </a:gdLst>
                <a:ahLst/>
                <a:cxnLst>
                  <a:cxn ang="0">
                    <a:pos x="T0" y="T1"/>
                  </a:cxn>
                  <a:cxn ang="0">
                    <a:pos x="T2" y="T3"/>
                  </a:cxn>
                  <a:cxn ang="0">
                    <a:pos x="T4" y="T5"/>
                  </a:cxn>
                  <a:cxn ang="0">
                    <a:pos x="T6" y="T7"/>
                  </a:cxn>
                  <a:cxn ang="0">
                    <a:pos x="T8" y="T9"/>
                  </a:cxn>
                  <a:cxn ang="0">
                    <a:pos x="T10" y="T11"/>
                  </a:cxn>
                  <a:cxn ang="0">
                    <a:pos x="T12" y="T13"/>
                  </a:cxn>
                </a:cxnLst>
                <a:rect l="0" t="0" r="r" b="b"/>
                <a:pathLst>
                  <a:path w="320" h="184">
                    <a:moveTo>
                      <a:pt x="0" y="184"/>
                    </a:moveTo>
                    <a:lnTo>
                      <a:pt x="0" y="184"/>
                    </a:lnTo>
                    <a:lnTo>
                      <a:pt x="0" y="184"/>
                    </a:lnTo>
                    <a:lnTo>
                      <a:pt x="320" y="0"/>
                    </a:lnTo>
                    <a:lnTo>
                      <a:pt x="320" y="0"/>
                    </a:lnTo>
                    <a:lnTo>
                      <a:pt x="0" y="0"/>
                    </a:lnTo>
                    <a:lnTo>
                      <a:pt x="0" y="184"/>
                    </a:lnTo>
                    <a:close/>
                  </a:path>
                </a:pathLst>
              </a:custGeom>
              <a:solidFill>
                <a:schemeClr val="accent1">
                  <a:alpha val="90000"/>
                </a:schemeClr>
              </a:solidFill>
              <a:ln>
                <a:noFill/>
              </a:ln>
            </p:spPr>
            <p:txBody>
              <a:bodyPr vert="horz" wrap="square" lIns="91440" tIns="45720" rIns="91440" bIns="45720" numCol="1" anchor="t" anchorCtr="0" compatLnSpc="1">
                <a:noAutofit/>
              </a:bodyPr>
              <a:lstStyle/>
              <a:p>
                <a:pPr lvl="0"/>
                <a:endParaRPr lang="en-US"/>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hf hdr="0" dt="0"/>
  <p:txStyles>
    <p:titleStyle>
      <a:lvl1pPr algn="l" defTabSz="914400" rtl="0" eaLnBrk="1" latinLnBrk="0" hangingPunct="1">
        <a:lnSpc>
          <a:spcPts val="4200"/>
        </a:lnSpc>
        <a:spcBef>
          <a:spcPct val="0"/>
        </a:spcBef>
        <a:buNone/>
        <a:defRPr sz="3200" b="1"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5.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jpeg"/><Relationship Id="rId4" Type="http://schemas.openxmlformats.org/officeDocument/2006/relationships/image" Target="../media/image16.png"/><Relationship Id="rId9"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1.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5.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pPr>
              <a:lnSpc>
                <a:spcPct val="100000"/>
              </a:lnSpc>
            </a:pPr>
            <a:r>
              <a:rPr lang="en-US" altLang="zh-CN" dirty="0" smtClean="0"/>
              <a:t>Competitor Analysis Report</a:t>
            </a:r>
            <a:endParaRPr lang="ko-KR" altLang="en-US" b="0" dirty="0"/>
          </a:p>
        </p:txBody>
      </p:sp>
      <p:sp>
        <p:nvSpPr>
          <p:cNvPr id="4" name="바닥글 개체 틀 3"/>
          <p:cNvSpPr>
            <a:spLocks noGrp="1"/>
          </p:cNvSpPr>
          <p:nvPr>
            <p:ph type="ftr" sz="quarter" idx="4294967295"/>
          </p:nvPr>
        </p:nvSpPr>
        <p:spPr>
          <a:xfrm>
            <a:off x="652227" y="6119159"/>
            <a:ext cx="2802467" cy="491068"/>
          </a:xfrm>
        </p:spPr>
        <p:txBody>
          <a:bodyPr/>
          <a:lstStyle/>
          <a:p>
            <a:endParaRPr lang="en-US" dirty="0"/>
          </a:p>
        </p:txBody>
      </p:sp>
      <p:sp>
        <p:nvSpPr>
          <p:cNvPr id="8" name="Subtitle 7"/>
          <p:cNvSpPr>
            <a:spLocks noGrp="1"/>
          </p:cNvSpPr>
          <p:nvPr>
            <p:ph type="subTitle" idx="1"/>
          </p:nvPr>
        </p:nvSpPr>
        <p:spPr/>
        <p:txBody>
          <a:bodyPr/>
          <a:lstStyle/>
          <a:p>
            <a:r>
              <a:rPr lang="en-US" dirty="0" smtClean="0"/>
              <a:t>This Deck is to show the analysis from subjective and relatively objective views on McDonalds and its competitors in order to have a comprehensive understanding over McDonalds’ </a:t>
            </a:r>
            <a:r>
              <a:rPr lang="en-US" altLang="zh-CN" dirty="0" smtClean="0"/>
              <a:t>pros and cons in china local market so that some targeted suggestions like how to drive traffic and conversion from a data-driven view would be given to help McDonald</a:t>
            </a:r>
            <a:r>
              <a:rPr lang="zh-CN" altLang="en-US" dirty="0" smtClean="0"/>
              <a:t>‘</a:t>
            </a:r>
            <a:r>
              <a:rPr lang="en-US" altLang="zh-CN" dirty="0" smtClean="0"/>
              <a:t>s increase new customers and enhance existing customers loyalty.</a:t>
            </a:r>
            <a:endParaRPr lang="en-US" dirty="0"/>
          </a:p>
        </p:txBody>
      </p:sp>
      <p:sp>
        <p:nvSpPr>
          <p:cNvPr id="3" name="文本框 2"/>
          <p:cNvSpPr txBox="1"/>
          <p:nvPr/>
        </p:nvSpPr>
        <p:spPr>
          <a:xfrm>
            <a:off x="3748697" y="5240087"/>
            <a:ext cx="1646605" cy="369332"/>
          </a:xfrm>
          <a:prstGeom prst="rect">
            <a:avLst/>
          </a:prstGeom>
          <a:noFill/>
        </p:spPr>
        <p:txBody>
          <a:bodyPr wrap="none" rtlCol="0">
            <a:spAutoFit/>
          </a:bodyPr>
          <a:lstStyle/>
          <a:p>
            <a:r>
              <a:rPr lang="en-US" altLang="zh-CN" dirty="0" smtClean="0">
                <a:solidFill>
                  <a:schemeClr val="tx2">
                    <a:alpha val="40000"/>
                  </a:schemeClr>
                </a:solidFill>
              </a:rPr>
              <a:t>By David </a:t>
            </a:r>
            <a:r>
              <a:rPr lang="en-US" altLang="zh-CN" dirty="0">
                <a:solidFill>
                  <a:schemeClr val="tx2">
                    <a:alpha val="40000"/>
                  </a:schemeClr>
                </a:solidFill>
              </a:rPr>
              <a:t>Ding</a:t>
            </a:r>
            <a:endParaRPr lang="zh-CN" altLang="en-US" dirty="0">
              <a:solidFill>
                <a:schemeClr val="tx2">
                  <a:alpha val="40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8"/>
          <p:cNvSpPr/>
          <p:nvPr/>
        </p:nvSpPr>
        <p:spPr bwMode="auto">
          <a:xfrm>
            <a:off x="1588" y="4305300"/>
            <a:ext cx="6864350" cy="2552700"/>
          </a:xfrm>
          <a:custGeom>
            <a:avLst/>
            <a:gdLst>
              <a:gd name="T0" fmla="*/ 0 w 4324"/>
              <a:gd name="T1" fmla="*/ 1608 h 1608"/>
              <a:gd name="T2" fmla="*/ 2267 w 4324"/>
              <a:gd name="T3" fmla="*/ 1608 h 1608"/>
              <a:gd name="T4" fmla="*/ 4324 w 4324"/>
              <a:gd name="T5" fmla="*/ 0 h 1608"/>
              <a:gd name="T6" fmla="*/ 3937 w 4324"/>
              <a:gd name="T7" fmla="*/ 0 h 1608"/>
              <a:gd name="T8" fmla="*/ 0 w 4324"/>
              <a:gd name="T9" fmla="*/ 1608 h 1608"/>
            </a:gdLst>
            <a:ahLst/>
            <a:cxnLst>
              <a:cxn ang="0">
                <a:pos x="T0" y="T1"/>
              </a:cxn>
              <a:cxn ang="0">
                <a:pos x="T2" y="T3"/>
              </a:cxn>
              <a:cxn ang="0">
                <a:pos x="T4" y="T5"/>
              </a:cxn>
              <a:cxn ang="0">
                <a:pos x="T6" y="T7"/>
              </a:cxn>
              <a:cxn ang="0">
                <a:pos x="T8" y="T9"/>
              </a:cxn>
            </a:cxnLst>
            <a:rect l="0" t="0" r="r" b="b"/>
            <a:pathLst>
              <a:path w="4324" h="1608">
                <a:moveTo>
                  <a:pt x="0" y="1608"/>
                </a:moveTo>
                <a:lnTo>
                  <a:pt x="2267" y="1608"/>
                </a:lnTo>
                <a:lnTo>
                  <a:pt x="4324" y="0"/>
                </a:lnTo>
                <a:lnTo>
                  <a:pt x="3937" y="0"/>
                </a:lnTo>
                <a:lnTo>
                  <a:pt x="0" y="1608"/>
                </a:lnTo>
                <a:close/>
              </a:path>
            </a:pathLst>
          </a:custGeom>
          <a:solidFill>
            <a:schemeClr val="bg2">
              <a:alpha val="20000"/>
            </a:schemeClr>
          </a:solidFill>
          <a:ln>
            <a:noFill/>
          </a:ln>
        </p:spPr>
        <p:txBody>
          <a:bodyPr vert="horz" wrap="square" lIns="91440" tIns="45720" rIns="91440" bIns="45720" numCol="1" anchor="t" anchorCtr="0" compatLnSpc="1"/>
          <a:lstStyle/>
          <a:p>
            <a:endParaRPr lang="en-US"/>
          </a:p>
        </p:txBody>
      </p:sp>
      <p:sp>
        <p:nvSpPr>
          <p:cNvPr id="8" name="Freeform 59"/>
          <p:cNvSpPr/>
          <p:nvPr/>
        </p:nvSpPr>
        <p:spPr bwMode="auto">
          <a:xfrm>
            <a:off x="6251576" y="2416175"/>
            <a:ext cx="1512888" cy="1889125"/>
          </a:xfrm>
          <a:custGeom>
            <a:avLst/>
            <a:gdLst>
              <a:gd name="T0" fmla="*/ 953 w 953"/>
              <a:gd name="T1" fmla="*/ 230 h 1190"/>
              <a:gd name="T2" fmla="*/ 845 w 953"/>
              <a:gd name="T3" fmla="*/ 0 h 1190"/>
              <a:gd name="T4" fmla="*/ 511 w 953"/>
              <a:gd name="T5" fmla="*/ 230 h 1190"/>
              <a:gd name="T6" fmla="*/ 619 w 953"/>
              <a:gd name="T7" fmla="*/ 230 h 1190"/>
              <a:gd name="T8" fmla="*/ 0 w 953"/>
              <a:gd name="T9" fmla="*/ 1190 h 1190"/>
              <a:gd name="T10" fmla="*/ 387 w 953"/>
              <a:gd name="T11" fmla="*/ 1190 h 1190"/>
              <a:gd name="T12" fmla="*/ 845 w 953"/>
              <a:gd name="T13" fmla="*/ 230 h 1190"/>
              <a:gd name="T14" fmla="*/ 953 w 953"/>
              <a:gd name="T15" fmla="*/ 230 h 119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53" h="1190">
                <a:moveTo>
                  <a:pt x="953" y="230"/>
                </a:moveTo>
                <a:lnTo>
                  <a:pt x="845" y="0"/>
                </a:lnTo>
                <a:lnTo>
                  <a:pt x="511" y="230"/>
                </a:lnTo>
                <a:lnTo>
                  <a:pt x="619" y="230"/>
                </a:lnTo>
                <a:lnTo>
                  <a:pt x="0" y="1190"/>
                </a:lnTo>
                <a:lnTo>
                  <a:pt x="387" y="1190"/>
                </a:lnTo>
                <a:lnTo>
                  <a:pt x="845" y="230"/>
                </a:lnTo>
                <a:lnTo>
                  <a:pt x="953" y="230"/>
                </a:lnTo>
                <a:close/>
              </a:path>
            </a:pathLst>
          </a:custGeom>
          <a:solidFill>
            <a:schemeClr val="bg2">
              <a:alpha val="35000"/>
            </a:schemeClr>
          </a:solidFill>
          <a:ln>
            <a:noFill/>
          </a:ln>
        </p:spPr>
        <p:txBody>
          <a:bodyPr vert="horz" wrap="square" lIns="91440" tIns="45720" rIns="91440" bIns="45720" numCol="1" anchor="t" anchorCtr="0" compatLnSpc="1"/>
          <a:lstStyle/>
          <a:p>
            <a:endParaRPr lang="en-US"/>
          </a:p>
        </p:txBody>
      </p:sp>
      <p:sp>
        <p:nvSpPr>
          <p:cNvPr id="2" name="Title 1"/>
          <p:cNvSpPr>
            <a:spLocks noGrp="1"/>
          </p:cNvSpPr>
          <p:nvPr>
            <p:ph type="title"/>
          </p:nvPr>
        </p:nvSpPr>
        <p:spPr>
          <a:xfrm>
            <a:off x="479394" y="178063"/>
            <a:ext cx="8053419" cy="593682"/>
          </a:xfrm>
        </p:spPr>
        <p:txBody>
          <a:bodyPr>
            <a:normAutofit/>
          </a:bodyPr>
          <a:lstStyle/>
          <a:p>
            <a:r>
              <a:rPr lang="en-US" altLang="zh-CN" dirty="0" smtClean="0"/>
              <a:t> Brand Strategies (Long Term)</a:t>
            </a:r>
            <a:endParaRPr lang="en-US" altLang="zh-CN" dirty="0"/>
          </a:p>
        </p:txBody>
      </p:sp>
      <p:sp>
        <p:nvSpPr>
          <p:cNvPr id="3" name="Footer Placeholder 2"/>
          <p:cNvSpPr>
            <a:spLocks noGrp="1"/>
          </p:cNvSpPr>
          <p:nvPr>
            <p:ph type="ftr" sz="quarter" idx="4294967295"/>
          </p:nvPr>
        </p:nvSpPr>
        <p:spPr>
          <a:xfrm>
            <a:off x="5520266" y="6366933"/>
            <a:ext cx="2802467" cy="491068"/>
          </a:xfrm>
        </p:spPr>
        <p:txBody>
          <a:bodyPr/>
          <a:lstStyle/>
          <a:p>
            <a:endParaRPr lang="en-US" dirty="0"/>
          </a:p>
        </p:txBody>
      </p:sp>
      <p:sp>
        <p:nvSpPr>
          <p:cNvPr id="4" name="Slide Number Placeholder 3"/>
          <p:cNvSpPr>
            <a:spLocks noGrp="1"/>
          </p:cNvSpPr>
          <p:nvPr>
            <p:ph type="sldNum" sz="quarter" idx="12"/>
          </p:nvPr>
        </p:nvSpPr>
        <p:spPr/>
        <p:txBody>
          <a:bodyPr/>
          <a:lstStyle/>
          <a:p>
            <a:fld id="{8409FBBB-C588-4B8D-A7FF-E25C81CC24C8}" type="slidenum">
              <a:rPr lang="en-US" smtClean="0"/>
              <a:t>10</a:t>
            </a:fld>
            <a:endParaRPr lang="en-US"/>
          </a:p>
        </p:txBody>
      </p:sp>
      <p:sp>
        <p:nvSpPr>
          <p:cNvPr id="5" name="Text Placeholder 4"/>
          <p:cNvSpPr>
            <a:spLocks noGrp="1"/>
          </p:cNvSpPr>
          <p:nvPr>
            <p:ph type="body" sz="quarter" idx="13"/>
          </p:nvPr>
        </p:nvSpPr>
        <p:spPr>
          <a:xfrm>
            <a:off x="611188" y="713092"/>
            <a:ext cx="8239849" cy="456184"/>
          </a:xfrm>
        </p:spPr>
        <p:txBody>
          <a:bodyPr/>
          <a:lstStyle/>
          <a:p>
            <a:r>
              <a:rPr lang="en-US" altLang="ko-KR" dirty="0" smtClean="0"/>
              <a:t>A successfully brand strategy should be a long term without sacrifice on brand image in product, service, environment, and even brand idea and at the same time promote sales and scales to a larger level in a stable way, and even endure the risk in lower economy expectation environment</a:t>
            </a:r>
            <a:r>
              <a:rPr lang="en-US" altLang="ko-KR" dirty="0"/>
              <a:t>.</a:t>
            </a:r>
          </a:p>
        </p:txBody>
      </p:sp>
      <p:sp>
        <p:nvSpPr>
          <p:cNvPr id="9" name="Freeform 60"/>
          <p:cNvSpPr/>
          <p:nvPr/>
        </p:nvSpPr>
        <p:spPr bwMode="auto">
          <a:xfrm>
            <a:off x="6276976" y="4225549"/>
            <a:ext cx="2128838" cy="850900"/>
          </a:xfrm>
          <a:custGeom>
            <a:avLst/>
            <a:gdLst>
              <a:gd name="T0" fmla="*/ 1341 w 1341"/>
              <a:gd name="T1" fmla="*/ 536 h 536"/>
              <a:gd name="T2" fmla="*/ 298 w 1341"/>
              <a:gd name="T3" fmla="*/ 536 h 536"/>
              <a:gd name="T4" fmla="*/ 0 w 1341"/>
              <a:gd name="T5" fmla="*/ 0 h 536"/>
            </a:gdLst>
            <a:ahLst/>
            <a:cxnLst>
              <a:cxn ang="0">
                <a:pos x="T0" y="T1"/>
              </a:cxn>
              <a:cxn ang="0">
                <a:pos x="T2" y="T3"/>
              </a:cxn>
              <a:cxn ang="0">
                <a:pos x="T4" y="T5"/>
              </a:cxn>
            </a:cxnLst>
            <a:rect l="0" t="0" r="r" b="b"/>
            <a:pathLst>
              <a:path w="1341" h="536">
                <a:moveTo>
                  <a:pt x="1341" y="536"/>
                </a:moveTo>
                <a:lnTo>
                  <a:pt x="298" y="536"/>
                </a:lnTo>
                <a:lnTo>
                  <a:pt x="0" y="0"/>
                </a:lnTo>
              </a:path>
            </a:pathLst>
          </a:custGeom>
          <a:noFill/>
          <a:ln w="3175" cap="flat">
            <a:solidFill>
              <a:schemeClr val="accent4"/>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Freeform 61"/>
          <p:cNvSpPr/>
          <p:nvPr/>
        </p:nvSpPr>
        <p:spPr bwMode="auto">
          <a:xfrm>
            <a:off x="779463" y="4044062"/>
            <a:ext cx="2478088" cy="1438275"/>
          </a:xfrm>
          <a:custGeom>
            <a:avLst/>
            <a:gdLst>
              <a:gd name="T0" fmla="*/ 0 w 1561"/>
              <a:gd name="T1" fmla="*/ 0 h 906"/>
              <a:gd name="T2" fmla="*/ 1017 w 1561"/>
              <a:gd name="T3" fmla="*/ 0 h 906"/>
              <a:gd name="T4" fmla="*/ 1561 w 1561"/>
              <a:gd name="T5" fmla="*/ 906 h 906"/>
            </a:gdLst>
            <a:ahLst/>
            <a:cxnLst>
              <a:cxn ang="0">
                <a:pos x="T0" y="T1"/>
              </a:cxn>
              <a:cxn ang="0">
                <a:pos x="T2" y="T3"/>
              </a:cxn>
              <a:cxn ang="0">
                <a:pos x="T4" y="T5"/>
              </a:cxn>
            </a:cxnLst>
            <a:rect l="0" t="0" r="r" b="b"/>
            <a:pathLst>
              <a:path w="1561" h="906">
                <a:moveTo>
                  <a:pt x="0" y="0"/>
                </a:moveTo>
                <a:lnTo>
                  <a:pt x="1017" y="0"/>
                </a:lnTo>
                <a:lnTo>
                  <a:pt x="1561" y="906"/>
                </a:lnTo>
              </a:path>
            </a:pathLst>
          </a:custGeom>
          <a:noFill/>
          <a:ln w="3175" cap="flat">
            <a:solidFill>
              <a:schemeClr val="accent1"/>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1" name="Freeform 62"/>
          <p:cNvSpPr/>
          <p:nvPr/>
        </p:nvSpPr>
        <p:spPr bwMode="auto">
          <a:xfrm>
            <a:off x="779463" y="2112023"/>
            <a:ext cx="3722688" cy="2819400"/>
          </a:xfrm>
          <a:custGeom>
            <a:avLst/>
            <a:gdLst>
              <a:gd name="T0" fmla="*/ 0 w 2345"/>
              <a:gd name="T1" fmla="*/ 0 h 1776"/>
              <a:gd name="T2" fmla="*/ 1267 w 2345"/>
              <a:gd name="T3" fmla="*/ 0 h 1776"/>
              <a:gd name="T4" fmla="*/ 2345 w 2345"/>
              <a:gd name="T5" fmla="*/ 1776 h 1776"/>
            </a:gdLst>
            <a:ahLst/>
            <a:cxnLst>
              <a:cxn ang="0">
                <a:pos x="T0" y="T1"/>
              </a:cxn>
              <a:cxn ang="0">
                <a:pos x="T2" y="T3"/>
              </a:cxn>
              <a:cxn ang="0">
                <a:pos x="T4" y="T5"/>
              </a:cxn>
            </a:cxnLst>
            <a:rect l="0" t="0" r="r" b="b"/>
            <a:pathLst>
              <a:path w="2345" h="1776">
                <a:moveTo>
                  <a:pt x="0" y="0"/>
                </a:moveTo>
                <a:lnTo>
                  <a:pt x="1267" y="0"/>
                </a:lnTo>
                <a:lnTo>
                  <a:pt x="2345" y="1776"/>
                </a:lnTo>
              </a:path>
            </a:pathLst>
          </a:custGeom>
          <a:noFill/>
          <a:ln w="3175" cap="flat">
            <a:solidFill>
              <a:schemeClr val="accent2"/>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2" name="Freeform 63"/>
          <p:cNvSpPr/>
          <p:nvPr/>
        </p:nvSpPr>
        <p:spPr bwMode="auto">
          <a:xfrm>
            <a:off x="3708401" y="2112023"/>
            <a:ext cx="1790700" cy="2413000"/>
          </a:xfrm>
          <a:custGeom>
            <a:avLst/>
            <a:gdLst>
              <a:gd name="T0" fmla="*/ 0 w 1128"/>
              <a:gd name="T1" fmla="*/ 0 h 1520"/>
              <a:gd name="T2" fmla="*/ 1128 w 1128"/>
              <a:gd name="T3" fmla="*/ 0 h 1520"/>
              <a:gd name="T4" fmla="*/ 1128 w 1128"/>
              <a:gd name="T5" fmla="*/ 1520 h 1520"/>
            </a:gdLst>
            <a:ahLst/>
            <a:cxnLst>
              <a:cxn ang="0">
                <a:pos x="T0" y="T1"/>
              </a:cxn>
              <a:cxn ang="0">
                <a:pos x="T2" y="T3"/>
              </a:cxn>
              <a:cxn ang="0">
                <a:pos x="T4" y="T5"/>
              </a:cxn>
            </a:cxnLst>
            <a:rect l="0" t="0" r="r" b="b"/>
            <a:pathLst>
              <a:path w="1128" h="1520">
                <a:moveTo>
                  <a:pt x="0" y="0"/>
                </a:moveTo>
                <a:lnTo>
                  <a:pt x="1128" y="0"/>
                </a:lnTo>
                <a:lnTo>
                  <a:pt x="1128" y="1520"/>
                </a:lnTo>
              </a:path>
            </a:pathLst>
          </a:custGeom>
          <a:noFill/>
          <a:ln w="3175" cap="flat">
            <a:solidFill>
              <a:schemeClr val="accent3"/>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3" name="Oval 64"/>
          <p:cNvSpPr>
            <a:spLocks noChangeArrowheads="1"/>
          </p:cNvSpPr>
          <p:nvPr/>
        </p:nvSpPr>
        <p:spPr bwMode="auto">
          <a:xfrm>
            <a:off x="2574926" y="6054725"/>
            <a:ext cx="1368425" cy="273050"/>
          </a:xfrm>
          <a:prstGeom prst="ellipse">
            <a:avLst/>
          </a:pr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14" name="Oval 65"/>
          <p:cNvSpPr>
            <a:spLocks noChangeArrowheads="1"/>
          </p:cNvSpPr>
          <p:nvPr/>
        </p:nvSpPr>
        <p:spPr bwMode="auto">
          <a:xfrm>
            <a:off x="2574926" y="4822825"/>
            <a:ext cx="1368425" cy="1368425"/>
          </a:xfrm>
          <a:prstGeom prst="ellipse">
            <a:avLst/>
          </a:prstGeom>
          <a:solidFill>
            <a:schemeClr val="accent1"/>
          </a:solidFill>
          <a:ln>
            <a:noFill/>
          </a:ln>
        </p:spPr>
        <p:txBody>
          <a:bodyPr vert="horz" wrap="square" lIns="91440" tIns="45720" rIns="91440" bIns="45720" numCol="1" anchor="t" anchorCtr="0" compatLnSpc="1"/>
          <a:lstStyle/>
          <a:p>
            <a:endParaRPr lang="en-US"/>
          </a:p>
        </p:txBody>
      </p:sp>
      <p:sp>
        <p:nvSpPr>
          <p:cNvPr id="16" name="Oval 67"/>
          <p:cNvSpPr>
            <a:spLocks noChangeArrowheads="1"/>
          </p:cNvSpPr>
          <p:nvPr/>
        </p:nvSpPr>
        <p:spPr bwMode="auto">
          <a:xfrm>
            <a:off x="3978276" y="5362575"/>
            <a:ext cx="1044575" cy="206375"/>
          </a:xfrm>
          <a:prstGeom prst="ellipse">
            <a:avLst/>
          </a:pr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17" name="Oval 68"/>
          <p:cNvSpPr>
            <a:spLocks noChangeArrowheads="1"/>
          </p:cNvSpPr>
          <p:nvPr/>
        </p:nvSpPr>
        <p:spPr bwMode="auto">
          <a:xfrm>
            <a:off x="3978276" y="4422775"/>
            <a:ext cx="1044575" cy="1041400"/>
          </a:xfrm>
          <a:prstGeom prst="ellipse">
            <a:avLst/>
          </a:prstGeom>
          <a:solidFill>
            <a:schemeClr val="accent2"/>
          </a:solidFill>
          <a:ln>
            <a:noFill/>
          </a:ln>
        </p:spPr>
        <p:txBody>
          <a:bodyPr vert="horz" wrap="square" lIns="91440" tIns="45720" rIns="91440" bIns="45720" numCol="1" anchor="t" anchorCtr="0" compatLnSpc="1"/>
          <a:lstStyle/>
          <a:p>
            <a:endParaRPr lang="en-US"/>
          </a:p>
        </p:txBody>
      </p:sp>
      <p:sp>
        <p:nvSpPr>
          <p:cNvPr id="19" name="Oval 70"/>
          <p:cNvSpPr>
            <a:spLocks noChangeArrowheads="1"/>
          </p:cNvSpPr>
          <p:nvPr/>
        </p:nvSpPr>
        <p:spPr bwMode="auto">
          <a:xfrm>
            <a:off x="5102226" y="4841875"/>
            <a:ext cx="793750" cy="158750"/>
          </a:xfrm>
          <a:prstGeom prst="ellipse">
            <a:avLst/>
          </a:pr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20" name="Oval 71"/>
          <p:cNvSpPr>
            <a:spLocks noChangeArrowheads="1"/>
          </p:cNvSpPr>
          <p:nvPr/>
        </p:nvSpPr>
        <p:spPr bwMode="auto">
          <a:xfrm>
            <a:off x="5102226" y="4130675"/>
            <a:ext cx="793750" cy="790575"/>
          </a:xfrm>
          <a:prstGeom prst="ellipse">
            <a:avLst/>
          </a:prstGeom>
          <a:solidFill>
            <a:schemeClr val="accent3"/>
          </a:solidFill>
          <a:ln>
            <a:noFill/>
          </a:ln>
        </p:spPr>
        <p:txBody>
          <a:bodyPr vert="horz" wrap="square" lIns="91440" tIns="45720" rIns="91440" bIns="45720" numCol="1" anchor="t" anchorCtr="0" compatLnSpc="1"/>
          <a:lstStyle/>
          <a:p>
            <a:endParaRPr lang="en-US"/>
          </a:p>
        </p:txBody>
      </p:sp>
      <p:sp>
        <p:nvSpPr>
          <p:cNvPr id="22" name="Oval 73"/>
          <p:cNvSpPr>
            <a:spLocks noChangeArrowheads="1"/>
          </p:cNvSpPr>
          <p:nvPr/>
        </p:nvSpPr>
        <p:spPr bwMode="auto">
          <a:xfrm>
            <a:off x="6019801" y="4422775"/>
            <a:ext cx="539750" cy="107950"/>
          </a:xfrm>
          <a:prstGeom prst="ellipse">
            <a:avLst/>
          </a:prstGeom>
          <a:solidFill>
            <a:schemeClr val="tx1">
              <a:alpha val="10000"/>
            </a:schemeClr>
          </a:solidFill>
          <a:ln>
            <a:noFill/>
          </a:ln>
        </p:spPr>
        <p:txBody>
          <a:bodyPr vert="horz" wrap="square" lIns="91440" tIns="45720" rIns="91440" bIns="45720" numCol="1" anchor="t" anchorCtr="0" compatLnSpc="1"/>
          <a:lstStyle/>
          <a:p>
            <a:endParaRPr lang="en-US"/>
          </a:p>
        </p:txBody>
      </p:sp>
      <p:sp>
        <p:nvSpPr>
          <p:cNvPr id="23" name="Oval 74"/>
          <p:cNvSpPr>
            <a:spLocks noChangeArrowheads="1"/>
          </p:cNvSpPr>
          <p:nvPr/>
        </p:nvSpPr>
        <p:spPr bwMode="auto">
          <a:xfrm>
            <a:off x="6019801" y="3937000"/>
            <a:ext cx="539750" cy="539750"/>
          </a:xfrm>
          <a:prstGeom prst="ellipse">
            <a:avLst/>
          </a:prstGeom>
          <a:solidFill>
            <a:schemeClr val="accent4"/>
          </a:solidFill>
          <a:ln>
            <a:noFill/>
          </a:ln>
        </p:spPr>
        <p:txBody>
          <a:bodyPr vert="horz" wrap="square" lIns="91440" tIns="45720" rIns="91440" bIns="45720" numCol="1" anchor="t" anchorCtr="0" compatLnSpc="1"/>
          <a:lstStyle/>
          <a:p>
            <a:endParaRPr lang="en-US"/>
          </a:p>
        </p:txBody>
      </p:sp>
      <p:sp>
        <p:nvSpPr>
          <p:cNvPr id="26" name="TextBox 25"/>
          <p:cNvSpPr txBox="1"/>
          <p:nvPr/>
        </p:nvSpPr>
        <p:spPr>
          <a:xfrm>
            <a:off x="611188" y="4120263"/>
            <a:ext cx="1880214" cy="2154436"/>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solidFill>
                  <a:schemeClr val="bg2"/>
                </a:solidFill>
              </a:rPr>
              <a:t>Product is very important in maintaining brand image through its price, taste, innovation, certain and outstand features.</a:t>
            </a:r>
          </a:p>
          <a:p>
            <a:pPr marL="171450" indent="-171450">
              <a:lnSpc>
                <a:spcPts val="1400"/>
              </a:lnSpc>
              <a:buFont typeface="Arial" panose="020B0604020202020204" pitchFamily="34" charset="0"/>
              <a:buChar char="•"/>
            </a:pPr>
            <a:r>
              <a:rPr lang="en-US" sz="1000" dirty="0" smtClean="0">
                <a:solidFill>
                  <a:schemeClr val="bg2"/>
                </a:solidFill>
              </a:rPr>
              <a:t>Gradually, lift product on mentions items in a short term and maintain it with </a:t>
            </a:r>
            <a:r>
              <a:rPr lang="en-US" sz="1000" dirty="0">
                <a:solidFill>
                  <a:schemeClr val="bg2"/>
                </a:solidFill>
              </a:rPr>
              <a:t>high  </a:t>
            </a:r>
            <a:r>
              <a:rPr lang="en-US" sz="1000" dirty="0" smtClean="0">
                <a:solidFill>
                  <a:schemeClr val="bg2"/>
                </a:solidFill>
              </a:rPr>
              <a:t>exposure and sale strategies</a:t>
            </a:r>
          </a:p>
          <a:p>
            <a:pPr marL="171450" indent="-171450">
              <a:lnSpc>
                <a:spcPts val="1400"/>
              </a:lnSpc>
              <a:buFont typeface="Arial" panose="020B0604020202020204" pitchFamily="34" charset="0"/>
              <a:buChar char="•"/>
            </a:pPr>
            <a:r>
              <a:rPr lang="en-US" sz="1000" dirty="0" smtClean="0">
                <a:solidFill>
                  <a:schemeClr val="bg2"/>
                </a:solidFill>
              </a:rPr>
              <a:t>Develop more type of snacks to lock on those YUPs in the afternoon and evening.</a:t>
            </a:r>
          </a:p>
        </p:txBody>
      </p:sp>
      <p:cxnSp>
        <p:nvCxnSpPr>
          <p:cNvPr id="27" name="Straight Connector 26"/>
          <p:cNvCxnSpPr/>
          <p:nvPr/>
        </p:nvCxnSpPr>
        <p:spPr>
          <a:xfrm>
            <a:off x="611188" y="4044062"/>
            <a:ext cx="180000" cy="0"/>
          </a:xfrm>
          <a:prstGeom prst="line">
            <a:avLst/>
          </a:prstGeom>
          <a:ln w="25400" cap="rnd"/>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11188" y="3696930"/>
            <a:ext cx="1765300" cy="246221"/>
          </a:xfrm>
          <a:prstGeom prst="rect">
            <a:avLst/>
          </a:prstGeom>
          <a:noFill/>
        </p:spPr>
        <p:txBody>
          <a:bodyPr wrap="square" lIns="0" tIns="0" rIns="0" bIns="0" rtlCol="0">
            <a:spAutoFit/>
          </a:bodyPr>
          <a:lstStyle/>
          <a:p>
            <a:r>
              <a:rPr lang="en-US" altLang="zh-CN" sz="1600" b="1" dirty="0" smtClean="0">
                <a:solidFill>
                  <a:schemeClr val="accent1"/>
                </a:solidFill>
              </a:rPr>
              <a:t>Product Lifting </a:t>
            </a:r>
            <a:endParaRPr lang="en-US" sz="1600" b="1" dirty="0">
              <a:solidFill>
                <a:schemeClr val="accent1"/>
              </a:solidFill>
            </a:endParaRPr>
          </a:p>
        </p:txBody>
      </p:sp>
      <p:sp>
        <p:nvSpPr>
          <p:cNvPr id="36" name="TextBox 35"/>
          <p:cNvSpPr txBox="1"/>
          <p:nvPr/>
        </p:nvSpPr>
        <p:spPr>
          <a:xfrm>
            <a:off x="611188" y="2143827"/>
            <a:ext cx="1765300" cy="1615827"/>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solidFill>
                  <a:schemeClr val="bg2"/>
                </a:solidFill>
              </a:rPr>
              <a:t>Close to </a:t>
            </a:r>
            <a:r>
              <a:rPr lang="en-US" altLang="zh-CN" sz="1000" dirty="0" smtClean="0">
                <a:solidFill>
                  <a:schemeClr val="bg2"/>
                </a:solidFill>
              </a:rPr>
              <a:t>Society News and Trends, do some charity activities to lift brand image, especially in child pre education, nature disaster aid, child care and etc.</a:t>
            </a:r>
          </a:p>
          <a:p>
            <a:pPr marL="171450" indent="-171450">
              <a:lnSpc>
                <a:spcPts val="1400"/>
              </a:lnSpc>
              <a:buFont typeface="Arial" panose="020B0604020202020204" pitchFamily="34" charset="0"/>
              <a:buChar char="•"/>
            </a:pPr>
            <a:r>
              <a:rPr lang="en-US" sz="1000" dirty="0" smtClean="0">
                <a:solidFill>
                  <a:schemeClr val="bg2"/>
                </a:solidFill>
              </a:rPr>
              <a:t>Optimize Membership service.</a:t>
            </a:r>
          </a:p>
          <a:p>
            <a:pPr marL="171450" indent="-171450">
              <a:lnSpc>
                <a:spcPts val="1400"/>
              </a:lnSpc>
              <a:buFont typeface="Arial" panose="020B0604020202020204" pitchFamily="34" charset="0"/>
              <a:buChar char="•"/>
            </a:pPr>
            <a:endParaRPr lang="en-US" sz="1000" dirty="0">
              <a:solidFill>
                <a:schemeClr val="bg2"/>
              </a:solidFill>
            </a:endParaRPr>
          </a:p>
        </p:txBody>
      </p:sp>
      <p:cxnSp>
        <p:nvCxnSpPr>
          <p:cNvPr id="37" name="Straight Connector 36"/>
          <p:cNvCxnSpPr/>
          <p:nvPr/>
        </p:nvCxnSpPr>
        <p:spPr>
          <a:xfrm>
            <a:off x="611188" y="2112023"/>
            <a:ext cx="180000"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11188" y="1764891"/>
            <a:ext cx="1765300" cy="246221"/>
          </a:xfrm>
          <a:prstGeom prst="rect">
            <a:avLst/>
          </a:prstGeom>
          <a:noFill/>
        </p:spPr>
        <p:txBody>
          <a:bodyPr wrap="square" lIns="0" tIns="0" rIns="0" bIns="0" rtlCol="0">
            <a:spAutoFit/>
          </a:bodyPr>
          <a:lstStyle/>
          <a:p>
            <a:r>
              <a:rPr lang="en-US" sz="1600" b="1" dirty="0" smtClean="0">
                <a:solidFill>
                  <a:schemeClr val="accent2"/>
                </a:solidFill>
              </a:rPr>
              <a:t>Brand Lifting</a:t>
            </a:r>
            <a:endParaRPr lang="en-US" sz="1600" b="1" dirty="0">
              <a:solidFill>
                <a:schemeClr val="accent2"/>
              </a:solidFill>
            </a:endParaRPr>
          </a:p>
        </p:txBody>
      </p:sp>
      <p:sp>
        <p:nvSpPr>
          <p:cNvPr id="40" name="TextBox 39"/>
          <p:cNvSpPr txBox="1"/>
          <p:nvPr/>
        </p:nvSpPr>
        <p:spPr>
          <a:xfrm>
            <a:off x="3574384" y="2188224"/>
            <a:ext cx="1945882" cy="1974900"/>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solidFill>
                  <a:schemeClr val="bg2"/>
                </a:solidFill>
              </a:rPr>
              <a:t>Optimize Offline service in areas of wait’s altitude, auto order system, </a:t>
            </a:r>
            <a:r>
              <a:rPr lang="en-US" altLang="zh-CN" sz="1000" dirty="0">
                <a:solidFill>
                  <a:schemeClr val="bg2"/>
                </a:solidFill>
              </a:rPr>
              <a:t>store </a:t>
            </a:r>
            <a:r>
              <a:rPr lang="en-US" altLang="zh-CN" sz="1000" dirty="0" smtClean="0">
                <a:solidFill>
                  <a:schemeClr val="bg2"/>
                </a:solidFill>
              </a:rPr>
              <a:t>sanitation, take away service.</a:t>
            </a:r>
          </a:p>
          <a:p>
            <a:pPr marL="171450" indent="-171450">
              <a:lnSpc>
                <a:spcPts val="1400"/>
              </a:lnSpc>
              <a:buFont typeface="Arial" panose="020B0604020202020204" pitchFamily="34" charset="0"/>
              <a:buChar char="•"/>
            </a:pPr>
            <a:r>
              <a:rPr lang="en-US" altLang="zh-CN" sz="1000" dirty="0" smtClean="0">
                <a:solidFill>
                  <a:schemeClr val="bg2"/>
                </a:solidFill>
              </a:rPr>
              <a:t>Optimize online mini program, apps on simplified interactions, explicit functions, easy payment, reduce </a:t>
            </a:r>
            <a:r>
              <a:rPr lang="en-US" altLang="zh-CN" sz="1000" dirty="0">
                <a:solidFill>
                  <a:schemeClr val="bg2"/>
                </a:solidFill>
              </a:rPr>
              <a:t>duplicated </a:t>
            </a:r>
            <a:r>
              <a:rPr lang="en-US" altLang="zh-CN" sz="1000" dirty="0" smtClean="0">
                <a:solidFill>
                  <a:schemeClr val="bg2"/>
                </a:solidFill>
              </a:rPr>
              <a:t>and redundant functions and apps</a:t>
            </a:r>
          </a:p>
          <a:p>
            <a:pPr marL="171450" indent="-171450">
              <a:lnSpc>
                <a:spcPts val="1400"/>
              </a:lnSpc>
              <a:buFont typeface="Arial" panose="020B0604020202020204" pitchFamily="34" charset="0"/>
              <a:buChar char="•"/>
            </a:pPr>
            <a:endParaRPr lang="en-US" sz="1000" dirty="0">
              <a:solidFill>
                <a:schemeClr val="bg2"/>
              </a:solidFill>
            </a:endParaRPr>
          </a:p>
        </p:txBody>
      </p:sp>
      <p:cxnSp>
        <p:nvCxnSpPr>
          <p:cNvPr id="41" name="Straight Connector 40"/>
          <p:cNvCxnSpPr/>
          <p:nvPr/>
        </p:nvCxnSpPr>
        <p:spPr>
          <a:xfrm>
            <a:off x="3574384" y="2112023"/>
            <a:ext cx="180000" cy="0"/>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3574384" y="1764891"/>
            <a:ext cx="1765300" cy="246221"/>
          </a:xfrm>
          <a:prstGeom prst="rect">
            <a:avLst/>
          </a:prstGeom>
          <a:noFill/>
        </p:spPr>
        <p:txBody>
          <a:bodyPr wrap="square" lIns="0" tIns="0" rIns="0" bIns="0" rtlCol="0">
            <a:spAutoFit/>
          </a:bodyPr>
          <a:lstStyle/>
          <a:p>
            <a:r>
              <a:rPr lang="en-US" sz="1600" b="1" dirty="0" smtClean="0">
                <a:solidFill>
                  <a:schemeClr val="accent3"/>
                </a:solidFill>
              </a:rPr>
              <a:t>Service Lifting</a:t>
            </a:r>
            <a:endParaRPr lang="en-US" sz="1600" b="1" dirty="0">
              <a:solidFill>
                <a:schemeClr val="accent3"/>
              </a:solidFill>
            </a:endParaRPr>
          </a:p>
        </p:txBody>
      </p:sp>
      <p:sp>
        <p:nvSpPr>
          <p:cNvPr id="44" name="TextBox 43"/>
          <p:cNvSpPr txBox="1"/>
          <p:nvPr/>
        </p:nvSpPr>
        <p:spPr>
          <a:xfrm>
            <a:off x="5292726" y="5152650"/>
            <a:ext cx="3240087" cy="538609"/>
          </a:xfrm>
          <a:prstGeom prst="rect">
            <a:avLst/>
          </a:prstGeom>
          <a:noFill/>
        </p:spPr>
        <p:txBody>
          <a:bodyPr wrap="square" lIns="0" tIns="0" rIns="0" bIns="0" rtlCol="0">
            <a:spAutoFit/>
          </a:bodyPr>
          <a:lstStyle/>
          <a:p>
            <a:pPr marL="171450" indent="-171450" algn="r">
              <a:lnSpc>
                <a:spcPts val="1400"/>
              </a:lnSpc>
              <a:buFont typeface="Arial" panose="020B0604020202020204" pitchFamily="34" charset="0"/>
              <a:buChar char="•"/>
            </a:pPr>
            <a:r>
              <a:rPr lang="en-US" sz="1000" dirty="0" smtClean="0">
                <a:solidFill>
                  <a:schemeClr val="bg2"/>
                </a:solidFill>
              </a:rPr>
              <a:t>New Design Pattern according to new name ”</a:t>
            </a:r>
            <a:r>
              <a:rPr lang="zh-CN" altLang="en-US" sz="1000" dirty="0" smtClean="0">
                <a:solidFill>
                  <a:schemeClr val="bg2"/>
                </a:solidFill>
              </a:rPr>
              <a:t>金拱门</a:t>
            </a:r>
            <a:endParaRPr lang="en-US" altLang="zh-CN" sz="1000" dirty="0" smtClean="0">
              <a:solidFill>
                <a:schemeClr val="bg2"/>
              </a:solidFill>
            </a:endParaRPr>
          </a:p>
          <a:p>
            <a:pPr marL="171450" indent="-171450" algn="r">
              <a:lnSpc>
                <a:spcPts val="1400"/>
              </a:lnSpc>
              <a:buFont typeface="Arial" panose="020B0604020202020204" pitchFamily="34" charset="0"/>
              <a:buChar char="•"/>
            </a:pPr>
            <a:r>
              <a:rPr lang="en-US" altLang="zh-CN" sz="1000" dirty="0">
                <a:solidFill>
                  <a:schemeClr val="bg2"/>
                </a:solidFill>
              </a:rPr>
              <a:t>Friendly-to-YUP decoration </a:t>
            </a:r>
            <a:r>
              <a:rPr lang="en-US" altLang="zh-CN" sz="1000" dirty="0" smtClean="0">
                <a:solidFill>
                  <a:schemeClr val="bg2"/>
                </a:solidFill>
              </a:rPr>
              <a:t>design, layout</a:t>
            </a:r>
            <a:r>
              <a:rPr lang="zh-CN" altLang="en-US" sz="1000" dirty="0" smtClean="0">
                <a:solidFill>
                  <a:schemeClr val="bg2"/>
                </a:solidFill>
              </a:rPr>
              <a:t> </a:t>
            </a:r>
            <a:r>
              <a:rPr lang="en-US" altLang="zh-CN" sz="1000" dirty="0" smtClean="0">
                <a:solidFill>
                  <a:schemeClr val="bg2"/>
                </a:solidFill>
              </a:rPr>
              <a:t>design and physical interaction facilities</a:t>
            </a:r>
          </a:p>
        </p:txBody>
      </p:sp>
      <p:cxnSp>
        <p:nvCxnSpPr>
          <p:cNvPr id="45" name="Straight Connector 44"/>
          <p:cNvCxnSpPr/>
          <p:nvPr/>
        </p:nvCxnSpPr>
        <p:spPr>
          <a:xfrm>
            <a:off x="8352813" y="5076449"/>
            <a:ext cx="180000"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276976" y="4729317"/>
            <a:ext cx="2255837" cy="246221"/>
          </a:xfrm>
          <a:prstGeom prst="rect">
            <a:avLst/>
          </a:prstGeom>
          <a:noFill/>
        </p:spPr>
        <p:txBody>
          <a:bodyPr wrap="square" lIns="0" tIns="0" rIns="0" bIns="0" rtlCol="0">
            <a:spAutoFit/>
          </a:bodyPr>
          <a:lstStyle/>
          <a:p>
            <a:pPr algn="r"/>
            <a:r>
              <a:rPr lang="en-US" sz="1600" b="1" dirty="0" smtClean="0">
                <a:solidFill>
                  <a:schemeClr val="accent4"/>
                </a:solidFill>
              </a:rPr>
              <a:t>Environment Lifting</a:t>
            </a:r>
            <a:endParaRPr lang="en-US" sz="1600" b="1" dirty="0">
              <a:solidFill>
                <a:schemeClr val="accent4"/>
              </a:solidFill>
            </a:endParaRPr>
          </a:p>
        </p:txBody>
      </p:sp>
      <p:sp>
        <p:nvSpPr>
          <p:cNvPr id="49" name="TextBox 48"/>
          <p:cNvSpPr txBox="1"/>
          <p:nvPr/>
        </p:nvSpPr>
        <p:spPr>
          <a:xfrm>
            <a:off x="6706060" y="1821426"/>
            <a:ext cx="1765300" cy="512961"/>
          </a:xfrm>
          <a:prstGeom prst="rect">
            <a:avLst/>
          </a:prstGeom>
          <a:noFill/>
        </p:spPr>
        <p:txBody>
          <a:bodyPr wrap="square" lIns="0" tIns="0" rIns="0" bIns="0" rtlCol="0">
            <a:spAutoFit/>
          </a:bodyPr>
          <a:lstStyle/>
          <a:p>
            <a:pPr algn="ctr">
              <a:lnSpc>
                <a:spcPts val="2000"/>
              </a:lnSpc>
            </a:pPr>
            <a:r>
              <a:rPr lang="en-US" sz="2000" b="1" dirty="0" smtClean="0">
                <a:solidFill>
                  <a:schemeClr val="bg1"/>
                </a:solidFill>
              </a:rPr>
              <a:t>Overcome the Future</a:t>
            </a:r>
            <a:endParaRPr lang="en-US" sz="2000" b="1" dirty="0">
              <a:solidFill>
                <a:schemeClr val="bg1"/>
              </a:solidFill>
            </a:endParaRPr>
          </a:p>
        </p:txBody>
      </p:sp>
      <p:pic>
        <p:nvPicPr>
          <p:cNvPr id="39" name="图片 38"/>
          <p:cNvPicPr>
            <a:picLocks noChangeAspect="1"/>
          </p:cNvPicPr>
          <p:nvPr/>
        </p:nvPicPr>
        <p:blipFill>
          <a:blip r:embed="rId2"/>
          <a:stretch>
            <a:fillRect/>
          </a:stretch>
        </p:blipFill>
        <p:spPr>
          <a:xfrm flipH="1">
            <a:off x="2759347" y="5014892"/>
            <a:ext cx="993503" cy="993503"/>
          </a:xfrm>
          <a:prstGeom prst="rect">
            <a:avLst/>
          </a:prstGeom>
        </p:spPr>
      </p:pic>
      <p:pic>
        <p:nvPicPr>
          <p:cNvPr id="43" name="图片 42"/>
          <p:cNvPicPr>
            <a:picLocks noChangeAspect="1"/>
          </p:cNvPicPr>
          <p:nvPr/>
        </p:nvPicPr>
        <p:blipFill>
          <a:blip r:embed="rId3"/>
          <a:stretch>
            <a:fillRect/>
          </a:stretch>
        </p:blipFill>
        <p:spPr>
          <a:xfrm flipH="1">
            <a:off x="5248738" y="4272311"/>
            <a:ext cx="505423" cy="505423"/>
          </a:xfrm>
          <a:prstGeom prst="rect">
            <a:avLst/>
          </a:prstGeom>
        </p:spPr>
      </p:pic>
      <p:pic>
        <p:nvPicPr>
          <p:cNvPr id="47" name="图片 46"/>
          <p:cNvPicPr>
            <a:picLocks noChangeAspect="1"/>
          </p:cNvPicPr>
          <p:nvPr/>
        </p:nvPicPr>
        <p:blipFill>
          <a:blip r:embed="rId4"/>
          <a:stretch>
            <a:fillRect/>
          </a:stretch>
        </p:blipFill>
        <p:spPr>
          <a:xfrm flipH="1">
            <a:off x="6119281" y="4027076"/>
            <a:ext cx="336962" cy="336962"/>
          </a:xfrm>
          <a:prstGeom prst="rect">
            <a:avLst/>
          </a:prstGeom>
        </p:spPr>
      </p:pic>
      <p:pic>
        <p:nvPicPr>
          <p:cNvPr id="48" name="图片 47"/>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flipH="1">
            <a:off x="4011955" y="4620712"/>
            <a:ext cx="981747" cy="667084"/>
          </a:xfrm>
          <a:prstGeom prst="rect">
            <a:avLst/>
          </a:prstGeom>
        </p:spPr>
      </p:pic>
    </p:spTree>
    <p:extLst>
      <p:ext uri="{BB962C8B-B14F-4D97-AF65-F5344CB8AC3E}">
        <p14:creationId xmlns:p14="http://schemas.microsoft.com/office/powerpoint/2010/main" val="21772661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Marketing </a:t>
            </a:r>
            <a:r>
              <a:rPr lang="en-US" altLang="zh-CN" dirty="0" smtClean="0"/>
              <a:t>Strategies (Short Term</a:t>
            </a:r>
            <a:r>
              <a:rPr lang="en-US" altLang="zh-CN" dirty="0"/>
              <a:t>)</a:t>
            </a:r>
            <a:endParaRPr lang="zh-CN" altLang="en-US" dirty="0"/>
          </a:p>
        </p:txBody>
      </p:sp>
      <p:sp>
        <p:nvSpPr>
          <p:cNvPr id="3" name="灯片编号占位符 2"/>
          <p:cNvSpPr>
            <a:spLocks noGrp="1"/>
          </p:cNvSpPr>
          <p:nvPr>
            <p:ph type="sldNum" sz="quarter" idx="12"/>
          </p:nvPr>
        </p:nvSpPr>
        <p:spPr/>
        <p:txBody>
          <a:bodyPr/>
          <a:lstStyle/>
          <a:p>
            <a:fld id="{8409FBBB-C588-4B8D-A7FF-E25C81CC24C8}" type="slidenum">
              <a:rPr lang="en-US" smtClean="0"/>
              <a:t>11</a:t>
            </a:fld>
            <a:endParaRPr lang="en-US" dirty="0"/>
          </a:p>
        </p:txBody>
      </p:sp>
      <p:sp>
        <p:nvSpPr>
          <p:cNvPr id="4" name="文本占位符 3"/>
          <p:cNvSpPr>
            <a:spLocks noGrp="1"/>
          </p:cNvSpPr>
          <p:nvPr>
            <p:ph type="body" sz="quarter" idx="13"/>
          </p:nvPr>
        </p:nvSpPr>
        <p:spPr/>
        <p:txBody>
          <a:bodyPr/>
          <a:lstStyle/>
          <a:p>
            <a:endParaRPr lang="zh-CN" altLang="en-US" dirty="0"/>
          </a:p>
        </p:txBody>
      </p:sp>
      <p:sp>
        <p:nvSpPr>
          <p:cNvPr id="30" name="TextBox 54"/>
          <p:cNvSpPr txBox="1"/>
          <p:nvPr/>
        </p:nvSpPr>
        <p:spPr>
          <a:xfrm>
            <a:off x="611189" y="3277635"/>
            <a:ext cx="2805626" cy="2513509"/>
          </a:xfrm>
          <a:prstGeom prst="rect">
            <a:avLst/>
          </a:prstGeom>
          <a:noFill/>
        </p:spPr>
        <p:txBody>
          <a:bodyPr wrap="square" lIns="0" tIns="0" rIns="0" bIns="0" rtlCol="0" anchor="b">
            <a:spAutoFit/>
          </a:bodyPr>
          <a:lstStyle/>
          <a:p>
            <a:pPr marL="171450" indent="-171450">
              <a:lnSpc>
                <a:spcPts val="1400"/>
              </a:lnSpc>
              <a:buFont typeface="Arial" panose="020B0604020202020204" pitchFamily="34" charset="0"/>
              <a:buChar char="•"/>
            </a:pPr>
            <a:r>
              <a:rPr lang="en-US" altLang="zh-CN" sz="1000" dirty="0" smtClean="0">
                <a:solidFill>
                  <a:schemeClr val="bg2"/>
                </a:solidFill>
              </a:rPr>
              <a:t>Area Diff Type: CBD District/Residential area in Top Cities/Transportation hub/Small and  Middle City</a:t>
            </a:r>
          </a:p>
          <a:p>
            <a:pPr marL="171450" indent="-171450">
              <a:lnSpc>
                <a:spcPts val="1400"/>
              </a:lnSpc>
              <a:buFont typeface="Arial" panose="020B0604020202020204" pitchFamily="34" charset="0"/>
              <a:buChar char="•"/>
            </a:pPr>
            <a:r>
              <a:rPr lang="en-US" altLang="zh-CN" sz="1000" dirty="0" smtClean="0">
                <a:solidFill>
                  <a:schemeClr val="bg2"/>
                </a:solidFill>
              </a:rPr>
              <a:t>CBD focus on new and high-price products and featured product,</a:t>
            </a:r>
          </a:p>
          <a:p>
            <a:pPr marL="171450" indent="-171450">
              <a:lnSpc>
                <a:spcPts val="1400"/>
              </a:lnSpc>
              <a:buFont typeface="Arial" panose="020B0604020202020204" pitchFamily="34" charset="0"/>
              <a:buChar char="•"/>
            </a:pPr>
            <a:r>
              <a:rPr lang="en-US" altLang="zh-CN" sz="1000" dirty="0">
                <a:solidFill>
                  <a:schemeClr val="bg2"/>
                </a:solidFill>
              </a:rPr>
              <a:t>Residential </a:t>
            </a:r>
            <a:r>
              <a:rPr lang="en-US" altLang="zh-CN" sz="1000" dirty="0" smtClean="0">
                <a:solidFill>
                  <a:schemeClr val="bg2"/>
                </a:solidFill>
              </a:rPr>
              <a:t> area focus on hot sales and 20% new an high-price products and push full in membership system promotion,</a:t>
            </a:r>
          </a:p>
          <a:p>
            <a:pPr marL="171450" indent="-171450">
              <a:lnSpc>
                <a:spcPts val="1400"/>
              </a:lnSpc>
              <a:buFont typeface="Arial" panose="020B0604020202020204" pitchFamily="34" charset="0"/>
              <a:buChar char="•"/>
            </a:pPr>
            <a:r>
              <a:rPr lang="en-US" altLang="zh-CN" sz="1000" dirty="0" smtClean="0">
                <a:solidFill>
                  <a:schemeClr val="bg2"/>
                </a:solidFill>
              </a:rPr>
              <a:t> Transportation hub and above 4A Tour Points focus on hot sales combinations and set higher price on these combinations.</a:t>
            </a:r>
          </a:p>
          <a:p>
            <a:pPr marL="171450" indent="-171450">
              <a:lnSpc>
                <a:spcPts val="1400"/>
              </a:lnSpc>
              <a:buFont typeface="Arial" panose="020B0604020202020204" pitchFamily="34" charset="0"/>
              <a:buChar char="•"/>
            </a:pPr>
            <a:r>
              <a:rPr lang="en-US" sz="1000" dirty="0" smtClean="0">
                <a:solidFill>
                  <a:schemeClr val="bg2"/>
                </a:solidFill>
              </a:rPr>
              <a:t>Import and integrate area local feature product and possibly push the most popular innovation to all the areas.</a:t>
            </a:r>
            <a:endParaRPr lang="en-US" sz="1000" dirty="0">
              <a:solidFill>
                <a:schemeClr val="bg2"/>
              </a:solidFill>
            </a:endParaRPr>
          </a:p>
        </p:txBody>
      </p:sp>
      <p:sp>
        <p:nvSpPr>
          <p:cNvPr id="31" name="TextBox 55"/>
          <p:cNvSpPr txBox="1"/>
          <p:nvPr/>
        </p:nvSpPr>
        <p:spPr>
          <a:xfrm>
            <a:off x="611189" y="5909581"/>
            <a:ext cx="1775962" cy="246221"/>
          </a:xfrm>
          <a:prstGeom prst="rect">
            <a:avLst/>
          </a:prstGeom>
          <a:noFill/>
        </p:spPr>
        <p:txBody>
          <a:bodyPr wrap="square" lIns="0" tIns="0" rIns="0" bIns="0" rtlCol="0">
            <a:spAutoFit/>
          </a:bodyPr>
          <a:lstStyle/>
          <a:p>
            <a:r>
              <a:rPr lang="en-US" sz="1600" b="1" dirty="0">
                <a:solidFill>
                  <a:schemeClr val="bg1"/>
                </a:solidFill>
              </a:rPr>
              <a:t>4</a:t>
            </a:r>
            <a:r>
              <a:rPr lang="en-US" sz="1600" b="1" dirty="0" smtClean="0">
                <a:solidFill>
                  <a:schemeClr val="bg1"/>
                </a:solidFill>
              </a:rPr>
              <a:t>. Area Strategies</a:t>
            </a:r>
            <a:endParaRPr lang="en-US" sz="1600" b="1" dirty="0">
              <a:solidFill>
                <a:schemeClr val="bg1"/>
              </a:solidFill>
            </a:endParaRPr>
          </a:p>
        </p:txBody>
      </p:sp>
      <p:sp>
        <p:nvSpPr>
          <p:cNvPr id="32" name="Line 23"/>
          <p:cNvSpPr>
            <a:spLocks noChangeShapeType="1"/>
          </p:cNvSpPr>
          <p:nvPr/>
        </p:nvSpPr>
        <p:spPr bwMode="auto">
          <a:xfrm flipH="1">
            <a:off x="621896" y="5814081"/>
            <a:ext cx="180975" cy="0"/>
          </a:xfrm>
          <a:prstGeom prst="line">
            <a:avLst/>
          </a:prstGeom>
          <a:noFill/>
          <a:ln w="25400" cap="rnd">
            <a:solidFill>
              <a:schemeClr val="accent2"/>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0" name="TextBox 50"/>
          <p:cNvSpPr txBox="1"/>
          <p:nvPr/>
        </p:nvSpPr>
        <p:spPr>
          <a:xfrm flipH="1">
            <a:off x="5968011" y="2186651"/>
            <a:ext cx="2645775" cy="1795363"/>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solidFill>
                  <a:schemeClr val="bg2"/>
                </a:solidFill>
              </a:rPr>
              <a:t>A little bit high price on hot sales.</a:t>
            </a:r>
          </a:p>
          <a:p>
            <a:pPr marL="171450" indent="-171450">
              <a:lnSpc>
                <a:spcPts val="1400"/>
              </a:lnSpc>
              <a:buFont typeface="Arial" panose="020B0604020202020204" pitchFamily="34" charset="0"/>
              <a:buChar char="•"/>
            </a:pPr>
            <a:r>
              <a:rPr lang="en-US" sz="1000" dirty="0" smtClean="0">
                <a:solidFill>
                  <a:schemeClr val="bg2"/>
                </a:solidFill>
              </a:rPr>
              <a:t>Push hot sales to new customers with relatively high discounts and more coupons</a:t>
            </a:r>
          </a:p>
          <a:p>
            <a:pPr marL="171450" indent="-171450">
              <a:lnSpc>
                <a:spcPts val="1400"/>
              </a:lnSpc>
              <a:buFont typeface="Arial" panose="020B0604020202020204" pitchFamily="34" charset="0"/>
              <a:buChar char="•"/>
            </a:pPr>
            <a:r>
              <a:rPr lang="en-US" sz="1000" dirty="0" smtClean="0">
                <a:solidFill>
                  <a:schemeClr val="bg2"/>
                </a:solidFill>
              </a:rPr>
              <a:t>Result out featured product combinations to pushing sales on featured customers</a:t>
            </a:r>
          </a:p>
          <a:p>
            <a:pPr marL="171450" indent="-171450">
              <a:lnSpc>
                <a:spcPts val="1400"/>
              </a:lnSpc>
              <a:buFont typeface="Arial" panose="020B0604020202020204" pitchFamily="34" charset="0"/>
              <a:buChar char="•"/>
            </a:pPr>
            <a:r>
              <a:rPr lang="en-US" sz="1000" dirty="0" smtClean="0">
                <a:solidFill>
                  <a:schemeClr val="bg2"/>
                </a:solidFill>
              </a:rPr>
              <a:t>Hot sales single product not set into combinations</a:t>
            </a:r>
          </a:p>
          <a:p>
            <a:pPr marL="171450" indent="-171450">
              <a:lnSpc>
                <a:spcPts val="1400"/>
              </a:lnSpc>
              <a:buFont typeface="Arial" panose="020B0604020202020204" pitchFamily="34" charset="0"/>
              <a:buChar char="•"/>
            </a:pPr>
            <a:endParaRPr lang="en-US" sz="1000" dirty="0" smtClean="0">
              <a:solidFill>
                <a:schemeClr val="bg2"/>
              </a:solidFill>
            </a:endParaRPr>
          </a:p>
          <a:p>
            <a:pPr marL="171450" indent="-171450">
              <a:lnSpc>
                <a:spcPts val="1400"/>
              </a:lnSpc>
              <a:buFont typeface="Arial" panose="020B0604020202020204" pitchFamily="34" charset="0"/>
              <a:buChar char="•"/>
            </a:pPr>
            <a:endParaRPr lang="en-US" sz="1000" dirty="0" smtClean="0">
              <a:solidFill>
                <a:schemeClr val="bg2"/>
              </a:solidFill>
            </a:endParaRPr>
          </a:p>
          <a:p>
            <a:pPr marL="171450" indent="-171450" algn="r">
              <a:lnSpc>
                <a:spcPts val="1400"/>
              </a:lnSpc>
              <a:buFont typeface="Arial" panose="020B0604020202020204" pitchFamily="34" charset="0"/>
              <a:buChar char="•"/>
            </a:pPr>
            <a:endParaRPr lang="en-US" sz="1000" dirty="0">
              <a:solidFill>
                <a:schemeClr val="bg2"/>
              </a:solidFill>
            </a:endParaRPr>
          </a:p>
        </p:txBody>
      </p:sp>
      <p:sp>
        <p:nvSpPr>
          <p:cNvPr id="21" name="TextBox 51"/>
          <p:cNvSpPr txBox="1"/>
          <p:nvPr/>
        </p:nvSpPr>
        <p:spPr>
          <a:xfrm flipH="1">
            <a:off x="6320901" y="1790360"/>
            <a:ext cx="2211912" cy="246221"/>
          </a:xfrm>
          <a:prstGeom prst="rect">
            <a:avLst/>
          </a:prstGeom>
          <a:noFill/>
        </p:spPr>
        <p:txBody>
          <a:bodyPr wrap="square" lIns="0" tIns="0" rIns="0" bIns="0" rtlCol="0">
            <a:spAutoFit/>
          </a:bodyPr>
          <a:lstStyle/>
          <a:p>
            <a:pPr algn="r"/>
            <a:r>
              <a:rPr lang="en-US" sz="1600" b="1" dirty="0" smtClean="0">
                <a:solidFill>
                  <a:schemeClr val="bg1"/>
                </a:solidFill>
              </a:rPr>
              <a:t>2. Hot Sales Strategies</a:t>
            </a:r>
            <a:endParaRPr lang="en-US" sz="1600" b="1" dirty="0">
              <a:solidFill>
                <a:schemeClr val="bg1"/>
              </a:solidFill>
            </a:endParaRPr>
          </a:p>
        </p:txBody>
      </p:sp>
      <p:sp>
        <p:nvSpPr>
          <p:cNvPr id="22" name="Line 23"/>
          <p:cNvSpPr>
            <a:spLocks noChangeShapeType="1"/>
          </p:cNvSpPr>
          <p:nvPr/>
        </p:nvSpPr>
        <p:spPr bwMode="auto">
          <a:xfrm>
            <a:off x="8341130" y="2123738"/>
            <a:ext cx="180975" cy="0"/>
          </a:xfrm>
          <a:prstGeom prst="line">
            <a:avLst/>
          </a:prstGeom>
          <a:noFill/>
          <a:ln w="25400" cap="rnd">
            <a:solidFill>
              <a:schemeClr val="accent4"/>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sp>
        <p:nvSpPr>
          <p:cNvPr id="23" name="TextBox 58"/>
          <p:cNvSpPr txBox="1"/>
          <p:nvPr/>
        </p:nvSpPr>
        <p:spPr>
          <a:xfrm flipH="1">
            <a:off x="5637373" y="4175317"/>
            <a:ext cx="3088387" cy="1615827"/>
          </a:xfrm>
          <a:prstGeom prst="rect">
            <a:avLst/>
          </a:prstGeom>
          <a:noFill/>
        </p:spPr>
        <p:txBody>
          <a:bodyPr wrap="square" lIns="0" tIns="0" rIns="0" bIns="0" rtlCol="0" anchor="b">
            <a:spAutoFit/>
          </a:bodyPr>
          <a:lstStyle/>
          <a:p>
            <a:pPr marL="171450" indent="-171450">
              <a:lnSpc>
                <a:spcPts val="1400"/>
              </a:lnSpc>
              <a:buFont typeface="Arial" panose="020B0604020202020204" pitchFamily="34" charset="0"/>
              <a:buChar char="•"/>
            </a:pPr>
            <a:r>
              <a:rPr lang="en-US" sz="1000" dirty="0" smtClean="0">
                <a:solidFill>
                  <a:schemeClr val="bg2"/>
                </a:solidFill>
              </a:rPr>
              <a:t>Maintain high price strategies</a:t>
            </a:r>
          </a:p>
          <a:p>
            <a:pPr marL="171450" indent="-171450">
              <a:lnSpc>
                <a:spcPts val="1400"/>
              </a:lnSpc>
              <a:buFont typeface="Arial" panose="020B0604020202020204" pitchFamily="34" charset="0"/>
              <a:buChar char="•"/>
            </a:pPr>
            <a:r>
              <a:rPr lang="en-US" sz="1000" dirty="0" smtClean="0">
                <a:solidFill>
                  <a:schemeClr val="bg2"/>
                </a:solidFill>
              </a:rPr>
              <a:t>Let out member’s day not to a settled work day</a:t>
            </a:r>
          </a:p>
          <a:p>
            <a:pPr marL="171450" indent="-171450">
              <a:lnSpc>
                <a:spcPts val="1400"/>
              </a:lnSpc>
              <a:buFont typeface="Arial" panose="020B0604020202020204" pitchFamily="34" charset="0"/>
              <a:buChar char="•"/>
            </a:pPr>
            <a:r>
              <a:rPr lang="en-US" sz="1000" dirty="0" smtClean="0">
                <a:solidFill>
                  <a:schemeClr val="bg2"/>
                </a:solidFill>
              </a:rPr>
              <a:t>Set credit exchange to those hot sale snacks or certain cold sale burger.</a:t>
            </a:r>
          </a:p>
          <a:p>
            <a:pPr marL="171450" indent="-171450">
              <a:lnSpc>
                <a:spcPts val="1400"/>
              </a:lnSpc>
              <a:buFont typeface="Arial" panose="020B0604020202020204" pitchFamily="34" charset="0"/>
              <a:buChar char="•"/>
            </a:pPr>
            <a:r>
              <a:rPr lang="en-US" sz="1000" dirty="0" smtClean="0">
                <a:solidFill>
                  <a:schemeClr val="bg2"/>
                </a:solidFill>
              </a:rPr>
              <a:t>Periodically clean out credit</a:t>
            </a:r>
          </a:p>
          <a:p>
            <a:pPr marL="171450" indent="-171450">
              <a:lnSpc>
                <a:spcPts val="1400"/>
              </a:lnSpc>
              <a:buFont typeface="Arial" panose="020B0604020202020204" pitchFamily="34" charset="0"/>
              <a:buChar char="•"/>
            </a:pPr>
            <a:r>
              <a:rPr lang="en-US" sz="1000" dirty="0" smtClean="0">
                <a:solidFill>
                  <a:schemeClr val="bg2"/>
                </a:solidFill>
              </a:rPr>
              <a:t>Union with other industry top brand to raise some campaign's and </a:t>
            </a:r>
            <a:r>
              <a:rPr lang="en-US" sz="1000" dirty="0" err="1" smtClean="0">
                <a:solidFill>
                  <a:schemeClr val="bg2"/>
                </a:solidFill>
              </a:rPr>
              <a:t>activites</a:t>
            </a:r>
            <a:endParaRPr lang="en-US" sz="1000" dirty="0" smtClean="0">
              <a:solidFill>
                <a:schemeClr val="bg2"/>
              </a:solidFill>
            </a:endParaRPr>
          </a:p>
          <a:p>
            <a:pPr marL="171450" indent="-171450">
              <a:lnSpc>
                <a:spcPts val="1400"/>
              </a:lnSpc>
              <a:buFont typeface="Arial" panose="020B0604020202020204" pitchFamily="34" charset="0"/>
              <a:buChar char="•"/>
            </a:pPr>
            <a:r>
              <a:rPr lang="en-US" sz="1000" dirty="0" smtClean="0">
                <a:solidFill>
                  <a:schemeClr val="bg2"/>
                </a:solidFill>
              </a:rPr>
              <a:t>Push large amount deposit with coupons or discounts</a:t>
            </a:r>
            <a:endParaRPr lang="en-US" sz="1000" dirty="0">
              <a:solidFill>
                <a:schemeClr val="bg2"/>
              </a:solidFill>
            </a:endParaRPr>
          </a:p>
        </p:txBody>
      </p:sp>
      <p:sp>
        <p:nvSpPr>
          <p:cNvPr id="24" name="TextBox 59"/>
          <p:cNvSpPr txBox="1"/>
          <p:nvPr/>
        </p:nvSpPr>
        <p:spPr>
          <a:xfrm flipH="1">
            <a:off x="5152577" y="5909581"/>
            <a:ext cx="3380236" cy="246221"/>
          </a:xfrm>
          <a:prstGeom prst="rect">
            <a:avLst/>
          </a:prstGeom>
          <a:noFill/>
        </p:spPr>
        <p:txBody>
          <a:bodyPr wrap="square" lIns="0" tIns="0" rIns="0" bIns="0" rtlCol="0">
            <a:spAutoFit/>
          </a:bodyPr>
          <a:lstStyle/>
          <a:p>
            <a:pPr algn="r"/>
            <a:r>
              <a:rPr lang="en-US" sz="1600" b="1" dirty="0" smtClean="0">
                <a:solidFill>
                  <a:schemeClr val="bg1"/>
                </a:solidFill>
              </a:rPr>
              <a:t>3. Membership  Credit Strategies</a:t>
            </a:r>
            <a:endParaRPr lang="en-US" sz="1600" b="1" dirty="0">
              <a:solidFill>
                <a:schemeClr val="bg1"/>
              </a:solidFill>
            </a:endParaRPr>
          </a:p>
        </p:txBody>
      </p:sp>
      <p:sp>
        <p:nvSpPr>
          <p:cNvPr id="25" name="Line 23"/>
          <p:cNvSpPr>
            <a:spLocks noChangeShapeType="1"/>
          </p:cNvSpPr>
          <p:nvPr/>
        </p:nvSpPr>
        <p:spPr bwMode="auto">
          <a:xfrm>
            <a:off x="8341130" y="5814081"/>
            <a:ext cx="180975" cy="0"/>
          </a:xfrm>
          <a:prstGeom prst="line">
            <a:avLst/>
          </a:prstGeom>
          <a:noFill/>
          <a:ln w="25400" cap="rnd">
            <a:solidFill>
              <a:schemeClr val="accent3"/>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nvGrpSpPr>
          <p:cNvPr id="17" name="组合 16"/>
          <p:cNvGrpSpPr/>
          <p:nvPr/>
        </p:nvGrpSpPr>
        <p:grpSpPr>
          <a:xfrm>
            <a:off x="3317958" y="2324486"/>
            <a:ext cx="2667935" cy="2667935"/>
            <a:chOff x="2776490" y="2295565"/>
            <a:chExt cx="3346689" cy="3346689"/>
          </a:xfrm>
        </p:grpSpPr>
        <p:grpSp>
          <p:nvGrpSpPr>
            <p:cNvPr id="13" name="组合 12"/>
            <p:cNvGrpSpPr/>
            <p:nvPr/>
          </p:nvGrpSpPr>
          <p:grpSpPr>
            <a:xfrm>
              <a:off x="2776490" y="2295565"/>
              <a:ext cx="3346689" cy="3346689"/>
              <a:chOff x="2980676" y="1722461"/>
              <a:chExt cx="4714043" cy="4714043"/>
            </a:xfrm>
          </p:grpSpPr>
          <p:sp>
            <p:nvSpPr>
              <p:cNvPr id="5" name="椭圆 4"/>
              <p:cNvSpPr/>
              <p:nvPr/>
            </p:nvSpPr>
            <p:spPr>
              <a:xfrm>
                <a:off x="2980676" y="1722461"/>
                <a:ext cx="4714043" cy="471404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688672" y="2426789"/>
                <a:ext cx="3298054" cy="330539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7" name="椭圆 6"/>
              <p:cNvSpPr/>
              <p:nvPr/>
            </p:nvSpPr>
            <p:spPr>
              <a:xfrm>
                <a:off x="4347838" y="3089623"/>
                <a:ext cx="1979721" cy="1979721"/>
              </a:xfrm>
              <a:prstGeom prst="ellips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dirty="0" smtClean="0"/>
                  <a:t>1</a:t>
                </a:r>
                <a:endParaRPr lang="zh-CN" altLang="en-US" dirty="0"/>
              </a:p>
            </p:txBody>
          </p:sp>
        </p:grpSp>
        <p:sp>
          <p:nvSpPr>
            <p:cNvPr id="14" name="文本框 13"/>
            <p:cNvSpPr txBox="1"/>
            <p:nvPr/>
          </p:nvSpPr>
          <p:spPr>
            <a:xfrm>
              <a:off x="4554268" y="4627629"/>
              <a:ext cx="272339" cy="369332"/>
            </a:xfrm>
            <a:prstGeom prst="rect">
              <a:avLst/>
            </a:prstGeom>
            <a:noFill/>
          </p:spPr>
          <p:txBody>
            <a:bodyPr wrap="square" rtlCol="0">
              <a:spAutoFit/>
            </a:bodyPr>
            <a:lstStyle/>
            <a:p>
              <a:r>
                <a:rPr lang="en-US" altLang="zh-CN" dirty="0" smtClean="0"/>
                <a:t>3</a:t>
              </a:r>
              <a:endParaRPr lang="zh-CN" altLang="en-US" dirty="0"/>
            </a:p>
          </p:txBody>
        </p:sp>
        <p:sp>
          <p:nvSpPr>
            <p:cNvPr id="16" name="右箭头 15"/>
            <p:cNvSpPr/>
            <p:nvPr/>
          </p:nvSpPr>
          <p:spPr>
            <a:xfrm rot="8460812">
              <a:off x="3064304" y="4416050"/>
              <a:ext cx="1359942" cy="424447"/>
            </a:xfrm>
            <a:prstGeom prst="rightArrow">
              <a:avLst>
                <a:gd name="adj1" fmla="val 58499"/>
                <a:gd name="adj2" fmla="val 103880"/>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altLang="zh-CN" dirty="0" smtClean="0"/>
                <a:t>4</a:t>
              </a:r>
              <a:endParaRPr lang="zh-CN" altLang="en-US" dirty="0"/>
            </a:p>
          </p:txBody>
        </p:sp>
        <p:sp>
          <p:nvSpPr>
            <p:cNvPr id="28" name="文本框 27"/>
            <p:cNvSpPr txBox="1"/>
            <p:nvPr/>
          </p:nvSpPr>
          <p:spPr>
            <a:xfrm>
              <a:off x="4313664" y="2376314"/>
              <a:ext cx="272339" cy="369332"/>
            </a:xfrm>
            <a:prstGeom prst="rect">
              <a:avLst/>
            </a:prstGeom>
            <a:noFill/>
          </p:spPr>
          <p:txBody>
            <a:bodyPr wrap="square" rtlCol="0">
              <a:spAutoFit/>
            </a:bodyPr>
            <a:lstStyle/>
            <a:p>
              <a:r>
                <a:rPr lang="en-US" altLang="zh-CN" smtClean="0"/>
                <a:t>2</a:t>
              </a:r>
              <a:endParaRPr lang="zh-CN" altLang="en-US" dirty="0"/>
            </a:p>
          </p:txBody>
        </p:sp>
      </p:grpSp>
      <p:grpSp>
        <p:nvGrpSpPr>
          <p:cNvPr id="12" name="组合 11"/>
          <p:cNvGrpSpPr/>
          <p:nvPr/>
        </p:nvGrpSpPr>
        <p:grpSpPr>
          <a:xfrm>
            <a:off x="611188" y="1570998"/>
            <a:ext cx="4006056" cy="1939808"/>
            <a:chOff x="611188" y="1570998"/>
            <a:chExt cx="4006056" cy="1939808"/>
          </a:xfrm>
        </p:grpSpPr>
        <p:sp>
          <p:nvSpPr>
            <p:cNvPr id="8" name="Freeform 150"/>
            <p:cNvSpPr/>
            <p:nvPr/>
          </p:nvSpPr>
          <p:spPr bwMode="auto">
            <a:xfrm>
              <a:off x="766762" y="2123739"/>
              <a:ext cx="3850482" cy="1387067"/>
            </a:xfrm>
            <a:custGeom>
              <a:avLst/>
              <a:gdLst>
                <a:gd name="T0" fmla="*/ 0 w 1379"/>
                <a:gd name="T1" fmla="*/ 0 h 150"/>
                <a:gd name="T2" fmla="*/ 1229 w 1379"/>
                <a:gd name="T3" fmla="*/ 0 h 150"/>
                <a:gd name="T4" fmla="*/ 1379 w 1379"/>
                <a:gd name="T5" fmla="*/ 150 h 150"/>
              </a:gdLst>
              <a:ahLst/>
              <a:cxnLst>
                <a:cxn ang="0">
                  <a:pos x="T0" y="T1"/>
                </a:cxn>
                <a:cxn ang="0">
                  <a:pos x="T2" y="T3"/>
                </a:cxn>
                <a:cxn ang="0">
                  <a:pos x="T4" y="T5"/>
                </a:cxn>
              </a:cxnLst>
              <a:rect l="0" t="0" r="r" b="b"/>
              <a:pathLst>
                <a:path w="1379" h="150">
                  <a:moveTo>
                    <a:pt x="0" y="0"/>
                  </a:moveTo>
                  <a:lnTo>
                    <a:pt x="1229" y="0"/>
                  </a:lnTo>
                  <a:lnTo>
                    <a:pt x="1379" y="150"/>
                  </a:lnTo>
                </a:path>
              </a:pathLst>
            </a:custGeom>
            <a:noFill/>
            <a:ln w="3175" cap="flat">
              <a:solidFill>
                <a:schemeClr val="accent1"/>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9" name="TextBox 46"/>
            <p:cNvSpPr txBox="1"/>
            <p:nvPr/>
          </p:nvSpPr>
          <p:spPr>
            <a:xfrm>
              <a:off x="611188" y="2186651"/>
              <a:ext cx="2913842" cy="1077218"/>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solidFill>
                    <a:schemeClr val="bg2"/>
                  </a:solidFill>
                </a:rPr>
                <a:t>15%-20% new featured product with a new-push cycle.</a:t>
              </a:r>
            </a:p>
            <a:p>
              <a:pPr marL="171450" indent="-171450">
                <a:lnSpc>
                  <a:spcPts val="1400"/>
                </a:lnSpc>
                <a:buFont typeface="Arial" panose="020B0604020202020204" pitchFamily="34" charset="0"/>
                <a:buChar char="•"/>
              </a:pPr>
              <a:r>
                <a:rPr lang="en-US" sz="1000" dirty="0" smtClean="0">
                  <a:solidFill>
                    <a:schemeClr val="bg2"/>
                  </a:solidFill>
                </a:rPr>
                <a:t>High Price Maintenance on new product.</a:t>
              </a:r>
            </a:p>
            <a:p>
              <a:pPr marL="171450" indent="-171450">
                <a:lnSpc>
                  <a:spcPts val="1400"/>
                </a:lnSpc>
                <a:buFont typeface="Arial" panose="020B0604020202020204" pitchFamily="34" charset="0"/>
                <a:buChar char="•"/>
              </a:pPr>
              <a:r>
                <a:rPr lang="en-US" altLang="zh-CN" sz="1000" dirty="0" smtClean="0">
                  <a:solidFill>
                    <a:schemeClr val="bg2"/>
                  </a:solidFill>
                </a:rPr>
                <a:t>Push new product mainly to returning and loyal customers over than new customer.</a:t>
              </a:r>
              <a:endParaRPr lang="en-US" sz="1000" dirty="0" smtClean="0">
                <a:solidFill>
                  <a:schemeClr val="bg2"/>
                </a:solidFill>
              </a:endParaRPr>
            </a:p>
            <a:p>
              <a:pPr marL="171450" indent="-171450">
                <a:lnSpc>
                  <a:spcPts val="1400"/>
                </a:lnSpc>
                <a:buFont typeface="Arial" panose="020B0604020202020204" pitchFamily="34" charset="0"/>
                <a:buChar char="•"/>
              </a:pPr>
              <a:endParaRPr lang="en-US" sz="1000" dirty="0">
                <a:solidFill>
                  <a:schemeClr val="bg2"/>
                </a:solidFill>
              </a:endParaRPr>
            </a:p>
          </p:txBody>
        </p:sp>
        <p:sp>
          <p:nvSpPr>
            <p:cNvPr id="10" name="TextBox 47"/>
            <p:cNvSpPr txBox="1"/>
            <p:nvPr/>
          </p:nvSpPr>
          <p:spPr>
            <a:xfrm>
              <a:off x="621896" y="1570998"/>
              <a:ext cx="2787129" cy="492443"/>
            </a:xfrm>
            <a:prstGeom prst="rect">
              <a:avLst/>
            </a:prstGeom>
            <a:noFill/>
          </p:spPr>
          <p:txBody>
            <a:bodyPr wrap="square" lIns="0" tIns="0" rIns="0" bIns="0" rtlCol="0">
              <a:spAutoFit/>
            </a:bodyPr>
            <a:lstStyle/>
            <a:p>
              <a:r>
                <a:rPr lang="en-US" altLang="zh-CN" sz="1600" b="1" dirty="0" smtClean="0">
                  <a:solidFill>
                    <a:schemeClr val="bg1"/>
                  </a:solidFill>
                </a:rPr>
                <a:t>1. New Product Strategies</a:t>
              </a:r>
              <a:endParaRPr lang="en-US" altLang="zh-CN" sz="1600" b="1" dirty="0">
                <a:solidFill>
                  <a:schemeClr val="bg1"/>
                </a:solidFill>
              </a:endParaRPr>
            </a:p>
            <a:p>
              <a:r>
                <a:rPr lang="en-US" altLang="zh-CN" sz="1600" b="1" dirty="0" smtClean="0">
                  <a:solidFill>
                    <a:schemeClr val="bg1"/>
                  </a:solidFill>
                </a:rPr>
                <a:t>Pricing Strategies</a:t>
              </a:r>
            </a:p>
          </p:txBody>
        </p:sp>
        <p:sp>
          <p:nvSpPr>
            <p:cNvPr id="11" name="Line 23"/>
            <p:cNvSpPr>
              <a:spLocks noChangeShapeType="1"/>
            </p:cNvSpPr>
            <p:nvPr/>
          </p:nvSpPr>
          <p:spPr bwMode="auto">
            <a:xfrm flipH="1">
              <a:off x="621896" y="2123738"/>
              <a:ext cx="180975" cy="0"/>
            </a:xfrm>
            <a:prstGeom prst="line">
              <a:avLst/>
            </a:prstGeom>
            <a:noFill/>
            <a:ln w="25400" cap="rnd">
              <a:solidFill>
                <a:schemeClr val="accent1"/>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en-US"/>
            </a:p>
          </p:txBody>
        </p:sp>
      </p:grpSp>
      <p:sp>
        <p:nvSpPr>
          <p:cNvPr id="18" name="Freeform 151"/>
          <p:cNvSpPr/>
          <p:nvPr/>
        </p:nvSpPr>
        <p:spPr bwMode="auto">
          <a:xfrm>
            <a:off x="4760477" y="2123737"/>
            <a:ext cx="3616762" cy="478773"/>
          </a:xfrm>
          <a:custGeom>
            <a:avLst/>
            <a:gdLst>
              <a:gd name="T0" fmla="*/ 1379 w 1379"/>
              <a:gd name="T1" fmla="*/ 0 h 150"/>
              <a:gd name="T2" fmla="*/ 150 w 1379"/>
              <a:gd name="T3" fmla="*/ 0 h 150"/>
              <a:gd name="T4" fmla="*/ 0 w 1379"/>
              <a:gd name="T5" fmla="*/ 150 h 150"/>
            </a:gdLst>
            <a:ahLst/>
            <a:cxnLst>
              <a:cxn ang="0">
                <a:pos x="T0" y="T1"/>
              </a:cxn>
              <a:cxn ang="0">
                <a:pos x="T2" y="T3"/>
              </a:cxn>
              <a:cxn ang="0">
                <a:pos x="T4" y="T5"/>
              </a:cxn>
            </a:cxnLst>
            <a:rect l="0" t="0" r="r" b="b"/>
            <a:pathLst>
              <a:path w="1379" h="150">
                <a:moveTo>
                  <a:pt x="1379" y="0"/>
                </a:moveTo>
                <a:lnTo>
                  <a:pt x="150" y="0"/>
                </a:lnTo>
                <a:lnTo>
                  <a:pt x="0" y="150"/>
                </a:lnTo>
              </a:path>
            </a:pathLst>
          </a:custGeom>
          <a:noFill/>
          <a:ln w="3175" cap="flat">
            <a:solidFill>
              <a:schemeClr val="accent4"/>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19" name="Freeform 153"/>
          <p:cNvSpPr/>
          <p:nvPr/>
        </p:nvSpPr>
        <p:spPr bwMode="auto">
          <a:xfrm>
            <a:off x="4919081" y="4478001"/>
            <a:ext cx="3458158" cy="1336079"/>
          </a:xfrm>
          <a:custGeom>
            <a:avLst/>
            <a:gdLst>
              <a:gd name="T0" fmla="*/ 1379 w 1379"/>
              <a:gd name="T1" fmla="*/ 150 h 150"/>
              <a:gd name="T2" fmla="*/ 150 w 1379"/>
              <a:gd name="T3" fmla="*/ 150 h 150"/>
              <a:gd name="T4" fmla="*/ 0 w 1379"/>
              <a:gd name="T5" fmla="*/ 0 h 150"/>
            </a:gdLst>
            <a:ahLst/>
            <a:cxnLst>
              <a:cxn ang="0">
                <a:pos x="T0" y="T1"/>
              </a:cxn>
              <a:cxn ang="0">
                <a:pos x="T2" y="T3"/>
              </a:cxn>
              <a:cxn ang="0">
                <a:pos x="T4" y="T5"/>
              </a:cxn>
            </a:cxnLst>
            <a:rect l="0" t="0" r="r" b="b"/>
            <a:pathLst>
              <a:path w="1379" h="150">
                <a:moveTo>
                  <a:pt x="1379" y="150"/>
                </a:moveTo>
                <a:lnTo>
                  <a:pt x="150" y="150"/>
                </a:lnTo>
                <a:lnTo>
                  <a:pt x="0" y="0"/>
                </a:lnTo>
              </a:path>
            </a:pathLst>
          </a:custGeom>
          <a:noFill/>
          <a:ln w="3175" cap="flat">
            <a:solidFill>
              <a:schemeClr val="accent3"/>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
        <p:nvSpPr>
          <p:cNvPr id="27" name="Freeform 152"/>
          <p:cNvSpPr/>
          <p:nvPr/>
        </p:nvSpPr>
        <p:spPr bwMode="auto">
          <a:xfrm>
            <a:off x="766762" y="4367814"/>
            <a:ext cx="3102163" cy="1447809"/>
          </a:xfrm>
          <a:custGeom>
            <a:avLst/>
            <a:gdLst>
              <a:gd name="T0" fmla="*/ 0 w 1379"/>
              <a:gd name="T1" fmla="*/ 150 h 150"/>
              <a:gd name="T2" fmla="*/ 1229 w 1379"/>
              <a:gd name="T3" fmla="*/ 150 h 150"/>
              <a:gd name="T4" fmla="*/ 1379 w 1379"/>
              <a:gd name="T5" fmla="*/ 0 h 150"/>
            </a:gdLst>
            <a:ahLst/>
            <a:cxnLst>
              <a:cxn ang="0">
                <a:pos x="T0" y="T1"/>
              </a:cxn>
              <a:cxn ang="0">
                <a:pos x="T2" y="T3"/>
              </a:cxn>
              <a:cxn ang="0">
                <a:pos x="T4" y="T5"/>
              </a:cxn>
            </a:cxnLst>
            <a:rect l="0" t="0" r="r" b="b"/>
            <a:pathLst>
              <a:path w="1379" h="150">
                <a:moveTo>
                  <a:pt x="0" y="150"/>
                </a:moveTo>
                <a:lnTo>
                  <a:pt x="1229" y="150"/>
                </a:lnTo>
                <a:lnTo>
                  <a:pt x="1379" y="0"/>
                </a:lnTo>
              </a:path>
            </a:pathLst>
          </a:custGeom>
          <a:noFill/>
          <a:ln w="3175" cap="flat">
            <a:solidFill>
              <a:schemeClr val="accent2"/>
            </a:solidFill>
            <a:prstDash val="sysDash"/>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spTree>
    <p:extLst>
      <p:ext uri="{BB962C8B-B14F-4D97-AF65-F5344CB8AC3E}">
        <p14:creationId xmlns:p14="http://schemas.microsoft.com/office/powerpoint/2010/main" val="460210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Traffic Strategies</a:t>
            </a:r>
            <a:endParaRPr lang="zh-CN" altLang="en-US" dirty="0"/>
          </a:p>
        </p:txBody>
      </p:sp>
      <p:sp>
        <p:nvSpPr>
          <p:cNvPr id="3" name="灯片编号占位符 2"/>
          <p:cNvSpPr>
            <a:spLocks noGrp="1"/>
          </p:cNvSpPr>
          <p:nvPr>
            <p:ph type="sldNum" sz="quarter" idx="12"/>
          </p:nvPr>
        </p:nvSpPr>
        <p:spPr/>
        <p:txBody>
          <a:bodyPr/>
          <a:lstStyle/>
          <a:p>
            <a:fld id="{8409FBBB-C588-4B8D-A7FF-E25C81CC24C8}" type="slidenum">
              <a:rPr lang="en-US" smtClean="0"/>
              <a:t>12</a:t>
            </a:fld>
            <a:endParaRPr lang="en-US" dirty="0"/>
          </a:p>
        </p:txBody>
      </p:sp>
      <p:sp>
        <p:nvSpPr>
          <p:cNvPr id="4" name="文本占位符 3"/>
          <p:cNvSpPr>
            <a:spLocks noGrp="1"/>
          </p:cNvSpPr>
          <p:nvPr>
            <p:ph type="body" sz="quarter" idx="13"/>
          </p:nvPr>
        </p:nvSpPr>
        <p:spPr/>
        <p:txBody>
          <a:bodyPr/>
          <a:lstStyle/>
          <a:p>
            <a:endParaRPr lang="zh-CN" altLang="en-US" dirty="0"/>
          </a:p>
        </p:txBody>
      </p:sp>
      <p:grpSp>
        <p:nvGrpSpPr>
          <p:cNvPr id="36" name="组合 35"/>
          <p:cNvGrpSpPr/>
          <p:nvPr/>
        </p:nvGrpSpPr>
        <p:grpSpPr>
          <a:xfrm>
            <a:off x="126569" y="2023298"/>
            <a:ext cx="8619308" cy="3765955"/>
            <a:chOff x="-86495" y="2156462"/>
            <a:chExt cx="8619308" cy="3765955"/>
          </a:xfrm>
        </p:grpSpPr>
        <p:sp>
          <p:nvSpPr>
            <p:cNvPr id="5" name="右箭头 4"/>
            <p:cNvSpPr/>
            <p:nvPr/>
          </p:nvSpPr>
          <p:spPr>
            <a:xfrm>
              <a:off x="426128" y="2392149"/>
              <a:ext cx="1540397" cy="1285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右箭头 6"/>
            <p:cNvSpPr/>
            <p:nvPr/>
          </p:nvSpPr>
          <p:spPr>
            <a:xfrm>
              <a:off x="454016" y="4944946"/>
              <a:ext cx="1384304" cy="3225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454016" y="5287303"/>
              <a:ext cx="1512509" cy="166339"/>
            </a:xfrm>
            <a:prstGeom prst="rightArrow">
              <a:avLst/>
            </a:prstGeom>
            <a:solidFill>
              <a:srgbClr val="3D48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456502" y="5453642"/>
              <a:ext cx="1318580" cy="468775"/>
            </a:xfrm>
            <a:prstGeom prst="rightArrow">
              <a:avLst/>
            </a:prstGeom>
            <a:solidFill>
              <a:srgbClr val="B5B5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86495" y="2156462"/>
              <a:ext cx="2840851" cy="276999"/>
            </a:xfrm>
            <a:prstGeom prst="rect">
              <a:avLst/>
            </a:prstGeom>
            <a:noFill/>
          </p:spPr>
          <p:txBody>
            <a:bodyPr wrap="square" rtlCol="0">
              <a:spAutoFit/>
            </a:bodyPr>
            <a:lstStyle/>
            <a:p>
              <a:pPr algn="ctr"/>
              <a:r>
                <a:rPr lang="en-US" altLang="zh-CN" sz="1200" dirty="0"/>
                <a:t>None-Tag large Scale Traffic</a:t>
              </a:r>
              <a:endParaRPr lang="zh-CN" altLang="en-US" sz="1200" dirty="0"/>
            </a:p>
          </p:txBody>
        </p:sp>
        <p:sp>
          <p:nvSpPr>
            <p:cNvPr id="16" name="文本框 15"/>
            <p:cNvSpPr txBox="1"/>
            <p:nvPr/>
          </p:nvSpPr>
          <p:spPr>
            <a:xfrm>
              <a:off x="154190" y="4612673"/>
              <a:ext cx="2527508" cy="276999"/>
            </a:xfrm>
            <a:prstGeom prst="rect">
              <a:avLst/>
            </a:prstGeom>
            <a:noFill/>
          </p:spPr>
          <p:txBody>
            <a:bodyPr wrap="square" rtlCol="0">
              <a:spAutoFit/>
            </a:bodyPr>
            <a:lstStyle/>
            <a:p>
              <a:pPr algn="ctr"/>
              <a:r>
                <a:rPr lang="en-US" altLang="zh-CN" sz="1200" dirty="0" smtClean="0"/>
                <a:t>Small Stream Featured Traffic</a:t>
              </a:r>
              <a:endParaRPr lang="zh-CN" altLang="en-US" sz="1200" dirty="0"/>
            </a:p>
          </p:txBody>
        </p:sp>
        <p:sp>
          <p:nvSpPr>
            <p:cNvPr id="18" name="文本框 17"/>
            <p:cNvSpPr txBox="1"/>
            <p:nvPr/>
          </p:nvSpPr>
          <p:spPr>
            <a:xfrm>
              <a:off x="2330678" y="2866002"/>
              <a:ext cx="1753050" cy="461665"/>
            </a:xfrm>
            <a:prstGeom prst="rect">
              <a:avLst/>
            </a:prstGeom>
            <a:noFill/>
          </p:spPr>
          <p:txBody>
            <a:bodyPr wrap="square" rtlCol="0">
              <a:spAutoFit/>
            </a:bodyPr>
            <a:lstStyle/>
            <a:p>
              <a:pPr algn="ctr"/>
              <a:r>
                <a:rPr lang="en-US" altLang="zh-CN" sz="1200" dirty="0"/>
                <a:t>Long Term Efficiency</a:t>
              </a:r>
            </a:p>
            <a:p>
              <a:pPr algn="ctr"/>
              <a:r>
                <a:rPr lang="en-US" altLang="zh-CN" sz="1200" dirty="0"/>
                <a:t>/Brand Strength</a:t>
              </a:r>
              <a:endParaRPr lang="zh-CN" altLang="en-US" sz="1200" dirty="0"/>
            </a:p>
          </p:txBody>
        </p:sp>
        <p:sp>
          <p:nvSpPr>
            <p:cNvPr id="19" name="右大括号 18"/>
            <p:cNvSpPr/>
            <p:nvPr/>
          </p:nvSpPr>
          <p:spPr>
            <a:xfrm>
              <a:off x="2111654" y="2453220"/>
              <a:ext cx="120974" cy="1322770"/>
            </a:xfrm>
            <a:prstGeom prst="rightBrace">
              <a:avLst>
                <a:gd name="adj1" fmla="val 910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2865529" y="5050153"/>
              <a:ext cx="1275270" cy="646331"/>
            </a:xfrm>
            <a:prstGeom prst="rect">
              <a:avLst/>
            </a:prstGeom>
            <a:noFill/>
          </p:spPr>
          <p:txBody>
            <a:bodyPr wrap="square" rtlCol="0">
              <a:spAutoFit/>
            </a:bodyPr>
            <a:lstStyle/>
            <a:p>
              <a:pPr algn="ctr"/>
              <a:r>
                <a:rPr lang="en-US" altLang="zh-CN" sz="1200" dirty="0"/>
                <a:t>Short Term Conversion/ROI/Sales</a:t>
              </a:r>
            </a:p>
          </p:txBody>
        </p:sp>
        <p:sp>
          <p:nvSpPr>
            <p:cNvPr id="21" name="右大括号 20"/>
            <p:cNvSpPr/>
            <p:nvPr/>
          </p:nvSpPr>
          <p:spPr>
            <a:xfrm>
              <a:off x="2127020" y="4901489"/>
              <a:ext cx="122439" cy="992996"/>
            </a:xfrm>
            <a:prstGeom prst="rightBrace">
              <a:avLst>
                <a:gd name="adj1" fmla="val 9107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23" name="直接箭头连接符 22"/>
            <p:cNvCxnSpPr/>
            <p:nvPr/>
          </p:nvCxnSpPr>
          <p:spPr>
            <a:xfrm flipV="1">
              <a:off x="4181778" y="3107946"/>
              <a:ext cx="574627" cy="7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椭圆 24"/>
            <p:cNvSpPr/>
            <p:nvPr/>
          </p:nvSpPr>
          <p:spPr>
            <a:xfrm>
              <a:off x="4854455" y="2605505"/>
              <a:ext cx="1018199" cy="10181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High Input,</a:t>
              </a:r>
            </a:p>
            <a:p>
              <a:pPr algn="ctr"/>
              <a:r>
                <a:rPr lang="en-US" altLang="zh-CN" sz="1200" dirty="0">
                  <a:solidFill>
                    <a:schemeClr val="tx1"/>
                  </a:solidFill>
                </a:rPr>
                <a:t>Low Return</a:t>
              </a:r>
              <a:endParaRPr lang="zh-CN" altLang="en-US" sz="1200" dirty="0">
                <a:solidFill>
                  <a:schemeClr val="tx1"/>
                </a:solidFill>
              </a:endParaRPr>
            </a:p>
          </p:txBody>
        </p:sp>
        <p:sp>
          <p:nvSpPr>
            <p:cNvPr id="26" name="椭圆 25"/>
            <p:cNvSpPr/>
            <p:nvPr/>
          </p:nvSpPr>
          <p:spPr>
            <a:xfrm>
              <a:off x="4854454" y="4867780"/>
              <a:ext cx="1018199" cy="1018199"/>
            </a:xfrm>
            <a:prstGeom prst="ellipse">
              <a:avLst/>
            </a:prstGeom>
            <a:solidFill>
              <a:srgbClr val="B5B5B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Low Input,</a:t>
              </a:r>
            </a:p>
            <a:p>
              <a:pPr algn="ctr"/>
              <a:r>
                <a:rPr lang="en-US" altLang="zh-CN" sz="1200" dirty="0">
                  <a:solidFill>
                    <a:schemeClr val="tx1"/>
                  </a:solidFill>
                </a:rPr>
                <a:t>High Return</a:t>
              </a:r>
              <a:endParaRPr lang="zh-CN" altLang="en-US" sz="1200" dirty="0">
                <a:solidFill>
                  <a:schemeClr val="tx1"/>
                </a:solidFill>
              </a:endParaRPr>
            </a:p>
          </p:txBody>
        </p:sp>
        <p:cxnSp>
          <p:nvCxnSpPr>
            <p:cNvPr id="28" name="直接箭头连接符 27"/>
            <p:cNvCxnSpPr/>
            <p:nvPr/>
          </p:nvCxnSpPr>
          <p:spPr>
            <a:xfrm>
              <a:off x="4189823" y="5373319"/>
              <a:ext cx="5665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加号 28"/>
            <p:cNvSpPr/>
            <p:nvPr/>
          </p:nvSpPr>
          <p:spPr>
            <a:xfrm>
              <a:off x="5217426" y="4151422"/>
              <a:ext cx="292256" cy="292256"/>
            </a:xfrm>
            <a:prstGeom prst="mathPlus">
              <a:avLst>
                <a:gd name="adj1" fmla="val 68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号 29"/>
            <p:cNvSpPr/>
            <p:nvPr/>
          </p:nvSpPr>
          <p:spPr>
            <a:xfrm>
              <a:off x="6575755" y="4205213"/>
              <a:ext cx="340697" cy="184674"/>
            </a:xfrm>
            <a:prstGeom prst="mathEqual">
              <a:avLst>
                <a:gd name="adj1" fmla="val 13283"/>
                <a:gd name="adj2" fmla="val 3632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3" name="右大括号 32"/>
            <p:cNvSpPr/>
            <p:nvPr/>
          </p:nvSpPr>
          <p:spPr>
            <a:xfrm>
              <a:off x="6187736" y="2605505"/>
              <a:ext cx="310718" cy="3280474"/>
            </a:xfrm>
            <a:prstGeom prst="rightBrace">
              <a:avLst>
                <a:gd name="adj1" fmla="val 123197"/>
                <a:gd name="adj2" fmla="val 5199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4" name="椭圆 33"/>
            <p:cNvSpPr/>
            <p:nvPr/>
          </p:nvSpPr>
          <p:spPr>
            <a:xfrm>
              <a:off x="7021500" y="3538840"/>
              <a:ext cx="1511313" cy="1511313"/>
            </a:xfrm>
            <a:prstGeom prst="ellipse">
              <a:avLst/>
            </a:prstGeom>
            <a:solidFill>
              <a:srgbClr val="3D485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2"/>
                  </a:solidFill>
                </a:rPr>
                <a:t>Stable ROI</a:t>
              </a:r>
            </a:p>
            <a:p>
              <a:pPr algn="ctr"/>
              <a:r>
                <a:rPr lang="en-US" altLang="zh-CN" dirty="0" smtClean="0">
                  <a:solidFill>
                    <a:schemeClr val="tx2"/>
                  </a:solidFill>
                </a:rPr>
                <a:t>(1.2-1.8)</a:t>
              </a:r>
              <a:endParaRPr lang="zh-CN" altLang="en-US" dirty="0">
                <a:solidFill>
                  <a:schemeClr val="tx2"/>
                </a:solidFill>
              </a:endParaRPr>
            </a:p>
          </p:txBody>
        </p:sp>
      </p:grpSp>
      <p:sp>
        <p:nvSpPr>
          <p:cNvPr id="38" name="文本框 37"/>
          <p:cNvSpPr txBox="1"/>
          <p:nvPr/>
        </p:nvSpPr>
        <p:spPr>
          <a:xfrm>
            <a:off x="3300975" y="1526859"/>
            <a:ext cx="2762359" cy="369332"/>
          </a:xfrm>
          <a:prstGeom prst="rect">
            <a:avLst/>
          </a:prstGeom>
          <a:noFill/>
        </p:spPr>
        <p:txBody>
          <a:bodyPr wrap="none" rtlCol="0">
            <a:spAutoFit/>
          </a:bodyPr>
          <a:lstStyle/>
          <a:p>
            <a:r>
              <a:rPr lang="en-US" altLang="zh-CN" dirty="0" smtClean="0"/>
              <a:t>Traffic Common Principle</a:t>
            </a:r>
            <a:endParaRPr lang="zh-CN" altLang="en-US" dirty="0"/>
          </a:p>
        </p:txBody>
      </p:sp>
    </p:spTree>
    <p:extLst>
      <p:ext uri="{BB962C8B-B14F-4D97-AF65-F5344CB8AC3E}">
        <p14:creationId xmlns:p14="http://schemas.microsoft.com/office/powerpoint/2010/main" val="29125036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Traffic Strategies</a:t>
            </a:r>
            <a:endParaRPr lang="zh-CN" altLang="en-US" dirty="0"/>
          </a:p>
        </p:txBody>
      </p:sp>
      <p:sp>
        <p:nvSpPr>
          <p:cNvPr id="3" name="灯片编号占位符 2"/>
          <p:cNvSpPr>
            <a:spLocks noGrp="1"/>
          </p:cNvSpPr>
          <p:nvPr>
            <p:ph type="sldNum" sz="quarter" idx="12"/>
          </p:nvPr>
        </p:nvSpPr>
        <p:spPr/>
        <p:txBody>
          <a:bodyPr/>
          <a:lstStyle/>
          <a:p>
            <a:fld id="{8409FBBB-C588-4B8D-A7FF-E25C81CC24C8}" type="slidenum">
              <a:rPr lang="en-US" smtClean="0"/>
              <a:t>13</a:t>
            </a:fld>
            <a:endParaRPr lang="en-US" dirty="0"/>
          </a:p>
        </p:txBody>
      </p:sp>
      <p:sp>
        <p:nvSpPr>
          <p:cNvPr id="4" name="文本占位符 3"/>
          <p:cNvSpPr>
            <a:spLocks noGrp="1"/>
          </p:cNvSpPr>
          <p:nvPr>
            <p:ph type="body" sz="quarter" idx="13"/>
          </p:nvPr>
        </p:nvSpPr>
        <p:spPr/>
        <p:txBody>
          <a:bodyPr/>
          <a:lstStyle/>
          <a:p>
            <a:endParaRPr lang="zh-CN" altLang="en-US" dirty="0"/>
          </a:p>
        </p:txBody>
      </p:sp>
      <p:sp>
        <p:nvSpPr>
          <p:cNvPr id="38" name="文本框 37"/>
          <p:cNvSpPr txBox="1"/>
          <p:nvPr/>
        </p:nvSpPr>
        <p:spPr>
          <a:xfrm>
            <a:off x="3575573" y="1433396"/>
            <a:ext cx="1992853" cy="369332"/>
          </a:xfrm>
          <a:prstGeom prst="rect">
            <a:avLst/>
          </a:prstGeom>
          <a:noFill/>
        </p:spPr>
        <p:txBody>
          <a:bodyPr wrap="none" rtlCol="0">
            <a:spAutoFit/>
          </a:bodyPr>
          <a:lstStyle/>
          <a:p>
            <a:r>
              <a:rPr lang="en-US" altLang="zh-CN" dirty="0" smtClean="0"/>
              <a:t>Platform Principle</a:t>
            </a:r>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1625148312"/>
              </p:ext>
            </p:extLst>
          </p:nvPr>
        </p:nvGraphicFramePr>
        <p:xfrm>
          <a:off x="685553" y="2015593"/>
          <a:ext cx="7757111" cy="4351340"/>
        </p:xfrm>
        <a:graphic>
          <a:graphicData uri="http://schemas.openxmlformats.org/drawingml/2006/table">
            <a:tbl>
              <a:tblPr>
                <a:tableStyleId>{5C22544A-7EE6-4342-B048-85BDC9FD1C3A}</a:tableStyleId>
              </a:tblPr>
              <a:tblGrid>
                <a:gridCol w="894514">
                  <a:extLst>
                    <a:ext uri="{9D8B030D-6E8A-4147-A177-3AD203B41FA5}">
                      <a16:colId xmlns:a16="http://schemas.microsoft.com/office/drawing/2014/main" val="3213485221"/>
                    </a:ext>
                  </a:extLst>
                </a:gridCol>
                <a:gridCol w="2320145">
                  <a:extLst>
                    <a:ext uri="{9D8B030D-6E8A-4147-A177-3AD203B41FA5}">
                      <a16:colId xmlns:a16="http://schemas.microsoft.com/office/drawing/2014/main" val="4064611806"/>
                    </a:ext>
                  </a:extLst>
                </a:gridCol>
                <a:gridCol w="2236284">
                  <a:extLst>
                    <a:ext uri="{9D8B030D-6E8A-4147-A177-3AD203B41FA5}">
                      <a16:colId xmlns:a16="http://schemas.microsoft.com/office/drawing/2014/main" val="68135606"/>
                    </a:ext>
                  </a:extLst>
                </a:gridCol>
                <a:gridCol w="1504170">
                  <a:extLst>
                    <a:ext uri="{9D8B030D-6E8A-4147-A177-3AD203B41FA5}">
                      <a16:colId xmlns:a16="http://schemas.microsoft.com/office/drawing/2014/main" val="3641251494"/>
                    </a:ext>
                  </a:extLst>
                </a:gridCol>
                <a:gridCol w="801998">
                  <a:extLst>
                    <a:ext uri="{9D8B030D-6E8A-4147-A177-3AD203B41FA5}">
                      <a16:colId xmlns:a16="http://schemas.microsoft.com/office/drawing/2014/main" val="892540780"/>
                    </a:ext>
                  </a:extLst>
                </a:gridCol>
              </a:tblGrid>
              <a:tr h="606055">
                <a:tc>
                  <a:txBody>
                    <a:bodyPr/>
                    <a:lstStyle/>
                    <a:p>
                      <a:pPr algn="l" fontAlgn="ctr"/>
                      <a:endParaRPr lang="zh-CN" altLang="en-US" sz="1000" b="0" i="0" u="none" strike="noStrike" dirty="0">
                        <a:solidFill>
                          <a:srgbClr val="000000"/>
                        </a:solidFill>
                        <a:effectLst/>
                        <a:latin typeface="等线" panose="02010600030101010101" pitchFamily="2" charset="-122"/>
                        <a:ea typeface="等线" panose="02010600030101010101" pitchFamily="2" charset="-122"/>
                      </a:endParaRPr>
                    </a:p>
                  </a:txBody>
                  <a:tcPr marL="6810" marR="6810" marT="6810" marB="0" anchor="ctr">
                    <a:solidFill>
                      <a:srgbClr val="3D485D"/>
                    </a:solidFill>
                  </a:tcPr>
                </a:tc>
                <a:tc>
                  <a:txBody>
                    <a:bodyPr/>
                    <a:lstStyle/>
                    <a:p>
                      <a:pPr algn="ctr" fontAlgn="ctr"/>
                      <a:r>
                        <a:rPr lang="en-US" sz="1000" u="none" strike="noStrike" dirty="0" smtClean="0">
                          <a:solidFill>
                            <a:schemeClr val="tx2"/>
                          </a:solidFill>
                          <a:effectLst/>
                        </a:rPr>
                        <a:t>Focus</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3D485D"/>
                    </a:solidFill>
                  </a:tcPr>
                </a:tc>
                <a:tc>
                  <a:txBody>
                    <a:bodyPr/>
                    <a:lstStyle/>
                    <a:p>
                      <a:pPr algn="ctr" fontAlgn="ctr"/>
                      <a:r>
                        <a:rPr lang="en-US" sz="1000" u="none" strike="noStrike" dirty="0">
                          <a:solidFill>
                            <a:schemeClr val="tx2"/>
                          </a:solidFill>
                          <a:effectLst/>
                        </a:rPr>
                        <a:t>Feature</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3D485D"/>
                    </a:solidFill>
                  </a:tcPr>
                </a:tc>
                <a:tc>
                  <a:txBody>
                    <a:bodyPr/>
                    <a:lstStyle/>
                    <a:p>
                      <a:pPr algn="ctr" fontAlgn="ctr"/>
                      <a:r>
                        <a:rPr lang="en-US" sz="1000" u="none" strike="noStrike" dirty="0">
                          <a:solidFill>
                            <a:schemeClr val="tx2"/>
                          </a:solidFill>
                          <a:effectLst/>
                        </a:rPr>
                        <a:t>Target</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3D485D"/>
                    </a:solidFill>
                  </a:tcPr>
                </a:tc>
                <a:tc>
                  <a:txBody>
                    <a:bodyPr/>
                    <a:lstStyle/>
                    <a:p>
                      <a:pPr algn="ctr" fontAlgn="ctr"/>
                      <a:r>
                        <a:rPr lang="en-US" sz="1000" u="none" strike="noStrike" dirty="0">
                          <a:solidFill>
                            <a:schemeClr val="tx2"/>
                          </a:solidFill>
                          <a:effectLst/>
                        </a:rPr>
                        <a:t>Traffic Paid Percentage</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3D485D"/>
                    </a:solidFill>
                  </a:tcPr>
                </a:tc>
                <a:extLst>
                  <a:ext uri="{0D108BD9-81ED-4DB2-BD59-A6C34878D82A}">
                    <a16:rowId xmlns:a16="http://schemas.microsoft.com/office/drawing/2014/main" val="2113496304"/>
                  </a:ext>
                </a:extLst>
              </a:tr>
              <a:tr h="939726">
                <a:tc>
                  <a:txBody>
                    <a:bodyPr/>
                    <a:lstStyle/>
                    <a:p>
                      <a:pPr algn="ctr" fontAlgn="ctr"/>
                      <a:r>
                        <a:rPr lang="en-US" sz="1000" u="none" strike="noStrike" dirty="0" smtClean="0">
                          <a:solidFill>
                            <a:schemeClr val="tx2"/>
                          </a:solidFill>
                          <a:effectLst/>
                        </a:rPr>
                        <a:t>Tiktok</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Coupon &amp; Discount </a:t>
                      </a:r>
                      <a:r>
                        <a:rPr lang="en-US" sz="1000" u="none" strike="noStrike" dirty="0" smtClean="0">
                          <a:solidFill>
                            <a:schemeClr val="tx2"/>
                          </a:solidFill>
                          <a:effectLst/>
                        </a:rPr>
                        <a:t>Exposure</a:t>
                      </a:r>
                    </a:p>
                    <a:p>
                      <a:pPr marL="171450" indent="-171450" algn="l" fontAlgn="ctr">
                        <a:buFont typeface="Arial" panose="020B0604020202020204" pitchFamily="34" charset="0"/>
                        <a:buChar char="•"/>
                      </a:pPr>
                      <a:r>
                        <a:rPr lang="en-US" sz="1000" u="none" strike="noStrike" dirty="0" smtClean="0">
                          <a:solidFill>
                            <a:schemeClr val="tx2"/>
                          </a:solidFill>
                          <a:effectLst/>
                        </a:rPr>
                        <a:t>Brand </a:t>
                      </a:r>
                      <a:r>
                        <a:rPr lang="en-US" sz="1000" u="none" strike="noStrike" dirty="0">
                          <a:solidFill>
                            <a:schemeClr val="tx2"/>
                          </a:solidFill>
                          <a:effectLst/>
                        </a:rPr>
                        <a:t>Union </a:t>
                      </a:r>
                      <a:r>
                        <a:rPr lang="en-US" sz="1000" u="none" strike="noStrike" dirty="0" smtClean="0">
                          <a:solidFill>
                            <a:schemeClr val="tx2"/>
                          </a:solidFill>
                          <a:effectLst/>
                        </a:rPr>
                        <a:t>Campaign</a:t>
                      </a:r>
                    </a:p>
                    <a:p>
                      <a:pPr marL="171450" indent="-171450" algn="l" fontAlgn="ctr">
                        <a:buFont typeface="Arial" panose="020B0604020202020204" pitchFamily="34" charset="0"/>
                        <a:buChar char="•"/>
                      </a:pPr>
                      <a:r>
                        <a:rPr lang="en-US" sz="1000" u="none" strike="noStrike" dirty="0" smtClean="0">
                          <a:solidFill>
                            <a:schemeClr val="tx2"/>
                          </a:solidFill>
                          <a:effectLst/>
                        </a:rPr>
                        <a:t>Traffic </a:t>
                      </a:r>
                      <a:r>
                        <a:rPr lang="en-US" sz="1000" u="none" strike="noStrike" dirty="0">
                          <a:solidFill>
                            <a:schemeClr val="tx2"/>
                          </a:solidFill>
                          <a:effectLst/>
                        </a:rPr>
                        <a:t>Tag </a:t>
                      </a:r>
                      <a:r>
                        <a:rPr lang="en-US" sz="1000" u="none" strike="noStrike" dirty="0" smtClean="0">
                          <a:solidFill>
                            <a:schemeClr val="tx2"/>
                          </a:solidFill>
                          <a:effectLst/>
                        </a:rPr>
                        <a:t>Analysis &amp; Precise Segment &amp; </a:t>
                      </a:r>
                      <a:r>
                        <a:rPr lang="en-US" sz="1000" u="none" strike="noStrike" dirty="0">
                          <a:solidFill>
                            <a:schemeClr val="tx2"/>
                          </a:solidFill>
                          <a:effectLst/>
                        </a:rPr>
                        <a:t>Precise </a:t>
                      </a:r>
                      <a:r>
                        <a:rPr lang="en-US" sz="1000" u="none" strike="noStrike" dirty="0" smtClean="0">
                          <a:solidFill>
                            <a:schemeClr val="tx2"/>
                          </a:solidFill>
                          <a:effectLst/>
                        </a:rPr>
                        <a:t>Science Interaction</a:t>
                      </a:r>
                    </a:p>
                    <a:p>
                      <a:pPr marL="171450" indent="-171450" algn="l" fontAlgn="ctr">
                        <a:buFont typeface="Arial" panose="020B0604020202020204" pitchFamily="34" charset="0"/>
                        <a:buChar char="•"/>
                      </a:pPr>
                      <a:r>
                        <a:rPr lang="en-US" sz="1000" u="none" strike="noStrike" dirty="0" smtClean="0">
                          <a:solidFill>
                            <a:schemeClr val="tx2"/>
                          </a:solidFill>
                          <a:effectLst/>
                        </a:rPr>
                        <a:t>Membership </a:t>
                      </a:r>
                      <a:r>
                        <a:rPr lang="en-US" sz="1000" u="none" strike="noStrike" dirty="0">
                          <a:solidFill>
                            <a:schemeClr val="tx2"/>
                          </a:solidFill>
                          <a:effectLst/>
                        </a:rPr>
                        <a:t>Credit</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Fast </a:t>
                      </a:r>
                      <a:r>
                        <a:rPr lang="en-US" sz="1000" u="none" strike="noStrike" dirty="0" smtClean="0">
                          <a:solidFill>
                            <a:schemeClr val="tx2"/>
                          </a:solidFill>
                          <a:effectLst/>
                        </a:rPr>
                        <a:t>Exposure</a:t>
                      </a:r>
                    </a:p>
                    <a:p>
                      <a:pPr marL="171450" indent="-171450" algn="l" fontAlgn="ctr">
                        <a:buFont typeface="Arial" panose="020B0604020202020204" pitchFamily="34" charset="0"/>
                        <a:buChar char="•"/>
                      </a:pPr>
                      <a:r>
                        <a:rPr lang="en-US" sz="1000" u="none" strike="noStrike" dirty="0" smtClean="0">
                          <a:solidFill>
                            <a:schemeClr val="tx2"/>
                          </a:solidFill>
                          <a:effectLst/>
                        </a:rPr>
                        <a:t>Precise Target</a:t>
                      </a:r>
                    </a:p>
                    <a:p>
                      <a:pPr marL="171450" indent="-171450" algn="l" fontAlgn="ctr">
                        <a:buFont typeface="Arial" panose="020B0604020202020204" pitchFamily="34" charset="0"/>
                        <a:buChar char="•"/>
                      </a:pPr>
                      <a:r>
                        <a:rPr lang="en-US" sz="1000" u="none" strike="noStrike" dirty="0" smtClean="0">
                          <a:solidFill>
                            <a:schemeClr val="tx2"/>
                          </a:solidFill>
                          <a:effectLst/>
                        </a:rPr>
                        <a:t>Large Scale</a:t>
                      </a:r>
                    </a:p>
                    <a:p>
                      <a:pPr marL="171450" indent="-171450" algn="l" fontAlgn="ctr">
                        <a:buFont typeface="Arial" panose="020B0604020202020204" pitchFamily="34" charset="0"/>
                        <a:buChar char="•"/>
                      </a:pPr>
                      <a:r>
                        <a:rPr lang="en-US" sz="1000" u="none" strike="noStrike" dirty="0" smtClean="0">
                          <a:solidFill>
                            <a:schemeClr val="tx2"/>
                          </a:solidFill>
                          <a:effectLst/>
                        </a:rPr>
                        <a:t>Nice Conversion</a:t>
                      </a:r>
                    </a:p>
                    <a:p>
                      <a:pPr marL="171450" indent="-171450" algn="l" fontAlgn="ctr">
                        <a:buFont typeface="Arial" panose="020B0604020202020204" pitchFamily="34" charset="0"/>
                        <a:buChar char="•"/>
                      </a:pPr>
                      <a:r>
                        <a:rPr lang="en-US" sz="1000" u="none" strike="noStrike" dirty="0" smtClean="0">
                          <a:solidFill>
                            <a:schemeClr val="tx2"/>
                          </a:solidFill>
                          <a:effectLst/>
                        </a:rPr>
                        <a:t>Offline </a:t>
                      </a:r>
                      <a:r>
                        <a:rPr lang="en-US" sz="1000" u="none" strike="noStrike" dirty="0">
                          <a:solidFill>
                            <a:schemeClr val="tx2"/>
                          </a:solidFill>
                          <a:effectLst/>
                        </a:rPr>
                        <a:t>Store Lift Up</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Mini Program "</a:t>
                      </a:r>
                      <a:r>
                        <a:rPr lang="zh-CN" altLang="en-US" sz="1000" u="none" strike="noStrike" dirty="0">
                          <a:solidFill>
                            <a:schemeClr val="tx2"/>
                          </a:solidFill>
                          <a:effectLst/>
                        </a:rPr>
                        <a:t>麦</a:t>
                      </a:r>
                      <a:r>
                        <a:rPr lang="zh-CN" altLang="en-US" sz="1000" u="none" strike="noStrike" dirty="0" smtClean="0">
                          <a:solidFill>
                            <a:schemeClr val="tx2"/>
                          </a:solidFill>
                          <a:effectLst/>
                        </a:rPr>
                        <a:t>乐送“</a:t>
                      </a:r>
                      <a:endParaRPr lang="en-US" altLang="zh-CN" sz="1000" u="none" strike="noStrike" dirty="0" smtClean="0">
                        <a:solidFill>
                          <a:schemeClr val="tx2"/>
                        </a:solidFill>
                        <a:effectLst/>
                      </a:endParaRPr>
                    </a:p>
                    <a:p>
                      <a:pPr marL="171450" indent="-171450" algn="l" fontAlgn="ctr">
                        <a:buFont typeface="Arial" panose="020B0604020202020204" pitchFamily="34" charset="0"/>
                        <a:buChar char="•"/>
                      </a:pPr>
                      <a:r>
                        <a:rPr lang="en-US" sz="1000" u="none" strike="noStrike" dirty="0" smtClean="0">
                          <a:solidFill>
                            <a:schemeClr val="tx2"/>
                          </a:solidFill>
                          <a:effectLst/>
                        </a:rPr>
                        <a:t>Doudian </a:t>
                      </a:r>
                      <a:r>
                        <a:rPr lang="en-US" sz="1000" u="none" strike="noStrike" dirty="0">
                          <a:solidFill>
                            <a:schemeClr val="tx2"/>
                          </a:solidFill>
                          <a:effectLst/>
                        </a:rPr>
                        <a:t>Coupons</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algn="l" fontAlgn="ctr"/>
                      <a:r>
                        <a:rPr lang="en-US" altLang="zh-CN" sz="1000" u="none" strike="noStrike" dirty="0">
                          <a:solidFill>
                            <a:schemeClr val="tx2"/>
                          </a:solidFill>
                          <a:effectLst/>
                        </a:rPr>
                        <a:t>50%-70%</a:t>
                      </a:r>
                      <a:endParaRPr lang="en-US" altLang="zh-CN"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extLst>
                  <a:ext uri="{0D108BD9-81ED-4DB2-BD59-A6C34878D82A}">
                    <a16:rowId xmlns:a16="http://schemas.microsoft.com/office/drawing/2014/main" val="3434441099"/>
                  </a:ext>
                </a:extLst>
              </a:tr>
              <a:tr h="469863">
                <a:tc>
                  <a:txBody>
                    <a:bodyPr/>
                    <a:lstStyle/>
                    <a:p>
                      <a:pPr algn="ctr" fontAlgn="ctr"/>
                      <a:r>
                        <a:rPr lang="en-US" sz="1000" u="none" strike="noStrike" dirty="0" smtClean="0">
                          <a:solidFill>
                            <a:schemeClr val="tx2"/>
                          </a:solidFill>
                          <a:effectLst/>
                        </a:rPr>
                        <a:t>WeChat</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Offline Store </a:t>
                      </a:r>
                      <a:r>
                        <a:rPr lang="en-US" sz="1000" u="none" strike="noStrike" dirty="0" smtClean="0">
                          <a:solidFill>
                            <a:schemeClr val="tx2"/>
                          </a:solidFill>
                          <a:effectLst/>
                        </a:rPr>
                        <a:t>Conversion</a:t>
                      </a:r>
                    </a:p>
                    <a:p>
                      <a:pPr marL="171450" indent="-171450" algn="l" fontAlgn="ctr">
                        <a:buFont typeface="Arial" panose="020B0604020202020204" pitchFamily="34" charset="0"/>
                        <a:buChar char="•"/>
                      </a:pPr>
                      <a:r>
                        <a:rPr lang="en-US" sz="1000" u="none" strike="noStrike" dirty="0" smtClean="0">
                          <a:solidFill>
                            <a:schemeClr val="tx2"/>
                          </a:solidFill>
                          <a:effectLst/>
                        </a:rPr>
                        <a:t>Private </a:t>
                      </a:r>
                      <a:r>
                        <a:rPr lang="en-US" sz="1000" u="none" strike="noStrike" dirty="0">
                          <a:solidFill>
                            <a:schemeClr val="tx2"/>
                          </a:solidFill>
                          <a:effectLst/>
                        </a:rPr>
                        <a:t>Traffic Operation</a:t>
                      </a:r>
                      <a:br>
                        <a:rPr lang="en-US" sz="1000" u="none" strike="noStrike" dirty="0">
                          <a:solidFill>
                            <a:schemeClr val="tx2"/>
                          </a:solidFill>
                          <a:effectLst/>
                        </a:rPr>
                      </a:b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Maintain Fans to mini program</a:t>
                      </a:r>
                      <a:br>
                        <a:rPr lang="en-US" sz="1000" u="none" strike="noStrike" dirty="0">
                          <a:solidFill>
                            <a:schemeClr val="tx2"/>
                          </a:solidFill>
                          <a:effectLst/>
                        </a:rPr>
                      </a:br>
                      <a:r>
                        <a:rPr lang="en-US" sz="1000" u="none" strike="noStrike" dirty="0">
                          <a:solidFill>
                            <a:schemeClr val="tx2"/>
                          </a:solidFill>
                          <a:effectLst/>
                        </a:rPr>
                        <a:t>Convert Buyers to loyal members</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Mini Program "</a:t>
                      </a:r>
                      <a:r>
                        <a:rPr lang="zh-CN" altLang="en-US" sz="1000" u="none" strike="noStrike" dirty="0">
                          <a:solidFill>
                            <a:schemeClr val="tx2"/>
                          </a:solidFill>
                          <a:effectLst/>
                        </a:rPr>
                        <a:t>麦当劳</a:t>
                      </a:r>
                      <a:r>
                        <a:rPr lang="zh-CN" altLang="en-US" sz="1000" u="none" strike="noStrike" dirty="0" smtClean="0">
                          <a:solidFill>
                            <a:schemeClr val="tx2"/>
                          </a:solidFill>
                          <a:effectLst/>
                        </a:rPr>
                        <a:t>“</a:t>
                      </a:r>
                      <a:r>
                        <a:rPr lang="en-US" altLang="zh-CN" sz="1000" u="none" strike="noStrike" dirty="0" smtClean="0">
                          <a:solidFill>
                            <a:schemeClr val="tx2"/>
                          </a:solidFill>
                          <a:effectLst/>
                        </a:rPr>
                        <a:t>,</a:t>
                      </a:r>
                      <a:r>
                        <a:rPr lang="zh-CN" altLang="en-US" sz="1000" u="none" strike="noStrike" dirty="0" smtClean="0">
                          <a:solidFill>
                            <a:schemeClr val="tx2"/>
                          </a:solidFill>
                          <a:effectLst/>
                        </a:rPr>
                        <a:t> </a:t>
                      </a:r>
                      <a:r>
                        <a:rPr lang="en-US" sz="1000" u="none" strike="noStrike" dirty="0">
                          <a:solidFill>
                            <a:schemeClr val="tx2"/>
                          </a:solidFill>
                          <a:effectLst/>
                        </a:rPr>
                        <a:t>especially member center</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algn="l" fontAlgn="ctr"/>
                      <a:r>
                        <a:rPr lang="en-US" altLang="zh-CN" sz="1000" u="none" strike="noStrike" dirty="0">
                          <a:solidFill>
                            <a:schemeClr val="tx2"/>
                          </a:solidFill>
                          <a:effectLst/>
                        </a:rPr>
                        <a:t>20%-40%</a:t>
                      </a:r>
                      <a:endParaRPr lang="en-US" altLang="zh-CN"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extLst>
                  <a:ext uri="{0D108BD9-81ED-4DB2-BD59-A6C34878D82A}">
                    <a16:rowId xmlns:a16="http://schemas.microsoft.com/office/drawing/2014/main" val="3745261663"/>
                  </a:ext>
                </a:extLst>
              </a:tr>
              <a:tr h="783105">
                <a:tc>
                  <a:txBody>
                    <a:bodyPr/>
                    <a:lstStyle/>
                    <a:p>
                      <a:pPr algn="ctr" fontAlgn="ctr"/>
                      <a:r>
                        <a:rPr lang="en-US" sz="1000" u="none" strike="noStrike" dirty="0">
                          <a:solidFill>
                            <a:schemeClr val="tx2"/>
                          </a:solidFill>
                          <a:effectLst/>
                        </a:rPr>
                        <a:t>Xiaohongshu</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New Products Promotion  </a:t>
                      </a:r>
                      <a:endParaRPr lang="en-US" sz="1000" u="none" strike="noStrike" dirty="0" smtClean="0">
                        <a:solidFill>
                          <a:schemeClr val="tx2"/>
                        </a:solidFill>
                        <a:effectLst/>
                      </a:endParaRPr>
                    </a:p>
                    <a:p>
                      <a:pPr marL="171450" indent="-171450" algn="l" fontAlgn="ctr">
                        <a:buFont typeface="Arial" panose="020B0604020202020204" pitchFamily="34" charset="0"/>
                        <a:buChar char="•"/>
                      </a:pPr>
                      <a:r>
                        <a:rPr lang="en-US" sz="1000" u="none" strike="noStrike" dirty="0" smtClean="0">
                          <a:solidFill>
                            <a:schemeClr val="tx2"/>
                          </a:solidFill>
                          <a:effectLst/>
                        </a:rPr>
                        <a:t>New </a:t>
                      </a:r>
                      <a:r>
                        <a:rPr lang="en-US" sz="1000" u="none" strike="noStrike" dirty="0">
                          <a:solidFill>
                            <a:schemeClr val="tx2"/>
                          </a:solidFill>
                          <a:effectLst/>
                        </a:rPr>
                        <a:t>Campaigns </a:t>
                      </a:r>
                      <a:r>
                        <a:rPr lang="en-US" sz="1000" u="none" strike="noStrike" dirty="0" smtClean="0">
                          <a:solidFill>
                            <a:schemeClr val="tx2"/>
                          </a:solidFill>
                          <a:effectLst/>
                        </a:rPr>
                        <a:t>Promotion</a:t>
                      </a:r>
                    </a:p>
                    <a:p>
                      <a:pPr marL="171450" indent="-171450" algn="l" fontAlgn="ctr">
                        <a:buFont typeface="Arial" panose="020B0604020202020204" pitchFamily="34" charset="0"/>
                        <a:buChar char="•"/>
                      </a:pPr>
                      <a:r>
                        <a:rPr lang="en-US" sz="1000" u="none" strike="noStrike" dirty="0" smtClean="0">
                          <a:solidFill>
                            <a:schemeClr val="tx2"/>
                          </a:solidFill>
                          <a:effectLst/>
                        </a:rPr>
                        <a:t>Series </a:t>
                      </a:r>
                      <a:r>
                        <a:rPr lang="en-US" sz="1000" u="none" strike="noStrike" dirty="0">
                          <a:solidFill>
                            <a:schemeClr val="tx2"/>
                          </a:solidFill>
                          <a:effectLst/>
                        </a:rPr>
                        <a:t>Product </a:t>
                      </a:r>
                      <a:r>
                        <a:rPr lang="en-US" sz="1000" u="none" strike="noStrike" dirty="0" smtClean="0">
                          <a:solidFill>
                            <a:schemeClr val="tx2"/>
                          </a:solidFill>
                          <a:effectLst/>
                        </a:rPr>
                        <a:t>Leads</a:t>
                      </a:r>
                    </a:p>
                    <a:p>
                      <a:pPr marL="171450" indent="-171450" algn="l" fontAlgn="ctr">
                        <a:buFont typeface="Arial" panose="020B0604020202020204" pitchFamily="34" charset="0"/>
                        <a:buChar char="•"/>
                      </a:pPr>
                      <a:r>
                        <a:rPr lang="en-US" sz="1000" u="none" strike="noStrike" dirty="0" smtClean="0">
                          <a:solidFill>
                            <a:schemeClr val="tx2"/>
                          </a:solidFill>
                          <a:effectLst/>
                        </a:rPr>
                        <a:t>Teach </a:t>
                      </a:r>
                      <a:r>
                        <a:rPr lang="en-US" sz="1000" u="none" strike="noStrike" dirty="0">
                          <a:solidFill>
                            <a:schemeClr val="tx2"/>
                          </a:solidFill>
                          <a:effectLst/>
                        </a:rPr>
                        <a:t>user about McDonald food culture</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Get New Leads </a:t>
                      </a:r>
                      <a:endParaRPr lang="en-US" sz="1000" u="none" strike="noStrike" dirty="0" smtClean="0">
                        <a:solidFill>
                          <a:schemeClr val="tx2"/>
                        </a:solidFill>
                        <a:effectLst/>
                      </a:endParaRPr>
                    </a:p>
                    <a:p>
                      <a:pPr marL="171450" indent="-171450" algn="l" fontAlgn="ctr">
                        <a:buFont typeface="Arial" panose="020B0604020202020204" pitchFamily="34" charset="0"/>
                        <a:buChar char="•"/>
                      </a:pPr>
                      <a:r>
                        <a:rPr lang="en-US" sz="1000" u="none" strike="noStrike" dirty="0" smtClean="0">
                          <a:solidFill>
                            <a:schemeClr val="tx2"/>
                          </a:solidFill>
                          <a:effectLst/>
                        </a:rPr>
                        <a:t>Teach </a:t>
                      </a:r>
                      <a:r>
                        <a:rPr lang="en-US" sz="1000" u="none" strike="noStrike" dirty="0">
                          <a:solidFill>
                            <a:schemeClr val="tx2"/>
                          </a:solidFill>
                          <a:effectLst/>
                        </a:rPr>
                        <a:t>More </a:t>
                      </a:r>
                      <a:r>
                        <a:rPr lang="en-US" sz="1000" u="none" strike="noStrike" dirty="0" smtClean="0">
                          <a:solidFill>
                            <a:schemeClr val="tx2"/>
                          </a:solidFill>
                          <a:effectLst/>
                        </a:rPr>
                        <a:t>Knowledge</a:t>
                      </a:r>
                    </a:p>
                    <a:p>
                      <a:pPr marL="171450" indent="-171450" algn="l" fontAlgn="ctr">
                        <a:buFont typeface="Arial" panose="020B0604020202020204" pitchFamily="34" charset="0"/>
                        <a:buChar char="•"/>
                      </a:pPr>
                      <a:r>
                        <a:rPr lang="en-US" sz="1000" u="none" strike="noStrike" dirty="0" smtClean="0">
                          <a:solidFill>
                            <a:schemeClr val="tx2"/>
                          </a:solidFill>
                          <a:effectLst/>
                        </a:rPr>
                        <a:t>Prepare </a:t>
                      </a:r>
                      <a:r>
                        <a:rPr lang="en-US" sz="1000" u="none" strike="noStrike" dirty="0">
                          <a:solidFill>
                            <a:schemeClr val="tx2"/>
                          </a:solidFill>
                          <a:effectLst/>
                        </a:rPr>
                        <a:t>and Enhance Future Brand Image</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smtClean="0">
                          <a:solidFill>
                            <a:schemeClr val="tx2"/>
                          </a:solidFill>
                          <a:effectLst/>
                        </a:rPr>
                        <a:t>WeChat </a:t>
                      </a:r>
                      <a:r>
                        <a:rPr lang="en-US" sz="1000" u="none" strike="noStrike" dirty="0">
                          <a:solidFill>
                            <a:schemeClr val="tx2"/>
                          </a:solidFill>
                          <a:effectLst/>
                        </a:rPr>
                        <a:t>Mini Program "</a:t>
                      </a:r>
                      <a:r>
                        <a:rPr lang="zh-CN" altLang="en-US" sz="1000" u="none" strike="noStrike" dirty="0">
                          <a:solidFill>
                            <a:schemeClr val="tx2"/>
                          </a:solidFill>
                          <a:effectLst/>
                        </a:rPr>
                        <a:t>麦当劳</a:t>
                      </a:r>
                      <a:r>
                        <a:rPr lang="zh-CN" altLang="en-US" sz="1000" u="none" strike="noStrike" dirty="0" smtClean="0">
                          <a:solidFill>
                            <a:schemeClr val="tx2"/>
                          </a:solidFill>
                          <a:effectLst/>
                        </a:rPr>
                        <a:t>”</a:t>
                      </a:r>
                      <a:endParaRPr lang="en-US" altLang="zh-CN" sz="1000" u="none" strike="noStrike" dirty="0" smtClean="0">
                        <a:solidFill>
                          <a:schemeClr val="tx2"/>
                        </a:solidFill>
                        <a:effectLst/>
                      </a:endParaRPr>
                    </a:p>
                    <a:p>
                      <a:pPr marL="171450" indent="-171450" algn="l" fontAlgn="ctr">
                        <a:buFont typeface="Arial" panose="020B0604020202020204" pitchFamily="34" charset="0"/>
                        <a:buChar char="•"/>
                      </a:pPr>
                      <a:r>
                        <a:rPr lang="en-US" altLang="zh-CN" sz="1000" b="0" i="0" u="none" strike="noStrike" dirty="0" smtClean="0">
                          <a:solidFill>
                            <a:schemeClr val="tx2"/>
                          </a:solidFill>
                          <a:effectLst/>
                          <a:latin typeface="等线" panose="02010600030101010101" pitchFamily="2" charset="-122"/>
                          <a:ea typeface="等线" panose="02010600030101010101" pitchFamily="2" charset="-122"/>
                        </a:rPr>
                        <a:t>Offline</a:t>
                      </a:r>
                      <a:r>
                        <a:rPr lang="en-US" altLang="zh-CN" sz="1000" b="0" i="0" u="none" strike="noStrike" baseline="0" dirty="0" smtClean="0">
                          <a:solidFill>
                            <a:schemeClr val="tx2"/>
                          </a:solidFill>
                          <a:effectLst/>
                          <a:latin typeface="等线" panose="02010600030101010101" pitchFamily="2" charset="-122"/>
                          <a:ea typeface="等线" panose="02010600030101010101" pitchFamily="2" charset="-122"/>
                        </a:rPr>
                        <a:t> Store</a:t>
                      </a:r>
                      <a:endParaRPr lang="zh-CN" alt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algn="l" fontAlgn="ctr"/>
                      <a:r>
                        <a:rPr lang="en-US" altLang="zh-CN" sz="1000" u="none" strike="noStrike" dirty="0">
                          <a:solidFill>
                            <a:schemeClr val="tx2"/>
                          </a:solidFill>
                          <a:effectLst/>
                        </a:rPr>
                        <a:t>30%-50%</a:t>
                      </a:r>
                      <a:endParaRPr lang="en-US" altLang="zh-CN"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extLst>
                  <a:ext uri="{0D108BD9-81ED-4DB2-BD59-A6C34878D82A}">
                    <a16:rowId xmlns:a16="http://schemas.microsoft.com/office/drawing/2014/main" val="4219853800"/>
                  </a:ext>
                </a:extLst>
              </a:tr>
              <a:tr h="626484">
                <a:tc>
                  <a:txBody>
                    <a:bodyPr/>
                    <a:lstStyle/>
                    <a:p>
                      <a:pPr algn="ctr" fontAlgn="ctr"/>
                      <a:r>
                        <a:rPr lang="en-US" sz="1000" u="none" strike="noStrike" dirty="0">
                          <a:solidFill>
                            <a:schemeClr val="tx2"/>
                          </a:solidFill>
                          <a:effectLst/>
                        </a:rPr>
                        <a:t>Screen Ads in top apps</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Themed Brand </a:t>
                      </a:r>
                      <a:endParaRPr lang="en-US" sz="1000" u="none" strike="noStrike" dirty="0" smtClean="0">
                        <a:solidFill>
                          <a:schemeClr val="tx2"/>
                        </a:solidFill>
                        <a:effectLst/>
                      </a:endParaRPr>
                    </a:p>
                    <a:p>
                      <a:pPr marL="171450" indent="-171450" algn="l" fontAlgn="ctr">
                        <a:buFont typeface="Arial" panose="020B0604020202020204" pitchFamily="34" charset="0"/>
                        <a:buChar char="•"/>
                      </a:pPr>
                      <a:r>
                        <a:rPr lang="en-US" sz="1000" u="none" strike="noStrike" dirty="0" smtClean="0">
                          <a:solidFill>
                            <a:schemeClr val="tx2"/>
                          </a:solidFill>
                          <a:effectLst/>
                        </a:rPr>
                        <a:t>Themed Campaign</a:t>
                      </a:r>
                    </a:p>
                    <a:p>
                      <a:pPr marL="171450" indent="-171450" algn="l" fontAlgn="ctr">
                        <a:buFont typeface="Arial" panose="020B0604020202020204" pitchFamily="34" charset="0"/>
                        <a:buChar char="•"/>
                      </a:pPr>
                      <a:r>
                        <a:rPr lang="en-US" sz="1000" u="none" strike="noStrike" dirty="0" smtClean="0">
                          <a:solidFill>
                            <a:schemeClr val="tx2"/>
                          </a:solidFill>
                          <a:effectLst/>
                        </a:rPr>
                        <a:t>Themed Products</a:t>
                      </a:r>
                    </a:p>
                    <a:p>
                      <a:pPr marL="171450" indent="-171450" algn="l" fontAlgn="ctr">
                        <a:buFont typeface="Arial" panose="020B0604020202020204" pitchFamily="34" charset="0"/>
                        <a:buChar char="•"/>
                      </a:pPr>
                      <a:r>
                        <a:rPr lang="en-US" sz="1000" u="none" strike="noStrike" dirty="0" smtClean="0">
                          <a:solidFill>
                            <a:schemeClr val="tx2"/>
                          </a:solidFill>
                          <a:effectLst/>
                        </a:rPr>
                        <a:t>Themed </a:t>
                      </a:r>
                      <a:r>
                        <a:rPr lang="en-US" sz="1000" u="none" strike="noStrike" dirty="0">
                          <a:solidFill>
                            <a:schemeClr val="tx2"/>
                          </a:solidFill>
                          <a:effectLst/>
                        </a:rPr>
                        <a:t>Combinations</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Get New Leads </a:t>
                      </a:r>
                      <a:endParaRPr lang="en-US" sz="1000" u="none" strike="noStrike" dirty="0" smtClean="0">
                        <a:solidFill>
                          <a:schemeClr val="tx2"/>
                        </a:solidFill>
                        <a:effectLst/>
                      </a:endParaRPr>
                    </a:p>
                    <a:p>
                      <a:pPr marL="171450" indent="-171450" algn="l" fontAlgn="ctr">
                        <a:buFont typeface="Arial" panose="020B0604020202020204" pitchFamily="34" charset="0"/>
                        <a:buChar char="•"/>
                      </a:pPr>
                      <a:r>
                        <a:rPr lang="en-US" sz="1000" u="none" strike="noStrike" dirty="0" smtClean="0">
                          <a:solidFill>
                            <a:schemeClr val="tx2"/>
                          </a:solidFill>
                          <a:effectLst/>
                        </a:rPr>
                        <a:t>Increase</a:t>
                      </a:r>
                      <a:r>
                        <a:rPr lang="en-US" sz="1000" u="none" strike="noStrike" baseline="0" dirty="0" smtClean="0">
                          <a:solidFill>
                            <a:schemeClr val="tx2"/>
                          </a:solidFill>
                          <a:effectLst/>
                        </a:rPr>
                        <a:t> </a:t>
                      </a:r>
                      <a:r>
                        <a:rPr lang="en-US" sz="1000" u="none" strike="noStrike" dirty="0" smtClean="0">
                          <a:solidFill>
                            <a:schemeClr val="tx2"/>
                          </a:solidFill>
                          <a:effectLst/>
                        </a:rPr>
                        <a:t>Brand Image Exposure</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altLang="zh-CN" sz="1000" u="none" strike="noStrike" dirty="0" smtClean="0">
                          <a:solidFill>
                            <a:schemeClr val="tx2"/>
                          </a:solidFill>
                          <a:effectLst/>
                        </a:rPr>
                        <a:t>WeChat</a:t>
                      </a:r>
                      <a:r>
                        <a:rPr lang="en-US" sz="1000" u="none" strike="noStrike" dirty="0" smtClean="0">
                          <a:solidFill>
                            <a:schemeClr val="tx2"/>
                          </a:solidFill>
                          <a:effectLst/>
                        </a:rPr>
                        <a:t> </a:t>
                      </a:r>
                      <a:r>
                        <a:rPr lang="en-US" sz="1000" u="none" strike="noStrike" dirty="0">
                          <a:solidFill>
                            <a:schemeClr val="tx2"/>
                          </a:solidFill>
                          <a:effectLst/>
                        </a:rPr>
                        <a:t>Mini Program "</a:t>
                      </a:r>
                      <a:r>
                        <a:rPr lang="zh-CN" altLang="en-US" sz="1000" u="none" strike="noStrike" dirty="0">
                          <a:solidFill>
                            <a:schemeClr val="tx2"/>
                          </a:solidFill>
                          <a:effectLst/>
                        </a:rPr>
                        <a:t>麦当劳”</a:t>
                      </a:r>
                      <a:br>
                        <a:rPr lang="zh-CN" altLang="en-US" sz="1000" u="none" strike="noStrike" dirty="0">
                          <a:solidFill>
                            <a:schemeClr val="tx2"/>
                          </a:solidFill>
                          <a:effectLst/>
                        </a:rPr>
                      </a:br>
                      <a:r>
                        <a:rPr lang="zh-CN" altLang="en-US" sz="1000" u="none" strike="noStrike" dirty="0">
                          <a:solidFill>
                            <a:schemeClr val="tx2"/>
                          </a:solidFill>
                          <a:effectLst/>
                        </a:rPr>
                        <a:t/>
                      </a:r>
                      <a:br>
                        <a:rPr lang="zh-CN" altLang="en-US" sz="1000" u="none" strike="noStrike" dirty="0">
                          <a:solidFill>
                            <a:schemeClr val="tx2"/>
                          </a:solidFill>
                          <a:effectLst/>
                        </a:rPr>
                      </a:br>
                      <a:endParaRPr lang="zh-CN" alt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algn="l" fontAlgn="ctr"/>
                      <a:r>
                        <a:rPr lang="en-US" altLang="zh-CN" sz="1000" u="none" strike="noStrike" dirty="0">
                          <a:solidFill>
                            <a:schemeClr val="tx2"/>
                          </a:solidFill>
                          <a:effectLst/>
                        </a:rPr>
                        <a:t>20%-40%</a:t>
                      </a:r>
                      <a:endParaRPr lang="en-US" altLang="zh-CN"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extLst>
                  <a:ext uri="{0D108BD9-81ED-4DB2-BD59-A6C34878D82A}">
                    <a16:rowId xmlns:a16="http://schemas.microsoft.com/office/drawing/2014/main" val="4293619624"/>
                  </a:ext>
                </a:extLst>
              </a:tr>
              <a:tr h="456244">
                <a:tc>
                  <a:txBody>
                    <a:bodyPr/>
                    <a:lstStyle/>
                    <a:p>
                      <a:pPr algn="ctr" fontAlgn="ctr"/>
                      <a:r>
                        <a:rPr lang="en-US" sz="1000" u="none" strike="noStrike" dirty="0">
                          <a:solidFill>
                            <a:schemeClr val="tx2"/>
                          </a:solidFill>
                          <a:effectLst/>
                        </a:rPr>
                        <a:t>Offline </a:t>
                      </a:r>
                      <a:r>
                        <a:rPr lang="en-US" sz="1000" u="none" strike="noStrike" dirty="0" err="1">
                          <a:solidFill>
                            <a:schemeClr val="tx2"/>
                          </a:solidFill>
                          <a:effectLst/>
                        </a:rPr>
                        <a:t>Alipay</a:t>
                      </a:r>
                      <a:r>
                        <a:rPr lang="en-US" sz="1000" u="none" strike="noStrike" dirty="0">
                          <a:solidFill>
                            <a:schemeClr val="tx2"/>
                          </a:solidFill>
                          <a:effectLst/>
                        </a:rPr>
                        <a:t> </a:t>
                      </a:r>
                      <a:r>
                        <a:rPr lang="en-US" sz="1000" u="none" strike="noStrike" dirty="0" smtClean="0">
                          <a:solidFill>
                            <a:schemeClr val="tx2"/>
                          </a:solidFill>
                          <a:effectLst/>
                        </a:rPr>
                        <a:t>Red Pack</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Red Pack Discount Conversion</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Discounts</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marL="171450" indent="-171450" algn="l" fontAlgn="ctr">
                        <a:buFont typeface="Arial" panose="020B0604020202020204" pitchFamily="34" charset="0"/>
                        <a:buChar char="•"/>
                      </a:pPr>
                      <a:r>
                        <a:rPr lang="en-US" sz="1000" u="none" strike="noStrike" dirty="0" err="1">
                          <a:solidFill>
                            <a:schemeClr val="tx2"/>
                          </a:solidFill>
                          <a:effectLst/>
                        </a:rPr>
                        <a:t>Alipay</a:t>
                      </a:r>
                      <a:r>
                        <a:rPr lang="en-US" sz="1000" u="none" strike="noStrike" dirty="0">
                          <a:solidFill>
                            <a:schemeClr val="tx2"/>
                          </a:solidFill>
                          <a:effectLst/>
                        </a:rPr>
                        <a:t>  Mini Program "</a:t>
                      </a:r>
                      <a:r>
                        <a:rPr lang="zh-CN" altLang="en-US" sz="1000" u="none" strike="noStrike" dirty="0">
                          <a:solidFill>
                            <a:schemeClr val="tx2"/>
                          </a:solidFill>
                          <a:effectLst/>
                        </a:rPr>
                        <a:t>麦当劳”</a:t>
                      </a:r>
                      <a:endParaRPr lang="zh-CN" alt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tc>
                  <a:txBody>
                    <a:bodyPr/>
                    <a:lstStyle/>
                    <a:p>
                      <a:pPr algn="l" fontAlgn="ctr"/>
                      <a:r>
                        <a:rPr lang="en-US" altLang="zh-CN" sz="1000" u="none" strike="noStrike" dirty="0">
                          <a:solidFill>
                            <a:schemeClr val="tx2"/>
                          </a:solidFill>
                          <a:effectLst/>
                        </a:rPr>
                        <a:t>10-30%</a:t>
                      </a:r>
                      <a:endParaRPr lang="en-US" altLang="zh-CN"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F15B67"/>
                    </a:solidFill>
                  </a:tcPr>
                </a:tc>
                <a:extLst>
                  <a:ext uri="{0D108BD9-81ED-4DB2-BD59-A6C34878D82A}">
                    <a16:rowId xmlns:a16="http://schemas.microsoft.com/office/drawing/2014/main" val="3292899980"/>
                  </a:ext>
                </a:extLst>
              </a:tr>
              <a:tr h="469863">
                <a:tc>
                  <a:txBody>
                    <a:bodyPr/>
                    <a:lstStyle/>
                    <a:p>
                      <a:pPr algn="ctr" fontAlgn="ctr"/>
                      <a:r>
                        <a:rPr lang="en-US" sz="1000" u="none" strike="noStrike" dirty="0">
                          <a:solidFill>
                            <a:schemeClr val="tx2"/>
                          </a:solidFill>
                          <a:effectLst/>
                        </a:rPr>
                        <a:t>Other Media</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Hot Sales Product Discount</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sz="1000" u="none" strike="noStrike" dirty="0">
                          <a:solidFill>
                            <a:schemeClr val="tx2"/>
                          </a:solidFill>
                          <a:effectLst/>
                        </a:rPr>
                        <a:t>Normal Traffic Normal Exposure</a:t>
                      </a:r>
                      <a:endParaRPr 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marL="171450" indent="-171450" algn="l" fontAlgn="ctr">
                        <a:buFont typeface="Arial" panose="020B0604020202020204" pitchFamily="34" charset="0"/>
                        <a:buChar char="•"/>
                      </a:pPr>
                      <a:r>
                        <a:rPr lang="en-US" sz="1000" u="none" strike="noStrike" dirty="0" smtClean="0">
                          <a:solidFill>
                            <a:schemeClr val="tx2"/>
                          </a:solidFill>
                          <a:effectLst/>
                        </a:rPr>
                        <a:t>WeChat </a:t>
                      </a:r>
                      <a:r>
                        <a:rPr lang="en-US" sz="1000" u="none" strike="noStrike" dirty="0">
                          <a:solidFill>
                            <a:schemeClr val="tx2"/>
                          </a:solidFill>
                          <a:effectLst/>
                        </a:rPr>
                        <a:t>Mini Program "</a:t>
                      </a:r>
                      <a:r>
                        <a:rPr lang="zh-CN" altLang="en-US" sz="1000" u="none" strike="noStrike" dirty="0">
                          <a:solidFill>
                            <a:schemeClr val="tx2"/>
                          </a:solidFill>
                          <a:effectLst/>
                        </a:rPr>
                        <a:t>麦当劳”</a:t>
                      </a:r>
                      <a:br>
                        <a:rPr lang="zh-CN" altLang="en-US" sz="1000" u="none" strike="noStrike" dirty="0">
                          <a:solidFill>
                            <a:schemeClr val="tx2"/>
                          </a:solidFill>
                          <a:effectLst/>
                        </a:rPr>
                      </a:br>
                      <a:endParaRPr lang="zh-CN" altLang="en-US"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tc>
                  <a:txBody>
                    <a:bodyPr/>
                    <a:lstStyle/>
                    <a:p>
                      <a:pPr algn="l" fontAlgn="ctr"/>
                      <a:r>
                        <a:rPr lang="en-US" altLang="zh-CN" sz="1000" u="none" strike="noStrike" dirty="0">
                          <a:solidFill>
                            <a:schemeClr val="tx2"/>
                          </a:solidFill>
                          <a:effectLst/>
                        </a:rPr>
                        <a:t>10-30%</a:t>
                      </a:r>
                      <a:endParaRPr lang="en-US" altLang="zh-CN" sz="1000" b="0" i="0" u="none" strike="noStrike" dirty="0">
                        <a:solidFill>
                          <a:schemeClr val="tx2"/>
                        </a:solidFill>
                        <a:effectLst/>
                        <a:latin typeface="等线" panose="02010600030101010101" pitchFamily="2" charset="-122"/>
                        <a:ea typeface="等线" panose="02010600030101010101" pitchFamily="2" charset="-122"/>
                      </a:endParaRPr>
                    </a:p>
                  </a:txBody>
                  <a:tcPr marL="6810" marR="6810" marT="6810" marB="0" anchor="ctr">
                    <a:solidFill>
                      <a:srgbClr val="B5B5B5"/>
                    </a:solidFill>
                  </a:tcPr>
                </a:tc>
                <a:extLst>
                  <a:ext uri="{0D108BD9-81ED-4DB2-BD59-A6C34878D82A}">
                    <a16:rowId xmlns:a16="http://schemas.microsoft.com/office/drawing/2014/main" val="3018561486"/>
                  </a:ext>
                </a:extLst>
              </a:tr>
            </a:tbl>
          </a:graphicData>
        </a:graphic>
      </p:graphicFrame>
    </p:spTree>
    <p:extLst>
      <p:ext uri="{BB962C8B-B14F-4D97-AF65-F5344CB8AC3E}">
        <p14:creationId xmlns:p14="http://schemas.microsoft.com/office/powerpoint/2010/main" val="8546196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Martech Solution</a:t>
            </a:r>
            <a:endParaRPr lang="en-US" dirty="0"/>
          </a:p>
        </p:txBody>
      </p:sp>
      <p:sp>
        <p:nvSpPr>
          <p:cNvPr id="3" name="Footer Placeholder 2"/>
          <p:cNvSpPr>
            <a:spLocks noGrp="1"/>
          </p:cNvSpPr>
          <p:nvPr>
            <p:ph type="ftr" sz="quarter" idx="4294967295"/>
          </p:nvPr>
        </p:nvSpPr>
        <p:spPr>
          <a:xfrm>
            <a:off x="5520266" y="6366933"/>
            <a:ext cx="2802467" cy="491068"/>
          </a:xfrm>
        </p:spPr>
        <p:txBody>
          <a:bodyPr/>
          <a:lstStyle/>
          <a:p>
            <a:endParaRPr lang="en-US" dirty="0"/>
          </a:p>
        </p:txBody>
      </p:sp>
      <p:sp>
        <p:nvSpPr>
          <p:cNvPr id="4" name="Slide Number Placeholder 3"/>
          <p:cNvSpPr>
            <a:spLocks noGrp="1"/>
          </p:cNvSpPr>
          <p:nvPr>
            <p:ph type="sldNum" sz="quarter" idx="12"/>
          </p:nvPr>
        </p:nvSpPr>
        <p:spPr/>
        <p:txBody>
          <a:bodyPr/>
          <a:lstStyle/>
          <a:p>
            <a:fld id="{8409FBBB-C588-4B8D-A7FF-E25C81CC24C8}" type="slidenum">
              <a:rPr lang="en-US" smtClean="0"/>
              <a:t>14</a:t>
            </a:fld>
            <a:endParaRPr lang="en-US"/>
          </a:p>
        </p:txBody>
      </p:sp>
      <p:sp>
        <p:nvSpPr>
          <p:cNvPr id="5" name="Text Placeholder 4"/>
          <p:cNvSpPr>
            <a:spLocks noGrp="1"/>
          </p:cNvSpPr>
          <p:nvPr>
            <p:ph type="body" sz="quarter" idx="13"/>
          </p:nvPr>
        </p:nvSpPr>
        <p:spPr/>
        <p:txBody>
          <a:bodyPr/>
          <a:lstStyle/>
          <a:p>
            <a:r>
              <a:rPr lang="en-US" altLang="ko-KR" dirty="0" smtClean="0"/>
              <a:t>These Martech Solution is a primary level solution and simply shows that a simple way that brand owner could use 1</a:t>
            </a:r>
            <a:r>
              <a:rPr lang="en-US" altLang="ko-KR" baseline="30000" dirty="0" smtClean="0"/>
              <a:t>st</a:t>
            </a:r>
            <a:r>
              <a:rPr lang="en-US" altLang="ko-KR" dirty="0" smtClean="0"/>
              <a:t> party, 2</a:t>
            </a:r>
            <a:r>
              <a:rPr lang="en-US" altLang="ko-KR" baseline="30000" dirty="0" smtClean="0"/>
              <a:t>nd</a:t>
            </a:r>
            <a:r>
              <a:rPr lang="en-US" altLang="ko-KR" dirty="0" smtClean="0"/>
              <a:t> party and 3</a:t>
            </a:r>
            <a:r>
              <a:rPr lang="en-US" altLang="ko-KR" baseline="30000" dirty="0" smtClean="0"/>
              <a:t>rd</a:t>
            </a:r>
            <a:r>
              <a:rPr lang="en-US" altLang="ko-KR" dirty="0" smtClean="0"/>
              <a:t> party data do business and enhance data efficiency and growing business value.</a:t>
            </a:r>
            <a:endParaRPr lang="en-US" altLang="ko-KR" dirty="0"/>
          </a:p>
        </p:txBody>
      </p:sp>
      <p:cxnSp>
        <p:nvCxnSpPr>
          <p:cNvPr id="98" name="肘形连接符 97"/>
          <p:cNvCxnSpPr>
            <a:stCxn id="32" idx="4"/>
            <a:endCxn id="52" idx="4"/>
          </p:cNvCxnSpPr>
          <p:nvPr/>
        </p:nvCxnSpPr>
        <p:spPr>
          <a:xfrm rot="5400000" flipH="1">
            <a:off x="3822041" y="3219341"/>
            <a:ext cx="964801" cy="3253479"/>
          </a:xfrm>
          <a:prstGeom prst="bentConnector3">
            <a:avLst>
              <a:gd name="adj1" fmla="val -73451"/>
            </a:avLst>
          </a:prstGeom>
          <a:ln w="76200">
            <a:tailEnd type="triangle"/>
          </a:ln>
        </p:spPr>
        <p:style>
          <a:lnRef idx="1">
            <a:schemeClr val="accent1"/>
          </a:lnRef>
          <a:fillRef idx="0">
            <a:schemeClr val="accent1"/>
          </a:fillRef>
          <a:effectRef idx="0">
            <a:schemeClr val="accent1"/>
          </a:effectRef>
          <a:fontRef idx="minor">
            <a:schemeClr val="tx1"/>
          </a:fontRef>
        </p:style>
      </p:cxnSp>
      <p:grpSp>
        <p:nvGrpSpPr>
          <p:cNvPr id="107" name="组合 106"/>
          <p:cNvGrpSpPr/>
          <p:nvPr/>
        </p:nvGrpSpPr>
        <p:grpSpPr>
          <a:xfrm>
            <a:off x="417457" y="1694582"/>
            <a:ext cx="6250044" cy="4274820"/>
            <a:chOff x="417456" y="1404552"/>
            <a:chExt cx="7312333" cy="4962381"/>
          </a:xfrm>
        </p:grpSpPr>
        <p:cxnSp>
          <p:nvCxnSpPr>
            <p:cNvPr id="92" name="直接连接符 91"/>
            <p:cNvCxnSpPr/>
            <p:nvPr/>
          </p:nvCxnSpPr>
          <p:spPr>
            <a:xfrm>
              <a:off x="2079644" y="1404552"/>
              <a:ext cx="23556" cy="496238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7" name="Freeform 77"/>
            <p:cNvSpPr/>
            <p:nvPr/>
          </p:nvSpPr>
          <p:spPr bwMode="auto">
            <a:xfrm rot="10800000">
              <a:off x="1817790" y="3943997"/>
              <a:ext cx="714011" cy="208903"/>
            </a:xfrm>
            <a:custGeom>
              <a:avLst/>
              <a:gdLst>
                <a:gd name="T0" fmla="*/ 297 w 297"/>
                <a:gd name="T1" fmla="*/ 34 h 68"/>
                <a:gd name="T2" fmla="*/ 285 w 297"/>
                <a:gd name="T3" fmla="*/ 46 h 68"/>
                <a:gd name="T4" fmla="*/ 45 w 297"/>
                <a:gd name="T5" fmla="*/ 46 h 68"/>
                <a:gd name="T6" fmla="*/ 45 w 297"/>
                <a:gd name="T7" fmla="*/ 68 h 68"/>
                <a:gd name="T8" fmla="*/ 0 w 297"/>
                <a:gd name="T9" fmla="*/ 34 h 68"/>
                <a:gd name="T10" fmla="*/ 45 w 297"/>
                <a:gd name="T11" fmla="*/ 0 h 68"/>
                <a:gd name="T12" fmla="*/ 45 w 297"/>
                <a:gd name="T13" fmla="*/ 22 h 68"/>
                <a:gd name="T14" fmla="*/ 285 w 297"/>
                <a:gd name="T15" fmla="*/ 22 h 68"/>
                <a:gd name="T16" fmla="*/ 297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297" y="34"/>
                  </a:moveTo>
                  <a:cubicBezTo>
                    <a:pt x="297" y="40"/>
                    <a:pt x="292" y="46"/>
                    <a:pt x="285" y="46"/>
                  </a:cubicBezTo>
                  <a:cubicBezTo>
                    <a:pt x="45" y="46"/>
                    <a:pt x="45" y="46"/>
                    <a:pt x="45" y="46"/>
                  </a:cubicBezTo>
                  <a:cubicBezTo>
                    <a:pt x="45" y="68"/>
                    <a:pt x="45" y="68"/>
                    <a:pt x="45" y="68"/>
                  </a:cubicBezTo>
                  <a:cubicBezTo>
                    <a:pt x="0" y="34"/>
                    <a:pt x="0" y="34"/>
                    <a:pt x="0" y="34"/>
                  </a:cubicBezTo>
                  <a:cubicBezTo>
                    <a:pt x="45" y="0"/>
                    <a:pt x="45" y="0"/>
                    <a:pt x="45" y="0"/>
                  </a:cubicBezTo>
                  <a:cubicBezTo>
                    <a:pt x="45" y="22"/>
                    <a:pt x="45" y="22"/>
                    <a:pt x="45" y="22"/>
                  </a:cubicBezTo>
                  <a:cubicBezTo>
                    <a:pt x="285" y="22"/>
                    <a:pt x="285" y="22"/>
                    <a:pt x="285" y="22"/>
                  </a:cubicBezTo>
                  <a:cubicBezTo>
                    <a:pt x="292" y="22"/>
                    <a:pt x="297" y="27"/>
                    <a:pt x="297" y="34"/>
                  </a:cubicBezTo>
                  <a:close/>
                </a:path>
              </a:pathLst>
            </a:custGeom>
            <a:solidFill>
              <a:schemeClr val="accent2"/>
            </a:solidFill>
            <a:ln>
              <a:noFill/>
            </a:ln>
          </p:spPr>
          <p:txBody>
            <a:bodyPr vert="horz" wrap="square" lIns="91440" tIns="45720" rIns="91440" bIns="45720" numCol="1" anchor="t" anchorCtr="0" compatLnSpc="1"/>
            <a:lstStyle/>
            <a:p>
              <a:endParaRPr lang="ko-KR" altLang="en-US"/>
            </a:p>
          </p:txBody>
        </p:sp>
        <p:sp>
          <p:nvSpPr>
            <p:cNvPr id="34" name="Freeform 84"/>
            <p:cNvSpPr/>
            <p:nvPr/>
          </p:nvSpPr>
          <p:spPr bwMode="auto">
            <a:xfrm>
              <a:off x="5499617" y="3943997"/>
              <a:ext cx="941388" cy="215900"/>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sp>
          <p:nvSpPr>
            <p:cNvPr id="35" name="Freeform 85"/>
            <p:cNvSpPr/>
            <p:nvPr/>
          </p:nvSpPr>
          <p:spPr bwMode="auto">
            <a:xfrm rot="18889873">
              <a:off x="3688811" y="3869052"/>
              <a:ext cx="428625" cy="425450"/>
            </a:xfrm>
            <a:custGeom>
              <a:avLst/>
              <a:gdLst>
                <a:gd name="T0" fmla="*/ 5 w 135"/>
                <a:gd name="T1" fmla="*/ 22 h 134"/>
                <a:gd name="T2" fmla="*/ 94 w 135"/>
                <a:gd name="T3" fmla="*/ 111 h 134"/>
                <a:gd name="T4" fmla="*/ 79 w 135"/>
                <a:gd name="T5" fmla="*/ 126 h 134"/>
                <a:gd name="T6" fmla="*/ 135 w 135"/>
                <a:gd name="T7" fmla="*/ 134 h 134"/>
                <a:gd name="T8" fmla="*/ 127 w 135"/>
                <a:gd name="T9" fmla="*/ 78 h 134"/>
                <a:gd name="T10" fmla="*/ 111 w 135"/>
                <a:gd name="T11" fmla="*/ 94 h 134"/>
                <a:gd name="T12" fmla="*/ 111 w 135"/>
                <a:gd name="T13" fmla="*/ 94 h 134"/>
                <a:gd name="T14" fmla="*/ 22 w 135"/>
                <a:gd name="T15" fmla="*/ 5 h 134"/>
                <a:gd name="T16" fmla="*/ 5 w 135"/>
                <a:gd name="T17" fmla="*/ 5 h 134"/>
                <a:gd name="T18" fmla="*/ 5 w 135"/>
                <a:gd name="T19" fmla="*/ 2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4">
                  <a:moveTo>
                    <a:pt x="5" y="22"/>
                  </a:moveTo>
                  <a:cubicBezTo>
                    <a:pt x="94" y="111"/>
                    <a:pt x="94" y="111"/>
                    <a:pt x="94" y="111"/>
                  </a:cubicBezTo>
                  <a:cubicBezTo>
                    <a:pt x="79" y="126"/>
                    <a:pt x="79" y="126"/>
                    <a:pt x="79" y="126"/>
                  </a:cubicBezTo>
                  <a:cubicBezTo>
                    <a:pt x="135" y="134"/>
                    <a:pt x="135" y="134"/>
                    <a:pt x="135" y="134"/>
                  </a:cubicBezTo>
                  <a:cubicBezTo>
                    <a:pt x="127" y="78"/>
                    <a:pt x="127" y="78"/>
                    <a:pt x="127" y="78"/>
                  </a:cubicBezTo>
                  <a:cubicBezTo>
                    <a:pt x="111" y="94"/>
                    <a:pt x="111" y="94"/>
                    <a:pt x="111" y="94"/>
                  </a:cubicBezTo>
                  <a:cubicBezTo>
                    <a:pt x="111" y="94"/>
                    <a:pt x="111" y="94"/>
                    <a:pt x="111" y="94"/>
                  </a:cubicBezTo>
                  <a:cubicBezTo>
                    <a:pt x="22" y="5"/>
                    <a:pt x="22" y="5"/>
                    <a:pt x="22" y="5"/>
                  </a:cubicBezTo>
                  <a:cubicBezTo>
                    <a:pt x="17" y="0"/>
                    <a:pt x="10" y="0"/>
                    <a:pt x="5" y="5"/>
                  </a:cubicBezTo>
                  <a:cubicBezTo>
                    <a:pt x="0" y="9"/>
                    <a:pt x="0" y="17"/>
                    <a:pt x="5" y="22"/>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sp>
          <p:nvSpPr>
            <p:cNvPr id="36" name="Freeform 86"/>
            <p:cNvSpPr/>
            <p:nvPr/>
          </p:nvSpPr>
          <p:spPr bwMode="auto">
            <a:xfrm>
              <a:off x="3624402" y="3245693"/>
              <a:ext cx="428625" cy="422275"/>
            </a:xfrm>
            <a:custGeom>
              <a:avLst/>
              <a:gdLst>
                <a:gd name="T0" fmla="*/ 5 w 135"/>
                <a:gd name="T1" fmla="*/ 130 h 133"/>
                <a:gd name="T2" fmla="*/ 13 w 135"/>
                <a:gd name="T3" fmla="*/ 133 h 133"/>
                <a:gd name="T4" fmla="*/ 22 w 135"/>
                <a:gd name="T5" fmla="*/ 130 h 133"/>
                <a:gd name="T6" fmla="*/ 111 w 135"/>
                <a:gd name="T7" fmla="*/ 41 h 133"/>
                <a:gd name="T8" fmla="*/ 127 w 135"/>
                <a:gd name="T9" fmla="*/ 56 h 133"/>
                <a:gd name="T10" fmla="*/ 135 w 135"/>
                <a:gd name="T11" fmla="*/ 0 h 133"/>
                <a:gd name="T12" fmla="*/ 79 w 135"/>
                <a:gd name="T13" fmla="*/ 8 h 133"/>
                <a:gd name="T14" fmla="*/ 94 w 135"/>
                <a:gd name="T15" fmla="*/ 24 h 133"/>
                <a:gd name="T16" fmla="*/ 5 w 135"/>
                <a:gd name="T17" fmla="*/ 113 h 133"/>
                <a:gd name="T18" fmla="*/ 5 w 135"/>
                <a:gd name="T19" fmla="*/ 13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33">
                  <a:moveTo>
                    <a:pt x="5" y="130"/>
                  </a:moveTo>
                  <a:cubicBezTo>
                    <a:pt x="7" y="132"/>
                    <a:pt x="10" y="133"/>
                    <a:pt x="13" y="133"/>
                  </a:cubicBezTo>
                  <a:cubicBezTo>
                    <a:pt x="17" y="133"/>
                    <a:pt x="20" y="132"/>
                    <a:pt x="22" y="130"/>
                  </a:cubicBezTo>
                  <a:cubicBezTo>
                    <a:pt x="111" y="41"/>
                    <a:pt x="111" y="41"/>
                    <a:pt x="111" y="41"/>
                  </a:cubicBezTo>
                  <a:cubicBezTo>
                    <a:pt x="127" y="56"/>
                    <a:pt x="127" y="56"/>
                    <a:pt x="127" y="56"/>
                  </a:cubicBezTo>
                  <a:cubicBezTo>
                    <a:pt x="135" y="0"/>
                    <a:pt x="135" y="0"/>
                    <a:pt x="135" y="0"/>
                  </a:cubicBezTo>
                  <a:cubicBezTo>
                    <a:pt x="79" y="8"/>
                    <a:pt x="79" y="8"/>
                    <a:pt x="79" y="8"/>
                  </a:cubicBezTo>
                  <a:cubicBezTo>
                    <a:pt x="94" y="24"/>
                    <a:pt x="94" y="24"/>
                    <a:pt x="94" y="24"/>
                  </a:cubicBezTo>
                  <a:cubicBezTo>
                    <a:pt x="5" y="113"/>
                    <a:pt x="5" y="113"/>
                    <a:pt x="5" y="113"/>
                  </a:cubicBezTo>
                  <a:cubicBezTo>
                    <a:pt x="0" y="118"/>
                    <a:pt x="0" y="125"/>
                    <a:pt x="5" y="130"/>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sp>
          <p:nvSpPr>
            <p:cNvPr id="26" name="Oval 76"/>
            <p:cNvSpPr>
              <a:spLocks noChangeArrowheads="1"/>
            </p:cNvSpPr>
            <p:nvPr/>
          </p:nvSpPr>
          <p:spPr bwMode="auto">
            <a:xfrm>
              <a:off x="727017" y="2466975"/>
              <a:ext cx="896938" cy="898525"/>
            </a:xfrm>
            <a:prstGeom prst="ellipse">
              <a:avLst/>
            </a:prstGeom>
            <a:solidFill>
              <a:schemeClr val="accent1"/>
            </a:solidFill>
            <a:ln>
              <a:noFill/>
            </a:ln>
          </p:spPr>
          <p:txBody>
            <a:bodyPr vert="horz" wrap="square" lIns="91440" tIns="45720" rIns="91440" bIns="45720" numCol="1" anchor="t" anchorCtr="0" compatLnSpc="1"/>
            <a:lstStyle/>
            <a:p>
              <a:endParaRPr lang="ko-KR" altLang="en-US"/>
            </a:p>
          </p:txBody>
        </p:sp>
        <p:grpSp>
          <p:nvGrpSpPr>
            <p:cNvPr id="42" name="Group 41"/>
            <p:cNvGrpSpPr/>
            <p:nvPr/>
          </p:nvGrpSpPr>
          <p:grpSpPr>
            <a:xfrm>
              <a:off x="722255" y="3553792"/>
              <a:ext cx="901700" cy="898525"/>
              <a:chOff x="1042988" y="3594100"/>
              <a:chExt cx="901700" cy="898525"/>
            </a:xfrm>
          </p:grpSpPr>
          <p:sp>
            <p:nvSpPr>
              <p:cNvPr id="24" name="Oval 74"/>
              <p:cNvSpPr>
                <a:spLocks noChangeArrowheads="1"/>
              </p:cNvSpPr>
              <p:nvPr/>
            </p:nvSpPr>
            <p:spPr bwMode="auto">
              <a:xfrm>
                <a:off x="1042988" y="3594100"/>
                <a:ext cx="901700" cy="898525"/>
              </a:xfrm>
              <a:prstGeom prst="ellipse">
                <a:avLst/>
              </a:prstGeom>
              <a:solidFill>
                <a:schemeClr val="accent2"/>
              </a:solidFill>
              <a:ln>
                <a:noFill/>
              </a:ln>
            </p:spPr>
            <p:txBody>
              <a:bodyPr vert="horz" wrap="square" lIns="91440" tIns="45720" rIns="91440" bIns="45720" numCol="1" anchor="t" anchorCtr="0" compatLnSpc="1"/>
              <a:lstStyle/>
              <a:p>
                <a:endParaRPr lang="ko-KR" altLang="en-US"/>
              </a:p>
            </p:txBody>
          </p:sp>
          <p:sp>
            <p:nvSpPr>
              <p:cNvPr id="9" name="TextBox 8"/>
              <p:cNvSpPr txBox="1"/>
              <p:nvPr/>
            </p:nvSpPr>
            <p:spPr>
              <a:xfrm>
                <a:off x="1087333" y="3961146"/>
                <a:ext cx="813010" cy="184666"/>
              </a:xfrm>
              <a:prstGeom prst="rect">
                <a:avLst/>
              </a:prstGeom>
              <a:noFill/>
            </p:spPr>
            <p:txBody>
              <a:bodyPr wrap="square" lIns="0" tIns="0" rIns="0" bIns="0" rtlCol="0" anchor="ctr">
                <a:spAutoFit/>
              </a:bodyPr>
              <a:lstStyle/>
              <a:p>
                <a:pPr algn="ctr"/>
                <a:endParaRPr lang="en-US" sz="1200" b="1" dirty="0" smtClean="0">
                  <a:solidFill>
                    <a:schemeClr val="tx2"/>
                  </a:solidFill>
                </a:endParaRPr>
              </a:p>
            </p:txBody>
          </p:sp>
        </p:grpSp>
        <p:grpSp>
          <p:nvGrpSpPr>
            <p:cNvPr id="43" name="Group 42"/>
            <p:cNvGrpSpPr/>
            <p:nvPr/>
          </p:nvGrpSpPr>
          <p:grpSpPr>
            <a:xfrm>
              <a:off x="685053" y="4667250"/>
              <a:ext cx="896938" cy="901700"/>
              <a:chOff x="1827213" y="4721225"/>
              <a:chExt cx="896938" cy="901700"/>
            </a:xfrm>
          </p:grpSpPr>
          <p:sp>
            <p:nvSpPr>
              <p:cNvPr id="25" name="Oval 75"/>
              <p:cNvSpPr>
                <a:spLocks noChangeArrowheads="1"/>
              </p:cNvSpPr>
              <p:nvPr/>
            </p:nvSpPr>
            <p:spPr bwMode="auto">
              <a:xfrm>
                <a:off x="1827213" y="4721225"/>
                <a:ext cx="896938" cy="901700"/>
              </a:xfrm>
              <a:prstGeom prst="ellipse">
                <a:avLst/>
              </a:prstGeom>
              <a:solidFill>
                <a:schemeClr val="accent3"/>
              </a:solidFill>
              <a:ln>
                <a:noFill/>
              </a:ln>
            </p:spPr>
            <p:txBody>
              <a:bodyPr vert="horz" wrap="square" lIns="91440" tIns="45720" rIns="91440" bIns="45720" numCol="1" anchor="t" anchorCtr="0" compatLnSpc="1"/>
              <a:lstStyle/>
              <a:p>
                <a:endParaRPr lang="ko-KR" altLang="en-US"/>
              </a:p>
            </p:txBody>
          </p:sp>
          <p:sp>
            <p:nvSpPr>
              <p:cNvPr id="11" name="TextBox 10"/>
              <p:cNvSpPr txBox="1"/>
              <p:nvPr/>
            </p:nvSpPr>
            <p:spPr>
              <a:xfrm>
                <a:off x="1869177" y="5089985"/>
                <a:ext cx="813010" cy="184666"/>
              </a:xfrm>
              <a:prstGeom prst="rect">
                <a:avLst/>
              </a:prstGeom>
              <a:noFill/>
            </p:spPr>
            <p:txBody>
              <a:bodyPr wrap="square" lIns="0" tIns="0" rIns="0" bIns="0" rtlCol="0" anchor="ctr">
                <a:spAutoFit/>
              </a:bodyPr>
              <a:lstStyle/>
              <a:p>
                <a:pPr algn="ctr"/>
                <a:endParaRPr lang="en-US" sz="1200" b="1" dirty="0">
                  <a:solidFill>
                    <a:schemeClr val="tx2"/>
                  </a:solidFill>
                </a:endParaRPr>
              </a:p>
            </p:txBody>
          </p:sp>
        </p:grpSp>
        <p:grpSp>
          <p:nvGrpSpPr>
            <p:cNvPr id="46" name="Group 45"/>
            <p:cNvGrpSpPr/>
            <p:nvPr/>
          </p:nvGrpSpPr>
          <p:grpSpPr>
            <a:xfrm>
              <a:off x="6450331" y="2466975"/>
              <a:ext cx="896938" cy="898525"/>
              <a:chOff x="6419851" y="2466975"/>
              <a:chExt cx="896938" cy="898525"/>
            </a:xfrm>
          </p:grpSpPr>
          <p:sp>
            <p:nvSpPr>
              <p:cNvPr id="33" name="Oval 83"/>
              <p:cNvSpPr>
                <a:spLocks noChangeArrowheads="1"/>
              </p:cNvSpPr>
              <p:nvPr/>
            </p:nvSpPr>
            <p:spPr bwMode="auto">
              <a:xfrm>
                <a:off x="6419851" y="2466975"/>
                <a:ext cx="896938" cy="898525"/>
              </a:xfrm>
              <a:prstGeom prst="ellipse">
                <a:avLst/>
              </a:prstGeom>
              <a:solidFill>
                <a:schemeClr val="accent4"/>
              </a:solidFill>
              <a:ln>
                <a:noFill/>
              </a:ln>
            </p:spPr>
            <p:txBody>
              <a:bodyPr vert="horz" wrap="square" lIns="91440" tIns="45720" rIns="91440" bIns="45720" numCol="1" anchor="t" anchorCtr="0" compatLnSpc="1"/>
              <a:lstStyle/>
              <a:p>
                <a:endParaRPr lang="ko-KR" altLang="en-US"/>
              </a:p>
            </p:txBody>
          </p:sp>
          <p:sp>
            <p:nvSpPr>
              <p:cNvPr id="12" name="TextBox 11"/>
              <p:cNvSpPr txBox="1"/>
              <p:nvPr/>
            </p:nvSpPr>
            <p:spPr>
              <a:xfrm flipH="1">
                <a:off x="6461815" y="2999358"/>
                <a:ext cx="813009" cy="285823"/>
              </a:xfrm>
              <a:prstGeom prst="rect">
                <a:avLst/>
              </a:prstGeom>
              <a:noFill/>
            </p:spPr>
            <p:txBody>
              <a:bodyPr wrap="square" lIns="0" tIns="0" rIns="0" bIns="0" rtlCol="0" anchor="ctr">
                <a:spAutoFit/>
              </a:bodyPr>
              <a:lstStyle/>
              <a:p>
                <a:pPr algn="ctr"/>
                <a:r>
                  <a:rPr lang="en-US" sz="800" b="1" dirty="0" err="1" smtClean="0">
                    <a:solidFill>
                      <a:schemeClr val="tx2"/>
                    </a:solidFill>
                  </a:rPr>
                  <a:t>Tictok</a:t>
                </a:r>
                <a:r>
                  <a:rPr lang="en-US" sz="800" b="1" dirty="0" smtClean="0">
                    <a:solidFill>
                      <a:schemeClr val="tx2"/>
                    </a:solidFill>
                  </a:rPr>
                  <a:t> </a:t>
                </a:r>
                <a:r>
                  <a:rPr lang="en-US" sz="800" b="1" dirty="0" err="1" smtClean="0">
                    <a:solidFill>
                      <a:schemeClr val="tx2"/>
                    </a:solidFill>
                  </a:rPr>
                  <a:t>DouDian</a:t>
                </a:r>
                <a:endParaRPr lang="en-US" sz="800" b="1" dirty="0">
                  <a:solidFill>
                    <a:schemeClr val="tx2"/>
                  </a:solidFill>
                </a:endParaRPr>
              </a:p>
            </p:txBody>
          </p:sp>
        </p:grpSp>
        <p:grpSp>
          <p:nvGrpSpPr>
            <p:cNvPr id="44" name="Group 43"/>
            <p:cNvGrpSpPr/>
            <p:nvPr/>
          </p:nvGrpSpPr>
          <p:grpSpPr>
            <a:xfrm>
              <a:off x="6419851" y="4721225"/>
              <a:ext cx="896938" cy="901700"/>
              <a:chOff x="6419851" y="4721225"/>
              <a:chExt cx="896938" cy="901700"/>
            </a:xfrm>
          </p:grpSpPr>
          <p:sp>
            <p:nvSpPr>
              <p:cNvPr id="32" name="Oval 82"/>
              <p:cNvSpPr>
                <a:spLocks noChangeArrowheads="1"/>
              </p:cNvSpPr>
              <p:nvPr/>
            </p:nvSpPr>
            <p:spPr bwMode="auto">
              <a:xfrm>
                <a:off x="6419851" y="4721225"/>
                <a:ext cx="896938" cy="901700"/>
              </a:xfrm>
              <a:prstGeom prst="ellipse">
                <a:avLst/>
              </a:prstGeom>
              <a:solidFill>
                <a:schemeClr val="accent5"/>
              </a:solidFill>
              <a:ln>
                <a:noFill/>
              </a:ln>
            </p:spPr>
            <p:txBody>
              <a:bodyPr vert="horz" wrap="square" lIns="91440" tIns="45720" rIns="91440" bIns="45720" numCol="1" anchor="t" anchorCtr="0" compatLnSpc="1"/>
              <a:lstStyle/>
              <a:p>
                <a:endParaRPr lang="ko-KR" altLang="en-US"/>
              </a:p>
            </p:txBody>
          </p:sp>
          <p:sp>
            <p:nvSpPr>
              <p:cNvPr id="14" name="TextBox 13"/>
              <p:cNvSpPr txBox="1"/>
              <p:nvPr/>
            </p:nvSpPr>
            <p:spPr>
              <a:xfrm flipH="1">
                <a:off x="6461815" y="5270370"/>
                <a:ext cx="813010" cy="246221"/>
              </a:xfrm>
              <a:prstGeom prst="rect">
                <a:avLst/>
              </a:prstGeom>
              <a:noFill/>
            </p:spPr>
            <p:txBody>
              <a:bodyPr wrap="square" lIns="0" tIns="0" rIns="0" bIns="0" rtlCol="0" anchor="ctr">
                <a:spAutoFit/>
              </a:bodyPr>
              <a:lstStyle/>
              <a:p>
                <a:pPr algn="ctr"/>
                <a:r>
                  <a:rPr lang="en-US" sz="800" b="1" dirty="0" err="1" smtClean="0">
                    <a:solidFill>
                      <a:schemeClr val="tx2"/>
                    </a:solidFill>
                  </a:rPr>
                  <a:t>AliPay</a:t>
                </a:r>
                <a:r>
                  <a:rPr lang="en-US" sz="800" b="1" dirty="0" smtClean="0">
                    <a:solidFill>
                      <a:schemeClr val="tx2"/>
                    </a:solidFill>
                  </a:rPr>
                  <a:t> </a:t>
                </a:r>
                <a:r>
                  <a:rPr lang="en-US" altLang="zh-CN" sz="800" b="1" dirty="0">
                    <a:solidFill>
                      <a:schemeClr val="tx2"/>
                    </a:solidFill>
                  </a:rPr>
                  <a:t>Mini </a:t>
                </a:r>
                <a:r>
                  <a:rPr lang="en-US" altLang="zh-CN" sz="800" b="1" dirty="0" smtClean="0">
                    <a:solidFill>
                      <a:schemeClr val="tx2"/>
                    </a:solidFill>
                  </a:rPr>
                  <a:t>Program</a:t>
                </a:r>
                <a:endParaRPr lang="en-US" sz="1200" b="1" dirty="0">
                  <a:solidFill>
                    <a:schemeClr val="tx2"/>
                  </a:solidFill>
                </a:endParaRPr>
              </a:p>
            </p:txBody>
          </p:sp>
        </p:grpSp>
        <p:sp>
          <p:nvSpPr>
            <p:cNvPr id="40" name="Freeform 84"/>
            <p:cNvSpPr/>
            <p:nvPr/>
          </p:nvSpPr>
          <p:spPr bwMode="auto">
            <a:xfrm rot="19428640">
              <a:off x="1771282" y="4763478"/>
              <a:ext cx="801807" cy="234419"/>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sp>
          <p:nvSpPr>
            <p:cNvPr id="47" name="Freeform 84"/>
            <p:cNvSpPr/>
            <p:nvPr/>
          </p:nvSpPr>
          <p:spPr bwMode="auto">
            <a:xfrm rot="2518439">
              <a:off x="1850340" y="3112756"/>
              <a:ext cx="714011" cy="208903"/>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grpSp>
          <p:nvGrpSpPr>
            <p:cNvPr id="16" name="组合 15"/>
            <p:cNvGrpSpPr/>
            <p:nvPr/>
          </p:nvGrpSpPr>
          <p:grpSpPr>
            <a:xfrm>
              <a:off x="2596410" y="3604421"/>
              <a:ext cx="968117" cy="898525"/>
              <a:chOff x="3010750" y="3592568"/>
              <a:chExt cx="968117" cy="898525"/>
            </a:xfrm>
          </p:grpSpPr>
          <p:sp>
            <p:nvSpPr>
              <p:cNvPr id="52" name="Oval 74"/>
              <p:cNvSpPr>
                <a:spLocks noChangeArrowheads="1"/>
              </p:cNvSpPr>
              <p:nvPr/>
            </p:nvSpPr>
            <p:spPr bwMode="auto">
              <a:xfrm>
                <a:off x="3025353" y="3592568"/>
                <a:ext cx="901700" cy="898525"/>
              </a:xfrm>
              <a:prstGeom prst="ellipse">
                <a:avLst/>
              </a:prstGeom>
              <a:solidFill>
                <a:srgbClr val="F15B67"/>
              </a:solidFill>
              <a:ln>
                <a:noFill/>
              </a:ln>
            </p:spPr>
            <p:txBody>
              <a:bodyPr vert="horz" wrap="square" lIns="91440" tIns="45720" rIns="91440" bIns="45720" numCol="1" anchor="t" anchorCtr="0" compatLnSpc="1"/>
              <a:lstStyle/>
              <a:p>
                <a:endParaRPr lang="ko-KR" altLang="en-US"/>
              </a:p>
            </p:txBody>
          </p:sp>
          <p:pic>
            <p:nvPicPr>
              <p:cNvPr id="6" name="图片 5"/>
              <p:cNvPicPr>
                <a:picLocks noChangeAspect="1"/>
              </p:cNvPicPr>
              <p:nvPr/>
            </p:nvPicPr>
            <p:blipFill>
              <a:blip r:embed="rId2"/>
              <a:stretch>
                <a:fillRect/>
              </a:stretch>
            </p:blipFill>
            <p:spPr>
              <a:xfrm flipH="1">
                <a:off x="3296768" y="3717714"/>
                <a:ext cx="352210" cy="352210"/>
              </a:xfrm>
              <a:prstGeom prst="rect">
                <a:avLst/>
              </a:prstGeom>
            </p:spPr>
          </p:pic>
          <p:sp>
            <p:nvSpPr>
              <p:cNvPr id="7" name="矩形 6"/>
              <p:cNvSpPr/>
              <p:nvPr/>
            </p:nvSpPr>
            <p:spPr>
              <a:xfrm>
                <a:off x="3010750" y="4004588"/>
                <a:ext cx="968117" cy="377816"/>
              </a:xfrm>
              <a:prstGeom prst="rect">
                <a:avLst/>
              </a:prstGeom>
            </p:spPr>
            <p:txBody>
              <a:bodyPr wrap="square">
                <a:spAutoFit/>
              </a:bodyPr>
              <a:lstStyle/>
              <a:p>
                <a:pPr algn="ctr"/>
                <a:r>
                  <a:rPr lang="en-US" altLang="zh-CN" sz="800" dirty="0" smtClean="0">
                    <a:solidFill>
                      <a:schemeClr val="tx2"/>
                    </a:solidFill>
                  </a:rPr>
                  <a:t>McDonald’s</a:t>
                </a:r>
              </a:p>
              <a:p>
                <a:pPr algn="ctr"/>
                <a:r>
                  <a:rPr lang="en-US" altLang="zh-CN" sz="800" dirty="0" smtClean="0">
                    <a:solidFill>
                      <a:schemeClr val="tx2"/>
                    </a:solidFill>
                  </a:rPr>
                  <a:t>Data Lake</a:t>
                </a:r>
                <a:endParaRPr lang="en-US" altLang="zh-CN" sz="800" dirty="0">
                  <a:solidFill>
                    <a:schemeClr val="tx2"/>
                  </a:solidFill>
                </a:endParaRPr>
              </a:p>
            </p:txBody>
          </p:sp>
        </p:grpSp>
        <p:grpSp>
          <p:nvGrpSpPr>
            <p:cNvPr id="61" name="组合 60"/>
            <p:cNvGrpSpPr/>
            <p:nvPr/>
          </p:nvGrpSpPr>
          <p:grpSpPr>
            <a:xfrm>
              <a:off x="4189096" y="2501108"/>
              <a:ext cx="896938" cy="898525"/>
              <a:chOff x="5243195" y="3594224"/>
              <a:chExt cx="896938" cy="898525"/>
            </a:xfrm>
          </p:grpSpPr>
          <p:grpSp>
            <p:nvGrpSpPr>
              <p:cNvPr id="63" name="Group 45"/>
              <p:cNvGrpSpPr/>
              <p:nvPr/>
            </p:nvGrpSpPr>
            <p:grpSpPr>
              <a:xfrm>
                <a:off x="5243195" y="3594224"/>
                <a:ext cx="896938" cy="898525"/>
                <a:chOff x="6409956" y="2463003"/>
                <a:chExt cx="896938" cy="898525"/>
              </a:xfrm>
            </p:grpSpPr>
            <p:sp>
              <p:nvSpPr>
                <p:cNvPr id="65" name="Oval 83"/>
                <p:cNvSpPr>
                  <a:spLocks noChangeArrowheads="1"/>
                </p:cNvSpPr>
                <p:nvPr/>
              </p:nvSpPr>
              <p:spPr bwMode="auto">
                <a:xfrm>
                  <a:off x="6409956" y="2463003"/>
                  <a:ext cx="896938" cy="898525"/>
                </a:xfrm>
                <a:prstGeom prst="ellipse">
                  <a:avLst/>
                </a:prstGeom>
                <a:solidFill>
                  <a:srgbClr val="5A6783"/>
                </a:solidFill>
                <a:ln>
                  <a:noFill/>
                </a:ln>
              </p:spPr>
              <p:txBody>
                <a:bodyPr vert="horz" wrap="square" lIns="91440" tIns="45720" rIns="91440" bIns="45720" numCol="1" anchor="t" anchorCtr="0" compatLnSpc="1"/>
                <a:lstStyle/>
                <a:p>
                  <a:endParaRPr lang="ko-KR" altLang="en-US"/>
                </a:p>
              </p:txBody>
            </p:sp>
            <p:sp>
              <p:nvSpPr>
                <p:cNvPr id="66" name="TextBox 11"/>
                <p:cNvSpPr txBox="1"/>
                <p:nvPr/>
              </p:nvSpPr>
              <p:spPr>
                <a:xfrm flipH="1">
                  <a:off x="6462833" y="3016498"/>
                  <a:ext cx="813009" cy="137388"/>
                </a:xfrm>
                <a:prstGeom prst="rect">
                  <a:avLst/>
                </a:prstGeom>
                <a:noFill/>
              </p:spPr>
              <p:txBody>
                <a:bodyPr wrap="square" lIns="0" tIns="0" rIns="0" bIns="0" rtlCol="0" anchor="ctr">
                  <a:spAutoFit/>
                </a:bodyPr>
                <a:lstStyle/>
                <a:p>
                  <a:pPr algn="ctr"/>
                  <a:r>
                    <a:rPr lang="en-US" sz="800" b="1" dirty="0" smtClean="0">
                      <a:solidFill>
                        <a:schemeClr val="tx2"/>
                      </a:solidFill>
                    </a:rPr>
                    <a:t>Live</a:t>
                  </a:r>
                  <a:endParaRPr lang="en-US" sz="1200" b="1" dirty="0">
                    <a:solidFill>
                      <a:schemeClr val="tx2"/>
                    </a:solidFill>
                  </a:endParaRPr>
                </a:p>
              </p:txBody>
            </p:sp>
          </p:grpSp>
          <p:pic>
            <p:nvPicPr>
              <p:cNvPr id="64" name="图片 63"/>
              <p:cNvPicPr>
                <a:picLocks noChangeAspect="1"/>
              </p:cNvPicPr>
              <p:nvPr/>
            </p:nvPicPr>
            <p:blipFill>
              <a:blip r:embed="rId3"/>
              <a:stretch>
                <a:fillRect/>
              </a:stretch>
            </p:blipFill>
            <p:spPr>
              <a:xfrm>
                <a:off x="5514471" y="3745520"/>
                <a:ext cx="376212" cy="376212"/>
              </a:xfrm>
              <a:prstGeom prst="rect">
                <a:avLst/>
              </a:prstGeom>
            </p:spPr>
          </p:pic>
        </p:grpSp>
        <p:grpSp>
          <p:nvGrpSpPr>
            <p:cNvPr id="48" name="Group 45"/>
            <p:cNvGrpSpPr/>
            <p:nvPr/>
          </p:nvGrpSpPr>
          <p:grpSpPr>
            <a:xfrm>
              <a:off x="4237873" y="3667968"/>
              <a:ext cx="896938" cy="898525"/>
              <a:chOff x="6409956" y="2463003"/>
              <a:chExt cx="896938" cy="898525"/>
            </a:xfrm>
          </p:grpSpPr>
          <p:sp>
            <p:nvSpPr>
              <p:cNvPr id="49" name="Oval 83"/>
              <p:cNvSpPr>
                <a:spLocks noChangeArrowheads="1"/>
              </p:cNvSpPr>
              <p:nvPr/>
            </p:nvSpPr>
            <p:spPr bwMode="auto">
              <a:xfrm>
                <a:off x="6409956" y="2463003"/>
                <a:ext cx="896938" cy="898525"/>
              </a:xfrm>
              <a:prstGeom prst="ellipse">
                <a:avLst/>
              </a:prstGeom>
              <a:solidFill>
                <a:srgbClr val="B5B5B5"/>
              </a:solidFill>
              <a:ln>
                <a:noFill/>
              </a:ln>
            </p:spPr>
            <p:txBody>
              <a:bodyPr vert="horz" wrap="square" lIns="91440" tIns="45720" rIns="91440" bIns="45720" numCol="1" anchor="t" anchorCtr="0" compatLnSpc="1"/>
              <a:lstStyle/>
              <a:p>
                <a:endParaRPr lang="ko-KR" altLang="en-US"/>
              </a:p>
            </p:txBody>
          </p:sp>
          <p:sp>
            <p:nvSpPr>
              <p:cNvPr id="50" name="TextBox 11"/>
              <p:cNvSpPr txBox="1"/>
              <p:nvPr/>
            </p:nvSpPr>
            <p:spPr>
              <a:xfrm flipH="1">
                <a:off x="6462833" y="3016498"/>
                <a:ext cx="813009" cy="137388"/>
              </a:xfrm>
              <a:prstGeom prst="rect">
                <a:avLst/>
              </a:prstGeom>
              <a:noFill/>
            </p:spPr>
            <p:txBody>
              <a:bodyPr wrap="square" lIns="0" tIns="0" rIns="0" bIns="0" rtlCol="0" anchor="ctr">
                <a:spAutoFit/>
              </a:bodyPr>
              <a:lstStyle/>
              <a:p>
                <a:pPr algn="ctr"/>
                <a:r>
                  <a:rPr lang="en-US" sz="800" b="1" dirty="0" smtClean="0">
                    <a:solidFill>
                      <a:schemeClr val="tx2"/>
                    </a:solidFill>
                  </a:rPr>
                  <a:t>Content Ads</a:t>
                </a:r>
                <a:endParaRPr lang="en-US" sz="800" b="1" dirty="0">
                  <a:solidFill>
                    <a:schemeClr val="tx2"/>
                  </a:solidFill>
                </a:endParaRPr>
              </a:p>
            </p:txBody>
          </p:sp>
        </p:grpSp>
        <p:sp>
          <p:nvSpPr>
            <p:cNvPr id="38" name="右中括号 37"/>
            <p:cNvSpPr/>
            <p:nvPr/>
          </p:nvSpPr>
          <p:spPr>
            <a:xfrm>
              <a:off x="5299969" y="2501108"/>
              <a:ext cx="79899" cy="2944343"/>
            </a:xfrm>
            <a:prstGeom prst="righ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pic>
          <p:nvPicPr>
            <p:cNvPr id="39" name="图片 38"/>
            <p:cNvPicPr>
              <a:picLocks noChangeAspect="1"/>
            </p:cNvPicPr>
            <p:nvPr/>
          </p:nvPicPr>
          <p:blipFill>
            <a:blip r:embed="rId4"/>
            <a:stretch>
              <a:fillRect/>
            </a:stretch>
          </p:blipFill>
          <p:spPr>
            <a:xfrm>
              <a:off x="806757" y="2811747"/>
              <a:ext cx="699832" cy="229112"/>
            </a:xfrm>
            <a:prstGeom prst="rect">
              <a:avLst/>
            </a:prstGeom>
          </p:spPr>
        </p:pic>
        <p:pic>
          <p:nvPicPr>
            <p:cNvPr id="67" name="图片 66"/>
            <p:cNvPicPr>
              <a:picLocks noChangeAspect="1"/>
            </p:cNvPicPr>
            <p:nvPr/>
          </p:nvPicPr>
          <p:blipFill rotWithShape="1">
            <a:blip r:embed="rId5"/>
            <a:srcRect t="1" r="73371" b="3561"/>
            <a:stretch/>
          </p:blipFill>
          <p:spPr>
            <a:xfrm>
              <a:off x="1035327" y="3797703"/>
              <a:ext cx="275556" cy="243515"/>
            </a:xfrm>
            <a:prstGeom prst="rect">
              <a:avLst/>
            </a:prstGeom>
          </p:spPr>
        </p:pic>
        <p:pic>
          <p:nvPicPr>
            <p:cNvPr id="68" name="图片 67"/>
            <p:cNvPicPr>
              <a:picLocks noChangeAspect="1"/>
            </p:cNvPicPr>
            <p:nvPr/>
          </p:nvPicPr>
          <p:blipFill rotWithShape="1">
            <a:blip r:embed="rId5"/>
            <a:srcRect l="26811" t="-1" r="9865" b="4769"/>
            <a:stretch/>
          </p:blipFill>
          <p:spPr>
            <a:xfrm>
              <a:off x="916749" y="4047139"/>
              <a:ext cx="516707" cy="189614"/>
            </a:xfrm>
            <a:prstGeom prst="rect">
              <a:avLst/>
            </a:prstGeom>
          </p:spPr>
        </p:pic>
        <p:pic>
          <p:nvPicPr>
            <p:cNvPr id="69" name="图片 68"/>
            <p:cNvPicPr>
              <a:picLocks noChangeAspect="1"/>
            </p:cNvPicPr>
            <p:nvPr/>
          </p:nvPicPr>
          <p:blipFill rotWithShape="1">
            <a:blip r:embed="rId6"/>
            <a:srcRect l="7469" r="60237"/>
            <a:stretch/>
          </p:blipFill>
          <p:spPr>
            <a:xfrm>
              <a:off x="948456" y="4793120"/>
              <a:ext cx="358293" cy="326026"/>
            </a:xfrm>
            <a:prstGeom prst="rect">
              <a:avLst/>
            </a:prstGeom>
          </p:spPr>
        </p:pic>
        <p:pic>
          <p:nvPicPr>
            <p:cNvPr id="70" name="图片 69"/>
            <p:cNvPicPr>
              <a:picLocks noChangeAspect="1"/>
            </p:cNvPicPr>
            <p:nvPr/>
          </p:nvPicPr>
          <p:blipFill rotWithShape="1">
            <a:blip r:embed="rId6"/>
            <a:srcRect l="41000" t="4061" b="1"/>
            <a:stretch/>
          </p:blipFill>
          <p:spPr>
            <a:xfrm>
              <a:off x="870095" y="5140885"/>
              <a:ext cx="529978" cy="253242"/>
            </a:xfrm>
            <a:prstGeom prst="rect">
              <a:avLst/>
            </a:prstGeom>
          </p:spPr>
        </p:pic>
        <p:sp>
          <p:nvSpPr>
            <p:cNvPr id="72" name="Freeform 84"/>
            <p:cNvSpPr/>
            <p:nvPr/>
          </p:nvSpPr>
          <p:spPr bwMode="auto">
            <a:xfrm rot="2518439">
              <a:off x="3493784" y="4599918"/>
              <a:ext cx="714011" cy="208903"/>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sp>
          <p:nvSpPr>
            <p:cNvPr id="71" name="Oval 76"/>
            <p:cNvSpPr>
              <a:spLocks noChangeArrowheads="1"/>
            </p:cNvSpPr>
            <p:nvPr/>
          </p:nvSpPr>
          <p:spPr bwMode="auto">
            <a:xfrm>
              <a:off x="4127789" y="4752451"/>
              <a:ext cx="896938" cy="898525"/>
            </a:xfrm>
            <a:prstGeom prst="ellipse">
              <a:avLst/>
            </a:prstGeom>
            <a:solidFill>
              <a:schemeClr val="accent1"/>
            </a:solidFill>
            <a:ln>
              <a:noFill/>
            </a:ln>
          </p:spPr>
          <p:txBody>
            <a:bodyPr vert="horz" wrap="square" lIns="91440" tIns="45720" rIns="91440" bIns="45720" numCol="1" anchor="t" anchorCtr="0" compatLnSpc="1"/>
            <a:lstStyle/>
            <a:p>
              <a:endParaRPr lang="ko-KR" altLang="en-US" sz="1100" dirty="0"/>
            </a:p>
          </p:txBody>
        </p:sp>
        <p:pic>
          <p:nvPicPr>
            <p:cNvPr id="76" name="图片 75"/>
            <p:cNvPicPr>
              <a:picLocks noChangeAspect="1"/>
            </p:cNvPicPr>
            <p:nvPr/>
          </p:nvPicPr>
          <p:blipFill>
            <a:blip r:embed="rId7"/>
            <a:stretch>
              <a:fillRect/>
            </a:stretch>
          </p:blipFill>
          <p:spPr>
            <a:xfrm>
              <a:off x="6704288" y="2569167"/>
              <a:ext cx="412105" cy="399490"/>
            </a:xfrm>
            <a:prstGeom prst="rect">
              <a:avLst/>
            </a:prstGeom>
          </p:spPr>
        </p:pic>
        <p:pic>
          <p:nvPicPr>
            <p:cNvPr id="78" name="图片 77"/>
            <p:cNvPicPr>
              <a:picLocks noChangeAspect="1"/>
            </p:cNvPicPr>
            <p:nvPr/>
          </p:nvPicPr>
          <p:blipFill>
            <a:blip r:embed="rId8"/>
            <a:stretch>
              <a:fillRect/>
            </a:stretch>
          </p:blipFill>
          <p:spPr>
            <a:xfrm>
              <a:off x="4457518" y="3812471"/>
              <a:ext cx="409564" cy="409564"/>
            </a:xfrm>
            <a:prstGeom prst="rect">
              <a:avLst/>
            </a:prstGeom>
          </p:spPr>
        </p:pic>
        <p:sp>
          <p:nvSpPr>
            <p:cNvPr id="79" name="矩形 78"/>
            <p:cNvSpPr/>
            <p:nvPr/>
          </p:nvSpPr>
          <p:spPr>
            <a:xfrm>
              <a:off x="3968222" y="5145422"/>
              <a:ext cx="1173398" cy="377816"/>
            </a:xfrm>
            <a:prstGeom prst="rect">
              <a:avLst/>
            </a:prstGeom>
          </p:spPr>
          <p:txBody>
            <a:bodyPr wrap="square">
              <a:spAutoFit/>
            </a:bodyPr>
            <a:lstStyle/>
            <a:p>
              <a:pPr algn="ctr"/>
              <a:r>
                <a:rPr lang="en-US" altLang="ko-KR" sz="800" b="1" dirty="0" smtClean="0">
                  <a:solidFill>
                    <a:schemeClr val="tx2"/>
                  </a:solidFill>
                </a:rPr>
                <a:t>Offline Store</a:t>
              </a:r>
            </a:p>
            <a:p>
              <a:pPr algn="ctr"/>
              <a:r>
                <a:rPr lang="en-US" altLang="ko-KR" sz="800" b="1" dirty="0" smtClean="0">
                  <a:solidFill>
                    <a:schemeClr val="tx2"/>
                  </a:solidFill>
                </a:rPr>
                <a:t> Coupons</a:t>
              </a:r>
              <a:endParaRPr lang="ko-KR" altLang="en-US" sz="800" b="1" dirty="0">
                <a:solidFill>
                  <a:schemeClr val="tx2"/>
                </a:solidFill>
              </a:endParaRPr>
            </a:p>
          </p:txBody>
        </p:sp>
        <p:pic>
          <p:nvPicPr>
            <p:cNvPr id="81" name="图片 80"/>
            <p:cNvPicPr>
              <a:picLocks noChangeAspect="1"/>
            </p:cNvPicPr>
            <p:nvPr/>
          </p:nvPicPr>
          <p:blipFill>
            <a:blip r:embed="rId9"/>
            <a:stretch>
              <a:fillRect/>
            </a:stretch>
          </p:blipFill>
          <p:spPr>
            <a:xfrm rot="10800000" flipV="1">
              <a:off x="4433219" y="4880687"/>
              <a:ext cx="300270" cy="300270"/>
            </a:xfrm>
            <a:prstGeom prst="rect">
              <a:avLst/>
            </a:prstGeom>
          </p:spPr>
        </p:pic>
        <p:grpSp>
          <p:nvGrpSpPr>
            <p:cNvPr id="84" name="组合 83"/>
            <p:cNvGrpSpPr/>
            <p:nvPr/>
          </p:nvGrpSpPr>
          <p:grpSpPr>
            <a:xfrm>
              <a:off x="6493775" y="3632514"/>
              <a:ext cx="901700" cy="898525"/>
              <a:chOff x="7199313" y="3594100"/>
              <a:chExt cx="901700" cy="898525"/>
            </a:xfrm>
          </p:grpSpPr>
          <p:grpSp>
            <p:nvGrpSpPr>
              <p:cNvPr id="45" name="Group 44"/>
              <p:cNvGrpSpPr/>
              <p:nvPr/>
            </p:nvGrpSpPr>
            <p:grpSpPr>
              <a:xfrm>
                <a:off x="7199313" y="3594100"/>
                <a:ext cx="901700" cy="898525"/>
                <a:chOff x="7199313" y="3594100"/>
                <a:chExt cx="901700" cy="898525"/>
              </a:xfrm>
            </p:grpSpPr>
            <p:sp>
              <p:nvSpPr>
                <p:cNvPr id="31" name="Oval 81"/>
                <p:cNvSpPr>
                  <a:spLocks noChangeArrowheads="1"/>
                </p:cNvSpPr>
                <p:nvPr/>
              </p:nvSpPr>
              <p:spPr bwMode="auto">
                <a:xfrm>
                  <a:off x="7199313" y="3594100"/>
                  <a:ext cx="901700" cy="898525"/>
                </a:xfrm>
                <a:prstGeom prst="ellipse">
                  <a:avLst/>
                </a:prstGeom>
                <a:solidFill>
                  <a:schemeClr val="accent6"/>
                </a:solidFill>
                <a:ln>
                  <a:noFill/>
                </a:ln>
              </p:spPr>
              <p:txBody>
                <a:bodyPr vert="horz" wrap="square" lIns="91440" tIns="45720" rIns="91440" bIns="45720" numCol="1" anchor="t" anchorCtr="0" compatLnSpc="1"/>
                <a:lstStyle/>
                <a:p>
                  <a:endParaRPr lang="ko-KR" altLang="en-US"/>
                </a:p>
              </p:txBody>
            </p:sp>
            <p:sp>
              <p:nvSpPr>
                <p:cNvPr id="13" name="TextBox 12"/>
                <p:cNvSpPr txBox="1"/>
                <p:nvPr/>
              </p:nvSpPr>
              <p:spPr>
                <a:xfrm flipH="1">
                  <a:off x="7243658" y="4161071"/>
                  <a:ext cx="813010" cy="215444"/>
                </a:xfrm>
                <a:prstGeom prst="rect">
                  <a:avLst/>
                </a:prstGeom>
                <a:noFill/>
              </p:spPr>
              <p:txBody>
                <a:bodyPr wrap="square" lIns="0" tIns="0" rIns="0" bIns="0" rtlCol="0" anchor="ctr">
                  <a:spAutoFit/>
                </a:bodyPr>
                <a:lstStyle/>
                <a:p>
                  <a:pPr algn="ctr"/>
                  <a:r>
                    <a:rPr lang="en-US" sz="700" b="1" dirty="0" err="1" smtClean="0">
                      <a:solidFill>
                        <a:schemeClr val="tx2"/>
                      </a:solidFill>
                    </a:rPr>
                    <a:t>Wechat</a:t>
                  </a:r>
                  <a:r>
                    <a:rPr lang="en-US" sz="700" b="1" dirty="0" smtClean="0">
                      <a:solidFill>
                        <a:schemeClr val="tx2"/>
                      </a:solidFill>
                    </a:rPr>
                    <a:t> Mini Program</a:t>
                  </a:r>
                  <a:endParaRPr lang="en-US" sz="700" b="1" dirty="0">
                    <a:solidFill>
                      <a:schemeClr val="tx2"/>
                    </a:solidFill>
                  </a:endParaRPr>
                </a:p>
              </p:txBody>
            </p:sp>
          </p:grpSp>
          <p:pic>
            <p:nvPicPr>
              <p:cNvPr id="1026" name="Picture 2" descr="微信小程序"/>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55801" y="3745647"/>
                <a:ext cx="406479" cy="406479"/>
              </a:xfrm>
              <a:prstGeom prst="rect">
                <a:avLst/>
              </a:prstGeom>
              <a:noFill/>
              <a:extLst>
                <a:ext uri="{909E8E84-426E-40DD-AFC4-6F175D3DCCD1}">
                  <a14:hiddenFill xmlns:a14="http://schemas.microsoft.com/office/drawing/2010/main">
                    <a:solidFill>
                      <a:srgbClr val="FFFFFF"/>
                    </a:solidFill>
                  </a14:hiddenFill>
                </a:ext>
              </a:extLst>
            </p:spPr>
          </p:pic>
        </p:grpSp>
        <p:pic>
          <p:nvPicPr>
            <p:cNvPr id="83" name="图片 82"/>
            <p:cNvPicPr>
              <a:picLocks noChangeAspect="1"/>
            </p:cNvPicPr>
            <p:nvPr/>
          </p:nvPicPr>
          <p:blipFill rotWithShape="1">
            <a:blip r:embed="rId11"/>
            <a:srcRect l="1910" t="11877" r="65918" b="15890"/>
            <a:stretch/>
          </p:blipFill>
          <p:spPr>
            <a:xfrm>
              <a:off x="6704288" y="4916276"/>
              <a:ext cx="298193" cy="306592"/>
            </a:xfrm>
            <a:prstGeom prst="rect">
              <a:avLst/>
            </a:prstGeom>
          </p:spPr>
        </p:pic>
        <p:sp>
          <p:nvSpPr>
            <p:cNvPr id="85" name="Freeform 84"/>
            <p:cNvSpPr/>
            <p:nvPr/>
          </p:nvSpPr>
          <p:spPr bwMode="auto">
            <a:xfrm rot="20277505">
              <a:off x="5497664" y="3283316"/>
              <a:ext cx="941388" cy="215900"/>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sp>
          <p:nvSpPr>
            <p:cNvPr id="86" name="Freeform 84"/>
            <p:cNvSpPr/>
            <p:nvPr/>
          </p:nvSpPr>
          <p:spPr bwMode="auto">
            <a:xfrm rot="1868281">
              <a:off x="5428245" y="4587078"/>
              <a:ext cx="941388" cy="215900"/>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sp>
          <p:nvSpPr>
            <p:cNvPr id="88" name="Freeform 88"/>
            <p:cNvSpPr/>
            <p:nvPr/>
          </p:nvSpPr>
          <p:spPr bwMode="auto">
            <a:xfrm>
              <a:off x="417456" y="1710669"/>
              <a:ext cx="1454617" cy="358775"/>
            </a:xfrm>
            <a:custGeom>
              <a:avLst/>
              <a:gdLst>
                <a:gd name="T0" fmla="*/ 640 w 640"/>
                <a:gd name="T1" fmla="*/ 56 h 113"/>
                <a:gd name="T2" fmla="*/ 584 w 640"/>
                <a:gd name="T3" fmla="*/ 113 h 113"/>
                <a:gd name="T4" fmla="*/ 56 w 640"/>
                <a:gd name="T5" fmla="*/ 113 h 113"/>
                <a:gd name="T6" fmla="*/ 0 w 640"/>
                <a:gd name="T7" fmla="*/ 56 h 113"/>
                <a:gd name="T8" fmla="*/ 0 w 640"/>
                <a:gd name="T9" fmla="*/ 56 h 113"/>
                <a:gd name="T10" fmla="*/ 56 w 640"/>
                <a:gd name="T11" fmla="*/ 0 h 113"/>
                <a:gd name="T12" fmla="*/ 584 w 640"/>
                <a:gd name="T13" fmla="*/ 0 h 113"/>
                <a:gd name="T14" fmla="*/ 640 w 640"/>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 h="113">
                  <a:moveTo>
                    <a:pt x="640" y="56"/>
                  </a:moveTo>
                  <a:cubicBezTo>
                    <a:pt x="640" y="87"/>
                    <a:pt x="615" y="113"/>
                    <a:pt x="584" y="113"/>
                  </a:cubicBezTo>
                  <a:cubicBezTo>
                    <a:pt x="56" y="113"/>
                    <a:pt x="56" y="113"/>
                    <a:pt x="56" y="113"/>
                  </a:cubicBezTo>
                  <a:cubicBezTo>
                    <a:pt x="25" y="113"/>
                    <a:pt x="0" y="87"/>
                    <a:pt x="0" y="56"/>
                  </a:cubicBezTo>
                  <a:cubicBezTo>
                    <a:pt x="0" y="56"/>
                    <a:pt x="0" y="56"/>
                    <a:pt x="0" y="56"/>
                  </a:cubicBezTo>
                  <a:cubicBezTo>
                    <a:pt x="0" y="25"/>
                    <a:pt x="25" y="0"/>
                    <a:pt x="56" y="0"/>
                  </a:cubicBezTo>
                  <a:cubicBezTo>
                    <a:pt x="584" y="0"/>
                    <a:pt x="584" y="0"/>
                    <a:pt x="584" y="0"/>
                  </a:cubicBezTo>
                  <a:cubicBezTo>
                    <a:pt x="615" y="0"/>
                    <a:pt x="640" y="25"/>
                    <a:pt x="640" y="56"/>
                  </a:cubicBezTo>
                  <a:close/>
                </a:path>
              </a:pathLst>
            </a:custGeom>
            <a:solidFill>
              <a:schemeClr val="bg2"/>
            </a:solidFill>
            <a:ln>
              <a:noFill/>
            </a:ln>
          </p:spPr>
          <p:txBody>
            <a:bodyPr vert="horz" wrap="square" lIns="91440" tIns="45720" rIns="91440" bIns="45720" numCol="1" anchor="t" anchorCtr="0" compatLnSpc="1"/>
            <a:lstStyle/>
            <a:p>
              <a:pPr algn="ctr"/>
              <a:r>
                <a:rPr lang="en-US" altLang="ko-KR" sz="1400" dirty="0" smtClean="0">
                  <a:solidFill>
                    <a:schemeClr val="tx2"/>
                  </a:solidFill>
                </a:rPr>
                <a:t>Data Clue</a:t>
              </a:r>
              <a:endParaRPr lang="ko-KR" altLang="en-US" sz="1400" dirty="0">
                <a:solidFill>
                  <a:schemeClr val="tx2"/>
                </a:solidFill>
              </a:endParaRPr>
            </a:p>
          </p:txBody>
        </p:sp>
        <p:sp>
          <p:nvSpPr>
            <p:cNvPr id="89" name="Freeform 88"/>
            <p:cNvSpPr/>
            <p:nvPr/>
          </p:nvSpPr>
          <p:spPr bwMode="auto">
            <a:xfrm>
              <a:off x="2232273" y="1705652"/>
              <a:ext cx="1454617" cy="358775"/>
            </a:xfrm>
            <a:custGeom>
              <a:avLst/>
              <a:gdLst>
                <a:gd name="T0" fmla="*/ 640 w 640"/>
                <a:gd name="T1" fmla="*/ 56 h 113"/>
                <a:gd name="T2" fmla="*/ 584 w 640"/>
                <a:gd name="T3" fmla="*/ 113 h 113"/>
                <a:gd name="T4" fmla="*/ 56 w 640"/>
                <a:gd name="T5" fmla="*/ 113 h 113"/>
                <a:gd name="T6" fmla="*/ 0 w 640"/>
                <a:gd name="T7" fmla="*/ 56 h 113"/>
                <a:gd name="T8" fmla="*/ 0 w 640"/>
                <a:gd name="T9" fmla="*/ 56 h 113"/>
                <a:gd name="T10" fmla="*/ 56 w 640"/>
                <a:gd name="T11" fmla="*/ 0 h 113"/>
                <a:gd name="T12" fmla="*/ 584 w 640"/>
                <a:gd name="T13" fmla="*/ 0 h 113"/>
                <a:gd name="T14" fmla="*/ 640 w 640"/>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 h="113">
                  <a:moveTo>
                    <a:pt x="640" y="56"/>
                  </a:moveTo>
                  <a:cubicBezTo>
                    <a:pt x="640" y="87"/>
                    <a:pt x="615" y="113"/>
                    <a:pt x="584" y="113"/>
                  </a:cubicBezTo>
                  <a:cubicBezTo>
                    <a:pt x="56" y="113"/>
                    <a:pt x="56" y="113"/>
                    <a:pt x="56" y="113"/>
                  </a:cubicBezTo>
                  <a:cubicBezTo>
                    <a:pt x="25" y="113"/>
                    <a:pt x="0" y="87"/>
                    <a:pt x="0" y="56"/>
                  </a:cubicBezTo>
                  <a:cubicBezTo>
                    <a:pt x="0" y="56"/>
                    <a:pt x="0" y="56"/>
                    <a:pt x="0" y="56"/>
                  </a:cubicBezTo>
                  <a:cubicBezTo>
                    <a:pt x="0" y="25"/>
                    <a:pt x="25" y="0"/>
                    <a:pt x="56" y="0"/>
                  </a:cubicBezTo>
                  <a:cubicBezTo>
                    <a:pt x="584" y="0"/>
                    <a:pt x="584" y="0"/>
                    <a:pt x="584" y="0"/>
                  </a:cubicBezTo>
                  <a:cubicBezTo>
                    <a:pt x="615" y="0"/>
                    <a:pt x="640" y="25"/>
                    <a:pt x="640" y="56"/>
                  </a:cubicBezTo>
                  <a:close/>
                </a:path>
              </a:pathLst>
            </a:custGeom>
            <a:solidFill>
              <a:schemeClr val="bg2"/>
            </a:solidFill>
            <a:ln>
              <a:noFill/>
            </a:ln>
          </p:spPr>
          <p:txBody>
            <a:bodyPr vert="horz" wrap="square" lIns="91440" tIns="45720" rIns="91440" bIns="45720" numCol="1" anchor="t" anchorCtr="0" compatLnSpc="1"/>
            <a:lstStyle/>
            <a:p>
              <a:pPr algn="ctr"/>
              <a:r>
                <a:rPr lang="en-US" altLang="ko-KR" sz="1400" dirty="0" smtClean="0">
                  <a:solidFill>
                    <a:schemeClr val="tx2"/>
                  </a:solidFill>
                </a:rPr>
                <a:t>Data Hub</a:t>
              </a:r>
              <a:endParaRPr lang="ko-KR" altLang="en-US" sz="1400" dirty="0">
                <a:solidFill>
                  <a:schemeClr val="tx2"/>
                </a:solidFill>
              </a:endParaRPr>
            </a:p>
          </p:txBody>
        </p:sp>
        <p:sp>
          <p:nvSpPr>
            <p:cNvPr id="90" name="Freeform 88"/>
            <p:cNvSpPr/>
            <p:nvPr/>
          </p:nvSpPr>
          <p:spPr bwMode="auto">
            <a:xfrm>
              <a:off x="3963691" y="1712030"/>
              <a:ext cx="2040869" cy="358775"/>
            </a:xfrm>
            <a:custGeom>
              <a:avLst/>
              <a:gdLst>
                <a:gd name="T0" fmla="*/ 640 w 640"/>
                <a:gd name="T1" fmla="*/ 56 h 113"/>
                <a:gd name="T2" fmla="*/ 584 w 640"/>
                <a:gd name="T3" fmla="*/ 113 h 113"/>
                <a:gd name="T4" fmla="*/ 56 w 640"/>
                <a:gd name="T5" fmla="*/ 113 h 113"/>
                <a:gd name="T6" fmla="*/ 0 w 640"/>
                <a:gd name="T7" fmla="*/ 56 h 113"/>
                <a:gd name="T8" fmla="*/ 0 w 640"/>
                <a:gd name="T9" fmla="*/ 56 h 113"/>
                <a:gd name="T10" fmla="*/ 56 w 640"/>
                <a:gd name="T11" fmla="*/ 0 h 113"/>
                <a:gd name="T12" fmla="*/ 584 w 640"/>
                <a:gd name="T13" fmla="*/ 0 h 113"/>
                <a:gd name="T14" fmla="*/ 640 w 640"/>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 h="113">
                  <a:moveTo>
                    <a:pt x="640" y="56"/>
                  </a:moveTo>
                  <a:cubicBezTo>
                    <a:pt x="640" y="87"/>
                    <a:pt x="615" y="113"/>
                    <a:pt x="584" y="113"/>
                  </a:cubicBezTo>
                  <a:cubicBezTo>
                    <a:pt x="56" y="113"/>
                    <a:pt x="56" y="113"/>
                    <a:pt x="56" y="113"/>
                  </a:cubicBezTo>
                  <a:cubicBezTo>
                    <a:pt x="25" y="113"/>
                    <a:pt x="0" y="87"/>
                    <a:pt x="0" y="56"/>
                  </a:cubicBezTo>
                  <a:cubicBezTo>
                    <a:pt x="0" y="56"/>
                    <a:pt x="0" y="56"/>
                    <a:pt x="0" y="56"/>
                  </a:cubicBezTo>
                  <a:cubicBezTo>
                    <a:pt x="0" y="25"/>
                    <a:pt x="25" y="0"/>
                    <a:pt x="56" y="0"/>
                  </a:cubicBezTo>
                  <a:cubicBezTo>
                    <a:pt x="584" y="0"/>
                    <a:pt x="584" y="0"/>
                    <a:pt x="584" y="0"/>
                  </a:cubicBezTo>
                  <a:cubicBezTo>
                    <a:pt x="615" y="0"/>
                    <a:pt x="640" y="25"/>
                    <a:pt x="640" y="56"/>
                  </a:cubicBezTo>
                  <a:close/>
                </a:path>
              </a:pathLst>
            </a:custGeom>
            <a:solidFill>
              <a:schemeClr val="bg2"/>
            </a:solidFill>
            <a:ln>
              <a:noFill/>
            </a:ln>
          </p:spPr>
          <p:txBody>
            <a:bodyPr vert="horz" wrap="square" lIns="91440" tIns="45720" rIns="91440" bIns="45720" numCol="1" anchor="t" anchorCtr="0" compatLnSpc="1"/>
            <a:lstStyle/>
            <a:p>
              <a:pPr algn="ctr"/>
              <a:r>
                <a:rPr lang="en-US" altLang="ko-KR" sz="1400" dirty="0" smtClean="0">
                  <a:solidFill>
                    <a:schemeClr val="tx2"/>
                  </a:solidFill>
                </a:rPr>
                <a:t>Data Application </a:t>
              </a:r>
              <a:endParaRPr lang="ko-KR" altLang="en-US" sz="1400" dirty="0">
                <a:solidFill>
                  <a:schemeClr val="tx2"/>
                </a:solidFill>
              </a:endParaRPr>
            </a:p>
          </p:txBody>
        </p:sp>
        <p:sp>
          <p:nvSpPr>
            <p:cNvPr id="91" name="Freeform 88"/>
            <p:cNvSpPr/>
            <p:nvPr/>
          </p:nvSpPr>
          <p:spPr bwMode="auto">
            <a:xfrm>
              <a:off x="6275172" y="1730604"/>
              <a:ext cx="1454617" cy="358775"/>
            </a:xfrm>
            <a:custGeom>
              <a:avLst/>
              <a:gdLst>
                <a:gd name="T0" fmla="*/ 640 w 640"/>
                <a:gd name="T1" fmla="*/ 56 h 113"/>
                <a:gd name="T2" fmla="*/ 584 w 640"/>
                <a:gd name="T3" fmla="*/ 113 h 113"/>
                <a:gd name="T4" fmla="*/ 56 w 640"/>
                <a:gd name="T5" fmla="*/ 113 h 113"/>
                <a:gd name="T6" fmla="*/ 0 w 640"/>
                <a:gd name="T7" fmla="*/ 56 h 113"/>
                <a:gd name="T8" fmla="*/ 0 w 640"/>
                <a:gd name="T9" fmla="*/ 56 h 113"/>
                <a:gd name="T10" fmla="*/ 56 w 640"/>
                <a:gd name="T11" fmla="*/ 0 h 113"/>
                <a:gd name="T12" fmla="*/ 584 w 640"/>
                <a:gd name="T13" fmla="*/ 0 h 113"/>
                <a:gd name="T14" fmla="*/ 640 w 640"/>
                <a:gd name="T15" fmla="*/ 56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40" h="113">
                  <a:moveTo>
                    <a:pt x="640" y="56"/>
                  </a:moveTo>
                  <a:cubicBezTo>
                    <a:pt x="640" y="87"/>
                    <a:pt x="615" y="113"/>
                    <a:pt x="584" y="113"/>
                  </a:cubicBezTo>
                  <a:cubicBezTo>
                    <a:pt x="56" y="113"/>
                    <a:pt x="56" y="113"/>
                    <a:pt x="56" y="113"/>
                  </a:cubicBezTo>
                  <a:cubicBezTo>
                    <a:pt x="25" y="113"/>
                    <a:pt x="0" y="87"/>
                    <a:pt x="0" y="56"/>
                  </a:cubicBezTo>
                  <a:cubicBezTo>
                    <a:pt x="0" y="56"/>
                    <a:pt x="0" y="56"/>
                    <a:pt x="0" y="56"/>
                  </a:cubicBezTo>
                  <a:cubicBezTo>
                    <a:pt x="0" y="25"/>
                    <a:pt x="25" y="0"/>
                    <a:pt x="56" y="0"/>
                  </a:cubicBezTo>
                  <a:cubicBezTo>
                    <a:pt x="584" y="0"/>
                    <a:pt x="584" y="0"/>
                    <a:pt x="584" y="0"/>
                  </a:cubicBezTo>
                  <a:cubicBezTo>
                    <a:pt x="615" y="0"/>
                    <a:pt x="640" y="25"/>
                    <a:pt x="640" y="56"/>
                  </a:cubicBezTo>
                  <a:close/>
                </a:path>
              </a:pathLst>
            </a:custGeom>
            <a:solidFill>
              <a:schemeClr val="bg2"/>
            </a:solidFill>
            <a:ln>
              <a:noFill/>
            </a:ln>
          </p:spPr>
          <p:txBody>
            <a:bodyPr vert="horz" wrap="square" lIns="91440" tIns="45720" rIns="91440" bIns="45720" numCol="1" anchor="t" anchorCtr="0" compatLnSpc="1"/>
            <a:lstStyle/>
            <a:p>
              <a:pPr algn="ctr"/>
              <a:r>
                <a:rPr lang="en-US" altLang="ko-KR" sz="1400" dirty="0" smtClean="0">
                  <a:solidFill>
                    <a:schemeClr val="tx2"/>
                  </a:solidFill>
                </a:rPr>
                <a:t>Data Target</a:t>
              </a:r>
              <a:endParaRPr lang="ko-KR" altLang="en-US" sz="1400" dirty="0">
                <a:solidFill>
                  <a:schemeClr val="tx2"/>
                </a:solidFill>
              </a:endParaRPr>
            </a:p>
          </p:txBody>
        </p:sp>
        <p:cxnSp>
          <p:nvCxnSpPr>
            <p:cNvPr id="96" name="直接连接符 95"/>
            <p:cNvCxnSpPr/>
            <p:nvPr/>
          </p:nvCxnSpPr>
          <p:spPr>
            <a:xfrm>
              <a:off x="3815777" y="1404552"/>
              <a:ext cx="23556" cy="496238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6125887" y="1404552"/>
              <a:ext cx="23556" cy="496238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3" name="肘形连接符 102"/>
            <p:cNvCxnSpPr>
              <a:stCxn id="71" idx="4"/>
              <a:endCxn id="25" idx="4"/>
            </p:cNvCxnSpPr>
            <p:nvPr/>
          </p:nvCxnSpPr>
          <p:spPr>
            <a:xfrm rot="5400000" flipH="1">
              <a:off x="2813877" y="3888595"/>
              <a:ext cx="82026" cy="3442736"/>
            </a:xfrm>
            <a:prstGeom prst="bentConnector3">
              <a:avLst>
                <a:gd name="adj1" fmla="val -956843"/>
              </a:avLst>
            </a:prstGeom>
            <a:ln w="76200">
              <a:tailEnd type="triangle"/>
            </a:ln>
          </p:spPr>
          <p:style>
            <a:lnRef idx="1">
              <a:schemeClr val="accent1"/>
            </a:lnRef>
            <a:fillRef idx="0">
              <a:schemeClr val="accent1"/>
            </a:fillRef>
            <a:effectRef idx="0">
              <a:schemeClr val="accent1"/>
            </a:effectRef>
            <a:fontRef idx="minor">
              <a:schemeClr val="tx1"/>
            </a:fontRef>
          </p:style>
        </p:cxnSp>
      </p:grpSp>
      <p:sp>
        <p:nvSpPr>
          <p:cNvPr id="112" name="Freeform 84"/>
          <p:cNvSpPr/>
          <p:nvPr/>
        </p:nvSpPr>
        <p:spPr bwMode="auto">
          <a:xfrm>
            <a:off x="7029520" y="2127635"/>
            <a:ext cx="610284" cy="179959"/>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rgbClr val="5A6783"/>
          </a:solidFill>
          <a:ln>
            <a:noFill/>
          </a:ln>
        </p:spPr>
        <p:txBody>
          <a:bodyPr vert="horz" wrap="square" lIns="91440" tIns="45720" rIns="91440" bIns="45720" numCol="1" anchor="t" anchorCtr="0" compatLnSpc="1"/>
          <a:lstStyle/>
          <a:p>
            <a:endParaRPr lang="ko-KR" altLang="en-US"/>
          </a:p>
        </p:txBody>
      </p:sp>
      <p:sp>
        <p:nvSpPr>
          <p:cNvPr id="113" name="Freeform 84"/>
          <p:cNvSpPr/>
          <p:nvPr/>
        </p:nvSpPr>
        <p:spPr bwMode="auto">
          <a:xfrm>
            <a:off x="7029520" y="2906836"/>
            <a:ext cx="610284" cy="179959"/>
          </a:xfrm>
          <a:custGeom>
            <a:avLst/>
            <a:gdLst>
              <a:gd name="T0" fmla="*/ 0 w 297"/>
              <a:gd name="T1" fmla="*/ 34 h 68"/>
              <a:gd name="T2" fmla="*/ 12 w 297"/>
              <a:gd name="T3" fmla="*/ 46 h 68"/>
              <a:gd name="T4" fmla="*/ 252 w 297"/>
              <a:gd name="T5" fmla="*/ 46 h 68"/>
              <a:gd name="T6" fmla="*/ 252 w 297"/>
              <a:gd name="T7" fmla="*/ 68 h 68"/>
              <a:gd name="T8" fmla="*/ 297 w 297"/>
              <a:gd name="T9" fmla="*/ 34 h 68"/>
              <a:gd name="T10" fmla="*/ 252 w 297"/>
              <a:gd name="T11" fmla="*/ 0 h 68"/>
              <a:gd name="T12" fmla="*/ 252 w 297"/>
              <a:gd name="T13" fmla="*/ 22 h 68"/>
              <a:gd name="T14" fmla="*/ 12 w 297"/>
              <a:gd name="T15" fmla="*/ 22 h 68"/>
              <a:gd name="T16" fmla="*/ 0 w 297"/>
              <a:gd name="T17" fmla="*/ 34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68">
                <a:moveTo>
                  <a:pt x="0" y="34"/>
                </a:moveTo>
                <a:cubicBezTo>
                  <a:pt x="0" y="40"/>
                  <a:pt x="5" y="46"/>
                  <a:pt x="12" y="46"/>
                </a:cubicBezTo>
                <a:cubicBezTo>
                  <a:pt x="252" y="46"/>
                  <a:pt x="252" y="46"/>
                  <a:pt x="252" y="46"/>
                </a:cubicBezTo>
                <a:cubicBezTo>
                  <a:pt x="252" y="68"/>
                  <a:pt x="252" y="68"/>
                  <a:pt x="252" y="68"/>
                </a:cubicBezTo>
                <a:cubicBezTo>
                  <a:pt x="297" y="34"/>
                  <a:pt x="297" y="34"/>
                  <a:pt x="297" y="34"/>
                </a:cubicBezTo>
                <a:cubicBezTo>
                  <a:pt x="252" y="0"/>
                  <a:pt x="252" y="0"/>
                  <a:pt x="252" y="0"/>
                </a:cubicBezTo>
                <a:cubicBezTo>
                  <a:pt x="252" y="22"/>
                  <a:pt x="252" y="22"/>
                  <a:pt x="252" y="22"/>
                </a:cubicBezTo>
                <a:cubicBezTo>
                  <a:pt x="12" y="22"/>
                  <a:pt x="12" y="22"/>
                  <a:pt x="12" y="22"/>
                </a:cubicBezTo>
                <a:cubicBezTo>
                  <a:pt x="5" y="22"/>
                  <a:pt x="0" y="27"/>
                  <a:pt x="0" y="34"/>
                </a:cubicBezTo>
                <a:close/>
              </a:path>
            </a:pathLst>
          </a:custGeom>
          <a:solidFill>
            <a:srgbClr val="F15B67"/>
          </a:solidFill>
          <a:ln>
            <a:noFill/>
          </a:ln>
        </p:spPr>
        <p:txBody>
          <a:bodyPr vert="horz" wrap="square" lIns="91440" tIns="45720" rIns="91440" bIns="45720" numCol="1" anchor="t" anchorCtr="0" compatLnSpc="1"/>
          <a:lstStyle/>
          <a:p>
            <a:endParaRPr lang="ko-KR" altLang="en-US"/>
          </a:p>
        </p:txBody>
      </p:sp>
      <p:sp>
        <p:nvSpPr>
          <p:cNvPr id="111" name="文本框 110"/>
          <p:cNvSpPr txBox="1"/>
          <p:nvPr/>
        </p:nvSpPr>
        <p:spPr>
          <a:xfrm>
            <a:off x="6939843" y="2288344"/>
            <a:ext cx="1736373" cy="276999"/>
          </a:xfrm>
          <a:prstGeom prst="rect">
            <a:avLst/>
          </a:prstGeom>
          <a:noFill/>
        </p:spPr>
        <p:txBody>
          <a:bodyPr wrap="square" rtlCol="0">
            <a:spAutoFit/>
          </a:bodyPr>
          <a:lstStyle/>
          <a:p>
            <a:r>
              <a:rPr lang="en-US" altLang="zh-CN" sz="1200" dirty="0" smtClean="0"/>
              <a:t>Data Consuming Flow</a:t>
            </a:r>
            <a:endParaRPr lang="zh-CN" altLang="en-US" sz="1200" dirty="0"/>
          </a:p>
        </p:txBody>
      </p:sp>
      <p:sp>
        <p:nvSpPr>
          <p:cNvPr id="116" name="文本框 115"/>
          <p:cNvSpPr txBox="1"/>
          <p:nvPr/>
        </p:nvSpPr>
        <p:spPr>
          <a:xfrm>
            <a:off x="6939843" y="3072221"/>
            <a:ext cx="1590500" cy="276999"/>
          </a:xfrm>
          <a:prstGeom prst="rect">
            <a:avLst/>
          </a:prstGeom>
          <a:noFill/>
        </p:spPr>
        <p:txBody>
          <a:bodyPr wrap="none" rtlCol="0">
            <a:spAutoFit/>
          </a:bodyPr>
          <a:lstStyle/>
          <a:p>
            <a:r>
              <a:rPr lang="en-US" altLang="zh-CN" sz="1200" dirty="0" smtClean="0"/>
              <a:t>Data Collecting Flow</a:t>
            </a:r>
            <a:endParaRPr lang="zh-CN" altLang="en-US" sz="1200" dirty="0"/>
          </a:p>
        </p:txBody>
      </p:sp>
    </p:spTree>
    <p:extLst>
      <p:ext uri="{BB962C8B-B14F-4D97-AF65-F5344CB8AC3E}">
        <p14:creationId xmlns:p14="http://schemas.microsoft.com/office/powerpoint/2010/main" val="1096952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r>
              <a:rPr lang="en-US" dirty="0" smtClean="0"/>
              <a:t>THANK YOU</a:t>
            </a:r>
            <a:br>
              <a:rPr lang="en-US" dirty="0" smtClean="0"/>
            </a:br>
            <a:r>
              <a:rPr lang="en-US" b="0" dirty="0" smtClean="0"/>
              <a:t>FOR ATTENTION</a:t>
            </a:r>
            <a:endParaRPr lang="en-US" b="0" dirty="0"/>
          </a:p>
        </p:txBody>
      </p:sp>
      <p:sp>
        <p:nvSpPr>
          <p:cNvPr id="7" name="Subtitle 6"/>
          <p:cNvSpPr>
            <a:spLocks noGrp="1"/>
          </p:cNvSpPr>
          <p:nvPr>
            <p:ph type="subTitle" idx="1"/>
          </p:nvPr>
        </p:nvSpPr>
        <p:spPr/>
        <p:txBody>
          <a:bodyPr/>
          <a:lstStyle/>
          <a:p>
            <a:endParaRPr lang="en-US" dirty="0"/>
          </a:p>
        </p:txBody>
      </p:sp>
      <p:sp>
        <p:nvSpPr>
          <p:cNvPr id="2" name="Footer Placeholder 1"/>
          <p:cNvSpPr>
            <a:spLocks noGrp="1"/>
          </p:cNvSpPr>
          <p:nvPr>
            <p:ph type="ftr" sz="quarter" idx="4294967295"/>
          </p:nvPr>
        </p:nvSpPr>
        <p:spPr>
          <a:xfrm>
            <a:off x="652227" y="6119159"/>
            <a:ext cx="2802467" cy="491068"/>
          </a:xfrm>
        </p:spPr>
        <p:txBody>
          <a:bodyPr/>
          <a:lstStyle/>
          <a:p>
            <a:endParaRPr lang="en-US" dirty="0"/>
          </a:p>
        </p:txBody>
      </p:sp>
    </p:spTree>
    <p:extLst>
      <p:ext uri="{BB962C8B-B14F-4D97-AF65-F5344CB8AC3E}">
        <p14:creationId xmlns:p14="http://schemas.microsoft.com/office/powerpoint/2010/main" val="305311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smtClean="0"/>
              <a:t>Contents</a:t>
            </a:r>
            <a:endParaRPr lang="en-US" dirty="0"/>
          </a:p>
        </p:txBody>
      </p:sp>
      <p:sp>
        <p:nvSpPr>
          <p:cNvPr id="19" name="Text Placeholder 18"/>
          <p:cNvSpPr>
            <a:spLocks noGrp="1"/>
          </p:cNvSpPr>
          <p:nvPr>
            <p:ph type="body" sz="quarter" idx="11"/>
          </p:nvPr>
        </p:nvSpPr>
        <p:spPr>
          <a:xfrm>
            <a:off x="1331913" y="2459115"/>
            <a:ext cx="2858347" cy="3099051"/>
          </a:xfrm>
        </p:spPr>
        <p:txBody>
          <a:bodyPr/>
          <a:lstStyle/>
          <a:p>
            <a:pPr algn="ctr">
              <a:lnSpc>
                <a:spcPts val="700"/>
              </a:lnSpc>
            </a:pPr>
            <a:r>
              <a:rPr lang="en-US" altLang="zh-CN" b="1" dirty="0" smtClean="0"/>
              <a:t>PART I </a:t>
            </a:r>
          </a:p>
          <a:p>
            <a:pPr algn="ctr">
              <a:lnSpc>
                <a:spcPts val="700"/>
              </a:lnSpc>
            </a:pPr>
            <a:r>
              <a:rPr lang="en-US" altLang="zh-CN" b="1" dirty="0" smtClean="0"/>
              <a:t>Analysis &amp; Reporting</a:t>
            </a:r>
          </a:p>
          <a:p>
            <a:pPr marL="342900" indent="-342900">
              <a:buFont typeface="Wingdings" panose="05000000000000000000" pitchFamily="2" charset="2"/>
              <a:buChar char="l"/>
            </a:pPr>
            <a:r>
              <a:rPr lang="en-US" altLang="zh-CN" dirty="0" smtClean="0"/>
              <a:t>Product</a:t>
            </a:r>
            <a:r>
              <a:rPr lang="en-US" altLang="zh-CN" b="1" dirty="0" smtClean="0">
                <a:solidFill>
                  <a:schemeClr val="accent1"/>
                </a:solidFill>
              </a:rPr>
              <a:t> </a:t>
            </a:r>
            <a:r>
              <a:rPr lang="en-US" b="1" dirty="0" smtClean="0">
                <a:solidFill>
                  <a:schemeClr val="accent1"/>
                </a:solidFill>
              </a:rPr>
              <a:t> </a:t>
            </a:r>
          </a:p>
          <a:p>
            <a:pPr marL="342900" indent="-342900">
              <a:buFont typeface="Wingdings" panose="05000000000000000000" pitchFamily="2" charset="2"/>
              <a:buChar char="l"/>
            </a:pPr>
            <a:r>
              <a:rPr lang="en-US" dirty="0" smtClean="0"/>
              <a:t>Service</a:t>
            </a:r>
            <a:endParaRPr lang="en-US" dirty="0"/>
          </a:p>
          <a:p>
            <a:pPr marL="342900" indent="-342900">
              <a:buFont typeface="Wingdings" panose="05000000000000000000" pitchFamily="2" charset="2"/>
              <a:buChar char="l"/>
            </a:pPr>
            <a:r>
              <a:rPr lang="en-US" dirty="0" smtClean="0"/>
              <a:t>Environment</a:t>
            </a:r>
          </a:p>
          <a:p>
            <a:pPr marL="342900" indent="-342900">
              <a:buFont typeface="Wingdings" panose="05000000000000000000" pitchFamily="2" charset="2"/>
              <a:buChar char="l"/>
            </a:pPr>
            <a:r>
              <a:rPr lang="en-US" altLang="zh-CN" dirty="0" smtClean="0"/>
              <a:t>Brand </a:t>
            </a:r>
            <a:r>
              <a:rPr lang="en-US" altLang="zh-CN" dirty="0"/>
              <a:t>Image</a:t>
            </a:r>
            <a:endParaRPr lang="en-US" dirty="0"/>
          </a:p>
          <a:p>
            <a:pPr marL="342900" indent="-342900">
              <a:buFont typeface="Wingdings" panose="05000000000000000000" pitchFamily="2" charset="2"/>
              <a:buChar char="l"/>
            </a:pPr>
            <a:r>
              <a:rPr lang="en-US" dirty="0" smtClean="0"/>
              <a:t>Marketing Strategy &amp; </a:t>
            </a:r>
            <a:r>
              <a:rPr lang="en-US" altLang="zh-CN" dirty="0"/>
              <a:t>Market Share</a:t>
            </a:r>
          </a:p>
          <a:p>
            <a:pPr marL="342900" indent="-342900">
              <a:buFont typeface="Wingdings" panose="05000000000000000000" pitchFamily="2" charset="2"/>
              <a:buChar char="l"/>
            </a:pPr>
            <a:endParaRPr lang="en-US" dirty="0"/>
          </a:p>
          <a:p>
            <a:pPr marL="342900" indent="-342900">
              <a:buFont typeface="Wingdings" panose="05000000000000000000" pitchFamily="2" charset="2"/>
              <a:buChar char="l"/>
            </a:pPr>
            <a:endParaRPr lang="en-US" dirty="0"/>
          </a:p>
        </p:txBody>
      </p:sp>
      <p:sp>
        <p:nvSpPr>
          <p:cNvPr id="8" name="Text Placeholder 18"/>
          <p:cNvSpPr txBox="1">
            <a:spLocks/>
          </p:cNvSpPr>
          <p:nvPr/>
        </p:nvSpPr>
        <p:spPr>
          <a:xfrm>
            <a:off x="4724663" y="2547891"/>
            <a:ext cx="2858347" cy="3046529"/>
          </a:xfrm>
          <a:prstGeom prst="rect">
            <a:avLst/>
          </a:prstGeom>
        </p:spPr>
        <p:txBody>
          <a:bodyPr vert="horz" lIns="0" tIns="0" rIns="0" bIns="0" rtlCol="0">
            <a:noAutofit/>
          </a:bodyPr>
          <a:lstStyle>
            <a:lvl1pPr marL="0" indent="0" algn="l" defTabSz="914400" rtl="0" eaLnBrk="1" latinLnBrk="0" hangingPunct="1">
              <a:lnSpc>
                <a:spcPct val="100000"/>
              </a:lnSpc>
              <a:spcBef>
                <a:spcPts val="1300"/>
              </a:spcBef>
              <a:buFont typeface="Arial" panose="020B0604020202020204" pitchFamily="34" charset="0"/>
              <a:buNone/>
              <a:defRPr sz="1400" b="0" kern="1200">
                <a:solidFill>
                  <a:schemeClr val="bg1">
                    <a:alpha val="80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ts val="700"/>
              </a:lnSpc>
            </a:pPr>
            <a:r>
              <a:rPr lang="en-US" altLang="zh-CN" b="1" dirty="0" smtClean="0"/>
              <a:t>PART II </a:t>
            </a:r>
          </a:p>
          <a:p>
            <a:pPr algn="ctr">
              <a:lnSpc>
                <a:spcPts val="700"/>
              </a:lnSpc>
            </a:pPr>
            <a:r>
              <a:rPr lang="en-US" altLang="zh-CN" b="1" dirty="0" smtClean="0"/>
              <a:t>Suggestions</a:t>
            </a:r>
          </a:p>
          <a:p>
            <a:pPr marL="342900" indent="-342900">
              <a:buFont typeface="Wingdings" panose="05000000000000000000" pitchFamily="2" charset="2"/>
              <a:buChar char="l"/>
            </a:pPr>
            <a:r>
              <a:rPr lang="en-US" altLang="zh-CN" dirty="0"/>
              <a:t>Analytical </a:t>
            </a:r>
            <a:r>
              <a:rPr lang="en-US" altLang="zh-CN" dirty="0" smtClean="0"/>
              <a:t>Conclusion</a:t>
            </a:r>
          </a:p>
          <a:p>
            <a:pPr marL="342900" indent="-342900">
              <a:buFont typeface="Wingdings" panose="05000000000000000000" pitchFamily="2" charset="2"/>
              <a:buChar char="l"/>
            </a:pPr>
            <a:r>
              <a:rPr lang="en-US" altLang="zh-CN" dirty="0"/>
              <a:t>Brand </a:t>
            </a:r>
            <a:r>
              <a:rPr lang="en-US" altLang="zh-CN" dirty="0" smtClean="0"/>
              <a:t>Strategies</a:t>
            </a:r>
          </a:p>
          <a:p>
            <a:pPr marL="342900" indent="-342900">
              <a:buFont typeface="Wingdings" panose="05000000000000000000" pitchFamily="2" charset="2"/>
              <a:buChar char="l"/>
            </a:pPr>
            <a:r>
              <a:rPr lang="en-US" altLang="zh-CN" dirty="0" smtClean="0"/>
              <a:t>Marketing Strategies</a:t>
            </a:r>
          </a:p>
          <a:p>
            <a:pPr marL="342900" indent="-342900">
              <a:buFont typeface="Wingdings" panose="05000000000000000000" pitchFamily="2" charset="2"/>
              <a:buChar char="l"/>
            </a:pPr>
            <a:r>
              <a:rPr lang="en-US" altLang="zh-CN" dirty="0" smtClean="0"/>
              <a:t>Traffic Strategies</a:t>
            </a:r>
          </a:p>
          <a:p>
            <a:pPr marL="342900" indent="-342900">
              <a:buFont typeface="Wingdings" panose="05000000000000000000" pitchFamily="2" charset="2"/>
              <a:buChar char="l"/>
            </a:pPr>
            <a:r>
              <a:rPr lang="en-US" dirty="0" smtClean="0"/>
              <a:t>Martech Solution</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ltLang="zh-CN" dirty="0"/>
              <a:t>PART I – Analysis &amp; Reporting</a:t>
            </a:r>
            <a:endParaRPr lang="en-US" dirty="0"/>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PART I – Analysis &amp; Reporting</a:t>
            </a:r>
            <a:endParaRPr lang="en-US" dirty="0"/>
          </a:p>
        </p:txBody>
      </p:sp>
      <p:sp>
        <p:nvSpPr>
          <p:cNvPr id="3" name="Footer Placeholder 2"/>
          <p:cNvSpPr>
            <a:spLocks noGrp="1"/>
          </p:cNvSpPr>
          <p:nvPr>
            <p:ph type="ftr" sz="quarter" idx="4294967295"/>
          </p:nvPr>
        </p:nvSpPr>
        <p:spPr>
          <a:xfrm>
            <a:off x="5520266" y="6366933"/>
            <a:ext cx="2802467" cy="491068"/>
          </a:xfrm>
        </p:spPr>
        <p:txBody>
          <a:bodyPr/>
          <a:lstStyle/>
          <a:p>
            <a:endParaRPr lang="en-US" dirty="0"/>
          </a:p>
        </p:txBody>
      </p:sp>
      <p:sp>
        <p:nvSpPr>
          <p:cNvPr id="4" name="Slide Number Placeholder 3"/>
          <p:cNvSpPr>
            <a:spLocks noGrp="1"/>
          </p:cNvSpPr>
          <p:nvPr>
            <p:ph type="sldNum" sz="quarter" idx="12"/>
          </p:nvPr>
        </p:nvSpPr>
        <p:spPr/>
        <p:txBody>
          <a:bodyPr/>
          <a:lstStyle/>
          <a:p>
            <a:fld id="{8409FBBB-C588-4B8D-A7FF-E25C81CC24C8}" type="slidenum">
              <a:rPr lang="en-US" smtClean="0"/>
              <a:t>4</a:t>
            </a:fld>
            <a:endParaRPr lang="en-US"/>
          </a:p>
        </p:txBody>
      </p:sp>
      <p:sp>
        <p:nvSpPr>
          <p:cNvPr id="5" name="Text Placeholder 4"/>
          <p:cNvSpPr>
            <a:spLocks noGrp="1"/>
          </p:cNvSpPr>
          <p:nvPr>
            <p:ph type="body" sz="quarter" idx="13"/>
          </p:nvPr>
        </p:nvSpPr>
        <p:spPr/>
        <p:txBody>
          <a:bodyPr/>
          <a:lstStyle/>
          <a:p>
            <a:r>
              <a:rPr lang="en-US" altLang="ko-KR" dirty="0" smtClean="0"/>
              <a:t>This part will show how five dimensions in brand market development perform in contrast with main competitors in china local market. And below each reports, key conclusions will be pointed out to compare each other among these </a:t>
            </a:r>
            <a:r>
              <a:rPr lang="en-US" altLang="ko-KR" dirty="0" err="1" smtClean="0"/>
              <a:t>smiliar</a:t>
            </a:r>
            <a:r>
              <a:rPr lang="en-US" altLang="ko-KR" dirty="0" smtClean="0"/>
              <a:t> catering brands.</a:t>
            </a:r>
            <a:endParaRPr lang="en-US" altLang="ko-KR" dirty="0"/>
          </a:p>
        </p:txBody>
      </p:sp>
      <p:sp>
        <p:nvSpPr>
          <p:cNvPr id="14" name="Freeform 6"/>
          <p:cNvSpPr>
            <a:spLocks noEditPoints="1"/>
          </p:cNvSpPr>
          <p:nvPr/>
        </p:nvSpPr>
        <p:spPr bwMode="auto">
          <a:xfrm>
            <a:off x="1328738" y="3603625"/>
            <a:ext cx="66675" cy="555625"/>
          </a:xfrm>
          <a:custGeom>
            <a:avLst/>
            <a:gdLst>
              <a:gd name="T0" fmla="*/ 11 w 21"/>
              <a:gd name="T1" fmla="*/ 40 h 175"/>
              <a:gd name="T2" fmla="*/ 15 w 21"/>
              <a:gd name="T3" fmla="*/ 36 h 175"/>
              <a:gd name="T4" fmla="*/ 11 w 21"/>
              <a:gd name="T5" fmla="*/ 32 h 175"/>
              <a:gd name="T6" fmla="*/ 7 w 21"/>
              <a:gd name="T7" fmla="*/ 36 h 175"/>
              <a:gd name="T8" fmla="*/ 11 w 21"/>
              <a:gd name="T9" fmla="*/ 40 h 175"/>
              <a:gd name="T10" fmla="*/ 11 w 21"/>
              <a:gd name="T11" fmla="*/ 112 h 175"/>
              <a:gd name="T12" fmla="*/ 7 w 21"/>
              <a:gd name="T13" fmla="*/ 116 h 175"/>
              <a:gd name="T14" fmla="*/ 11 w 21"/>
              <a:gd name="T15" fmla="*/ 120 h 175"/>
              <a:gd name="T16" fmla="*/ 15 w 21"/>
              <a:gd name="T17" fmla="*/ 116 h 175"/>
              <a:gd name="T18" fmla="*/ 11 w 21"/>
              <a:gd name="T19" fmla="*/ 112 h 175"/>
              <a:gd name="T20" fmla="*/ 11 w 21"/>
              <a:gd name="T21" fmla="*/ 144 h 175"/>
              <a:gd name="T22" fmla="*/ 7 w 21"/>
              <a:gd name="T23" fmla="*/ 148 h 175"/>
              <a:gd name="T24" fmla="*/ 11 w 21"/>
              <a:gd name="T25" fmla="*/ 152 h 175"/>
              <a:gd name="T26" fmla="*/ 15 w 21"/>
              <a:gd name="T27" fmla="*/ 148 h 175"/>
              <a:gd name="T28" fmla="*/ 11 w 21"/>
              <a:gd name="T29" fmla="*/ 144 h 175"/>
              <a:gd name="T30" fmla="*/ 15 w 21"/>
              <a:gd name="T31" fmla="*/ 20 h 175"/>
              <a:gd name="T32" fmla="*/ 11 w 21"/>
              <a:gd name="T33" fmla="*/ 16 h 175"/>
              <a:gd name="T34" fmla="*/ 7 w 21"/>
              <a:gd name="T35" fmla="*/ 20 h 175"/>
              <a:gd name="T36" fmla="*/ 11 w 21"/>
              <a:gd name="T37" fmla="*/ 24 h 175"/>
              <a:gd name="T38" fmla="*/ 15 w 21"/>
              <a:gd name="T39" fmla="*/ 20 h 175"/>
              <a:gd name="T40" fmla="*/ 11 w 21"/>
              <a:gd name="T41" fmla="*/ 128 h 175"/>
              <a:gd name="T42" fmla="*/ 7 w 21"/>
              <a:gd name="T43" fmla="*/ 132 h 175"/>
              <a:gd name="T44" fmla="*/ 11 w 21"/>
              <a:gd name="T45" fmla="*/ 136 h 175"/>
              <a:gd name="T46" fmla="*/ 15 w 21"/>
              <a:gd name="T47" fmla="*/ 132 h 175"/>
              <a:gd name="T48" fmla="*/ 11 w 21"/>
              <a:gd name="T49" fmla="*/ 128 h 175"/>
              <a:gd name="T50" fmla="*/ 17 w 21"/>
              <a:gd name="T51" fmla="*/ 157 h 175"/>
              <a:gd name="T52" fmla="*/ 4 w 21"/>
              <a:gd name="T53" fmla="*/ 157 h 175"/>
              <a:gd name="T54" fmla="*/ 4 w 21"/>
              <a:gd name="T55" fmla="*/ 171 h 175"/>
              <a:gd name="T56" fmla="*/ 17 w 21"/>
              <a:gd name="T57" fmla="*/ 171 h 175"/>
              <a:gd name="T58" fmla="*/ 17 w 21"/>
              <a:gd name="T59" fmla="*/ 157 h 175"/>
              <a:gd name="T60" fmla="*/ 11 w 21"/>
              <a:gd name="T61" fmla="*/ 104 h 175"/>
              <a:gd name="T62" fmla="*/ 15 w 21"/>
              <a:gd name="T63" fmla="*/ 100 h 175"/>
              <a:gd name="T64" fmla="*/ 11 w 21"/>
              <a:gd name="T65" fmla="*/ 96 h 175"/>
              <a:gd name="T66" fmla="*/ 7 w 21"/>
              <a:gd name="T67" fmla="*/ 100 h 175"/>
              <a:gd name="T68" fmla="*/ 11 w 21"/>
              <a:gd name="T69" fmla="*/ 104 h 175"/>
              <a:gd name="T70" fmla="*/ 11 w 21"/>
              <a:gd name="T71" fmla="*/ 8 h 175"/>
              <a:gd name="T72" fmla="*/ 15 w 21"/>
              <a:gd name="T73" fmla="*/ 4 h 175"/>
              <a:gd name="T74" fmla="*/ 11 w 21"/>
              <a:gd name="T75" fmla="*/ 0 h 175"/>
              <a:gd name="T76" fmla="*/ 7 w 21"/>
              <a:gd name="T77" fmla="*/ 4 h 175"/>
              <a:gd name="T78" fmla="*/ 11 w 21"/>
              <a:gd name="T79" fmla="*/ 8 h 175"/>
              <a:gd name="T80" fmla="*/ 11 w 21"/>
              <a:gd name="T81" fmla="*/ 56 h 175"/>
              <a:gd name="T82" fmla="*/ 15 w 21"/>
              <a:gd name="T83" fmla="*/ 52 h 175"/>
              <a:gd name="T84" fmla="*/ 11 w 21"/>
              <a:gd name="T85" fmla="*/ 48 h 175"/>
              <a:gd name="T86" fmla="*/ 7 w 21"/>
              <a:gd name="T87" fmla="*/ 52 h 175"/>
              <a:gd name="T88" fmla="*/ 11 w 21"/>
              <a:gd name="T89" fmla="*/ 56 h 175"/>
              <a:gd name="T90" fmla="*/ 11 w 21"/>
              <a:gd name="T91" fmla="*/ 88 h 175"/>
              <a:gd name="T92" fmla="*/ 15 w 21"/>
              <a:gd name="T93" fmla="*/ 84 h 175"/>
              <a:gd name="T94" fmla="*/ 11 w 21"/>
              <a:gd name="T95" fmla="*/ 80 h 175"/>
              <a:gd name="T96" fmla="*/ 7 w 21"/>
              <a:gd name="T97" fmla="*/ 84 h 175"/>
              <a:gd name="T98" fmla="*/ 11 w 21"/>
              <a:gd name="T99" fmla="*/ 88 h 175"/>
              <a:gd name="T100" fmla="*/ 11 w 21"/>
              <a:gd name="T101" fmla="*/ 72 h 175"/>
              <a:gd name="T102" fmla="*/ 15 w 21"/>
              <a:gd name="T103" fmla="*/ 68 h 175"/>
              <a:gd name="T104" fmla="*/ 11 w 21"/>
              <a:gd name="T105" fmla="*/ 64 h 175"/>
              <a:gd name="T106" fmla="*/ 7 w 21"/>
              <a:gd name="T107" fmla="*/ 68 h 175"/>
              <a:gd name="T108" fmla="*/ 11 w 21"/>
              <a:gd name="T109" fmla="*/ 7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175">
                <a:moveTo>
                  <a:pt x="11" y="40"/>
                </a:moveTo>
                <a:cubicBezTo>
                  <a:pt x="13" y="40"/>
                  <a:pt x="15" y="38"/>
                  <a:pt x="15" y="36"/>
                </a:cubicBezTo>
                <a:cubicBezTo>
                  <a:pt x="15" y="33"/>
                  <a:pt x="13" y="32"/>
                  <a:pt x="11" y="32"/>
                </a:cubicBezTo>
                <a:cubicBezTo>
                  <a:pt x="9" y="32"/>
                  <a:pt x="7" y="33"/>
                  <a:pt x="7" y="36"/>
                </a:cubicBezTo>
                <a:cubicBezTo>
                  <a:pt x="7" y="38"/>
                  <a:pt x="9" y="40"/>
                  <a:pt x="11" y="40"/>
                </a:cubicBezTo>
                <a:close/>
                <a:moveTo>
                  <a:pt x="11" y="112"/>
                </a:moveTo>
                <a:cubicBezTo>
                  <a:pt x="9" y="112"/>
                  <a:pt x="7" y="113"/>
                  <a:pt x="7" y="116"/>
                </a:cubicBezTo>
                <a:cubicBezTo>
                  <a:pt x="7" y="118"/>
                  <a:pt x="9" y="120"/>
                  <a:pt x="11" y="120"/>
                </a:cubicBezTo>
                <a:cubicBezTo>
                  <a:pt x="14" y="120"/>
                  <a:pt x="15" y="118"/>
                  <a:pt x="15" y="116"/>
                </a:cubicBezTo>
                <a:cubicBezTo>
                  <a:pt x="15" y="113"/>
                  <a:pt x="14" y="112"/>
                  <a:pt x="11" y="112"/>
                </a:cubicBezTo>
                <a:close/>
                <a:moveTo>
                  <a:pt x="11" y="144"/>
                </a:moveTo>
                <a:cubicBezTo>
                  <a:pt x="9" y="144"/>
                  <a:pt x="7" y="145"/>
                  <a:pt x="7" y="148"/>
                </a:cubicBezTo>
                <a:cubicBezTo>
                  <a:pt x="7" y="150"/>
                  <a:pt x="9" y="152"/>
                  <a:pt x="11" y="152"/>
                </a:cubicBezTo>
                <a:cubicBezTo>
                  <a:pt x="14" y="152"/>
                  <a:pt x="15" y="150"/>
                  <a:pt x="15" y="148"/>
                </a:cubicBezTo>
                <a:cubicBezTo>
                  <a:pt x="15" y="145"/>
                  <a:pt x="14" y="144"/>
                  <a:pt x="11" y="144"/>
                </a:cubicBezTo>
                <a:close/>
                <a:moveTo>
                  <a:pt x="15" y="20"/>
                </a:moveTo>
                <a:cubicBezTo>
                  <a:pt x="15" y="17"/>
                  <a:pt x="13" y="16"/>
                  <a:pt x="11" y="16"/>
                </a:cubicBezTo>
                <a:cubicBezTo>
                  <a:pt x="9" y="16"/>
                  <a:pt x="7" y="17"/>
                  <a:pt x="7" y="20"/>
                </a:cubicBezTo>
                <a:cubicBezTo>
                  <a:pt x="7" y="22"/>
                  <a:pt x="9" y="24"/>
                  <a:pt x="11" y="24"/>
                </a:cubicBezTo>
                <a:cubicBezTo>
                  <a:pt x="13" y="24"/>
                  <a:pt x="15" y="22"/>
                  <a:pt x="15" y="20"/>
                </a:cubicBezTo>
                <a:close/>
                <a:moveTo>
                  <a:pt x="11" y="128"/>
                </a:moveTo>
                <a:cubicBezTo>
                  <a:pt x="9" y="128"/>
                  <a:pt x="7" y="129"/>
                  <a:pt x="7" y="132"/>
                </a:cubicBezTo>
                <a:cubicBezTo>
                  <a:pt x="7" y="134"/>
                  <a:pt x="9" y="136"/>
                  <a:pt x="11" y="136"/>
                </a:cubicBezTo>
                <a:cubicBezTo>
                  <a:pt x="14" y="136"/>
                  <a:pt x="15" y="134"/>
                  <a:pt x="15" y="132"/>
                </a:cubicBezTo>
                <a:cubicBezTo>
                  <a:pt x="15" y="129"/>
                  <a:pt x="14" y="128"/>
                  <a:pt x="11" y="128"/>
                </a:cubicBezTo>
                <a:close/>
                <a:moveTo>
                  <a:pt x="17" y="157"/>
                </a:moveTo>
                <a:cubicBezTo>
                  <a:pt x="14" y="154"/>
                  <a:pt x="8" y="154"/>
                  <a:pt x="4" y="157"/>
                </a:cubicBezTo>
                <a:cubicBezTo>
                  <a:pt x="0" y="161"/>
                  <a:pt x="0" y="167"/>
                  <a:pt x="4" y="171"/>
                </a:cubicBezTo>
                <a:cubicBezTo>
                  <a:pt x="8" y="175"/>
                  <a:pt x="14" y="175"/>
                  <a:pt x="17" y="171"/>
                </a:cubicBezTo>
                <a:cubicBezTo>
                  <a:pt x="21" y="167"/>
                  <a:pt x="21" y="161"/>
                  <a:pt x="17" y="157"/>
                </a:cubicBezTo>
                <a:close/>
                <a:moveTo>
                  <a:pt x="11" y="104"/>
                </a:moveTo>
                <a:cubicBezTo>
                  <a:pt x="14" y="104"/>
                  <a:pt x="15" y="102"/>
                  <a:pt x="15" y="100"/>
                </a:cubicBezTo>
                <a:cubicBezTo>
                  <a:pt x="15" y="97"/>
                  <a:pt x="13" y="96"/>
                  <a:pt x="11" y="96"/>
                </a:cubicBezTo>
                <a:cubicBezTo>
                  <a:pt x="9" y="96"/>
                  <a:pt x="7" y="97"/>
                  <a:pt x="7" y="100"/>
                </a:cubicBezTo>
                <a:cubicBezTo>
                  <a:pt x="7" y="102"/>
                  <a:pt x="9" y="104"/>
                  <a:pt x="11" y="104"/>
                </a:cubicBezTo>
                <a:close/>
                <a:moveTo>
                  <a:pt x="11" y="8"/>
                </a:moveTo>
                <a:cubicBezTo>
                  <a:pt x="13" y="8"/>
                  <a:pt x="15" y="6"/>
                  <a:pt x="15" y="4"/>
                </a:cubicBezTo>
                <a:cubicBezTo>
                  <a:pt x="15" y="1"/>
                  <a:pt x="13" y="0"/>
                  <a:pt x="11" y="0"/>
                </a:cubicBezTo>
                <a:cubicBezTo>
                  <a:pt x="9" y="0"/>
                  <a:pt x="7" y="1"/>
                  <a:pt x="7" y="4"/>
                </a:cubicBezTo>
                <a:cubicBezTo>
                  <a:pt x="7" y="6"/>
                  <a:pt x="9" y="8"/>
                  <a:pt x="11" y="8"/>
                </a:cubicBezTo>
                <a:close/>
                <a:moveTo>
                  <a:pt x="11" y="56"/>
                </a:moveTo>
                <a:cubicBezTo>
                  <a:pt x="13" y="56"/>
                  <a:pt x="15" y="54"/>
                  <a:pt x="15" y="52"/>
                </a:cubicBezTo>
                <a:cubicBezTo>
                  <a:pt x="15" y="49"/>
                  <a:pt x="13" y="48"/>
                  <a:pt x="11" y="48"/>
                </a:cubicBezTo>
                <a:cubicBezTo>
                  <a:pt x="9" y="48"/>
                  <a:pt x="7" y="49"/>
                  <a:pt x="7" y="52"/>
                </a:cubicBezTo>
                <a:cubicBezTo>
                  <a:pt x="7" y="54"/>
                  <a:pt x="9" y="56"/>
                  <a:pt x="11" y="56"/>
                </a:cubicBezTo>
                <a:close/>
                <a:moveTo>
                  <a:pt x="11" y="88"/>
                </a:moveTo>
                <a:cubicBezTo>
                  <a:pt x="13" y="88"/>
                  <a:pt x="15" y="86"/>
                  <a:pt x="15" y="84"/>
                </a:cubicBezTo>
                <a:cubicBezTo>
                  <a:pt x="15" y="81"/>
                  <a:pt x="13" y="80"/>
                  <a:pt x="11" y="80"/>
                </a:cubicBezTo>
                <a:cubicBezTo>
                  <a:pt x="9" y="80"/>
                  <a:pt x="7" y="81"/>
                  <a:pt x="7" y="84"/>
                </a:cubicBezTo>
                <a:cubicBezTo>
                  <a:pt x="7" y="86"/>
                  <a:pt x="9" y="88"/>
                  <a:pt x="11" y="88"/>
                </a:cubicBezTo>
                <a:close/>
                <a:moveTo>
                  <a:pt x="11" y="72"/>
                </a:moveTo>
                <a:cubicBezTo>
                  <a:pt x="13" y="72"/>
                  <a:pt x="15" y="70"/>
                  <a:pt x="15" y="68"/>
                </a:cubicBezTo>
                <a:cubicBezTo>
                  <a:pt x="15" y="65"/>
                  <a:pt x="13" y="64"/>
                  <a:pt x="11" y="64"/>
                </a:cubicBezTo>
                <a:cubicBezTo>
                  <a:pt x="9" y="64"/>
                  <a:pt x="7" y="65"/>
                  <a:pt x="7" y="68"/>
                </a:cubicBezTo>
                <a:cubicBezTo>
                  <a:pt x="7" y="70"/>
                  <a:pt x="9" y="72"/>
                  <a:pt x="11" y="72"/>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15" name="Freeform 7"/>
          <p:cNvSpPr>
            <a:spLocks noEditPoints="1"/>
          </p:cNvSpPr>
          <p:nvPr/>
        </p:nvSpPr>
        <p:spPr bwMode="auto">
          <a:xfrm>
            <a:off x="2933701" y="3603625"/>
            <a:ext cx="66675" cy="555625"/>
          </a:xfrm>
          <a:custGeom>
            <a:avLst/>
            <a:gdLst>
              <a:gd name="T0" fmla="*/ 11 w 21"/>
              <a:gd name="T1" fmla="*/ 96 h 175"/>
              <a:gd name="T2" fmla="*/ 7 w 21"/>
              <a:gd name="T3" fmla="*/ 100 h 175"/>
              <a:gd name="T4" fmla="*/ 11 w 21"/>
              <a:gd name="T5" fmla="*/ 104 h 175"/>
              <a:gd name="T6" fmla="*/ 15 w 21"/>
              <a:gd name="T7" fmla="*/ 100 h 175"/>
              <a:gd name="T8" fmla="*/ 11 w 21"/>
              <a:gd name="T9" fmla="*/ 96 h 175"/>
              <a:gd name="T10" fmla="*/ 11 w 21"/>
              <a:gd name="T11" fmla="*/ 80 h 175"/>
              <a:gd name="T12" fmla="*/ 7 w 21"/>
              <a:gd name="T13" fmla="*/ 84 h 175"/>
              <a:gd name="T14" fmla="*/ 11 w 21"/>
              <a:gd name="T15" fmla="*/ 88 h 175"/>
              <a:gd name="T16" fmla="*/ 15 w 21"/>
              <a:gd name="T17" fmla="*/ 84 h 175"/>
              <a:gd name="T18" fmla="*/ 11 w 21"/>
              <a:gd name="T19" fmla="*/ 80 h 175"/>
              <a:gd name="T20" fmla="*/ 11 w 21"/>
              <a:gd name="T21" fmla="*/ 64 h 175"/>
              <a:gd name="T22" fmla="*/ 7 w 21"/>
              <a:gd name="T23" fmla="*/ 68 h 175"/>
              <a:gd name="T24" fmla="*/ 11 w 21"/>
              <a:gd name="T25" fmla="*/ 72 h 175"/>
              <a:gd name="T26" fmla="*/ 15 w 21"/>
              <a:gd name="T27" fmla="*/ 68 h 175"/>
              <a:gd name="T28" fmla="*/ 11 w 21"/>
              <a:gd name="T29" fmla="*/ 64 h 175"/>
              <a:gd name="T30" fmla="*/ 11 w 21"/>
              <a:gd name="T31" fmla="*/ 128 h 175"/>
              <a:gd name="T32" fmla="*/ 7 w 21"/>
              <a:gd name="T33" fmla="*/ 132 h 175"/>
              <a:gd name="T34" fmla="*/ 11 w 21"/>
              <a:gd name="T35" fmla="*/ 136 h 175"/>
              <a:gd name="T36" fmla="*/ 15 w 21"/>
              <a:gd name="T37" fmla="*/ 132 h 175"/>
              <a:gd name="T38" fmla="*/ 11 w 21"/>
              <a:gd name="T39" fmla="*/ 128 h 175"/>
              <a:gd name="T40" fmla="*/ 11 w 21"/>
              <a:gd name="T41" fmla="*/ 112 h 175"/>
              <a:gd name="T42" fmla="*/ 7 w 21"/>
              <a:gd name="T43" fmla="*/ 116 h 175"/>
              <a:gd name="T44" fmla="*/ 11 w 21"/>
              <a:gd name="T45" fmla="*/ 120 h 175"/>
              <a:gd name="T46" fmla="*/ 15 w 21"/>
              <a:gd name="T47" fmla="*/ 116 h 175"/>
              <a:gd name="T48" fmla="*/ 11 w 21"/>
              <a:gd name="T49" fmla="*/ 112 h 175"/>
              <a:gd name="T50" fmla="*/ 11 w 21"/>
              <a:gd name="T51" fmla="*/ 144 h 175"/>
              <a:gd name="T52" fmla="*/ 7 w 21"/>
              <a:gd name="T53" fmla="*/ 148 h 175"/>
              <a:gd name="T54" fmla="*/ 11 w 21"/>
              <a:gd name="T55" fmla="*/ 152 h 175"/>
              <a:gd name="T56" fmla="*/ 15 w 21"/>
              <a:gd name="T57" fmla="*/ 148 h 175"/>
              <a:gd name="T58" fmla="*/ 11 w 21"/>
              <a:gd name="T59" fmla="*/ 144 h 175"/>
              <a:gd name="T60" fmla="*/ 11 w 21"/>
              <a:gd name="T61" fmla="*/ 56 h 175"/>
              <a:gd name="T62" fmla="*/ 15 w 21"/>
              <a:gd name="T63" fmla="*/ 52 h 175"/>
              <a:gd name="T64" fmla="*/ 11 w 21"/>
              <a:gd name="T65" fmla="*/ 48 h 175"/>
              <a:gd name="T66" fmla="*/ 7 w 21"/>
              <a:gd name="T67" fmla="*/ 52 h 175"/>
              <a:gd name="T68" fmla="*/ 11 w 21"/>
              <a:gd name="T69" fmla="*/ 56 h 175"/>
              <a:gd name="T70" fmla="*/ 11 w 21"/>
              <a:gd name="T71" fmla="*/ 8 h 175"/>
              <a:gd name="T72" fmla="*/ 15 w 21"/>
              <a:gd name="T73" fmla="*/ 4 h 175"/>
              <a:gd name="T74" fmla="*/ 11 w 21"/>
              <a:gd name="T75" fmla="*/ 0 h 175"/>
              <a:gd name="T76" fmla="*/ 7 w 21"/>
              <a:gd name="T77" fmla="*/ 4 h 175"/>
              <a:gd name="T78" fmla="*/ 11 w 21"/>
              <a:gd name="T79" fmla="*/ 8 h 175"/>
              <a:gd name="T80" fmla="*/ 17 w 21"/>
              <a:gd name="T81" fmla="*/ 157 h 175"/>
              <a:gd name="T82" fmla="*/ 3 w 21"/>
              <a:gd name="T83" fmla="*/ 157 h 175"/>
              <a:gd name="T84" fmla="*/ 3 w 21"/>
              <a:gd name="T85" fmla="*/ 171 h 175"/>
              <a:gd name="T86" fmla="*/ 17 w 21"/>
              <a:gd name="T87" fmla="*/ 171 h 175"/>
              <a:gd name="T88" fmla="*/ 17 w 21"/>
              <a:gd name="T89" fmla="*/ 157 h 175"/>
              <a:gd name="T90" fmla="*/ 11 w 21"/>
              <a:gd name="T91" fmla="*/ 24 h 175"/>
              <a:gd name="T92" fmla="*/ 15 w 21"/>
              <a:gd name="T93" fmla="*/ 20 h 175"/>
              <a:gd name="T94" fmla="*/ 11 w 21"/>
              <a:gd name="T95" fmla="*/ 16 h 175"/>
              <a:gd name="T96" fmla="*/ 7 w 21"/>
              <a:gd name="T97" fmla="*/ 20 h 175"/>
              <a:gd name="T98" fmla="*/ 11 w 21"/>
              <a:gd name="T99" fmla="*/ 24 h 175"/>
              <a:gd name="T100" fmla="*/ 11 w 21"/>
              <a:gd name="T101" fmla="*/ 40 h 175"/>
              <a:gd name="T102" fmla="*/ 15 w 21"/>
              <a:gd name="T103" fmla="*/ 36 h 175"/>
              <a:gd name="T104" fmla="*/ 11 w 21"/>
              <a:gd name="T105" fmla="*/ 32 h 175"/>
              <a:gd name="T106" fmla="*/ 7 w 21"/>
              <a:gd name="T107" fmla="*/ 36 h 175"/>
              <a:gd name="T108" fmla="*/ 11 w 21"/>
              <a:gd name="T109" fmla="*/ 4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175">
                <a:moveTo>
                  <a:pt x="11" y="96"/>
                </a:moveTo>
                <a:cubicBezTo>
                  <a:pt x="9" y="96"/>
                  <a:pt x="7" y="97"/>
                  <a:pt x="7" y="100"/>
                </a:cubicBezTo>
                <a:cubicBezTo>
                  <a:pt x="7" y="102"/>
                  <a:pt x="9" y="104"/>
                  <a:pt x="11" y="104"/>
                </a:cubicBezTo>
                <a:cubicBezTo>
                  <a:pt x="13" y="104"/>
                  <a:pt x="15" y="102"/>
                  <a:pt x="15" y="100"/>
                </a:cubicBezTo>
                <a:cubicBezTo>
                  <a:pt x="15" y="97"/>
                  <a:pt x="13" y="96"/>
                  <a:pt x="11" y="96"/>
                </a:cubicBezTo>
                <a:close/>
                <a:moveTo>
                  <a:pt x="11" y="80"/>
                </a:moveTo>
                <a:cubicBezTo>
                  <a:pt x="9" y="80"/>
                  <a:pt x="7" y="81"/>
                  <a:pt x="7" y="84"/>
                </a:cubicBezTo>
                <a:cubicBezTo>
                  <a:pt x="7" y="86"/>
                  <a:pt x="9" y="88"/>
                  <a:pt x="11" y="88"/>
                </a:cubicBezTo>
                <a:cubicBezTo>
                  <a:pt x="13" y="88"/>
                  <a:pt x="15" y="86"/>
                  <a:pt x="15" y="84"/>
                </a:cubicBezTo>
                <a:cubicBezTo>
                  <a:pt x="15" y="81"/>
                  <a:pt x="13" y="80"/>
                  <a:pt x="11" y="80"/>
                </a:cubicBezTo>
                <a:close/>
                <a:moveTo>
                  <a:pt x="11" y="64"/>
                </a:moveTo>
                <a:cubicBezTo>
                  <a:pt x="9" y="64"/>
                  <a:pt x="7" y="65"/>
                  <a:pt x="7" y="68"/>
                </a:cubicBezTo>
                <a:cubicBezTo>
                  <a:pt x="7" y="70"/>
                  <a:pt x="9" y="72"/>
                  <a:pt x="11" y="72"/>
                </a:cubicBezTo>
                <a:cubicBezTo>
                  <a:pt x="13" y="72"/>
                  <a:pt x="15" y="70"/>
                  <a:pt x="15" y="68"/>
                </a:cubicBezTo>
                <a:cubicBezTo>
                  <a:pt x="15" y="65"/>
                  <a:pt x="13" y="64"/>
                  <a:pt x="11" y="64"/>
                </a:cubicBezTo>
                <a:close/>
                <a:moveTo>
                  <a:pt x="11" y="128"/>
                </a:moveTo>
                <a:cubicBezTo>
                  <a:pt x="9" y="128"/>
                  <a:pt x="7" y="129"/>
                  <a:pt x="7" y="132"/>
                </a:cubicBezTo>
                <a:cubicBezTo>
                  <a:pt x="7" y="134"/>
                  <a:pt x="9" y="136"/>
                  <a:pt x="11" y="136"/>
                </a:cubicBezTo>
                <a:cubicBezTo>
                  <a:pt x="13" y="136"/>
                  <a:pt x="15" y="134"/>
                  <a:pt x="15" y="132"/>
                </a:cubicBezTo>
                <a:cubicBezTo>
                  <a:pt x="15" y="129"/>
                  <a:pt x="13" y="128"/>
                  <a:pt x="11" y="128"/>
                </a:cubicBezTo>
                <a:close/>
                <a:moveTo>
                  <a:pt x="11" y="112"/>
                </a:moveTo>
                <a:cubicBezTo>
                  <a:pt x="9" y="112"/>
                  <a:pt x="7" y="113"/>
                  <a:pt x="7" y="116"/>
                </a:cubicBezTo>
                <a:cubicBezTo>
                  <a:pt x="7" y="118"/>
                  <a:pt x="9" y="120"/>
                  <a:pt x="11" y="120"/>
                </a:cubicBezTo>
                <a:cubicBezTo>
                  <a:pt x="13" y="120"/>
                  <a:pt x="15" y="118"/>
                  <a:pt x="15" y="116"/>
                </a:cubicBezTo>
                <a:cubicBezTo>
                  <a:pt x="15" y="113"/>
                  <a:pt x="13" y="112"/>
                  <a:pt x="11" y="112"/>
                </a:cubicBezTo>
                <a:close/>
                <a:moveTo>
                  <a:pt x="11" y="144"/>
                </a:moveTo>
                <a:cubicBezTo>
                  <a:pt x="9" y="144"/>
                  <a:pt x="7" y="145"/>
                  <a:pt x="7" y="148"/>
                </a:cubicBezTo>
                <a:cubicBezTo>
                  <a:pt x="7" y="150"/>
                  <a:pt x="9" y="152"/>
                  <a:pt x="11" y="152"/>
                </a:cubicBezTo>
                <a:cubicBezTo>
                  <a:pt x="13" y="152"/>
                  <a:pt x="15" y="150"/>
                  <a:pt x="15" y="148"/>
                </a:cubicBezTo>
                <a:cubicBezTo>
                  <a:pt x="15" y="145"/>
                  <a:pt x="13" y="144"/>
                  <a:pt x="11" y="144"/>
                </a:cubicBezTo>
                <a:close/>
                <a:moveTo>
                  <a:pt x="11" y="56"/>
                </a:moveTo>
                <a:cubicBezTo>
                  <a:pt x="13" y="56"/>
                  <a:pt x="15" y="54"/>
                  <a:pt x="15" y="52"/>
                </a:cubicBezTo>
                <a:cubicBezTo>
                  <a:pt x="15" y="49"/>
                  <a:pt x="13" y="48"/>
                  <a:pt x="11" y="48"/>
                </a:cubicBezTo>
                <a:cubicBezTo>
                  <a:pt x="9" y="48"/>
                  <a:pt x="7" y="49"/>
                  <a:pt x="7" y="52"/>
                </a:cubicBezTo>
                <a:cubicBezTo>
                  <a:pt x="7" y="54"/>
                  <a:pt x="9" y="56"/>
                  <a:pt x="11" y="56"/>
                </a:cubicBezTo>
                <a:close/>
                <a:moveTo>
                  <a:pt x="11" y="8"/>
                </a:moveTo>
                <a:cubicBezTo>
                  <a:pt x="13" y="8"/>
                  <a:pt x="15" y="6"/>
                  <a:pt x="15" y="4"/>
                </a:cubicBezTo>
                <a:cubicBezTo>
                  <a:pt x="15" y="1"/>
                  <a:pt x="13" y="0"/>
                  <a:pt x="11" y="0"/>
                </a:cubicBezTo>
                <a:cubicBezTo>
                  <a:pt x="9" y="0"/>
                  <a:pt x="7" y="1"/>
                  <a:pt x="7" y="4"/>
                </a:cubicBezTo>
                <a:cubicBezTo>
                  <a:pt x="7" y="6"/>
                  <a:pt x="9" y="8"/>
                  <a:pt x="11" y="8"/>
                </a:cubicBezTo>
                <a:close/>
                <a:moveTo>
                  <a:pt x="17" y="157"/>
                </a:moveTo>
                <a:cubicBezTo>
                  <a:pt x="13" y="154"/>
                  <a:pt x="7" y="154"/>
                  <a:pt x="3" y="157"/>
                </a:cubicBezTo>
                <a:cubicBezTo>
                  <a:pt x="0" y="161"/>
                  <a:pt x="0" y="167"/>
                  <a:pt x="3" y="171"/>
                </a:cubicBezTo>
                <a:cubicBezTo>
                  <a:pt x="7" y="175"/>
                  <a:pt x="13" y="175"/>
                  <a:pt x="17" y="171"/>
                </a:cubicBezTo>
                <a:cubicBezTo>
                  <a:pt x="21" y="167"/>
                  <a:pt x="21" y="161"/>
                  <a:pt x="17" y="157"/>
                </a:cubicBezTo>
                <a:close/>
                <a:moveTo>
                  <a:pt x="11" y="24"/>
                </a:moveTo>
                <a:cubicBezTo>
                  <a:pt x="13" y="24"/>
                  <a:pt x="15" y="22"/>
                  <a:pt x="15" y="20"/>
                </a:cubicBezTo>
                <a:cubicBezTo>
                  <a:pt x="15" y="17"/>
                  <a:pt x="13" y="16"/>
                  <a:pt x="11" y="16"/>
                </a:cubicBezTo>
                <a:cubicBezTo>
                  <a:pt x="9" y="16"/>
                  <a:pt x="7" y="17"/>
                  <a:pt x="7" y="20"/>
                </a:cubicBezTo>
                <a:cubicBezTo>
                  <a:pt x="7" y="22"/>
                  <a:pt x="9" y="24"/>
                  <a:pt x="11" y="24"/>
                </a:cubicBezTo>
                <a:close/>
                <a:moveTo>
                  <a:pt x="11" y="40"/>
                </a:moveTo>
                <a:cubicBezTo>
                  <a:pt x="13" y="40"/>
                  <a:pt x="15" y="38"/>
                  <a:pt x="15" y="36"/>
                </a:cubicBezTo>
                <a:cubicBezTo>
                  <a:pt x="15" y="33"/>
                  <a:pt x="13" y="32"/>
                  <a:pt x="11" y="32"/>
                </a:cubicBezTo>
                <a:cubicBezTo>
                  <a:pt x="9" y="32"/>
                  <a:pt x="7" y="33"/>
                  <a:pt x="7" y="36"/>
                </a:cubicBezTo>
                <a:cubicBezTo>
                  <a:pt x="7" y="38"/>
                  <a:pt x="9" y="40"/>
                  <a:pt x="11" y="40"/>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16" name="Freeform 8"/>
          <p:cNvSpPr>
            <a:spLocks noEditPoints="1"/>
          </p:cNvSpPr>
          <p:nvPr/>
        </p:nvSpPr>
        <p:spPr bwMode="auto">
          <a:xfrm>
            <a:off x="4537076" y="3603625"/>
            <a:ext cx="69850" cy="555625"/>
          </a:xfrm>
          <a:custGeom>
            <a:avLst/>
            <a:gdLst>
              <a:gd name="T0" fmla="*/ 12 w 22"/>
              <a:gd name="T1" fmla="*/ 88 h 175"/>
              <a:gd name="T2" fmla="*/ 16 w 22"/>
              <a:gd name="T3" fmla="*/ 84 h 175"/>
              <a:gd name="T4" fmla="*/ 12 w 22"/>
              <a:gd name="T5" fmla="*/ 80 h 175"/>
              <a:gd name="T6" fmla="*/ 8 w 22"/>
              <a:gd name="T7" fmla="*/ 84 h 175"/>
              <a:gd name="T8" fmla="*/ 12 w 22"/>
              <a:gd name="T9" fmla="*/ 88 h 175"/>
              <a:gd name="T10" fmla="*/ 12 w 22"/>
              <a:gd name="T11" fmla="*/ 56 h 175"/>
              <a:gd name="T12" fmla="*/ 16 w 22"/>
              <a:gd name="T13" fmla="*/ 52 h 175"/>
              <a:gd name="T14" fmla="*/ 12 w 22"/>
              <a:gd name="T15" fmla="*/ 48 h 175"/>
              <a:gd name="T16" fmla="*/ 8 w 22"/>
              <a:gd name="T17" fmla="*/ 52 h 175"/>
              <a:gd name="T18" fmla="*/ 12 w 22"/>
              <a:gd name="T19" fmla="*/ 56 h 175"/>
              <a:gd name="T20" fmla="*/ 12 w 22"/>
              <a:gd name="T21" fmla="*/ 104 h 175"/>
              <a:gd name="T22" fmla="*/ 16 w 22"/>
              <a:gd name="T23" fmla="*/ 100 h 175"/>
              <a:gd name="T24" fmla="*/ 12 w 22"/>
              <a:gd name="T25" fmla="*/ 96 h 175"/>
              <a:gd name="T26" fmla="*/ 8 w 22"/>
              <a:gd name="T27" fmla="*/ 100 h 175"/>
              <a:gd name="T28" fmla="*/ 12 w 22"/>
              <a:gd name="T29" fmla="*/ 104 h 175"/>
              <a:gd name="T30" fmla="*/ 12 w 22"/>
              <a:gd name="T31" fmla="*/ 120 h 175"/>
              <a:gd name="T32" fmla="*/ 16 w 22"/>
              <a:gd name="T33" fmla="*/ 116 h 175"/>
              <a:gd name="T34" fmla="*/ 12 w 22"/>
              <a:gd name="T35" fmla="*/ 112 h 175"/>
              <a:gd name="T36" fmla="*/ 8 w 22"/>
              <a:gd name="T37" fmla="*/ 116 h 175"/>
              <a:gd name="T38" fmla="*/ 12 w 22"/>
              <a:gd name="T39" fmla="*/ 120 h 175"/>
              <a:gd name="T40" fmla="*/ 12 w 22"/>
              <a:gd name="T41" fmla="*/ 72 h 175"/>
              <a:gd name="T42" fmla="*/ 16 w 22"/>
              <a:gd name="T43" fmla="*/ 68 h 175"/>
              <a:gd name="T44" fmla="*/ 12 w 22"/>
              <a:gd name="T45" fmla="*/ 64 h 175"/>
              <a:gd name="T46" fmla="*/ 8 w 22"/>
              <a:gd name="T47" fmla="*/ 68 h 175"/>
              <a:gd name="T48" fmla="*/ 12 w 22"/>
              <a:gd name="T49" fmla="*/ 72 h 175"/>
              <a:gd name="T50" fmla="*/ 12 w 22"/>
              <a:gd name="T51" fmla="*/ 8 h 175"/>
              <a:gd name="T52" fmla="*/ 16 w 22"/>
              <a:gd name="T53" fmla="*/ 4 h 175"/>
              <a:gd name="T54" fmla="*/ 12 w 22"/>
              <a:gd name="T55" fmla="*/ 0 h 175"/>
              <a:gd name="T56" fmla="*/ 8 w 22"/>
              <a:gd name="T57" fmla="*/ 4 h 175"/>
              <a:gd name="T58" fmla="*/ 12 w 22"/>
              <a:gd name="T59" fmla="*/ 8 h 175"/>
              <a:gd name="T60" fmla="*/ 12 w 22"/>
              <a:gd name="T61" fmla="*/ 128 h 175"/>
              <a:gd name="T62" fmla="*/ 8 w 22"/>
              <a:gd name="T63" fmla="*/ 132 h 175"/>
              <a:gd name="T64" fmla="*/ 12 w 22"/>
              <a:gd name="T65" fmla="*/ 136 h 175"/>
              <a:gd name="T66" fmla="*/ 16 w 22"/>
              <a:gd name="T67" fmla="*/ 132 h 175"/>
              <a:gd name="T68" fmla="*/ 12 w 22"/>
              <a:gd name="T69" fmla="*/ 128 h 175"/>
              <a:gd name="T70" fmla="*/ 18 w 22"/>
              <a:gd name="T71" fmla="*/ 157 h 175"/>
              <a:gd name="T72" fmla="*/ 4 w 22"/>
              <a:gd name="T73" fmla="*/ 157 h 175"/>
              <a:gd name="T74" fmla="*/ 4 w 22"/>
              <a:gd name="T75" fmla="*/ 171 h 175"/>
              <a:gd name="T76" fmla="*/ 18 w 22"/>
              <a:gd name="T77" fmla="*/ 171 h 175"/>
              <a:gd name="T78" fmla="*/ 18 w 22"/>
              <a:gd name="T79" fmla="*/ 157 h 175"/>
              <a:gd name="T80" fmla="*/ 12 w 22"/>
              <a:gd name="T81" fmla="*/ 24 h 175"/>
              <a:gd name="T82" fmla="*/ 16 w 22"/>
              <a:gd name="T83" fmla="*/ 20 h 175"/>
              <a:gd name="T84" fmla="*/ 12 w 22"/>
              <a:gd name="T85" fmla="*/ 16 h 175"/>
              <a:gd name="T86" fmla="*/ 8 w 22"/>
              <a:gd name="T87" fmla="*/ 20 h 175"/>
              <a:gd name="T88" fmla="*/ 12 w 22"/>
              <a:gd name="T89" fmla="*/ 24 h 175"/>
              <a:gd name="T90" fmla="*/ 12 w 22"/>
              <a:gd name="T91" fmla="*/ 144 h 175"/>
              <a:gd name="T92" fmla="*/ 8 w 22"/>
              <a:gd name="T93" fmla="*/ 148 h 175"/>
              <a:gd name="T94" fmla="*/ 12 w 22"/>
              <a:gd name="T95" fmla="*/ 152 h 175"/>
              <a:gd name="T96" fmla="*/ 16 w 22"/>
              <a:gd name="T97" fmla="*/ 148 h 175"/>
              <a:gd name="T98" fmla="*/ 12 w 22"/>
              <a:gd name="T99" fmla="*/ 144 h 175"/>
              <a:gd name="T100" fmla="*/ 12 w 22"/>
              <a:gd name="T101" fmla="*/ 32 h 175"/>
              <a:gd name="T102" fmla="*/ 8 w 22"/>
              <a:gd name="T103" fmla="*/ 36 h 175"/>
              <a:gd name="T104" fmla="*/ 12 w 22"/>
              <a:gd name="T105" fmla="*/ 40 h 175"/>
              <a:gd name="T106" fmla="*/ 16 w 22"/>
              <a:gd name="T107" fmla="*/ 36 h 175"/>
              <a:gd name="T108" fmla="*/ 12 w 22"/>
              <a:gd name="T109" fmla="*/ 3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2" h="175">
                <a:moveTo>
                  <a:pt x="12" y="88"/>
                </a:moveTo>
                <a:cubicBezTo>
                  <a:pt x="14" y="88"/>
                  <a:pt x="16" y="86"/>
                  <a:pt x="16" y="84"/>
                </a:cubicBezTo>
                <a:cubicBezTo>
                  <a:pt x="16" y="81"/>
                  <a:pt x="14" y="80"/>
                  <a:pt x="12" y="80"/>
                </a:cubicBezTo>
                <a:cubicBezTo>
                  <a:pt x="9" y="80"/>
                  <a:pt x="8" y="81"/>
                  <a:pt x="8" y="84"/>
                </a:cubicBezTo>
                <a:cubicBezTo>
                  <a:pt x="8" y="86"/>
                  <a:pt x="9" y="88"/>
                  <a:pt x="12" y="88"/>
                </a:cubicBezTo>
                <a:close/>
                <a:moveTo>
                  <a:pt x="12" y="56"/>
                </a:moveTo>
                <a:cubicBezTo>
                  <a:pt x="14" y="56"/>
                  <a:pt x="16" y="54"/>
                  <a:pt x="16" y="52"/>
                </a:cubicBezTo>
                <a:cubicBezTo>
                  <a:pt x="16" y="49"/>
                  <a:pt x="14" y="48"/>
                  <a:pt x="12" y="48"/>
                </a:cubicBezTo>
                <a:cubicBezTo>
                  <a:pt x="9" y="48"/>
                  <a:pt x="8" y="49"/>
                  <a:pt x="8" y="52"/>
                </a:cubicBezTo>
                <a:cubicBezTo>
                  <a:pt x="8" y="54"/>
                  <a:pt x="9" y="56"/>
                  <a:pt x="12" y="56"/>
                </a:cubicBezTo>
                <a:close/>
                <a:moveTo>
                  <a:pt x="12" y="104"/>
                </a:moveTo>
                <a:cubicBezTo>
                  <a:pt x="14" y="104"/>
                  <a:pt x="16" y="102"/>
                  <a:pt x="16" y="100"/>
                </a:cubicBezTo>
                <a:cubicBezTo>
                  <a:pt x="16" y="97"/>
                  <a:pt x="14" y="96"/>
                  <a:pt x="12" y="96"/>
                </a:cubicBezTo>
                <a:cubicBezTo>
                  <a:pt x="9" y="96"/>
                  <a:pt x="8" y="97"/>
                  <a:pt x="8" y="100"/>
                </a:cubicBezTo>
                <a:cubicBezTo>
                  <a:pt x="8" y="102"/>
                  <a:pt x="9" y="104"/>
                  <a:pt x="12" y="104"/>
                </a:cubicBezTo>
                <a:close/>
                <a:moveTo>
                  <a:pt x="12" y="120"/>
                </a:moveTo>
                <a:cubicBezTo>
                  <a:pt x="14" y="120"/>
                  <a:pt x="16" y="118"/>
                  <a:pt x="16" y="116"/>
                </a:cubicBezTo>
                <a:cubicBezTo>
                  <a:pt x="16" y="113"/>
                  <a:pt x="14" y="112"/>
                  <a:pt x="12" y="112"/>
                </a:cubicBezTo>
                <a:cubicBezTo>
                  <a:pt x="9" y="112"/>
                  <a:pt x="8" y="113"/>
                  <a:pt x="8" y="116"/>
                </a:cubicBezTo>
                <a:cubicBezTo>
                  <a:pt x="8" y="118"/>
                  <a:pt x="9" y="120"/>
                  <a:pt x="12" y="120"/>
                </a:cubicBezTo>
                <a:close/>
                <a:moveTo>
                  <a:pt x="12" y="72"/>
                </a:moveTo>
                <a:cubicBezTo>
                  <a:pt x="14" y="72"/>
                  <a:pt x="16" y="70"/>
                  <a:pt x="16" y="68"/>
                </a:cubicBezTo>
                <a:cubicBezTo>
                  <a:pt x="16" y="65"/>
                  <a:pt x="14" y="64"/>
                  <a:pt x="12" y="64"/>
                </a:cubicBezTo>
                <a:cubicBezTo>
                  <a:pt x="9" y="64"/>
                  <a:pt x="8" y="65"/>
                  <a:pt x="8" y="68"/>
                </a:cubicBezTo>
                <a:cubicBezTo>
                  <a:pt x="8" y="70"/>
                  <a:pt x="9" y="72"/>
                  <a:pt x="12" y="72"/>
                </a:cubicBezTo>
                <a:close/>
                <a:moveTo>
                  <a:pt x="12" y="8"/>
                </a:moveTo>
                <a:cubicBezTo>
                  <a:pt x="14" y="8"/>
                  <a:pt x="16" y="6"/>
                  <a:pt x="16" y="4"/>
                </a:cubicBezTo>
                <a:cubicBezTo>
                  <a:pt x="16" y="1"/>
                  <a:pt x="14" y="0"/>
                  <a:pt x="12" y="0"/>
                </a:cubicBezTo>
                <a:cubicBezTo>
                  <a:pt x="9" y="0"/>
                  <a:pt x="8" y="1"/>
                  <a:pt x="8" y="4"/>
                </a:cubicBezTo>
                <a:cubicBezTo>
                  <a:pt x="8" y="6"/>
                  <a:pt x="9" y="8"/>
                  <a:pt x="12" y="8"/>
                </a:cubicBezTo>
                <a:close/>
                <a:moveTo>
                  <a:pt x="12" y="128"/>
                </a:moveTo>
                <a:cubicBezTo>
                  <a:pt x="9" y="128"/>
                  <a:pt x="8" y="129"/>
                  <a:pt x="8" y="132"/>
                </a:cubicBezTo>
                <a:cubicBezTo>
                  <a:pt x="8" y="134"/>
                  <a:pt x="9" y="136"/>
                  <a:pt x="12" y="136"/>
                </a:cubicBezTo>
                <a:cubicBezTo>
                  <a:pt x="14" y="136"/>
                  <a:pt x="16" y="134"/>
                  <a:pt x="16" y="132"/>
                </a:cubicBezTo>
                <a:cubicBezTo>
                  <a:pt x="16" y="129"/>
                  <a:pt x="14" y="128"/>
                  <a:pt x="12" y="128"/>
                </a:cubicBezTo>
                <a:close/>
                <a:moveTo>
                  <a:pt x="18" y="157"/>
                </a:moveTo>
                <a:cubicBezTo>
                  <a:pt x="14" y="154"/>
                  <a:pt x="8" y="154"/>
                  <a:pt x="4" y="157"/>
                </a:cubicBezTo>
                <a:cubicBezTo>
                  <a:pt x="0" y="161"/>
                  <a:pt x="0" y="167"/>
                  <a:pt x="4" y="171"/>
                </a:cubicBezTo>
                <a:cubicBezTo>
                  <a:pt x="8" y="175"/>
                  <a:pt x="14" y="175"/>
                  <a:pt x="18" y="171"/>
                </a:cubicBezTo>
                <a:cubicBezTo>
                  <a:pt x="22" y="167"/>
                  <a:pt x="22" y="161"/>
                  <a:pt x="18" y="157"/>
                </a:cubicBezTo>
                <a:close/>
                <a:moveTo>
                  <a:pt x="12" y="24"/>
                </a:moveTo>
                <a:cubicBezTo>
                  <a:pt x="14" y="24"/>
                  <a:pt x="16" y="22"/>
                  <a:pt x="16" y="20"/>
                </a:cubicBezTo>
                <a:cubicBezTo>
                  <a:pt x="16" y="17"/>
                  <a:pt x="14" y="16"/>
                  <a:pt x="12" y="16"/>
                </a:cubicBezTo>
                <a:cubicBezTo>
                  <a:pt x="9" y="16"/>
                  <a:pt x="8" y="17"/>
                  <a:pt x="8" y="20"/>
                </a:cubicBezTo>
                <a:cubicBezTo>
                  <a:pt x="8" y="22"/>
                  <a:pt x="9" y="24"/>
                  <a:pt x="12" y="24"/>
                </a:cubicBezTo>
                <a:close/>
                <a:moveTo>
                  <a:pt x="12" y="144"/>
                </a:moveTo>
                <a:cubicBezTo>
                  <a:pt x="10" y="144"/>
                  <a:pt x="8" y="145"/>
                  <a:pt x="8" y="148"/>
                </a:cubicBezTo>
                <a:cubicBezTo>
                  <a:pt x="8" y="150"/>
                  <a:pt x="10" y="152"/>
                  <a:pt x="12" y="152"/>
                </a:cubicBezTo>
                <a:cubicBezTo>
                  <a:pt x="14" y="152"/>
                  <a:pt x="16" y="150"/>
                  <a:pt x="16" y="148"/>
                </a:cubicBezTo>
                <a:cubicBezTo>
                  <a:pt x="16" y="145"/>
                  <a:pt x="14" y="144"/>
                  <a:pt x="12" y="144"/>
                </a:cubicBezTo>
                <a:close/>
                <a:moveTo>
                  <a:pt x="12" y="32"/>
                </a:moveTo>
                <a:cubicBezTo>
                  <a:pt x="9" y="32"/>
                  <a:pt x="8" y="33"/>
                  <a:pt x="8" y="36"/>
                </a:cubicBezTo>
                <a:cubicBezTo>
                  <a:pt x="8" y="38"/>
                  <a:pt x="9" y="40"/>
                  <a:pt x="12" y="40"/>
                </a:cubicBezTo>
                <a:cubicBezTo>
                  <a:pt x="14" y="40"/>
                  <a:pt x="16" y="38"/>
                  <a:pt x="16" y="36"/>
                </a:cubicBezTo>
                <a:cubicBezTo>
                  <a:pt x="16" y="33"/>
                  <a:pt x="14" y="32"/>
                  <a:pt x="12" y="32"/>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17" name="Freeform 9"/>
          <p:cNvSpPr>
            <a:spLocks noEditPoints="1"/>
          </p:cNvSpPr>
          <p:nvPr/>
        </p:nvSpPr>
        <p:spPr bwMode="auto">
          <a:xfrm>
            <a:off x="6143626" y="3603625"/>
            <a:ext cx="66675" cy="555625"/>
          </a:xfrm>
          <a:custGeom>
            <a:avLst/>
            <a:gdLst>
              <a:gd name="T0" fmla="*/ 11 w 21"/>
              <a:gd name="T1" fmla="*/ 112 h 175"/>
              <a:gd name="T2" fmla="*/ 7 w 21"/>
              <a:gd name="T3" fmla="*/ 116 h 175"/>
              <a:gd name="T4" fmla="*/ 11 w 21"/>
              <a:gd name="T5" fmla="*/ 120 h 175"/>
              <a:gd name="T6" fmla="*/ 15 w 21"/>
              <a:gd name="T7" fmla="*/ 116 h 175"/>
              <a:gd name="T8" fmla="*/ 11 w 21"/>
              <a:gd name="T9" fmla="*/ 112 h 175"/>
              <a:gd name="T10" fmla="*/ 11 w 21"/>
              <a:gd name="T11" fmla="*/ 80 h 175"/>
              <a:gd name="T12" fmla="*/ 7 w 21"/>
              <a:gd name="T13" fmla="*/ 84 h 175"/>
              <a:gd name="T14" fmla="*/ 11 w 21"/>
              <a:gd name="T15" fmla="*/ 88 h 175"/>
              <a:gd name="T16" fmla="*/ 15 w 21"/>
              <a:gd name="T17" fmla="*/ 84 h 175"/>
              <a:gd name="T18" fmla="*/ 11 w 21"/>
              <a:gd name="T19" fmla="*/ 80 h 175"/>
              <a:gd name="T20" fmla="*/ 11 w 21"/>
              <a:gd name="T21" fmla="*/ 96 h 175"/>
              <a:gd name="T22" fmla="*/ 7 w 21"/>
              <a:gd name="T23" fmla="*/ 100 h 175"/>
              <a:gd name="T24" fmla="*/ 11 w 21"/>
              <a:gd name="T25" fmla="*/ 104 h 175"/>
              <a:gd name="T26" fmla="*/ 15 w 21"/>
              <a:gd name="T27" fmla="*/ 100 h 175"/>
              <a:gd name="T28" fmla="*/ 11 w 21"/>
              <a:gd name="T29" fmla="*/ 96 h 175"/>
              <a:gd name="T30" fmla="*/ 11 w 21"/>
              <a:gd name="T31" fmla="*/ 128 h 175"/>
              <a:gd name="T32" fmla="*/ 7 w 21"/>
              <a:gd name="T33" fmla="*/ 132 h 175"/>
              <a:gd name="T34" fmla="*/ 11 w 21"/>
              <a:gd name="T35" fmla="*/ 136 h 175"/>
              <a:gd name="T36" fmla="*/ 15 w 21"/>
              <a:gd name="T37" fmla="*/ 132 h 175"/>
              <a:gd name="T38" fmla="*/ 11 w 21"/>
              <a:gd name="T39" fmla="*/ 128 h 175"/>
              <a:gd name="T40" fmla="*/ 11 w 21"/>
              <a:gd name="T41" fmla="*/ 144 h 175"/>
              <a:gd name="T42" fmla="*/ 7 w 21"/>
              <a:gd name="T43" fmla="*/ 148 h 175"/>
              <a:gd name="T44" fmla="*/ 11 w 21"/>
              <a:gd name="T45" fmla="*/ 152 h 175"/>
              <a:gd name="T46" fmla="*/ 15 w 21"/>
              <a:gd name="T47" fmla="*/ 148 h 175"/>
              <a:gd name="T48" fmla="*/ 11 w 21"/>
              <a:gd name="T49" fmla="*/ 144 h 175"/>
              <a:gd name="T50" fmla="*/ 11 w 21"/>
              <a:gd name="T51" fmla="*/ 64 h 175"/>
              <a:gd name="T52" fmla="*/ 7 w 21"/>
              <a:gd name="T53" fmla="*/ 68 h 175"/>
              <a:gd name="T54" fmla="*/ 11 w 21"/>
              <a:gd name="T55" fmla="*/ 72 h 175"/>
              <a:gd name="T56" fmla="*/ 15 w 21"/>
              <a:gd name="T57" fmla="*/ 68 h 175"/>
              <a:gd name="T58" fmla="*/ 11 w 21"/>
              <a:gd name="T59" fmla="*/ 64 h 175"/>
              <a:gd name="T60" fmla="*/ 11 w 21"/>
              <a:gd name="T61" fmla="*/ 56 h 175"/>
              <a:gd name="T62" fmla="*/ 15 w 21"/>
              <a:gd name="T63" fmla="*/ 52 h 175"/>
              <a:gd name="T64" fmla="*/ 11 w 21"/>
              <a:gd name="T65" fmla="*/ 48 h 175"/>
              <a:gd name="T66" fmla="*/ 7 w 21"/>
              <a:gd name="T67" fmla="*/ 52 h 175"/>
              <a:gd name="T68" fmla="*/ 11 w 21"/>
              <a:gd name="T69" fmla="*/ 56 h 175"/>
              <a:gd name="T70" fmla="*/ 11 w 21"/>
              <a:gd name="T71" fmla="*/ 40 h 175"/>
              <a:gd name="T72" fmla="*/ 15 w 21"/>
              <a:gd name="T73" fmla="*/ 36 h 175"/>
              <a:gd name="T74" fmla="*/ 11 w 21"/>
              <a:gd name="T75" fmla="*/ 32 h 175"/>
              <a:gd name="T76" fmla="*/ 7 w 21"/>
              <a:gd name="T77" fmla="*/ 36 h 175"/>
              <a:gd name="T78" fmla="*/ 11 w 21"/>
              <a:gd name="T79" fmla="*/ 40 h 175"/>
              <a:gd name="T80" fmla="*/ 18 w 21"/>
              <a:gd name="T81" fmla="*/ 157 h 175"/>
              <a:gd name="T82" fmla="*/ 4 w 21"/>
              <a:gd name="T83" fmla="*/ 157 h 175"/>
              <a:gd name="T84" fmla="*/ 4 w 21"/>
              <a:gd name="T85" fmla="*/ 171 h 175"/>
              <a:gd name="T86" fmla="*/ 18 w 21"/>
              <a:gd name="T87" fmla="*/ 171 h 175"/>
              <a:gd name="T88" fmla="*/ 18 w 21"/>
              <a:gd name="T89" fmla="*/ 157 h 175"/>
              <a:gd name="T90" fmla="*/ 11 w 21"/>
              <a:gd name="T91" fmla="*/ 8 h 175"/>
              <a:gd name="T92" fmla="*/ 15 w 21"/>
              <a:gd name="T93" fmla="*/ 4 h 175"/>
              <a:gd name="T94" fmla="*/ 11 w 21"/>
              <a:gd name="T95" fmla="*/ 0 h 175"/>
              <a:gd name="T96" fmla="*/ 7 w 21"/>
              <a:gd name="T97" fmla="*/ 4 h 175"/>
              <a:gd name="T98" fmla="*/ 11 w 21"/>
              <a:gd name="T99" fmla="*/ 8 h 175"/>
              <a:gd name="T100" fmla="*/ 11 w 21"/>
              <a:gd name="T101" fmla="*/ 24 h 175"/>
              <a:gd name="T102" fmla="*/ 15 w 21"/>
              <a:gd name="T103" fmla="*/ 20 h 175"/>
              <a:gd name="T104" fmla="*/ 11 w 21"/>
              <a:gd name="T105" fmla="*/ 16 h 175"/>
              <a:gd name="T106" fmla="*/ 7 w 21"/>
              <a:gd name="T107" fmla="*/ 20 h 175"/>
              <a:gd name="T108" fmla="*/ 11 w 21"/>
              <a:gd name="T109" fmla="*/ 24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175">
                <a:moveTo>
                  <a:pt x="11" y="112"/>
                </a:moveTo>
                <a:cubicBezTo>
                  <a:pt x="9" y="112"/>
                  <a:pt x="7" y="113"/>
                  <a:pt x="7" y="116"/>
                </a:cubicBezTo>
                <a:cubicBezTo>
                  <a:pt x="7" y="118"/>
                  <a:pt x="9" y="120"/>
                  <a:pt x="11" y="120"/>
                </a:cubicBezTo>
                <a:cubicBezTo>
                  <a:pt x="14" y="120"/>
                  <a:pt x="15" y="118"/>
                  <a:pt x="15" y="116"/>
                </a:cubicBezTo>
                <a:cubicBezTo>
                  <a:pt x="15" y="113"/>
                  <a:pt x="14" y="112"/>
                  <a:pt x="11" y="112"/>
                </a:cubicBezTo>
                <a:close/>
                <a:moveTo>
                  <a:pt x="11" y="80"/>
                </a:moveTo>
                <a:cubicBezTo>
                  <a:pt x="9" y="80"/>
                  <a:pt x="7" y="81"/>
                  <a:pt x="7" y="84"/>
                </a:cubicBezTo>
                <a:cubicBezTo>
                  <a:pt x="7" y="86"/>
                  <a:pt x="9" y="88"/>
                  <a:pt x="11" y="88"/>
                </a:cubicBezTo>
                <a:cubicBezTo>
                  <a:pt x="14" y="88"/>
                  <a:pt x="15" y="86"/>
                  <a:pt x="15" y="84"/>
                </a:cubicBezTo>
                <a:cubicBezTo>
                  <a:pt x="15" y="81"/>
                  <a:pt x="14" y="80"/>
                  <a:pt x="11" y="80"/>
                </a:cubicBezTo>
                <a:close/>
                <a:moveTo>
                  <a:pt x="11" y="96"/>
                </a:moveTo>
                <a:cubicBezTo>
                  <a:pt x="9" y="96"/>
                  <a:pt x="7" y="97"/>
                  <a:pt x="7" y="100"/>
                </a:cubicBezTo>
                <a:cubicBezTo>
                  <a:pt x="7" y="102"/>
                  <a:pt x="9" y="104"/>
                  <a:pt x="11" y="104"/>
                </a:cubicBezTo>
                <a:cubicBezTo>
                  <a:pt x="14" y="104"/>
                  <a:pt x="15" y="102"/>
                  <a:pt x="15" y="100"/>
                </a:cubicBezTo>
                <a:cubicBezTo>
                  <a:pt x="15" y="97"/>
                  <a:pt x="14" y="96"/>
                  <a:pt x="11" y="96"/>
                </a:cubicBezTo>
                <a:close/>
                <a:moveTo>
                  <a:pt x="11" y="128"/>
                </a:moveTo>
                <a:cubicBezTo>
                  <a:pt x="9" y="128"/>
                  <a:pt x="7" y="129"/>
                  <a:pt x="7" y="132"/>
                </a:cubicBezTo>
                <a:cubicBezTo>
                  <a:pt x="7" y="134"/>
                  <a:pt x="9" y="136"/>
                  <a:pt x="11" y="136"/>
                </a:cubicBezTo>
                <a:cubicBezTo>
                  <a:pt x="14" y="136"/>
                  <a:pt x="15" y="134"/>
                  <a:pt x="15" y="132"/>
                </a:cubicBezTo>
                <a:cubicBezTo>
                  <a:pt x="15" y="129"/>
                  <a:pt x="14" y="128"/>
                  <a:pt x="11" y="128"/>
                </a:cubicBezTo>
                <a:close/>
                <a:moveTo>
                  <a:pt x="11" y="144"/>
                </a:moveTo>
                <a:cubicBezTo>
                  <a:pt x="9" y="144"/>
                  <a:pt x="7" y="145"/>
                  <a:pt x="7" y="148"/>
                </a:cubicBezTo>
                <a:cubicBezTo>
                  <a:pt x="7" y="150"/>
                  <a:pt x="9" y="152"/>
                  <a:pt x="11" y="152"/>
                </a:cubicBezTo>
                <a:cubicBezTo>
                  <a:pt x="14" y="152"/>
                  <a:pt x="15" y="150"/>
                  <a:pt x="15" y="148"/>
                </a:cubicBezTo>
                <a:cubicBezTo>
                  <a:pt x="15" y="145"/>
                  <a:pt x="14" y="144"/>
                  <a:pt x="11" y="144"/>
                </a:cubicBezTo>
                <a:close/>
                <a:moveTo>
                  <a:pt x="11" y="64"/>
                </a:moveTo>
                <a:cubicBezTo>
                  <a:pt x="9" y="64"/>
                  <a:pt x="7" y="65"/>
                  <a:pt x="7" y="68"/>
                </a:cubicBezTo>
                <a:cubicBezTo>
                  <a:pt x="7" y="70"/>
                  <a:pt x="9" y="72"/>
                  <a:pt x="11" y="72"/>
                </a:cubicBezTo>
                <a:cubicBezTo>
                  <a:pt x="14" y="72"/>
                  <a:pt x="15" y="70"/>
                  <a:pt x="15" y="68"/>
                </a:cubicBezTo>
                <a:cubicBezTo>
                  <a:pt x="15" y="65"/>
                  <a:pt x="14" y="64"/>
                  <a:pt x="11" y="64"/>
                </a:cubicBezTo>
                <a:close/>
                <a:moveTo>
                  <a:pt x="11" y="56"/>
                </a:moveTo>
                <a:cubicBezTo>
                  <a:pt x="14" y="56"/>
                  <a:pt x="15" y="54"/>
                  <a:pt x="15" y="52"/>
                </a:cubicBezTo>
                <a:cubicBezTo>
                  <a:pt x="15" y="49"/>
                  <a:pt x="14" y="48"/>
                  <a:pt x="11" y="48"/>
                </a:cubicBezTo>
                <a:cubicBezTo>
                  <a:pt x="9" y="48"/>
                  <a:pt x="7" y="49"/>
                  <a:pt x="7" y="52"/>
                </a:cubicBezTo>
                <a:cubicBezTo>
                  <a:pt x="7" y="54"/>
                  <a:pt x="9" y="56"/>
                  <a:pt x="11" y="56"/>
                </a:cubicBezTo>
                <a:close/>
                <a:moveTo>
                  <a:pt x="11" y="40"/>
                </a:moveTo>
                <a:cubicBezTo>
                  <a:pt x="14" y="40"/>
                  <a:pt x="15" y="38"/>
                  <a:pt x="15" y="36"/>
                </a:cubicBezTo>
                <a:cubicBezTo>
                  <a:pt x="15" y="33"/>
                  <a:pt x="14" y="32"/>
                  <a:pt x="11" y="32"/>
                </a:cubicBezTo>
                <a:cubicBezTo>
                  <a:pt x="9" y="32"/>
                  <a:pt x="7" y="33"/>
                  <a:pt x="7" y="36"/>
                </a:cubicBezTo>
                <a:cubicBezTo>
                  <a:pt x="7" y="38"/>
                  <a:pt x="9" y="40"/>
                  <a:pt x="11" y="40"/>
                </a:cubicBezTo>
                <a:close/>
                <a:moveTo>
                  <a:pt x="18" y="157"/>
                </a:moveTo>
                <a:cubicBezTo>
                  <a:pt x="14" y="154"/>
                  <a:pt x="8" y="154"/>
                  <a:pt x="4" y="157"/>
                </a:cubicBezTo>
                <a:cubicBezTo>
                  <a:pt x="0" y="161"/>
                  <a:pt x="0" y="167"/>
                  <a:pt x="4" y="171"/>
                </a:cubicBezTo>
                <a:cubicBezTo>
                  <a:pt x="8" y="175"/>
                  <a:pt x="14" y="175"/>
                  <a:pt x="18" y="171"/>
                </a:cubicBezTo>
                <a:cubicBezTo>
                  <a:pt x="21" y="167"/>
                  <a:pt x="21" y="161"/>
                  <a:pt x="18" y="157"/>
                </a:cubicBezTo>
                <a:close/>
                <a:moveTo>
                  <a:pt x="11" y="8"/>
                </a:moveTo>
                <a:cubicBezTo>
                  <a:pt x="14" y="8"/>
                  <a:pt x="15" y="6"/>
                  <a:pt x="15" y="4"/>
                </a:cubicBezTo>
                <a:cubicBezTo>
                  <a:pt x="15" y="1"/>
                  <a:pt x="14" y="0"/>
                  <a:pt x="11" y="0"/>
                </a:cubicBezTo>
                <a:cubicBezTo>
                  <a:pt x="9" y="0"/>
                  <a:pt x="7" y="1"/>
                  <a:pt x="7" y="4"/>
                </a:cubicBezTo>
                <a:cubicBezTo>
                  <a:pt x="7" y="6"/>
                  <a:pt x="9" y="8"/>
                  <a:pt x="11" y="8"/>
                </a:cubicBezTo>
                <a:close/>
                <a:moveTo>
                  <a:pt x="11" y="24"/>
                </a:moveTo>
                <a:cubicBezTo>
                  <a:pt x="14" y="24"/>
                  <a:pt x="15" y="22"/>
                  <a:pt x="15" y="20"/>
                </a:cubicBezTo>
                <a:cubicBezTo>
                  <a:pt x="15" y="17"/>
                  <a:pt x="14" y="16"/>
                  <a:pt x="11" y="16"/>
                </a:cubicBezTo>
                <a:cubicBezTo>
                  <a:pt x="9" y="16"/>
                  <a:pt x="7" y="17"/>
                  <a:pt x="7" y="20"/>
                </a:cubicBezTo>
                <a:cubicBezTo>
                  <a:pt x="7" y="22"/>
                  <a:pt x="9" y="24"/>
                  <a:pt x="11" y="24"/>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18" name="Freeform 10"/>
          <p:cNvSpPr>
            <a:spLocks noEditPoints="1"/>
          </p:cNvSpPr>
          <p:nvPr/>
        </p:nvSpPr>
        <p:spPr bwMode="auto">
          <a:xfrm>
            <a:off x="7748588" y="3603625"/>
            <a:ext cx="66675" cy="555625"/>
          </a:xfrm>
          <a:custGeom>
            <a:avLst/>
            <a:gdLst>
              <a:gd name="T0" fmla="*/ 11 w 21"/>
              <a:gd name="T1" fmla="*/ 88 h 175"/>
              <a:gd name="T2" fmla="*/ 15 w 21"/>
              <a:gd name="T3" fmla="*/ 84 h 175"/>
              <a:gd name="T4" fmla="*/ 11 w 21"/>
              <a:gd name="T5" fmla="*/ 80 h 175"/>
              <a:gd name="T6" fmla="*/ 7 w 21"/>
              <a:gd name="T7" fmla="*/ 84 h 175"/>
              <a:gd name="T8" fmla="*/ 11 w 21"/>
              <a:gd name="T9" fmla="*/ 88 h 175"/>
              <a:gd name="T10" fmla="*/ 11 w 21"/>
              <a:gd name="T11" fmla="*/ 104 h 175"/>
              <a:gd name="T12" fmla="*/ 15 w 21"/>
              <a:gd name="T13" fmla="*/ 100 h 175"/>
              <a:gd name="T14" fmla="*/ 11 w 21"/>
              <a:gd name="T15" fmla="*/ 96 h 175"/>
              <a:gd name="T16" fmla="*/ 7 w 21"/>
              <a:gd name="T17" fmla="*/ 100 h 175"/>
              <a:gd name="T18" fmla="*/ 11 w 21"/>
              <a:gd name="T19" fmla="*/ 104 h 175"/>
              <a:gd name="T20" fmla="*/ 11 w 21"/>
              <a:gd name="T21" fmla="*/ 72 h 175"/>
              <a:gd name="T22" fmla="*/ 15 w 21"/>
              <a:gd name="T23" fmla="*/ 68 h 175"/>
              <a:gd name="T24" fmla="*/ 11 w 21"/>
              <a:gd name="T25" fmla="*/ 64 h 175"/>
              <a:gd name="T26" fmla="*/ 7 w 21"/>
              <a:gd name="T27" fmla="*/ 68 h 175"/>
              <a:gd name="T28" fmla="*/ 11 w 21"/>
              <a:gd name="T29" fmla="*/ 72 h 175"/>
              <a:gd name="T30" fmla="*/ 15 w 21"/>
              <a:gd name="T31" fmla="*/ 52 h 175"/>
              <a:gd name="T32" fmla="*/ 11 w 21"/>
              <a:gd name="T33" fmla="*/ 48 h 175"/>
              <a:gd name="T34" fmla="*/ 7 w 21"/>
              <a:gd name="T35" fmla="*/ 52 h 175"/>
              <a:gd name="T36" fmla="*/ 11 w 21"/>
              <a:gd name="T37" fmla="*/ 56 h 175"/>
              <a:gd name="T38" fmla="*/ 15 w 21"/>
              <a:gd name="T39" fmla="*/ 52 h 175"/>
              <a:gd name="T40" fmla="*/ 11 w 21"/>
              <a:gd name="T41" fmla="*/ 120 h 175"/>
              <a:gd name="T42" fmla="*/ 15 w 21"/>
              <a:gd name="T43" fmla="*/ 116 h 175"/>
              <a:gd name="T44" fmla="*/ 11 w 21"/>
              <a:gd name="T45" fmla="*/ 112 h 175"/>
              <a:gd name="T46" fmla="*/ 7 w 21"/>
              <a:gd name="T47" fmla="*/ 116 h 175"/>
              <a:gd name="T48" fmla="*/ 11 w 21"/>
              <a:gd name="T49" fmla="*/ 120 h 175"/>
              <a:gd name="T50" fmla="*/ 11 w 21"/>
              <a:gd name="T51" fmla="*/ 8 h 175"/>
              <a:gd name="T52" fmla="*/ 15 w 21"/>
              <a:gd name="T53" fmla="*/ 4 h 175"/>
              <a:gd name="T54" fmla="*/ 11 w 21"/>
              <a:gd name="T55" fmla="*/ 0 h 175"/>
              <a:gd name="T56" fmla="*/ 7 w 21"/>
              <a:gd name="T57" fmla="*/ 4 h 175"/>
              <a:gd name="T58" fmla="*/ 11 w 21"/>
              <a:gd name="T59" fmla="*/ 8 h 175"/>
              <a:gd name="T60" fmla="*/ 11 w 21"/>
              <a:gd name="T61" fmla="*/ 128 h 175"/>
              <a:gd name="T62" fmla="*/ 7 w 21"/>
              <a:gd name="T63" fmla="*/ 132 h 175"/>
              <a:gd name="T64" fmla="*/ 11 w 21"/>
              <a:gd name="T65" fmla="*/ 136 h 175"/>
              <a:gd name="T66" fmla="*/ 15 w 21"/>
              <a:gd name="T67" fmla="*/ 132 h 175"/>
              <a:gd name="T68" fmla="*/ 11 w 21"/>
              <a:gd name="T69" fmla="*/ 128 h 175"/>
              <a:gd name="T70" fmla="*/ 17 w 21"/>
              <a:gd name="T71" fmla="*/ 157 h 175"/>
              <a:gd name="T72" fmla="*/ 4 w 21"/>
              <a:gd name="T73" fmla="*/ 157 h 175"/>
              <a:gd name="T74" fmla="*/ 4 w 21"/>
              <a:gd name="T75" fmla="*/ 171 h 175"/>
              <a:gd name="T76" fmla="*/ 17 w 21"/>
              <a:gd name="T77" fmla="*/ 171 h 175"/>
              <a:gd name="T78" fmla="*/ 17 w 21"/>
              <a:gd name="T79" fmla="*/ 157 h 175"/>
              <a:gd name="T80" fmla="*/ 15 w 21"/>
              <a:gd name="T81" fmla="*/ 20 h 175"/>
              <a:gd name="T82" fmla="*/ 11 w 21"/>
              <a:gd name="T83" fmla="*/ 16 h 175"/>
              <a:gd name="T84" fmla="*/ 7 w 21"/>
              <a:gd name="T85" fmla="*/ 20 h 175"/>
              <a:gd name="T86" fmla="*/ 11 w 21"/>
              <a:gd name="T87" fmla="*/ 24 h 175"/>
              <a:gd name="T88" fmla="*/ 15 w 21"/>
              <a:gd name="T89" fmla="*/ 20 h 175"/>
              <a:gd name="T90" fmla="*/ 11 w 21"/>
              <a:gd name="T91" fmla="*/ 152 h 175"/>
              <a:gd name="T92" fmla="*/ 15 w 21"/>
              <a:gd name="T93" fmla="*/ 148 h 175"/>
              <a:gd name="T94" fmla="*/ 11 w 21"/>
              <a:gd name="T95" fmla="*/ 144 h 175"/>
              <a:gd name="T96" fmla="*/ 7 w 21"/>
              <a:gd name="T97" fmla="*/ 148 h 175"/>
              <a:gd name="T98" fmla="*/ 11 w 21"/>
              <a:gd name="T99" fmla="*/ 152 h 175"/>
              <a:gd name="T100" fmla="*/ 11 w 21"/>
              <a:gd name="T101" fmla="*/ 32 h 175"/>
              <a:gd name="T102" fmla="*/ 7 w 21"/>
              <a:gd name="T103" fmla="*/ 36 h 175"/>
              <a:gd name="T104" fmla="*/ 11 w 21"/>
              <a:gd name="T105" fmla="*/ 40 h 175"/>
              <a:gd name="T106" fmla="*/ 15 w 21"/>
              <a:gd name="T107" fmla="*/ 36 h 175"/>
              <a:gd name="T108" fmla="*/ 11 w 21"/>
              <a:gd name="T109" fmla="*/ 32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1" h="175">
                <a:moveTo>
                  <a:pt x="11" y="88"/>
                </a:moveTo>
                <a:cubicBezTo>
                  <a:pt x="13" y="88"/>
                  <a:pt x="15" y="86"/>
                  <a:pt x="15" y="84"/>
                </a:cubicBezTo>
                <a:cubicBezTo>
                  <a:pt x="15" y="81"/>
                  <a:pt x="13" y="80"/>
                  <a:pt x="11" y="80"/>
                </a:cubicBezTo>
                <a:cubicBezTo>
                  <a:pt x="9" y="80"/>
                  <a:pt x="7" y="81"/>
                  <a:pt x="7" y="84"/>
                </a:cubicBezTo>
                <a:cubicBezTo>
                  <a:pt x="7" y="86"/>
                  <a:pt x="9" y="88"/>
                  <a:pt x="11" y="88"/>
                </a:cubicBezTo>
                <a:close/>
                <a:moveTo>
                  <a:pt x="11" y="104"/>
                </a:moveTo>
                <a:cubicBezTo>
                  <a:pt x="13" y="104"/>
                  <a:pt x="15" y="102"/>
                  <a:pt x="15" y="100"/>
                </a:cubicBezTo>
                <a:cubicBezTo>
                  <a:pt x="15" y="97"/>
                  <a:pt x="13" y="96"/>
                  <a:pt x="11" y="96"/>
                </a:cubicBezTo>
                <a:cubicBezTo>
                  <a:pt x="9" y="96"/>
                  <a:pt x="7" y="97"/>
                  <a:pt x="7" y="100"/>
                </a:cubicBezTo>
                <a:cubicBezTo>
                  <a:pt x="7" y="102"/>
                  <a:pt x="9" y="104"/>
                  <a:pt x="11" y="104"/>
                </a:cubicBezTo>
                <a:close/>
                <a:moveTo>
                  <a:pt x="11" y="72"/>
                </a:moveTo>
                <a:cubicBezTo>
                  <a:pt x="13" y="72"/>
                  <a:pt x="15" y="70"/>
                  <a:pt x="15" y="68"/>
                </a:cubicBezTo>
                <a:cubicBezTo>
                  <a:pt x="15" y="65"/>
                  <a:pt x="13" y="64"/>
                  <a:pt x="11" y="64"/>
                </a:cubicBezTo>
                <a:cubicBezTo>
                  <a:pt x="9" y="64"/>
                  <a:pt x="7" y="65"/>
                  <a:pt x="7" y="68"/>
                </a:cubicBezTo>
                <a:cubicBezTo>
                  <a:pt x="7" y="70"/>
                  <a:pt x="9" y="72"/>
                  <a:pt x="11" y="72"/>
                </a:cubicBezTo>
                <a:close/>
                <a:moveTo>
                  <a:pt x="15" y="52"/>
                </a:moveTo>
                <a:cubicBezTo>
                  <a:pt x="15" y="49"/>
                  <a:pt x="13" y="48"/>
                  <a:pt x="11" y="48"/>
                </a:cubicBezTo>
                <a:cubicBezTo>
                  <a:pt x="9" y="48"/>
                  <a:pt x="7" y="49"/>
                  <a:pt x="7" y="52"/>
                </a:cubicBezTo>
                <a:cubicBezTo>
                  <a:pt x="7" y="54"/>
                  <a:pt x="9" y="56"/>
                  <a:pt x="11" y="56"/>
                </a:cubicBezTo>
                <a:cubicBezTo>
                  <a:pt x="13" y="56"/>
                  <a:pt x="15" y="54"/>
                  <a:pt x="15" y="52"/>
                </a:cubicBezTo>
                <a:close/>
                <a:moveTo>
                  <a:pt x="11" y="120"/>
                </a:moveTo>
                <a:cubicBezTo>
                  <a:pt x="13" y="120"/>
                  <a:pt x="15" y="118"/>
                  <a:pt x="15" y="116"/>
                </a:cubicBezTo>
                <a:cubicBezTo>
                  <a:pt x="15" y="113"/>
                  <a:pt x="13" y="112"/>
                  <a:pt x="11" y="112"/>
                </a:cubicBezTo>
                <a:cubicBezTo>
                  <a:pt x="9" y="112"/>
                  <a:pt x="7" y="113"/>
                  <a:pt x="7" y="116"/>
                </a:cubicBezTo>
                <a:cubicBezTo>
                  <a:pt x="7" y="118"/>
                  <a:pt x="9" y="120"/>
                  <a:pt x="11" y="120"/>
                </a:cubicBezTo>
                <a:close/>
                <a:moveTo>
                  <a:pt x="11" y="8"/>
                </a:moveTo>
                <a:cubicBezTo>
                  <a:pt x="13" y="8"/>
                  <a:pt x="15" y="6"/>
                  <a:pt x="15" y="4"/>
                </a:cubicBezTo>
                <a:cubicBezTo>
                  <a:pt x="15" y="1"/>
                  <a:pt x="13" y="0"/>
                  <a:pt x="11" y="0"/>
                </a:cubicBezTo>
                <a:cubicBezTo>
                  <a:pt x="9" y="0"/>
                  <a:pt x="7" y="1"/>
                  <a:pt x="7" y="4"/>
                </a:cubicBezTo>
                <a:cubicBezTo>
                  <a:pt x="7" y="6"/>
                  <a:pt x="9" y="8"/>
                  <a:pt x="11" y="8"/>
                </a:cubicBezTo>
                <a:close/>
                <a:moveTo>
                  <a:pt x="11" y="128"/>
                </a:moveTo>
                <a:cubicBezTo>
                  <a:pt x="9" y="128"/>
                  <a:pt x="7" y="129"/>
                  <a:pt x="7" y="132"/>
                </a:cubicBezTo>
                <a:cubicBezTo>
                  <a:pt x="7" y="134"/>
                  <a:pt x="9" y="136"/>
                  <a:pt x="11" y="136"/>
                </a:cubicBezTo>
                <a:cubicBezTo>
                  <a:pt x="13" y="136"/>
                  <a:pt x="15" y="134"/>
                  <a:pt x="15" y="132"/>
                </a:cubicBezTo>
                <a:cubicBezTo>
                  <a:pt x="15" y="129"/>
                  <a:pt x="13" y="128"/>
                  <a:pt x="11" y="128"/>
                </a:cubicBezTo>
                <a:close/>
                <a:moveTo>
                  <a:pt x="17" y="157"/>
                </a:moveTo>
                <a:cubicBezTo>
                  <a:pt x="13" y="154"/>
                  <a:pt x="7" y="154"/>
                  <a:pt x="4" y="157"/>
                </a:cubicBezTo>
                <a:cubicBezTo>
                  <a:pt x="0" y="161"/>
                  <a:pt x="0" y="167"/>
                  <a:pt x="4" y="171"/>
                </a:cubicBezTo>
                <a:cubicBezTo>
                  <a:pt x="7" y="175"/>
                  <a:pt x="13" y="175"/>
                  <a:pt x="17" y="171"/>
                </a:cubicBezTo>
                <a:cubicBezTo>
                  <a:pt x="21" y="167"/>
                  <a:pt x="21" y="161"/>
                  <a:pt x="17" y="157"/>
                </a:cubicBezTo>
                <a:close/>
                <a:moveTo>
                  <a:pt x="15" y="20"/>
                </a:moveTo>
                <a:cubicBezTo>
                  <a:pt x="15" y="17"/>
                  <a:pt x="13" y="16"/>
                  <a:pt x="11" y="16"/>
                </a:cubicBezTo>
                <a:cubicBezTo>
                  <a:pt x="9" y="16"/>
                  <a:pt x="7" y="17"/>
                  <a:pt x="7" y="20"/>
                </a:cubicBezTo>
                <a:cubicBezTo>
                  <a:pt x="7" y="22"/>
                  <a:pt x="9" y="24"/>
                  <a:pt x="11" y="24"/>
                </a:cubicBezTo>
                <a:cubicBezTo>
                  <a:pt x="13" y="24"/>
                  <a:pt x="15" y="22"/>
                  <a:pt x="15" y="20"/>
                </a:cubicBezTo>
                <a:close/>
                <a:moveTo>
                  <a:pt x="11" y="152"/>
                </a:moveTo>
                <a:cubicBezTo>
                  <a:pt x="13" y="152"/>
                  <a:pt x="15" y="150"/>
                  <a:pt x="15" y="148"/>
                </a:cubicBezTo>
                <a:cubicBezTo>
                  <a:pt x="15" y="145"/>
                  <a:pt x="13" y="144"/>
                  <a:pt x="11" y="144"/>
                </a:cubicBezTo>
                <a:cubicBezTo>
                  <a:pt x="9" y="144"/>
                  <a:pt x="7" y="145"/>
                  <a:pt x="7" y="148"/>
                </a:cubicBezTo>
                <a:cubicBezTo>
                  <a:pt x="7" y="150"/>
                  <a:pt x="9" y="152"/>
                  <a:pt x="11" y="152"/>
                </a:cubicBezTo>
                <a:close/>
                <a:moveTo>
                  <a:pt x="11" y="32"/>
                </a:moveTo>
                <a:cubicBezTo>
                  <a:pt x="9" y="32"/>
                  <a:pt x="7" y="33"/>
                  <a:pt x="7" y="36"/>
                </a:cubicBezTo>
                <a:cubicBezTo>
                  <a:pt x="7" y="38"/>
                  <a:pt x="9" y="40"/>
                  <a:pt x="11" y="40"/>
                </a:cubicBezTo>
                <a:cubicBezTo>
                  <a:pt x="13" y="40"/>
                  <a:pt x="15" y="38"/>
                  <a:pt x="15" y="36"/>
                </a:cubicBezTo>
                <a:cubicBezTo>
                  <a:pt x="15" y="33"/>
                  <a:pt x="13" y="32"/>
                  <a:pt x="11" y="32"/>
                </a:cubicBezTo>
                <a:close/>
              </a:path>
            </a:pathLst>
          </a:custGeom>
          <a:solidFill>
            <a:schemeClr val="accent6"/>
          </a:solidFill>
          <a:ln>
            <a:noFill/>
          </a:ln>
        </p:spPr>
        <p:txBody>
          <a:bodyPr vert="horz" wrap="square" lIns="91440" tIns="45720" rIns="91440" bIns="45720" numCol="1" anchor="t" anchorCtr="0" compatLnSpc="1"/>
          <a:lstStyle/>
          <a:p>
            <a:endParaRPr lang="en-US"/>
          </a:p>
        </p:txBody>
      </p:sp>
      <p:sp>
        <p:nvSpPr>
          <p:cNvPr id="19" name="Freeform 11"/>
          <p:cNvSpPr/>
          <p:nvPr/>
        </p:nvSpPr>
        <p:spPr bwMode="auto">
          <a:xfrm>
            <a:off x="649288" y="2178050"/>
            <a:ext cx="1425575" cy="1679575"/>
          </a:xfrm>
          <a:custGeom>
            <a:avLst/>
            <a:gdLst>
              <a:gd name="T0" fmla="*/ 449 w 449"/>
              <a:gd name="T1" fmla="*/ 381 h 529"/>
              <a:gd name="T2" fmla="*/ 394 w 449"/>
              <a:gd name="T3" fmla="*/ 450 h 529"/>
              <a:gd name="T4" fmla="*/ 56 w 449"/>
              <a:gd name="T5" fmla="*/ 522 h 529"/>
              <a:gd name="T6" fmla="*/ 0 w 449"/>
              <a:gd name="T7" fmla="*/ 477 h 529"/>
              <a:gd name="T8" fmla="*/ 0 w 449"/>
              <a:gd name="T9" fmla="*/ 51 h 529"/>
              <a:gd name="T10" fmla="*/ 56 w 449"/>
              <a:gd name="T11" fmla="*/ 6 h 529"/>
              <a:gd name="T12" fmla="*/ 394 w 449"/>
              <a:gd name="T13" fmla="*/ 79 h 529"/>
              <a:gd name="T14" fmla="*/ 449 w 449"/>
              <a:gd name="T15" fmla="*/ 147 h 529"/>
              <a:gd name="T16" fmla="*/ 449 w 449"/>
              <a:gd name="T17" fmla="*/ 38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529">
                <a:moveTo>
                  <a:pt x="449" y="381"/>
                </a:moveTo>
                <a:cubicBezTo>
                  <a:pt x="449" y="412"/>
                  <a:pt x="424" y="443"/>
                  <a:pt x="394" y="450"/>
                </a:cubicBezTo>
                <a:cubicBezTo>
                  <a:pt x="56" y="522"/>
                  <a:pt x="56" y="522"/>
                  <a:pt x="56" y="522"/>
                </a:cubicBezTo>
                <a:cubicBezTo>
                  <a:pt x="25" y="529"/>
                  <a:pt x="0" y="509"/>
                  <a:pt x="0" y="477"/>
                </a:cubicBezTo>
                <a:cubicBezTo>
                  <a:pt x="0" y="51"/>
                  <a:pt x="0" y="51"/>
                  <a:pt x="0" y="51"/>
                </a:cubicBezTo>
                <a:cubicBezTo>
                  <a:pt x="0" y="20"/>
                  <a:pt x="25" y="0"/>
                  <a:pt x="56" y="6"/>
                </a:cubicBezTo>
                <a:cubicBezTo>
                  <a:pt x="394" y="79"/>
                  <a:pt x="394" y="79"/>
                  <a:pt x="394" y="79"/>
                </a:cubicBezTo>
                <a:cubicBezTo>
                  <a:pt x="424" y="85"/>
                  <a:pt x="449" y="116"/>
                  <a:pt x="449" y="147"/>
                </a:cubicBezTo>
                <a:lnTo>
                  <a:pt x="449" y="381"/>
                </a:ln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21" name="Freeform 13"/>
          <p:cNvSpPr/>
          <p:nvPr/>
        </p:nvSpPr>
        <p:spPr bwMode="auto">
          <a:xfrm>
            <a:off x="2255838" y="2178050"/>
            <a:ext cx="1423988" cy="1679575"/>
          </a:xfrm>
          <a:custGeom>
            <a:avLst/>
            <a:gdLst>
              <a:gd name="T0" fmla="*/ 449 w 449"/>
              <a:gd name="T1" fmla="*/ 381 h 529"/>
              <a:gd name="T2" fmla="*/ 393 w 449"/>
              <a:gd name="T3" fmla="*/ 450 h 529"/>
              <a:gd name="T4" fmla="*/ 55 w 449"/>
              <a:gd name="T5" fmla="*/ 522 h 529"/>
              <a:gd name="T6" fmla="*/ 0 w 449"/>
              <a:gd name="T7" fmla="*/ 477 h 529"/>
              <a:gd name="T8" fmla="*/ 0 w 449"/>
              <a:gd name="T9" fmla="*/ 51 h 529"/>
              <a:gd name="T10" fmla="*/ 55 w 449"/>
              <a:gd name="T11" fmla="*/ 6 h 529"/>
              <a:gd name="T12" fmla="*/ 393 w 449"/>
              <a:gd name="T13" fmla="*/ 79 h 529"/>
              <a:gd name="T14" fmla="*/ 449 w 449"/>
              <a:gd name="T15" fmla="*/ 147 h 529"/>
              <a:gd name="T16" fmla="*/ 449 w 449"/>
              <a:gd name="T17" fmla="*/ 381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529">
                <a:moveTo>
                  <a:pt x="449" y="381"/>
                </a:moveTo>
                <a:cubicBezTo>
                  <a:pt x="449" y="412"/>
                  <a:pt x="424" y="443"/>
                  <a:pt x="393" y="450"/>
                </a:cubicBezTo>
                <a:cubicBezTo>
                  <a:pt x="55" y="522"/>
                  <a:pt x="55" y="522"/>
                  <a:pt x="55" y="522"/>
                </a:cubicBezTo>
                <a:cubicBezTo>
                  <a:pt x="25" y="529"/>
                  <a:pt x="0" y="509"/>
                  <a:pt x="0" y="477"/>
                </a:cubicBezTo>
                <a:cubicBezTo>
                  <a:pt x="0" y="51"/>
                  <a:pt x="0" y="51"/>
                  <a:pt x="0" y="51"/>
                </a:cubicBezTo>
                <a:cubicBezTo>
                  <a:pt x="0" y="20"/>
                  <a:pt x="25" y="0"/>
                  <a:pt x="55" y="6"/>
                </a:cubicBezTo>
                <a:cubicBezTo>
                  <a:pt x="393" y="79"/>
                  <a:pt x="393" y="79"/>
                  <a:pt x="393" y="79"/>
                </a:cubicBezTo>
                <a:cubicBezTo>
                  <a:pt x="424" y="85"/>
                  <a:pt x="449" y="116"/>
                  <a:pt x="449" y="147"/>
                </a:cubicBezTo>
                <a:lnTo>
                  <a:pt x="449" y="381"/>
                </a:ln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23" name="Freeform 15"/>
          <p:cNvSpPr/>
          <p:nvPr/>
        </p:nvSpPr>
        <p:spPr bwMode="auto">
          <a:xfrm>
            <a:off x="3857626" y="2305050"/>
            <a:ext cx="1425575" cy="1425575"/>
          </a:xfrm>
          <a:custGeom>
            <a:avLst/>
            <a:gdLst>
              <a:gd name="T0" fmla="*/ 449 w 449"/>
              <a:gd name="T1" fmla="*/ 392 h 449"/>
              <a:gd name="T2" fmla="*/ 393 w 449"/>
              <a:gd name="T3" fmla="*/ 449 h 449"/>
              <a:gd name="T4" fmla="*/ 57 w 449"/>
              <a:gd name="T5" fmla="*/ 449 h 449"/>
              <a:gd name="T6" fmla="*/ 0 w 449"/>
              <a:gd name="T7" fmla="*/ 392 h 449"/>
              <a:gd name="T8" fmla="*/ 0 w 449"/>
              <a:gd name="T9" fmla="*/ 56 h 449"/>
              <a:gd name="T10" fmla="*/ 57 w 449"/>
              <a:gd name="T11" fmla="*/ 0 h 449"/>
              <a:gd name="T12" fmla="*/ 393 w 449"/>
              <a:gd name="T13" fmla="*/ 0 h 449"/>
              <a:gd name="T14" fmla="*/ 449 w 449"/>
              <a:gd name="T15" fmla="*/ 56 h 449"/>
              <a:gd name="T16" fmla="*/ 449 w 449"/>
              <a:gd name="T17" fmla="*/ 392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449">
                <a:moveTo>
                  <a:pt x="449" y="392"/>
                </a:moveTo>
                <a:cubicBezTo>
                  <a:pt x="449" y="423"/>
                  <a:pt x="424" y="449"/>
                  <a:pt x="393" y="449"/>
                </a:cubicBezTo>
                <a:cubicBezTo>
                  <a:pt x="57" y="449"/>
                  <a:pt x="57" y="449"/>
                  <a:pt x="57" y="449"/>
                </a:cubicBezTo>
                <a:cubicBezTo>
                  <a:pt x="26" y="449"/>
                  <a:pt x="0" y="423"/>
                  <a:pt x="0" y="392"/>
                </a:cubicBezTo>
                <a:cubicBezTo>
                  <a:pt x="0" y="56"/>
                  <a:pt x="0" y="56"/>
                  <a:pt x="0" y="56"/>
                </a:cubicBezTo>
                <a:cubicBezTo>
                  <a:pt x="0" y="25"/>
                  <a:pt x="26" y="0"/>
                  <a:pt x="57" y="0"/>
                </a:cubicBezTo>
                <a:cubicBezTo>
                  <a:pt x="393" y="0"/>
                  <a:pt x="393" y="0"/>
                  <a:pt x="393" y="0"/>
                </a:cubicBezTo>
                <a:cubicBezTo>
                  <a:pt x="424" y="0"/>
                  <a:pt x="449" y="25"/>
                  <a:pt x="449" y="56"/>
                </a:cubicBezTo>
                <a:lnTo>
                  <a:pt x="449" y="392"/>
                </a:ln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25" name="Freeform 17"/>
          <p:cNvSpPr/>
          <p:nvPr/>
        </p:nvSpPr>
        <p:spPr bwMode="auto">
          <a:xfrm>
            <a:off x="5464176" y="2178050"/>
            <a:ext cx="1423988" cy="1679575"/>
          </a:xfrm>
          <a:custGeom>
            <a:avLst/>
            <a:gdLst>
              <a:gd name="T0" fmla="*/ 449 w 449"/>
              <a:gd name="T1" fmla="*/ 477 h 529"/>
              <a:gd name="T2" fmla="*/ 394 w 449"/>
              <a:gd name="T3" fmla="*/ 522 h 529"/>
              <a:gd name="T4" fmla="*/ 56 w 449"/>
              <a:gd name="T5" fmla="*/ 450 h 529"/>
              <a:gd name="T6" fmla="*/ 0 w 449"/>
              <a:gd name="T7" fmla="*/ 381 h 529"/>
              <a:gd name="T8" fmla="*/ 0 w 449"/>
              <a:gd name="T9" fmla="*/ 147 h 529"/>
              <a:gd name="T10" fmla="*/ 56 w 449"/>
              <a:gd name="T11" fmla="*/ 79 h 529"/>
              <a:gd name="T12" fmla="*/ 394 w 449"/>
              <a:gd name="T13" fmla="*/ 6 h 529"/>
              <a:gd name="T14" fmla="*/ 449 w 449"/>
              <a:gd name="T15" fmla="*/ 51 h 529"/>
              <a:gd name="T16" fmla="*/ 449 w 449"/>
              <a:gd name="T17" fmla="*/ 47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529">
                <a:moveTo>
                  <a:pt x="449" y="477"/>
                </a:moveTo>
                <a:cubicBezTo>
                  <a:pt x="449" y="509"/>
                  <a:pt x="424" y="529"/>
                  <a:pt x="394" y="522"/>
                </a:cubicBezTo>
                <a:cubicBezTo>
                  <a:pt x="56" y="450"/>
                  <a:pt x="56" y="450"/>
                  <a:pt x="56" y="450"/>
                </a:cubicBezTo>
                <a:cubicBezTo>
                  <a:pt x="25" y="443"/>
                  <a:pt x="0" y="412"/>
                  <a:pt x="0" y="381"/>
                </a:cubicBezTo>
                <a:cubicBezTo>
                  <a:pt x="0" y="147"/>
                  <a:pt x="0" y="147"/>
                  <a:pt x="0" y="147"/>
                </a:cubicBezTo>
                <a:cubicBezTo>
                  <a:pt x="0" y="116"/>
                  <a:pt x="25" y="85"/>
                  <a:pt x="56" y="79"/>
                </a:cubicBezTo>
                <a:cubicBezTo>
                  <a:pt x="394" y="6"/>
                  <a:pt x="394" y="6"/>
                  <a:pt x="394" y="6"/>
                </a:cubicBezTo>
                <a:cubicBezTo>
                  <a:pt x="424" y="0"/>
                  <a:pt x="449" y="20"/>
                  <a:pt x="449" y="51"/>
                </a:cubicBezTo>
                <a:lnTo>
                  <a:pt x="449" y="477"/>
                </a:ln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27" name="Freeform 19"/>
          <p:cNvSpPr/>
          <p:nvPr/>
        </p:nvSpPr>
        <p:spPr bwMode="auto">
          <a:xfrm>
            <a:off x="7069138" y="2178050"/>
            <a:ext cx="1425575" cy="1679575"/>
          </a:xfrm>
          <a:custGeom>
            <a:avLst/>
            <a:gdLst>
              <a:gd name="T0" fmla="*/ 449 w 449"/>
              <a:gd name="T1" fmla="*/ 477 h 529"/>
              <a:gd name="T2" fmla="*/ 393 w 449"/>
              <a:gd name="T3" fmla="*/ 522 h 529"/>
              <a:gd name="T4" fmla="*/ 55 w 449"/>
              <a:gd name="T5" fmla="*/ 450 h 529"/>
              <a:gd name="T6" fmla="*/ 0 w 449"/>
              <a:gd name="T7" fmla="*/ 381 h 529"/>
              <a:gd name="T8" fmla="*/ 0 w 449"/>
              <a:gd name="T9" fmla="*/ 147 h 529"/>
              <a:gd name="T10" fmla="*/ 55 w 449"/>
              <a:gd name="T11" fmla="*/ 79 h 529"/>
              <a:gd name="T12" fmla="*/ 393 w 449"/>
              <a:gd name="T13" fmla="*/ 6 h 529"/>
              <a:gd name="T14" fmla="*/ 449 w 449"/>
              <a:gd name="T15" fmla="*/ 51 h 529"/>
              <a:gd name="T16" fmla="*/ 449 w 449"/>
              <a:gd name="T17" fmla="*/ 477 h 5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529">
                <a:moveTo>
                  <a:pt x="449" y="477"/>
                </a:moveTo>
                <a:cubicBezTo>
                  <a:pt x="449" y="509"/>
                  <a:pt x="424" y="529"/>
                  <a:pt x="393" y="522"/>
                </a:cubicBezTo>
                <a:cubicBezTo>
                  <a:pt x="55" y="450"/>
                  <a:pt x="55" y="450"/>
                  <a:pt x="55" y="450"/>
                </a:cubicBezTo>
                <a:cubicBezTo>
                  <a:pt x="25" y="443"/>
                  <a:pt x="0" y="412"/>
                  <a:pt x="0" y="381"/>
                </a:cubicBezTo>
                <a:cubicBezTo>
                  <a:pt x="0" y="147"/>
                  <a:pt x="0" y="147"/>
                  <a:pt x="0" y="147"/>
                </a:cubicBezTo>
                <a:cubicBezTo>
                  <a:pt x="0" y="116"/>
                  <a:pt x="25" y="85"/>
                  <a:pt x="55" y="79"/>
                </a:cubicBezTo>
                <a:cubicBezTo>
                  <a:pt x="393" y="6"/>
                  <a:pt x="393" y="6"/>
                  <a:pt x="393" y="6"/>
                </a:cubicBezTo>
                <a:cubicBezTo>
                  <a:pt x="424" y="0"/>
                  <a:pt x="449" y="20"/>
                  <a:pt x="449" y="51"/>
                </a:cubicBezTo>
                <a:lnTo>
                  <a:pt x="449" y="477"/>
                </a:lnTo>
                <a:close/>
              </a:path>
            </a:pathLst>
          </a:custGeom>
          <a:solidFill>
            <a:schemeClr val="accent6"/>
          </a:solidFill>
          <a:ln>
            <a:noFill/>
          </a:ln>
        </p:spPr>
        <p:txBody>
          <a:bodyPr vert="horz" wrap="square" lIns="91440" tIns="45720" rIns="91440" bIns="45720" numCol="1" anchor="t" anchorCtr="0" compatLnSpc="1"/>
          <a:lstStyle/>
          <a:p>
            <a:endParaRPr lang="en-US"/>
          </a:p>
        </p:txBody>
      </p:sp>
      <p:sp>
        <p:nvSpPr>
          <p:cNvPr id="29" name="Freeform 21"/>
          <p:cNvSpPr/>
          <p:nvPr/>
        </p:nvSpPr>
        <p:spPr bwMode="auto">
          <a:xfrm>
            <a:off x="649288" y="3314700"/>
            <a:ext cx="1425575" cy="542925"/>
          </a:xfrm>
          <a:custGeom>
            <a:avLst/>
            <a:gdLst>
              <a:gd name="T0" fmla="*/ 449 w 449"/>
              <a:gd name="T1" fmla="*/ 0 h 171"/>
              <a:gd name="T2" fmla="*/ 449 w 449"/>
              <a:gd name="T3" fmla="*/ 23 h 171"/>
              <a:gd name="T4" fmla="*/ 394 w 449"/>
              <a:gd name="T5" fmla="*/ 92 h 171"/>
              <a:gd name="T6" fmla="*/ 56 w 449"/>
              <a:gd name="T7" fmla="*/ 164 h 171"/>
              <a:gd name="T8" fmla="*/ 0 w 449"/>
              <a:gd name="T9" fmla="*/ 119 h 171"/>
              <a:gd name="T10" fmla="*/ 0 w 449"/>
              <a:gd name="T11" fmla="*/ 97 h 171"/>
              <a:gd name="T12" fmla="*/ 56 w 449"/>
              <a:gd name="T13" fmla="*/ 141 h 171"/>
              <a:gd name="T14" fmla="*/ 394 w 449"/>
              <a:gd name="T15" fmla="*/ 69 h 171"/>
              <a:gd name="T16" fmla="*/ 449 w 449"/>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171">
                <a:moveTo>
                  <a:pt x="449" y="0"/>
                </a:moveTo>
                <a:cubicBezTo>
                  <a:pt x="449" y="23"/>
                  <a:pt x="449" y="23"/>
                  <a:pt x="449" y="23"/>
                </a:cubicBezTo>
                <a:cubicBezTo>
                  <a:pt x="449" y="54"/>
                  <a:pt x="424" y="85"/>
                  <a:pt x="394" y="92"/>
                </a:cubicBezTo>
                <a:cubicBezTo>
                  <a:pt x="56" y="164"/>
                  <a:pt x="56" y="164"/>
                  <a:pt x="56" y="164"/>
                </a:cubicBezTo>
                <a:cubicBezTo>
                  <a:pt x="25" y="171"/>
                  <a:pt x="0" y="151"/>
                  <a:pt x="0" y="119"/>
                </a:cubicBezTo>
                <a:cubicBezTo>
                  <a:pt x="0" y="97"/>
                  <a:pt x="0" y="97"/>
                  <a:pt x="0" y="97"/>
                </a:cubicBezTo>
                <a:cubicBezTo>
                  <a:pt x="0" y="128"/>
                  <a:pt x="25" y="148"/>
                  <a:pt x="56" y="141"/>
                </a:cubicBezTo>
                <a:cubicBezTo>
                  <a:pt x="394" y="69"/>
                  <a:pt x="394" y="69"/>
                  <a:pt x="394" y="69"/>
                </a:cubicBezTo>
                <a:cubicBezTo>
                  <a:pt x="424" y="62"/>
                  <a:pt x="449" y="31"/>
                  <a:pt x="449" y="0"/>
                </a:cubicBez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sp>
        <p:nvSpPr>
          <p:cNvPr id="30" name="Freeform 22"/>
          <p:cNvSpPr/>
          <p:nvPr/>
        </p:nvSpPr>
        <p:spPr bwMode="auto">
          <a:xfrm>
            <a:off x="2255838" y="3314700"/>
            <a:ext cx="1423988" cy="542925"/>
          </a:xfrm>
          <a:custGeom>
            <a:avLst/>
            <a:gdLst>
              <a:gd name="T0" fmla="*/ 449 w 449"/>
              <a:gd name="T1" fmla="*/ 0 h 171"/>
              <a:gd name="T2" fmla="*/ 449 w 449"/>
              <a:gd name="T3" fmla="*/ 23 h 171"/>
              <a:gd name="T4" fmla="*/ 393 w 449"/>
              <a:gd name="T5" fmla="*/ 92 h 171"/>
              <a:gd name="T6" fmla="*/ 55 w 449"/>
              <a:gd name="T7" fmla="*/ 164 h 171"/>
              <a:gd name="T8" fmla="*/ 0 w 449"/>
              <a:gd name="T9" fmla="*/ 119 h 171"/>
              <a:gd name="T10" fmla="*/ 0 w 449"/>
              <a:gd name="T11" fmla="*/ 97 h 171"/>
              <a:gd name="T12" fmla="*/ 55 w 449"/>
              <a:gd name="T13" fmla="*/ 141 h 171"/>
              <a:gd name="T14" fmla="*/ 393 w 449"/>
              <a:gd name="T15" fmla="*/ 69 h 171"/>
              <a:gd name="T16" fmla="*/ 449 w 449"/>
              <a:gd name="T17"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171">
                <a:moveTo>
                  <a:pt x="449" y="0"/>
                </a:moveTo>
                <a:cubicBezTo>
                  <a:pt x="449" y="23"/>
                  <a:pt x="449" y="23"/>
                  <a:pt x="449" y="23"/>
                </a:cubicBezTo>
                <a:cubicBezTo>
                  <a:pt x="449" y="54"/>
                  <a:pt x="424" y="85"/>
                  <a:pt x="393" y="92"/>
                </a:cubicBezTo>
                <a:cubicBezTo>
                  <a:pt x="55" y="164"/>
                  <a:pt x="55" y="164"/>
                  <a:pt x="55" y="164"/>
                </a:cubicBezTo>
                <a:cubicBezTo>
                  <a:pt x="25" y="171"/>
                  <a:pt x="0" y="151"/>
                  <a:pt x="0" y="119"/>
                </a:cubicBezTo>
                <a:cubicBezTo>
                  <a:pt x="0" y="97"/>
                  <a:pt x="0" y="97"/>
                  <a:pt x="0" y="97"/>
                </a:cubicBezTo>
                <a:cubicBezTo>
                  <a:pt x="0" y="128"/>
                  <a:pt x="25" y="148"/>
                  <a:pt x="55" y="141"/>
                </a:cubicBezTo>
                <a:cubicBezTo>
                  <a:pt x="393" y="69"/>
                  <a:pt x="393" y="69"/>
                  <a:pt x="393" y="69"/>
                </a:cubicBezTo>
                <a:cubicBezTo>
                  <a:pt x="424" y="62"/>
                  <a:pt x="449" y="31"/>
                  <a:pt x="449" y="0"/>
                </a:cubicBez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sp>
        <p:nvSpPr>
          <p:cNvPr id="31" name="Freeform 23"/>
          <p:cNvSpPr/>
          <p:nvPr/>
        </p:nvSpPr>
        <p:spPr bwMode="auto">
          <a:xfrm>
            <a:off x="3857626" y="3476625"/>
            <a:ext cx="1425575" cy="254000"/>
          </a:xfrm>
          <a:custGeom>
            <a:avLst/>
            <a:gdLst>
              <a:gd name="T0" fmla="*/ 449 w 449"/>
              <a:gd name="T1" fmla="*/ 0 h 80"/>
              <a:gd name="T2" fmla="*/ 449 w 449"/>
              <a:gd name="T3" fmla="*/ 23 h 80"/>
              <a:gd name="T4" fmla="*/ 393 w 449"/>
              <a:gd name="T5" fmla="*/ 80 h 80"/>
              <a:gd name="T6" fmla="*/ 57 w 449"/>
              <a:gd name="T7" fmla="*/ 80 h 80"/>
              <a:gd name="T8" fmla="*/ 0 w 449"/>
              <a:gd name="T9" fmla="*/ 23 h 80"/>
              <a:gd name="T10" fmla="*/ 0 w 449"/>
              <a:gd name="T11" fmla="*/ 0 h 80"/>
              <a:gd name="T12" fmla="*/ 57 w 449"/>
              <a:gd name="T13" fmla="*/ 57 h 80"/>
              <a:gd name="T14" fmla="*/ 393 w 449"/>
              <a:gd name="T15" fmla="*/ 57 h 80"/>
              <a:gd name="T16" fmla="*/ 449 w 449"/>
              <a:gd name="T17"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80">
                <a:moveTo>
                  <a:pt x="449" y="0"/>
                </a:moveTo>
                <a:cubicBezTo>
                  <a:pt x="449" y="23"/>
                  <a:pt x="449" y="23"/>
                  <a:pt x="449" y="23"/>
                </a:cubicBezTo>
                <a:cubicBezTo>
                  <a:pt x="449" y="54"/>
                  <a:pt x="424" y="80"/>
                  <a:pt x="393" y="80"/>
                </a:cubicBezTo>
                <a:cubicBezTo>
                  <a:pt x="57" y="80"/>
                  <a:pt x="57" y="80"/>
                  <a:pt x="57" y="80"/>
                </a:cubicBezTo>
                <a:cubicBezTo>
                  <a:pt x="26" y="80"/>
                  <a:pt x="0" y="54"/>
                  <a:pt x="0" y="23"/>
                </a:cubicBezTo>
                <a:cubicBezTo>
                  <a:pt x="0" y="0"/>
                  <a:pt x="0" y="0"/>
                  <a:pt x="0" y="0"/>
                </a:cubicBezTo>
                <a:cubicBezTo>
                  <a:pt x="0" y="31"/>
                  <a:pt x="26" y="57"/>
                  <a:pt x="57" y="57"/>
                </a:cubicBezTo>
                <a:cubicBezTo>
                  <a:pt x="393" y="57"/>
                  <a:pt x="393" y="57"/>
                  <a:pt x="393" y="57"/>
                </a:cubicBezTo>
                <a:cubicBezTo>
                  <a:pt x="424" y="57"/>
                  <a:pt x="449" y="31"/>
                  <a:pt x="449" y="0"/>
                </a:cubicBez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sp>
        <p:nvSpPr>
          <p:cNvPr id="32" name="Freeform 24"/>
          <p:cNvSpPr/>
          <p:nvPr/>
        </p:nvSpPr>
        <p:spPr bwMode="auto">
          <a:xfrm>
            <a:off x="5464176" y="3314700"/>
            <a:ext cx="1423988" cy="542925"/>
          </a:xfrm>
          <a:custGeom>
            <a:avLst/>
            <a:gdLst>
              <a:gd name="T0" fmla="*/ 449 w 449"/>
              <a:gd name="T1" fmla="*/ 97 h 171"/>
              <a:gd name="T2" fmla="*/ 449 w 449"/>
              <a:gd name="T3" fmla="*/ 119 h 171"/>
              <a:gd name="T4" fmla="*/ 394 w 449"/>
              <a:gd name="T5" fmla="*/ 164 h 171"/>
              <a:gd name="T6" fmla="*/ 56 w 449"/>
              <a:gd name="T7" fmla="*/ 92 h 171"/>
              <a:gd name="T8" fmla="*/ 0 w 449"/>
              <a:gd name="T9" fmla="*/ 23 h 171"/>
              <a:gd name="T10" fmla="*/ 0 w 449"/>
              <a:gd name="T11" fmla="*/ 0 h 171"/>
              <a:gd name="T12" fmla="*/ 56 w 449"/>
              <a:gd name="T13" fmla="*/ 69 h 171"/>
              <a:gd name="T14" fmla="*/ 394 w 449"/>
              <a:gd name="T15" fmla="*/ 141 h 171"/>
              <a:gd name="T16" fmla="*/ 449 w 449"/>
              <a:gd name="T17" fmla="*/ 9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171">
                <a:moveTo>
                  <a:pt x="449" y="97"/>
                </a:moveTo>
                <a:cubicBezTo>
                  <a:pt x="449" y="119"/>
                  <a:pt x="449" y="119"/>
                  <a:pt x="449" y="119"/>
                </a:cubicBezTo>
                <a:cubicBezTo>
                  <a:pt x="449" y="151"/>
                  <a:pt x="424" y="171"/>
                  <a:pt x="394" y="164"/>
                </a:cubicBezTo>
                <a:cubicBezTo>
                  <a:pt x="56" y="92"/>
                  <a:pt x="56" y="92"/>
                  <a:pt x="56" y="92"/>
                </a:cubicBezTo>
                <a:cubicBezTo>
                  <a:pt x="25" y="85"/>
                  <a:pt x="0" y="54"/>
                  <a:pt x="0" y="23"/>
                </a:cubicBezTo>
                <a:cubicBezTo>
                  <a:pt x="0" y="0"/>
                  <a:pt x="0" y="0"/>
                  <a:pt x="0" y="0"/>
                </a:cubicBezTo>
                <a:cubicBezTo>
                  <a:pt x="0" y="31"/>
                  <a:pt x="25" y="62"/>
                  <a:pt x="56" y="69"/>
                </a:cubicBezTo>
                <a:cubicBezTo>
                  <a:pt x="394" y="141"/>
                  <a:pt x="394" y="141"/>
                  <a:pt x="394" y="141"/>
                </a:cubicBezTo>
                <a:cubicBezTo>
                  <a:pt x="424" y="148"/>
                  <a:pt x="449" y="128"/>
                  <a:pt x="449" y="97"/>
                </a:cubicBez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sp>
        <p:nvSpPr>
          <p:cNvPr id="33" name="Freeform 25"/>
          <p:cNvSpPr/>
          <p:nvPr/>
        </p:nvSpPr>
        <p:spPr bwMode="auto">
          <a:xfrm>
            <a:off x="7069138" y="3314700"/>
            <a:ext cx="1425575" cy="542925"/>
          </a:xfrm>
          <a:custGeom>
            <a:avLst/>
            <a:gdLst>
              <a:gd name="T0" fmla="*/ 449 w 449"/>
              <a:gd name="T1" fmla="*/ 97 h 171"/>
              <a:gd name="T2" fmla="*/ 449 w 449"/>
              <a:gd name="T3" fmla="*/ 119 h 171"/>
              <a:gd name="T4" fmla="*/ 393 w 449"/>
              <a:gd name="T5" fmla="*/ 164 h 171"/>
              <a:gd name="T6" fmla="*/ 55 w 449"/>
              <a:gd name="T7" fmla="*/ 92 h 171"/>
              <a:gd name="T8" fmla="*/ 0 w 449"/>
              <a:gd name="T9" fmla="*/ 23 h 171"/>
              <a:gd name="T10" fmla="*/ 0 w 449"/>
              <a:gd name="T11" fmla="*/ 0 h 171"/>
              <a:gd name="T12" fmla="*/ 55 w 449"/>
              <a:gd name="T13" fmla="*/ 69 h 171"/>
              <a:gd name="T14" fmla="*/ 393 w 449"/>
              <a:gd name="T15" fmla="*/ 141 h 171"/>
              <a:gd name="T16" fmla="*/ 449 w 449"/>
              <a:gd name="T17" fmla="*/ 9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9" h="171">
                <a:moveTo>
                  <a:pt x="449" y="97"/>
                </a:moveTo>
                <a:cubicBezTo>
                  <a:pt x="449" y="119"/>
                  <a:pt x="449" y="119"/>
                  <a:pt x="449" y="119"/>
                </a:cubicBezTo>
                <a:cubicBezTo>
                  <a:pt x="449" y="151"/>
                  <a:pt x="424" y="171"/>
                  <a:pt x="393" y="164"/>
                </a:cubicBezTo>
                <a:cubicBezTo>
                  <a:pt x="55" y="92"/>
                  <a:pt x="55" y="92"/>
                  <a:pt x="55" y="92"/>
                </a:cubicBezTo>
                <a:cubicBezTo>
                  <a:pt x="25" y="85"/>
                  <a:pt x="0" y="54"/>
                  <a:pt x="0" y="23"/>
                </a:cubicBezTo>
                <a:cubicBezTo>
                  <a:pt x="0" y="0"/>
                  <a:pt x="0" y="0"/>
                  <a:pt x="0" y="0"/>
                </a:cubicBezTo>
                <a:cubicBezTo>
                  <a:pt x="0" y="31"/>
                  <a:pt x="25" y="62"/>
                  <a:pt x="55" y="69"/>
                </a:cubicBezTo>
                <a:cubicBezTo>
                  <a:pt x="393" y="141"/>
                  <a:pt x="393" y="141"/>
                  <a:pt x="393" y="141"/>
                </a:cubicBezTo>
                <a:cubicBezTo>
                  <a:pt x="424" y="148"/>
                  <a:pt x="449" y="128"/>
                  <a:pt x="449" y="97"/>
                </a:cubicBezTo>
                <a:close/>
              </a:path>
            </a:pathLst>
          </a:custGeom>
          <a:solidFill>
            <a:schemeClr val="tx1">
              <a:alpha val="15000"/>
            </a:schemeClr>
          </a:solidFill>
          <a:ln>
            <a:noFill/>
          </a:ln>
        </p:spPr>
        <p:txBody>
          <a:bodyPr vert="horz" wrap="square" lIns="91440" tIns="45720" rIns="91440" bIns="45720" numCol="1" anchor="t" anchorCtr="0" compatLnSpc="1"/>
          <a:lstStyle/>
          <a:p>
            <a:endParaRPr lang="en-US"/>
          </a:p>
        </p:txBody>
      </p:sp>
      <p:grpSp>
        <p:nvGrpSpPr>
          <p:cNvPr id="34" name="Group 33"/>
          <p:cNvGrpSpPr/>
          <p:nvPr/>
        </p:nvGrpSpPr>
        <p:grpSpPr>
          <a:xfrm>
            <a:off x="649288" y="4277812"/>
            <a:ext cx="1499108" cy="1697448"/>
            <a:chOff x="649288" y="4277812"/>
            <a:chExt cx="1499108" cy="1697448"/>
          </a:xfrm>
        </p:grpSpPr>
        <p:sp>
          <p:nvSpPr>
            <p:cNvPr id="35" name="TextBox 34"/>
            <p:cNvSpPr txBox="1"/>
            <p:nvPr/>
          </p:nvSpPr>
          <p:spPr>
            <a:xfrm>
              <a:off x="649288" y="4718506"/>
              <a:ext cx="1499108" cy="1256754"/>
            </a:xfrm>
            <a:prstGeom prst="rect">
              <a:avLst/>
            </a:prstGeom>
            <a:noFill/>
          </p:spPr>
          <p:txBody>
            <a:bodyPr wrap="square" lIns="0" tIns="0" rIns="0" bIns="0" rtlCol="0">
              <a:spAutoFit/>
            </a:bodyPr>
            <a:lstStyle/>
            <a:p>
              <a:pPr>
                <a:lnSpc>
                  <a:spcPts val="1400"/>
                </a:lnSpc>
              </a:pPr>
              <a:r>
                <a:rPr lang="en-US" sz="1000" dirty="0" smtClean="0">
                  <a:solidFill>
                    <a:schemeClr val="bg2"/>
                  </a:solidFill>
                </a:rPr>
                <a:t>Score from 1- 10 and do analysis on Hamburger, Fried Chips, Chickens, Drinks and Ice-cream through </a:t>
              </a:r>
              <a:r>
                <a:rPr lang="en-US" sz="1000" b="1" dirty="0" smtClean="0"/>
                <a:t>Variety ,Taste ,Pricing and Cost Performance  </a:t>
              </a:r>
              <a:endParaRPr lang="en-US" sz="1000" b="1" dirty="0"/>
            </a:p>
          </p:txBody>
        </p:sp>
        <p:cxnSp>
          <p:nvCxnSpPr>
            <p:cNvPr id="36" name="Straight Connector 35"/>
            <p:cNvCxnSpPr/>
            <p:nvPr/>
          </p:nvCxnSpPr>
          <p:spPr>
            <a:xfrm>
              <a:off x="1272075" y="4624944"/>
              <a:ext cx="180000" cy="0"/>
            </a:xfrm>
            <a:prstGeom prst="line">
              <a:avLst/>
            </a:prstGeom>
            <a:ln w="254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649288" y="4277812"/>
              <a:ext cx="1425575" cy="246221"/>
            </a:xfrm>
            <a:prstGeom prst="rect">
              <a:avLst/>
            </a:prstGeom>
            <a:noFill/>
          </p:spPr>
          <p:txBody>
            <a:bodyPr wrap="square" lIns="0" tIns="0" rIns="0" bIns="0" rtlCol="0">
              <a:spAutoFit/>
            </a:bodyPr>
            <a:lstStyle/>
            <a:p>
              <a:pPr algn="ctr"/>
              <a:r>
                <a:rPr lang="en-US" sz="1600" b="1" dirty="0" smtClean="0">
                  <a:solidFill>
                    <a:schemeClr val="bg1"/>
                  </a:solidFill>
                </a:rPr>
                <a:t>Product</a:t>
              </a:r>
              <a:endParaRPr lang="en-US" sz="1600" b="1" dirty="0">
                <a:solidFill>
                  <a:schemeClr val="bg1"/>
                </a:solidFill>
              </a:endParaRPr>
            </a:p>
          </p:txBody>
        </p:sp>
      </p:grpSp>
      <p:grpSp>
        <p:nvGrpSpPr>
          <p:cNvPr id="39" name="Group 38"/>
          <p:cNvGrpSpPr/>
          <p:nvPr/>
        </p:nvGrpSpPr>
        <p:grpSpPr>
          <a:xfrm>
            <a:off x="2254251" y="4277812"/>
            <a:ext cx="1425575" cy="1338376"/>
            <a:chOff x="649288" y="4277812"/>
            <a:chExt cx="1425575" cy="1338376"/>
          </a:xfrm>
        </p:grpSpPr>
        <p:sp>
          <p:nvSpPr>
            <p:cNvPr id="40" name="TextBox 39"/>
            <p:cNvSpPr txBox="1"/>
            <p:nvPr/>
          </p:nvSpPr>
          <p:spPr>
            <a:xfrm>
              <a:off x="649288" y="4718506"/>
              <a:ext cx="1425575" cy="897682"/>
            </a:xfrm>
            <a:prstGeom prst="rect">
              <a:avLst/>
            </a:prstGeom>
            <a:noFill/>
          </p:spPr>
          <p:txBody>
            <a:bodyPr wrap="square" lIns="0" tIns="0" rIns="0" bIns="0" rtlCol="0">
              <a:spAutoFit/>
            </a:bodyPr>
            <a:lstStyle/>
            <a:p>
              <a:pPr>
                <a:lnSpc>
                  <a:spcPts val="1400"/>
                </a:lnSpc>
              </a:pPr>
              <a:r>
                <a:rPr lang="en-US" altLang="zh-CN" sz="1000" dirty="0">
                  <a:solidFill>
                    <a:schemeClr val="bg2"/>
                  </a:solidFill>
                </a:rPr>
                <a:t>Score from 1- 10 and do analysis </a:t>
              </a:r>
              <a:r>
                <a:rPr lang="en-US" altLang="zh-CN" sz="1000" dirty="0" smtClean="0">
                  <a:solidFill>
                    <a:schemeClr val="bg2"/>
                  </a:solidFill>
                </a:rPr>
                <a:t>on offline store service in areas of </a:t>
              </a:r>
              <a:r>
                <a:rPr lang="en-US" altLang="zh-CN" sz="1000" b="1" dirty="0" smtClean="0"/>
                <a:t>waiters’ altitude and details</a:t>
              </a:r>
              <a:r>
                <a:rPr lang="en-US" sz="1000" b="1" dirty="0" smtClean="0"/>
                <a:t>.</a:t>
              </a:r>
              <a:endParaRPr lang="en-US" sz="1000" b="1" dirty="0"/>
            </a:p>
          </p:txBody>
        </p:sp>
        <p:cxnSp>
          <p:nvCxnSpPr>
            <p:cNvPr id="41" name="Straight Connector 40"/>
            <p:cNvCxnSpPr/>
            <p:nvPr/>
          </p:nvCxnSpPr>
          <p:spPr>
            <a:xfrm>
              <a:off x="1272075" y="4624944"/>
              <a:ext cx="180000" cy="0"/>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49288" y="4277812"/>
              <a:ext cx="1425575" cy="246221"/>
            </a:xfrm>
            <a:prstGeom prst="rect">
              <a:avLst/>
            </a:prstGeom>
            <a:noFill/>
          </p:spPr>
          <p:txBody>
            <a:bodyPr wrap="square" lIns="0" tIns="0" rIns="0" bIns="0" rtlCol="0">
              <a:spAutoFit/>
            </a:bodyPr>
            <a:lstStyle/>
            <a:p>
              <a:pPr algn="ctr"/>
              <a:r>
                <a:rPr lang="en-US" sz="1600" b="1" dirty="0" smtClean="0">
                  <a:solidFill>
                    <a:schemeClr val="bg1"/>
                  </a:solidFill>
                </a:rPr>
                <a:t>Service</a:t>
              </a:r>
              <a:endParaRPr lang="en-US" sz="1600" b="1" dirty="0">
                <a:solidFill>
                  <a:schemeClr val="bg1"/>
                </a:solidFill>
              </a:endParaRPr>
            </a:p>
          </p:txBody>
        </p:sp>
      </p:grpSp>
      <p:grpSp>
        <p:nvGrpSpPr>
          <p:cNvPr id="44" name="Group 43"/>
          <p:cNvGrpSpPr/>
          <p:nvPr/>
        </p:nvGrpSpPr>
        <p:grpSpPr>
          <a:xfrm>
            <a:off x="3857626" y="4277812"/>
            <a:ext cx="1425575" cy="1338376"/>
            <a:chOff x="649288" y="4277812"/>
            <a:chExt cx="1425575" cy="1338376"/>
          </a:xfrm>
        </p:grpSpPr>
        <p:sp>
          <p:nvSpPr>
            <p:cNvPr id="45" name="TextBox 44"/>
            <p:cNvSpPr txBox="1"/>
            <p:nvPr/>
          </p:nvSpPr>
          <p:spPr>
            <a:xfrm>
              <a:off x="649288" y="4718506"/>
              <a:ext cx="1425575" cy="897682"/>
            </a:xfrm>
            <a:prstGeom prst="rect">
              <a:avLst/>
            </a:prstGeom>
            <a:noFill/>
          </p:spPr>
          <p:txBody>
            <a:bodyPr wrap="square" lIns="0" tIns="0" rIns="0" bIns="0" rtlCol="0">
              <a:spAutoFit/>
            </a:bodyPr>
            <a:lstStyle/>
            <a:p>
              <a:pPr>
                <a:lnSpc>
                  <a:spcPts val="1400"/>
                </a:lnSpc>
              </a:pPr>
              <a:r>
                <a:rPr lang="en-US" altLang="zh-CN" sz="1000" dirty="0">
                  <a:solidFill>
                    <a:schemeClr val="bg2"/>
                  </a:solidFill>
                </a:rPr>
                <a:t>Score from 1- 10 and do analysis on offline store </a:t>
              </a:r>
              <a:r>
                <a:rPr lang="en-US" altLang="zh-CN" sz="1000" dirty="0" smtClean="0">
                  <a:solidFill>
                    <a:schemeClr val="bg2"/>
                  </a:solidFill>
                </a:rPr>
                <a:t> </a:t>
              </a:r>
              <a:r>
                <a:rPr lang="en-US" altLang="zh-CN" sz="1000" dirty="0">
                  <a:solidFill>
                    <a:schemeClr val="bg2"/>
                  </a:solidFill>
                </a:rPr>
                <a:t>in areas </a:t>
              </a:r>
              <a:r>
                <a:rPr lang="en-US" altLang="zh-CN" sz="1000" dirty="0" smtClean="0">
                  <a:solidFill>
                    <a:schemeClr val="bg2"/>
                  </a:solidFill>
                </a:rPr>
                <a:t>of </a:t>
              </a:r>
              <a:r>
                <a:rPr lang="en-US" altLang="zh-CN" sz="1000" b="1" dirty="0"/>
                <a:t>decoration, s</a:t>
              </a:r>
              <a:r>
                <a:rPr lang="en-US" altLang="zh-CN" sz="1000" b="1" dirty="0" smtClean="0"/>
                <a:t>anitary ,store capacity, stickiness</a:t>
              </a:r>
              <a:r>
                <a:rPr lang="en-US" sz="1000" b="1" dirty="0" smtClean="0"/>
                <a:t>.</a:t>
              </a:r>
              <a:endParaRPr lang="en-US" sz="1000" b="1" dirty="0"/>
            </a:p>
          </p:txBody>
        </p:sp>
        <p:cxnSp>
          <p:nvCxnSpPr>
            <p:cNvPr id="46" name="Straight Connector 45"/>
            <p:cNvCxnSpPr/>
            <p:nvPr/>
          </p:nvCxnSpPr>
          <p:spPr>
            <a:xfrm>
              <a:off x="1272075" y="4624944"/>
              <a:ext cx="180000" cy="0"/>
            </a:xfrm>
            <a:prstGeom prst="line">
              <a:avLst/>
            </a:prstGeom>
            <a:ln w="254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49288" y="4277812"/>
              <a:ext cx="1425575" cy="246221"/>
            </a:xfrm>
            <a:prstGeom prst="rect">
              <a:avLst/>
            </a:prstGeom>
            <a:noFill/>
          </p:spPr>
          <p:txBody>
            <a:bodyPr wrap="square" lIns="0" tIns="0" rIns="0" bIns="0" rtlCol="0">
              <a:spAutoFit/>
            </a:bodyPr>
            <a:lstStyle/>
            <a:p>
              <a:pPr algn="ctr"/>
              <a:r>
                <a:rPr lang="en-US" sz="1600" b="1" dirty="0" smtClean="0">
                  <a:solidFill>
                    <a:schemeClr val="bg1"/>
                  </a:solidFill>
                </a:rPr>
                <a:t>Environment</a:t>
              </a:r>
              <a:endParaRPr lang="en-US" sz="1600" b="1" dirty="0">
                <a:solidFill>
                  <a:schemeClr val="bg1"/>
                </a:solidFill>
              </a:endParaRPr>
            </a:p>
          </p:txBody>
        </p:sp>
      </p:grpSp>
      <p:grpSp>
        <p:nvGrpSpPr>
          <p:cNvPr id="49" name="Group 48"/>
          <p:cNvGrpSpPr/>
          <p:nvPr/>
        </p:nvGrpSpPr>
        <p:grpSpPr>
          <a:xfrm>
            <a:off x="5462589" y="4277812"/>
            <a:ext cx="1425575" cy="1338376"/>
            <a:chOff x="649288" y="4277812"/>
            <a:chExt cx="1425575" cy="1338376"/>
          </a:xfrm>
        </p:grpSpPr>
        <p:sp>
          <p:nvSpPr>
            <p:cNvPr id="50" name="TextBox 49"/>
            <p:cNvSpPr txBox="1"/>
            <p:nvPr/>
          </p:nvSpPr>
          <p:spPr>
            <a:xfrm>
              <a:off x="649288" y="4718506"/>
              <a:ext cx="1425575" cy="897682"/>
            </a:xfrm>
            <a:prstGeom prst="rect">
              <a:avLst/>
            </a:prstGeom>
            <a:noFill/>
          </p:spPr>
          <p:txBody>
            <a:bodyPr wrap="square" lIns="0" tIns="0" rIns="0" bIns="0" rtlCol="0">
              <a:spAutoFit/>
            </a:bodyPr>
            <a:lstStyle/>
            <a:p>
              <a:pPr>
                <a:lnSpc>
                  <a:spcPts val="1400"/>
                </a:lnSpc>
              </a:pPr>
              <a:r>
                <a:rPr lang="en-US" altLang="zh-CN" sz="1000" dirty="0">
                  <a:solidFill>
                    <a:schemeClr val="bg2"/>
                  </a:solidFill>
                </a:rPr>
                <a:t>Score from 1- 10 and do analysis on </a:t>
              </a:r>
              <a:r>
                <a:rPr lang="en-US" altLang="zh-CN" sz="1000" dirty="0" smtClean="0">
                  <a:solidFill>
                    <a:schemeClr val="bg2"/>
                  </a:solidFill>
                </a:rPr>
                <a:t>brand image  </a:t>
              </a:r>
              <a:r>
                <a:rPr lang="en-US" altLang="zh-CN" sz="1000" dirty="0">
                  <a:solidFill>
                    <a:schemeClr val="bg2"/>
                  </a:solidFill>
                </a:rPr>
                <a:t>in areas of </a:t>
              </a:r>
              <a:r>
                <a:rPr lang="en-US" altLang="zh-CN" sz="1000" b="1" dirty="0" smtClean="0"/>
                <a:t>high value sense, </a:t>
              </a:r>
              <a:r>
                <a:rPr lang="en-US" altLang="zh-CN" sz="1000" b="1" dirty="0"/>
                <a:t>popularity, </a:t>
              </a:r>
              <a:r>
                <a:rPr lang="en-US" altLang="zh-CN" sz="1000" b="1" dirty="0" smtClean="0"/>
                <a:t>likeness.</a:t>
              </a:r>
              <a:endParaRPr lang="en-US" sz="1000" b="1" dirty="0"/>
            </a:p>
          </p:txBody>
        </p:sp>
        <p:cxnSp>
          <p:nvCxnSpPr>
            <p:cNvPr id="51" name="Straight Connector 50"/>
            <p:cNvCxnSpPr/>
            <p:nvPr/>
          </p:nvCxnSpPr>
          <p:spPr>
            <a:xfrm>
              <a:off x="1272075" y="4624944"/>
              <a:ext cx="180000" cy="0"/>
            </a:xfrm>
            <a:prstGeom prst="line">
              <a:avLst/>
            </a:prstGeom>
            <a:ln w="254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649288" y="4277812"/>
              <a:ext cx="1425575" cy="246221"/>
            </a:xfrm>
            <a:prstGeom prst="rect">
              <a:avLst/>
            </a:prstGeom>
            <a:noFill/>
          </p:spPr>
          <p:txBody>
            <a:bodyPr wrap="square" lIns="0" tIns="0" rIns="0" bIns="0" rtlCol="0">
              <a:spAutoFit/>
            </a:bodyPr>
            <a:lstStyle/>
            <a:p>
              <a:pPr algn="ctr"/>
              <a:r>
                <a:rPr lang="en-US" sz="1600" b="1" dirty="0" smtClean="0">
                  <a:solidFill>
                    <a:schemeClr val="bg1"/>
                  </a:solidFill>
                </a:rPr>
                <a:t>Brand Image</a:t>
              </a:r>
              <a:endParaRPr lang="en-US" sz="1600" b="1" dirty="0">
                <a:solidFill>
                  <a:schemeClr val="bg1"/>
                </a:solidFill>
              </a:endParaRPr>
            </a:p>
          </p:txBody>
        </p:sp>
      </p:grpSp>
      <p:grpSp>
        <p:nvGrpSpPr>
          <p:cNvPr id="54" name="Group 53"/>
          <p:cNvGrpSpPr/>
          <p:nvPr/>
        </p:nvGrpSpPr>
        <p:grpSpPr>
          <a:xfrm>
            <a:off x="7069138" y="4277812"/>
            <a:ext cx="1425575" cy="1697448"/>
            <a:chOff x="649288" y="4277812"/>
            <a:chExt cx="1425575" cy="1697448"/>
          </a:xfrm>
        </p:grpSpPr>
        <p:sp>
          <p:nvSpPr>
            <p:cNvPr id="55" name="TextBox 54"/>
            <p:cNvSpPr txBox="1"/>
            <p:nvPr/>
          </p:nvSpPr>
          <p:spPr>
            <a:xfrm>
              <a:off x="649288" y="4718506"/>
              <a:ext cx="1425575" cy="1256754"/>
            </a:xfrm>
            <a:prstGeom prst="rect">
              <a:avLst/>
            </a:prstGeom>
            <a:noFill/>
          </p:spPr>
          <p:txBody>
            <a:bodyPr wrap="square" lIns="0" tIns="0" rIns="0" bIns="0" rtlCol="0">
              <a:spAutoFit/>
            </a:bodyPr>
            <a:lstStyle/>
            <a:p>
              <a:pPr>
                <a:lnSpc>
                  <a:spcPts val="1400"/>
                </a:lnSpc>
              </a:pPr>
              <a:r>
                <a:rPr lang="en-US" altLang="zh-CN" sz="1000" dirty="0">
                  <a:solidFill>
                    <a:schemeClr val="bg2"/>
                  </a:solidFill>
                </a:rPr>
                <a:t>Score from 1- 10 and do analysis on </a:t>
              </a:r>
              <a:r>
                <a:rPr lang="en-US" altLang="zh-CN" sz="1000" dirty="0" smtClean="0">
                  <a:solidFill>
                    <a:schemeClr val="bg2"/>
                  </a:solidFill>
                </a:rPr>
                <a:t>marketing in </a:t>
              </a:r>
              <a:r>
                <a:rPr lang="en-US" altLang="zh-CN" sz="1000" dirty="0">
                  <a:solidFill>
                    <a:schemeClr val="bg2"/>
                  </a:solidFill>
                </a:rPr>
                <a:t>areas </a:t>
              </a:r>
              <a:r>
                <a:rPr lang="en-US" altLang="zh-CN" sz="1000" dirty="0" smtClean="0">
                  <a:solidFill>
                    <a:schemeClr val="bg2"/>
                  </a:solidFill>
                </a:rPr>
                <a:t>of </a:t>
              </a:r>
              <a:r>
                <a:rPr lang="en-US" altLang="zh-CN" sz="1000" b="1" dirty="0" smtClean="0"/>
                <a:t>new product strategies, hot sale strategies, coupon and discounts ,credit member maintenance</a:t>
              </a:r>
              <a:endParaRPr lang="en-US" altLang="zh-CN" sz="1000" b="1" dirty="0"/>
            </a:p>
          </p:txBody>
        </p:sp>
        <p:cxnSp>
          <p:nvCxnSpPr>
            <p:cNvPr id="56" name="Straight Connector 55"/>
            <p:cNvCxnSpPr/>
            <p:nvPr/>
          </p:nvCxnSpPr>
          <p:spPr>
            <a:xfrm>
              <a:off x="1272075" y="4624944"/>
              <a:ext cx="180000" cy="0"/>
            </a:xfrm>
            <a:prstGeom prst="line">
              <a:avLst/>
            </a:prstGeom>
            <a:ln w="254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649288" y="4277812"/>
              <a:ext cx="1425575" cy="246221"/>
            </a:xfrm>
            <a:prstGeom prst="rect">
              <a:avLst/>
            </a:prstGeom>
            <a:noFill/>
          </p:spPr>
          <p:txBody>
            <a:bodyPr wrap="square" lIns="0" tIns="0" rIns="0" bIns="0" rtlCol="0">
              <a:spAutoFit/>
            </a:bodyPr>
            <a:lstStyle/>
            <a:p>
              <a:pPr algn="ctr"/>
              <a:r>
                <a:rPr lang="en-US" sz="1600" b="1" dirty="0" smtClean="0">
                  <a:solidFill>
                    <a:schemeClr val="bg1"/>
                  </a:solidFill>
                </a:rPr>
                <a:t>Marketing</a:t>
              </a:r>
              <a:endParaRPr lang="en-US" sz="1600" b="1" dirty="0">
                <a:solidFill>
                  <a:schemeClr val="bg1"/>
                </a:solidFill>
              </a:endParaRPr>
            </a:p>
          </p:txBody>
        </p:sp>
      </p:grpSp>
      <p:pic>
        <p:nvPicPr>
          <p:cNvPr id="9" name="图片 8"/>
          <p:cNvPicPr>
            <a:picLocks noChangeAspect="1"/>
          </p:cNvPicPr>
          <p:nvPr/>
        </p:nvPicPr>
        <p:blipFill>
          <a:blip r:embed="rId2"/>
          <a:stretch>
            <a:fillRect/>
          </a:stretch>
        </p:blipFill>
        <p:spPr>
          <a:xfrm>
            <a:off x="969544" y="2620271"/>
            <a:ext cx="851368" cy="851368"/>
          </a:xfrm>
          <a:prstGeom prst="rect">
            <a:avLst/>
          </a:prstGeom>
        </p:spPr>
      </p:pic>
      <p:pic>
        <p:nvPicPr>
          <p:cNvPr id="10" name="图片 9"/>
          <p:cNvPicPr>
            <a:picLocks noChangeAspect="1"/>
          </p:cNvPicPr>
          <p:nvPr/>
        </p:nvPicPr>
        <p:blipFill>
          <a:blip r:embed="rId3"/>
          <a:stretch>
            <a:fillRect/>
          </a:stretch>
        </p:blipFill>
        <p:spPr>
          <a:xfrm>
            <a:off x="2675221" y="2637434"/>
            <a:ext cx="753780" cy="753780"/>
          </a:xfrm>
          <a:prstGeom prst="rect">
            <a:avLst/>
          </a:prstGeom>
        </p:spPr>
      </p:pic>
      <p:pic>
        <p:nvPicPr>
          <p:cNvPr id="11" name="图片 10"/>
          <p:cNvPicPr>
            <a:picLocks noChangeAspect="1"/>
          </p:cNvPicPr>
          <p:nvPr/>
        </p:nvPicPr>
        <p:blipFill>
          <a:blip r:embed="rId4"/>
          <a:stretch>
            <a:fillRect/>
          </a:stretch>
        </p:blipFill>
        <p:spPr>
          <a:xfrm>
            <a:off x="4204831" y="2678786"/>
            <a:ext cx="734339" cy="734339"/>
          </a:xfrm>
          <a:prstGeom prst="rect">
            <a:avLst/>
          </a:prstGeom>
        </p:spPr>
      </p:pic>
      <p:pic>
        <p:nvPicPr>
          <p:cNvPr id="59" name="图片 58"/>
          <p:cNvPicPr>
            <a:picLocks noChangeAspect="1"/>
          </p:cNvPicPr>
          <p:nvPr/>
        </p:nvPicPr>
        <p:blipFill>
          <a:blip r:embed="rId5"/>
          <a:stretch>
            <a:fillRect/>
          </a:stretch>
        </p:blipFill>
        <p:spPr>
          <a:xfrm>
            <a:off x="5693996" y="2718268"/>
            <a:ext cx="892909" cy="606720"/>
          </a:xfrm>
          <a:prstGeom prst="rect">
            <a:avLst/>
          </a:prstGeom>
        </p:spPr>
      </p:pic>
      <p:pic>
        <p:nvPicPr>
          <p:cNvPr id="12" name="图片 11"/>
          <p:cNvPicPr>
            <a:picLocks noChangeAspect="1"/>
          </p:cNvPicPr>
          <p:nvPr/>
        </p:nvPicPr>
        <p:blipFill>
          <a:blip r:embed="rId6"/>
          <a:stretch>
            <a:fillRect/>
          </a:stretch>
        </p:blipFill>
        <p:spPr>
          <a:xfrm>
            <a:off x="7420942" y="2583561"/>
            <a:ext cx="825591" cy="825591"/>
          </a:xfrm>
          <a:prstGeom prst="rect">
            <a:avLst/>
          </a:prstGeom>
        </p:spPr>
      </p:pic>
    </p:spTree>
    <p:extLst>
      <p:ext uri="{BB962C8B-B14F-4D97-AF65-F5344CB8AC3E}">
        <p14:creationId xmlns:p14="http://schemas.microsoft.com/office/powerpoint/2010/main" val="2210052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Product Scoring</a:t>
            </a:r>
            <a:endParaRPr lang="zh-CN" altLang="en-US" dirty="0"/>
          </a:p>
        </p:txBody>
      </p:sp>
      <p:sp>
        <p:nvSpPr>
          <p:cNvPr id="4" name="灯片编号占位符 3"/>
          <p:cNvSpPr>
            <a:spLocks noGrp="1"/>
          </p:cNvSpPr>
          <p:nvPr>
            <p:ph type="sldNum" sz="quarter" idx="12"/>
          </p:nvPr>
        </p:nvSpPr>
        <p:spPr/>
        <p:txBody>
          <a:bodyPr/>
          <a:lstStyle/>
          <a:p>
            <a:fld id="{8409FBBB-C588-4B8D-A7FF-E25C81CC24C8}" type="slidenum">
              <a:rPr lang="en-US" smtClean="0"/>
              <a:t>5</a:t>
            </a:fld>
            <a:endParaRPr lang="en-US" dirty="0"/>
          </a:p>
        </p:txBody>
      </p:sp>
      <p:sp>
        <p:nvSpPr>
          <p:cNvPr id="5" name="文本占位符 4"/>
          <p:cNvSpPr>
            <a:spLocks noGrp="1"/>
          </p:cNvSpPr>
          <p:nvPr>
            <p:ph type="body" sz="quarter" idx="13"/>
          </p:nvPr>
        </p:nvSpPr>
        <p:spPr/>
        <p:txBody>
          <a:bodyPr/>
          <a:lstStyle/>
          <a:p>
            <a:r>
              <a:rPr lang="en-US" altLang="zh-CN" dirty="0"/>
              <a:t>Taking KFC, Burger King, Wallace, </a:t>
            </a:r>
            <a:r>
              <a:rPr lang="en-US" altLang="zh-CN" dirty="0" err="1"/>
              <a:t>Skader</a:t>
            </a:r>
            <a:r>
              <a:rPr lang="en-US" altLang="zh-CN" dirty="0"/>
              <a:t> as </a:t>
            </a:r>
            <a:r>
              <a:rPr lang="en-US" altLang="zh-CN" dirty="0" smtClean="0"/>
              <a:t>competitors, score from 1(bad\cheap) to 10(good\expensive).</a:t>
            </a:r>
            <a:endParaRPr lang="zh-CN" altLang="en-US" dirty="0"/>
          </a:p>
        </p:txBody>
      </p:sp>
      <p:grpSp>
        <p:nvGrpSpPr>
          <p:cNvPr id="23" name="组合 22"/>
          <p:cNvGrpSpPr/>
          <p:nvPr/>
        </p:nvGrpSpPr>
        <p:grpSpPr>
          <a:xfrm>
            <a:off x="932154" y="1467874"/>
            <a:ext cx="7156423" cy="4899059"/>
            <a:chOff x="932154" y="1467874"/>
            <a:chExt cx="7156423" cy="4899059"/>
          </a:xfrm>
        </p:grpSpPr>
        <p:pic>
          <p:nvPicPr>
            <p:cNvPr id="7" name="图片 6"/>
            <p:cNvPicPr>
              <a:picLocks noChangeAspect="1"/>
            </p:cNvPicPr>
            <p:nvPr/>
          </p:nvPicPr>
          <p:blipFill>
            <a:blip r:embed="rId2"/>
            <a:stretch>
              <a:fillRect/>
            </a:stretch>
          </p:blipFill>
          <p:spPr>
            <a:xfrm>
              <a:off x="4732015" y="1542714"/>
              <a:ext cx="584063" cy="396863"/>
            </a:xfrm>
            <a:prstGeom prst="rect">
              <a:avLst/>
            </a:prstGeom>
          </p:spPr>
        </p:pic>
        <p:pic>
          <p:nvPicPr>
            <p:cNvPr id="11" name="图片 10"/>
            <p:cNvPicPr>
              <a:picLocks noChangeAspect="1"/>
            </p:cNvPicPr>
            <p:nvPr/>
          </p:nvPicPr>
          <p:blipFill>
            <a:blip r:embed="rId3"/>
            <a:stretch>
              <a:fillRect/>
            </a:stretch>
          </p:blipFill>
          <p:spPr>
            <a:xfrm>
              <a:off x="3894925" y="1498601"/>
              <a:ext cx="580673" cy="458732"/>
            </a:xfrm>
            <a:prstGeom prst="rect">
              <a:avLst/>
            </a:prstGeom>
          </p:spPr>
        </p:pic>
        <p:pic>
          <p:nvPicPr>
            <p:cNvPr id="1026" name="Picture 2" descr="https://www.bkchina.cn/website/new/images/logo_im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2876" y="1473804"/>
              <a:ext cx="420472" cy="46410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p:cNvGrpSpPr/>
            <p:nvPr/>
          </p:nvGrpSpPr>
          <p:grpSpPr>
            <a:xfrm>
              <a:off x="6630772" y="1467874"/>
              <a:ext cx="563698" cy="489459"/>
              <a:chOff x="6630772" y="1467874"/>
              <a:chExt cx="563698" cy="489459"/>
            </a:xfrm>
          </p:grpSpPr>
          <p:pic>
            <p:nvPicPr>
              <p:cNvPr id="13" name="图片 12"/>
              <p:cNvPicPr>
                <a:picLocks noChangeAspect="1"/>
              </p:cNvPicPr>
              <p:nvPr/>
            </p:nvPicPr>
            <p:blipFill rotWithShape="1">
              <a:blip r:embed="rId5"/>
              <a:srcRect r="60936" b="-2421"/>
              <a:stretch/>
            </p:blipFill>
            <p:spPr>
              <a:xfrm>
                <a:off x="6764784" y="1467874"/>
                <a:ext cx="301842" cy="234508"/>
              </a:xfrm>
              <a:prstGeom prst="rect">
                <a:avLst/>
              </a:prstGeom>
            </p:spPr>
          </p:pic>
          <p:pic>
            <p:nvPicPr>
              <p:cNvPr id="15" name="图片 14"/>
              <p:cNvPicPr>
                <a:picLocks noChangeAspect="1"/>
              </p:cNvPicPr>
              <p:nvPr/>
            </p:nvPicPr>
            <p:blipFill rotWithShape="1">
              <a:blip r:embed="rId5"/>
              <a:srcRect l="37792" t="8667"/>
              <a:stretch/>
            </p:blipFill>
            <p:spPr>
              <a:xfrm>
                <a:off x="6630772" y="1712094"/>
                <a:ext cx="563698" cy="245239"/>
              </a:xfrm>
              <a:prstGeom prst="rect">
                <a:avLst/>
              </a:prstGeom>
            </p:spPr>
          </p:pic>
        </p:grpSp>
        <p:pic>
          <p:nvPicPr>
            <p:cNvPr id="14" name="图片 13"/>
            <p:cNvPicPr>
              <a:picLocks noChangeAspect="1"/>
            </p:cNvPicPr>
            <p:nvPr/>
          </p:nvPicPr>
          <p:blipFill>
            <a:blip r:embed="rId6"/>
            <a:stretch>
              <a:fillRect/>
            </a:stretch>
          </p:blipFill>
          <p:spPr>
            <a:xfrm>
              <a:off x="7407868" y="1641958"/>
              <a:ext cx="660712" cy="203923"/>
            </a:xfrm>
            <a:prstGeom prst="rect">
              <a:avLst/>
            </a:prstGeom>
          </p:spPr>
        </p:pic>
        <p:pic>
          <p:nvPicPr>
            <p:cNvPr id="18" name="图片 17"/>
            <p:cNvPicPr>
              <a:picLocks noChangeAspect="1"/>
            </p:cNvPicPr>
            <p:nvPr/>
          </p:nvPicPr>
          <p:blipFill rotWithShape="1">
            <a:blip r:embed="rId7"/>
            <a:srcRect l="214" r="1"/>
            <a:stretch/>
          </p:blipFill>
          <p:spPr>
            <a:xfrm>
              <a:off x="932154" y="2055376"/>
              <a:ext cx="7156423" cy="4311557"/>
            </a:xfrm>
            <a:prstGeom prst="rect">
              <a:avLst/>
            </a:prstGeom>
            <a:ln>
              <a:noFill/>
            </a:ln>
            <a:effectLst>
              <a:outerShdw blurRad="292100" dist="139700" dir="2700000" algn="tl" rotWithShape="0">
                <a:srgbClr val="333333">
                  <a:alpha val="65000"/>
                </a:srgbClr>
              </a:outerShdw>
            </a:effectLst>
          </p:spPr>
        </p:pic>
      </p:grpSp>
    </p:spTree>
    <p:extLst>
      <p:ext uri="{BB962C8B-B14F-4D97-AF65-F5344CB8AC3E}">
        <p14:creationId xmlns:p14="http://schemas.microsoft.com/office/powerpoint/2010/main" val="16918350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Product Ranking</a:t>
            </a:r>
            <a:endParaRPr lang="zh-CN" altLang="en-US" dirty="0"/>
          </a:p>
        </p:txBody>
      </p:sp>
      <p:sp>
        <p:nvSpPr>
          <p:cNvPr id="4" name="灯片编号占位符 3"/>
          <p:cNvSpPr>
            <a:spLocks noGrp="1"/>
          </p:cNvSpPr>
          <p:nvPr>
            <p:ph type="sldNum" sz="quarter" idx="12"/>
          </p:nvPr>
        </p:nvSpPr>
        <p:spPr/>
        <p:txBody>
          <a:bodyPr/>
          <a:lstStyle/>
          <a:p>
            <a:fld id="{8409FBBB-C588-4B8D-A7FF-E25C81CC24C8}" type="slidenum">
              <a:rPr lang="en-US" smtClean="0"/>
              <a:t>6</a:t>
            </a:fld>
            <a:endParaRPr lang="en-US" dirty="0"/>
          </a:p>
        </p:txBody>
      </p:sp>
      <p:sp>
        <p:nvSpPr>
          <p:cNvPr id="5" name="文本占位符 4"/>
          <p:cNvSpPr>
            <a:spLocks noGrp="1"/>
          </p:cNvSpPr>
          <p:nvPr>
            <p:ph type="body" sz="quarter" idx="13"/>
          </p:nvPr>
        </p:nvSpPr>
        <p:spPr/>
        <p:txBody>
          <a:bodyPr/>
          <a:lstStyle/>
          <a:p>
            <a:endParaRPr lang="zh-CN" altLang="en-US" dirty="0"/>
          </a:p>
        </p:txBody>
      </p:sp>
      <p:pic>
        <p:nvPicPr>
          <p:cNvPr id="6" name="图片 5"/>
          <p:cNvPicPr>
            <a:picLocks noChangeAspect="1"/>
          </p:cNvPicPr>
          <p:nvPr/>
        </p:nvPicPr>
        <p:blipFill rotWithShape="1">
          <a:blip r:embed="rId2"/>
          <a:srcRect l="271"/>
          <a:stretch/>
        </p:blipFill>
        <p:spPr>
          <a:xfrm>
            <a:off x="2872208" y="1537758"/>
            <a:ext cx="5804008" cy="4829175"/>
          </a:xfrm>
          <a:prstGeom prst="rect">
            <a:avLst/>
          </a:prstGeom>
          <a:ln>
            <a:noFill/>
          </a:ln>
          <a:effectLst>
            <a:outerShdw blurRad="292100" dist="139700" dir="2700000" algn="tl" rotWithShape="0">
              <a:srgbClr val="333333">
                <a:alpha val="65000"/>
              </a:srgbClr>
            </a:outerShdw>
          </a:effectLst>
        </p:spPr>
      </p:pic>
      <p:sp>
        <p:nvSpPr>
          <p:cNvPr id="9" name="文本框 8"/>
          <p:cNvSpPr txBox="1"/>
          <p:nvPr/>
        </p:nvSpPr>
        <p:spPr>
          <a:xfrm>
            <a:off x="318225" y="1537758"/>
            <a:ext cx="2442730" cy="3816429"/>
          </a:xfrm>
          <a:prstGeom prst="rect">
            <a:avLst/>
          </a:prstGeom>
          <a:noFill/>
        </p:spPr>
        <p:txBody>
          <a:bodyPr wrap="square" rtlCol="0">
            <a:spAutoFit/>
          </a:bodyPr>
          <a:lstStyle/>
          <a:p>
            <a:r>
              <a:rPr lang="en-US" altLang="zh-CN" sz="1400" dirty="0"/>
              <a:t>As shown </a:t>
            </a:r>
            <a:r>
              <a:rPr lang="en-US" altLang="zh-CN" sz="1400" dirty="0" smtClean="0"/>
              <a:t>left, we will know:</a:t>
            </a:r>
            <a:endParaRPr lang="en-US" altLang="zh-CN" sz="1400" b="1" dirty="0" smtClean="0"/>
          </a:p>
          <a:p>
            <a:pPr marL="285750" indent="-285750">
              <a:buFont typeface="Arial" panose="020B0604020202020204" pitchFamily="34" charset="0"/>
              <a:buChar char="•"/>
            </a:pPr>
            <a:r>
              <a:rPr lang="en-US" altLang="zh-CN" sz="1200" b="1" dirty="0" smtClean="0"/>
              <a:t>KFC &amp; Burger King</a:t>
            </a:r>
            <a:r>
              <a:rPr lang="en-US" altLang="zh-CN" sz="1200" dirty="0" smtClean="0"/>
              <a:t> do better comprehensively in products than </a:t>
            </a:r>
            <a:r>
              <a:rPr lang="en-US" altLang="zh-CN" sz="1200" b="1" dirty="0" smtClean="0"/>
              <a:t>McDonald’s.</a:t>
            </a:r>
          </a:p>
          <a:p>
            <a:pPr marL="285750" indent="-285750">
              <a:buFont typeface="Arial" panose="020B0604020202020204" pitchFamily="34" charset="0"/>
              <a:buChar char="•"/>
            </a:pPr>
            <a:endParaRPr lang="en-US" altLang="zh-CN" sz="1200" dirty="0" smtClean="0"/>
          </a:p>
          <a:p>
            <a:pPr marL="285750" indent="-285750">
              <a:buFont typeface="Arial" panose="020B0604020202020204" pitchFamily="34" charset="0"/>
              <a:buChar char="•"/>
            </a:pPr>
            <a:r>
              <a:rPr lang="en-US" altLang="zh-CN" sz="1200" b="1" dirty="0" smtClean="0"/>
              <a:t>KFC, Burger King </a:t>
            </a:r>
            <a:r>
              <a:rPr lang="en-US" altLang="zh-CN" sz="1200" dirty="0" smtClean="0"/>
              <a:t>and even </a:t>
            </a:r>
            <a:r>
              <a:rPr lang="en-US" altLang="zh-CN" sz="1200" b="1" dirty="0" err="1" smtClean="0"/>
              <a:t>Skader</a:t>
            </a:r>
            <a:r>
              <a:rPr lang="en-US" altLang="zh-CN" sz="1200" b="1" dirty="0" smtClean="0"/>
              <a:t> </a:t>
            </a:r>
            <a:r>
              <a:rPr lang="en-US" altLang="zh-CN" sz="1200" dirty="0" smtClean="0"/>
              <a:t>has featured and top ranking product series. </a:t>
            </a:r>
            <a:r>
              <a:rPr lang="en-US" altLang="zh-CN" sz="1200" b="1" dirty="0" smtClean="0"/>
              <a:t>McDonald’s</a:t>
            </a:r>
            <a:r>
              <a:rPr lang="en-US" altLang="zh-CN" sz="1200" dirty="0" smtClean="0"/>
              <a:t> doesn’t take the first place in any product series.</a:t>
            </a:r>
          </a:p>
          <a:p>
            <a:pPr marL="285750" indent="-285750">
              <a:buFont typeface="Arial" panose="020B0604020202020204" pitchFamily="34" charset="0"/>
              <a:buChar char="•"/>
            </a:pPr>
            <a:endParaRPr lang="en-US" altLang="zh-CN" sz="1200" b="1" dirty="0" smtClean="0"/>
          </a:p>
          <a:p>
            <a:pPr marL="285750" indent="-285750">
              <a:buFont typeface="Arial" panose="020B0604020202020204" pitchFamily="34" charset="0"/>
              <a:buChar char="•"/>
            </a:pPr>
            <a:r>
              <a:rPr lang="en-US" altLang="zh-CN" sz="1200" dirty="0" smtClean="0"/>
              <a:t>According to the score table, </a:t>
            </a:r>
            <a:r>
              <a:rPr lang="en-US" altLang="zh-CN" sz="1200" b="1" dirty="0" smtClean="0"/>
              <a:t>McDonald’s </a:t>
            </a:r>
            <a:r>
              <a:rPr lang="en-US" altLang="zh-CN" sz="1200" dirty="0" smtClean="0"/>
              <a:t>is weak in:</a:t>
            </a:r>
          </a:p>
          <a:p>
            <a:pPr marL="742950" lvl="1" indent="-285750">
              <a:buFont typeface="Arial" panose="020B0604020202020204" pitchFamily="34" charset="0"/>
              <a:buChar char="•"/>
            </a:pPr>
            <a:r>
              <a:rPr lang="en-US" altLang="zh-CN" sz="1200" dirty="0"/>
              <a:t>B</a:t>
            </a:r>
            <a:r>
              <a:rPr lang="en-US" altLang="zh-CN" sz="1200" dirty="0" smtClean="0"/>
              <a:t>urgers’ variety and taste</a:t>
            </a:r>
          </a:p>
          <a:p>
            <a:pPr marL="742950" lvl="1" indent="-285750">
              <a:buFont typeface="Arial" panose="020B0604020202020204" pitchFamily="34" charset="0"/>
              <a:buChar char="•"/>
            </a:pPr>
            <a:r>
              <a:rPr lang="en-US" altLang="zh-CN" sz="1200" dirty="0" smtClean="0"/>
              <a:t>Chips’ taste,</a:t>
            </a:r>
          </a:p>
          <a:p>
            <a:pPr marL="742950" lvl="1" indent="-285750">
              <a:buFont typeface="Arial" panose="020B0604020202020204" pitchFamily="34" charset="0"/>
              <a:buChar char="•"/>
            </a:pPr>
            <a:r>
              <a:rPr lang="en-US" altLang="zh-CN" sz="1200" dirty="0" smtClean="0"/>
              <a:t>Chicken taste</a:t>
            </a:r>
          </a:p>
          <a:p>
            <a:pPr marL="742950" lvl="1" indent="-285750">
              <a:buFont typeface="Arial" panose="020B0604020202020204" pitchFamily="34" charset="0"/>
              <a:buChar char="•"/>
            </a:pPr>
            <a:r>
              <a:rPr lang="en-US" altLang="zh-CN" sz="1200" dirty="0" smtClean="0"/>
              <a:t>Drinks’ variety.</a:t>
            </a:r>
            <a:endParaRPr lang="en-US" altLang="zh-CN" sz="1200" dirty="0"/>
          </a:p>
          <a:p>
            <a:pPr marL="285750" indent="-285750">
              <a:buFont typeface="Arial" panose="020B0604020202020204" pitchFamily="34" charset="0"/>
              <a:buChar char="•"/>
            </a:pPr>
            <a:endParaRPr lang="zh-CN" altLang="en-US" sz="1200" b="1" dirty="0"/>
          </a:p>
        </p:txBody>
      </p:sp>
    </p:spTree>
    <p:extLst>
      <p:ext uri="{BB962C8B-B14F-4D97-AF65-F5344CB8AC3E}">
        <p14:creationId xmlns:p14="http://schemas.microsoft.com/office/powerpoint/2010/main" val="22437212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Comprehensive Scoring</a:t>
            </a:r>
            <a:endParaRPr lang="zh-CN" altLang="en-US" dirty="0"/>
          </a:p>
        </p:txBody>
      </p:sp>
      <p:sp>
        <p:nvSpPr>
          <p:cNvPr id="4" name="灯片编号占位符 3"/>
          <p:cNvSpPr>
            <a:spLocks noGrp="1"/>
          </p:cNvSpPr>
          <p:nvPr>
            <p:ph type="sldNum" sz="quarter" idx="12"/>
          </p:nvPr>
        </p:nvSpPr>
        <p:spPr/>
        <p:txBody>
          <a:bodyPr/>
          <a:lstStyle/>
          <a:p>
            <a:fld id="{8409FBBB-C588-4B8D-A7FF-E25C81CC24C8}" type="slidenum">
              <a:rPr lang="en-US" smtClean="0"/>
              <a:t>7</a:t>
            </a:fld>
            <a:endParaRPr lang="en-US" dirty="0"/>
          </a:p>
        </p:txBody>
      </p:sp>
      <p:sp>
        <p:nvSpPr>
          <p:cNvPr id="5" name="文本占位符 4"/>
          <p:cNvSpPr>
            <a:spLocks noGrp="1"/>
          </p:cNvSpPr>
          <p:nvPr>
            <p:ph type="body" sz="quarter" idx="13"/>
          </p:nvPr>
        </p:nvSpPr>
        <p:spPr/>
        <p:txBody>
          <a:bodyPr/>
          <a:lstStyle/>
          <a:p>
            <a:r>
              <a:rPr lang="en-US" altLang="zh-CN" dirty="0"/>
              <a:t>Taking KFC, Burger King, Wallace, </a:t>
            </a:r>
            <a:r>
              <a:rPr lang="en-US" altLang="zh-CN" dirty="0" err="1"/>
              <a:t>Skader</a:t>
            </a:r>
            <a:r>
              <a:rPr lang="en-US" altLang="zh-CN" dirty="0"/>
              <a:t> as </a:t>
            </a:r>
            <a:r>
              <a:rPr lang="en-US" altLang="zh-CN" dirty="0" smtClean="0"/>
              <a:t>competitors, score from 1(bad) to 10(good).</a:t>
            </a:r>
            <a:endParaRPr lang="zh-CN" altLang="en-US" dirty="0"/>
          </a:p>
        </p:txBody>
      </p:sp>
      <p:grpSp>
        <p:nvGrpSpPr>
          <p:cNvPr id="9" name="组合 8"/>
          <p:cNvGrpSpPr/>
          <p:nvPr/>
        </p:nvGrpSpPr>
        <p:grpSpPr>
          <a:xfrm>
            <a:off x="611187" y="988830"/>
            <a:ext cx="7921625" cy="3830684"/>
            <a:chOff x="710780" y="1467874"/>
            <a:chExt cx="7401345" cy="3654542"/>
          </a:xfrm>
        </p:grpSpPr>
        <p:pic>
          <p:nvPicPr>
            <p:cNvPr id="7" name="图片 6"/>
            <p:cNvPicPr>
              <a:picLocks noChangeAspect="1"/>
            </p:cNvPicPr>
            <p:nvPr/>
          </p:nvPicPr>
          <p:blipFill>
            <a:blip r:embed="rId2"/>
            <a:stretch>
              <a:fillRect/>
            </a:stretch>
          </p:blipFill>
          <p:spPr>
            <a:xfrm>
              <a:off x="4714259" y="1542714"/>
              <a:ext cx="584063" cy="396863"/>
            </a:xfrm>
            <a:prstGeom prst="rect">
              <a:avLst/>
            </a:prstGeom>
          </p:spPr>
        </p:pic>
        <p:pic>
          <p:nvPicPr>
            <p:cNvPr id="11" name="图片 10"/>
            <p:cNvPicPr>
              <a:picLocks noChangeAspect="1"/>
            </p:cNvPicPr>
            <p:nvPr/>
          </p:nvPicPr>
          <p:blipFill>
            <a:blip r:embed="rId3"/>
            <a:stretch>
              <a:fillRect/>
            </a:stretch>
          </p:blipFill>
          <p:spPr>
            <a:xfrm>
              <a:off x="3894925" y="1498601"/>
              <a:ext cx="580673" cy="458732"/>
            </a:xfrm>
            <a:prstGeom prst="rect">
              <a:avLst/>
            </a:prstGeom>
          </p:spPr>
        </p:pic>
        <p:pic>
          <p:nvPicPr>
            <p:cNvPr id="1026" name="Picture 2" descr="https://www.bkchina.cn/website/new/images/logo_img.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22876" y="1473804"/>
              <a:ext cx="420472" cy="46410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组合 21"/>
            <p:cNvGrpSpPr/>
            <p:nvPr/>
          </p:nvGrpSpPr>
          <p:grpSpPr>
            <a:xfrm>
              <a:off x="6630772" y="1467874"/>
              <a:ext cx="563698" cy="489459"/>
              <a:chOff x="6630772" y="1467874"/>
              <a:chExt cx="563698" cy="489459"/>
            </a:xfrm>
          </p:grpSpPr>
          <p:pic>
            <p:nvPicPr>
              <p:cNvPr id="13" name="图片 12"/>
              <p:cNvPicPr>
                <a:picLocks noChangeAspect="1"/>
              </p:cNvPicPr>
              <p:nvPr/>
            </p:nvPicPr>
            <p:blipFill rotWithShape="1">
              <a:blip r:embed="rId5"/>
              <a:srcRect r="60936" b="-2421"/>
              <a:stretch/>
            </p:blipFill>
            <p:spPr>
              <a:xfrm>
                <a:off x="6764784" y="1467874"/>
                <a:ext cx="301842" cy="234508"/>
              </a:xfrm>
              <a:prstGeom prst="rect">
                <a:avLst/>
              </a:prstGeom>
            </p:spPr>
          </p:pic>
          <p:pic>
            <p:nvPicPr>
              <p:cNvPr id="15" name="图片 14"/>
              <p:cNvPicPr>
                <a:picLocks noChangeAspect="1"/>
              </p:cNvPicPr>
              <p:nvPr/>
            </p:nvPicPr>
            <p:blipFill rotWithShape="1">
              <a:blip r:embed="rId5"/>
              <a:srcRect l="37792" t="8667"/>
              <a:stretch/>
            </p:blipFill>
            <p:spPr>
              <a:xfrm>
                <a:off x="6630772" y="1712094"/>
                <a:ext cx="563698" cy="245239"/>
              </a:xfrm>
              <a:prstGeom prst="rect">
                <a:avLst/>
              </a:prstGeom>
            </p:spPr>
          </p:pic>
        </p:grpSp>
        <p:pic>
          <p:nvPicPr>
            <p:cNvPr id="14" name="图片 13"/>
            <p:cNvPicPr>
              <a:picLocks noChangeAspect="1"/>
            </p:cNvPicPr>
            <p:nvPr/>
          </p:nvPicPr>
          <p:blipFill>
            <a:blip r:embed="rId6"/>
            <a:stretch>
              <a:fillRect/>
            </a:stretch>
          </p:blipFill>
          <p:spPr>
            <a:xfrm>
              <a:off x="7407868" y="1641958"/>
              <a:ext cx="660712" cy="203923"/>
            </a:xfrm>
            <a:prstGeom prst="rect">
              <a:avLst/>
            </a:prstGeom>
          </p:spPr>
        </p:pic>
        <p:pic>
          <p:nvPicPr>
            <p:cNvPr id="8" name="图片 7"/>
            <p:cNvPicPr>
              <a:picLocks noChangeAspect="1"/>
            </p:cNvPicPr>
            <p:nvPr/>
          </p:nvPicPr>
          <p:blipFill rotWithShape="1">
            <a:blip r:embed="rId7"/>
            <a:srcRect t="1443"/>
            <a:stretch/>
          </p:blipFill>
          <p:spPr>
            <a:xfrm>
              <a:off x="710780" y="2000981"/>
              <a:ext cx="7401345" cy="3121435"/>
            </a:xfrm>
            <a:prstGeom prst="rect">
              <a:avLst/>
            </a:prstGeom>
            <a:ln>
              <a:noFill/>
            </a:ln>
            <a:effectLst>
              <a:outerShdw blurRad="292100" dist="139700" dir="2700000" algn="tl" rotWithShape="0">
                <a:srgbClr val="333333">
                  <a:alpha val="65000"/>
                </a:srgbClr>
              </a:outerShdw>
            </a:effectLst>
          </p:spPr>
        </p:pic>
      </p:grpSp>
      <p:sp>
        <p:nvSpPr>
          <p:cNvPr id="10" name="文本框 9"/>
          <p:cNvSpPr txBox="1"/>
          <p:nvPr/>
        </p:nvSpPr>
        <p:spPr>
          <a:xfrm>
            <a:off x="611187" y="4933905"/>
            <a:ext cx="8078678" cy="1785104"/>
          </a:xfrm>
          <a:prstGeom prst="rect">
            <a:avLst/>
          </a:prstGeom>
          <a:noFill/>
        </p:spPr>
        <p:txBody>
          <a:bodyPr wrap="square" rtlCol="0">
            <a:spAutoFit/>
          </a:bodyPr>
          <a:lstStyle/>
          <a:p>
            <a:r>
              <a:rPr lang="en-US" altLang="zh-CN" sz="1400" dirty="0" smtClean="0"/>
              <a:t>As indicated above:</a:t>
            </a:r>
          </a:p>
          <a:p>
            <a:pPr marL="285750" indent="-285750">
              <a:buFont typeface="Arial" panose="020B0604020202020204" pitchFamily="34" charset="0"/>
              <a:buChar char="•"/>
            </a:pPr>
            <a:r>
              <a:rPr lang="en-US" altLang="zh-CN" sz="1200" dirty="0" smtClean="0"/>
              <a:t>Comprehensively, McDonald take an </a:t>
            </a:r>
            <a:r>
              <a:rPr lang="en-US" altLang="zh-CN" sz="1200" b="1" dirty="0" smtClean="0">
                <a:solidFill>
                  <a:srgbClr val="FF0000"/>
                </a:solidFill>
              </a:rPr>
              <a:t>above-average place</a:t>
            </a:r>
            <a:r>
              <a:rPr lang="en-US" altLang="zh-CN" sz="1200" dirty="0" smtClean="0">
                <a:solidFill>
                  <a:srgbClr val="FF0000"/>
                </a:solidFill>
              </a:rPr>
              <a:t> </a:t>
            </a:r>
            <a:r>
              <a:rPr lang="en-US" altLang="zh-CN" sz="1200" dirty="0" smtClean="0"/>
              <a:t>in service, environment, Brand Image and Marketing.</a:t>
            </a:r>
          </a:p>
          <a:p>
            <a:pPr marL="285750" indent="-285750">
              <a:buFont typeface="Arial" panose="020B0604020202020204" pitchFamily="34" charset="0"/>
              <a:buChar char="•"/>
            </a:pPr>
            <a:r>
              <a:rPr lang="en-US" altLang="zh-CN" sz="1200" dirty="0" smtClean="0"/>
              <a:t>Typically, the same as </a:t>
            </a:r>
            <a:r>
              <a:rPr lang="en-US" altLang="zh-CN" sz="1200" b="1" dirty="0" smtClean="0"/>
              <a:t>KFC, Burger King</a:t>
            </a:r>
            <a:r>
              <a:rPr lang="en-US" altLang="zh-CN" sz="1200" dirty="0" smtClean="0"/>
              <a:t>, McDonald’s is </a:t>
            </a:r>
            <a:r>
              <a:rPr lang="en-US" altLang="zh-CN" sz="1200" b="1" dirty="0" smtClean="0">
                <a:solidFill>
                  <a:srgbClr val="FF0000"/>
                </a:solidFill>
              </a:rPr>
              <a:t>weak in customer stickiness</a:t>
            </a:r>
            <a:r>
              <a:rPr lang="en-US" altLang="zh-CN" sz="1200" dirty="0" smtClean="0"/>
              <a:t>.</a:t>
            </a:r>
          </a:p>
          <a:p>
            <a:pPr marL="285750" indent="-285750">
              <a:buFont typeface="Arial" panose="020B0604020202020204" pitchFamily="34" charset="0"/>
              <a:buChar char="•"/>
            </a:pPr>
            <a:r>
              <a:rPr lang="en-US" altLang="zh-CN" sz="1200" dirty="0" smtClean="0"/>
              <a:t>Just for </a:t>
            </a:r>
            <a:r>
              <a:rPr lang="en-US" altLang="zh-CN" sz="1200" b="1" dirty="0" smtClean="0"/>
              <a:t>McDonald’s</a:t>
            </a:r>
            <a:r>
              <a:rPr lang="en-US" altLang="zh-CN" sz="1200" dirty="0" smtClean="0"/>
              <a:t>, products that show high value of brands and enhance popularity and likeness need developing. Meanwhile, these successfully tested </a:t>
            </a:r>
            <a:r>
              <a:rPr lang="en-US" altLang="zh-CN" sz="1200" dirty="0"/>
              <a:t>new </a:t>
            </a:r>
            <a:r>
              <a:rPr lang="en-US" altLang="zh-CN" sz="1200" dirty="0" smtClean="0"/>
              <a:t>products could relatively set as a high price product to enhance the high value sense of the brand.</a:t>
            </a:r>
          </a:p>
          <a:p>
            <a:pPr marL="285750" indent="-285750">
              <a:buFont typeface="Arial" panose="020B0604020202020204" pitchFamily="34" charset="0"/>
              <a:buChar char="•"/>
            </a:pPr>
            <a:r>
              <a:rPr lang="en-US" altLang="zh-CN" sz="1200" dirty="0" smtClean="0"/>
              <a:t>Another</a:t>
            </a:r>
            <a:r>
              <a:rPr lang="en-US" altLang="zh-CN" sz="1200" b="1" dirty="0" smtClean="0">
                <a:solidFill>
                  <a:srgbClr val="FF0000"/>
                </a:solidFill>
              </a:rPr>
              <a:t>, </a:t>
            </a:r>
            <a:r>
              <a:rPr lang="en-US" altLang="zh-CN" sz="1200" dirty="0" smtClean="0"/>
              <a:t>hot sales strategies are the key point of driving stable cash flow and rich revenue. And on the base of high value sense, coupons &amp; discounts, and Credit Member Strategies could better lock the customers and maintain the loyalty.</a:t>
            </a:r>
          </a:p>
        </p:txBody>
      </p:sp>
    </p:spTree>
    <p:extLst>
      <p:ext uri="{BB962C8B-B14F-4D97-AF65-F5344CB8AC3E}">
        <p14:creationId xmlns:p14="http://schemas.microsoft.com/office/powerpoint/2010/main" val="26893999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nSpc>
                <a:spcPts val="700"/>
              </a:lnSpc>
            </a:pPr>
            <a:r>
              <a:rPr lang="en-US" altLang="zh-CN" dirty="0"/>
              <a:t>PART </a:t>
            </a:r>
            <a:r>
              <a:rPr lang="en-US" altLang="zh-CN" dirty="0" smtClean="0"/>
              <a:t>II </a:t>
            </a:r>
            <a:r>
              <a:rPr lang="en-US" altLang="zh-CN" dirty="0"/>
              <a:t>– Suggestions</a:t>
            </a:r>
          </a:p>
        </p:txBody>
      </p:sp>
    </p:spTree>
    <p:extLst>
      <p:ext uri="{BB962C8B-B14F-4D97-AF65-F5344CB8AC3E}">
        <p14:creationId xmlns:p14="http://schemas.microsoft.com/office/powerpoint/2010/main" val="7272412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Analytical Conclusion</a:t>
            </a:r>
            <a:endParaRPr lang="en-US" dirty="0"/>
          </a:p>
        </p:txBody>
      </p:sp>
      <p:sp>
        <p:nvSpPr>
          <p:cNvPr id="3" name="Footer Placeholder 2"/>
          <p:cNvSpPr>
            <a:spLocks noGrp="1"/>
          </p:cNvSpPr>
          <p:nvPr>
            <p:ph type="ftr" sz="quarter" idx="4294967295"/>
          </p:nvPr>
        </p:nvSpPr>
        <p:spPr>
          <a:xfrm>
            <a:off x="5520266" y="6366933"/>
            <a:ext cx="2802467" cy="491068"/>
          </a:xfrm>
        </p:spPr>
        <p:txBody>
          <a:bodyPr/>
          <a:lstStyle/>
          <a:p>
            <a:endParaRPr lang="en-US" dirty="0"/>
          </a:p>
        </p:txBody>
      </p:sp>
      <p:sp>
        <p:nvSpPr>
          <p:cNvPr id="4" name="Slide Number Placeholder 3"/>
          <p:cNvSpPr>
            <a:spLocks noGrp="1"/>
          </p:cNvSpPr>
          <p:nvPr>
            <p:ph type="sldNum" sz="quarter" idx="12"/>
          </p:nvPr>
        </p:nvSpPr>
        <p:spPr/>
        <p:txBody>
          <a:bodyPr/>
          <a:lstStyle/>
          <a:p>
            <a:fld id="{8409FBBB-C588-4B8D-A7FF-E25C81CC24C8}" type="slidenum">
              <a:rPr lang="en-US" smtClean="0"/>
              <a:t>9</a:t>
            </a:fld>
            <a:endParaRPr lang="en-US"/>
          </a:p>
        </p:txBody>
      </p:sp>
      <p:sp>
        <p:nvSpPr>
          <p:cNvPr id="5" name="Text Placeholder 4"/>
          <p:cNvSpPr>
            <a:spLocks noGrp="1"/>
          </p:cNvSpPr>
          <p:nvPr>
            <p:ph type="body" sz="quarter" idx="13"/>
          </p:nvPr>
        </p:nvSpPr>
        <p:spPr/>
        <p:txBody>
          <a:bodyPr/>
          <a:lstStyle/>
          <a:p>
            <a:r>
              <a:rPr lang="en-US" altLang="ko-KR" dirty="0" smtClean="0"/>
              <a:t>This part will have a conclusion on disadvantages of McDonald’s that has been presented at Part I, in order to have a highlight on these points and accordingly make some optimization suggestions on next slides.</a:t>
            </a:r>
            <a:endParaRPr lang="en-US" altLang="ko-KR" dirty="0"/>
          </a:p>
        </p:txBody>
      </p:sp>
      <p:sp>
        <p:nvSpPr>
          <p:cNvPr id="8" name="TextBox 7"/>
          <p:cNvSpPr txBox="1"/>
          <p:nvPr/>
        </p:nvSpPr>
        <p:spPr>
          <a:xfrm>
            <a:off x="2864067" y="1930241"/>
            <a:ext cx="906966" cy="246221"/>
          </a:xfrm>
          <a:prstGeom prst="rect">
            <a:avLst/>
          </a:prstGeom>
          <a:noFill/>
        </p:spPr>
        <p:txBody>
          <a:bodyPr wrap="square" lIns="0" tIns="0" rIns="0" bIns="0" rtlCol="0">
            <a:spAutoFit/>
          </a:bodyPr>
          <a:lstStyle/>
          <a:p>
            <a:r>
              <a:rPr lang="en-US" altLang="zh-CN" sz="1600" b="1" dirty="0" smtClean="0">
                <a:solidFill>
                  <a:schemeClr val="bg1"/>
                </a:solidFill>
              </a:rPr>
              <a:t>Product</a:t>
            </a:r>
            <a:endParaRPr lang="en-US" sz="1600" b="1" dirty="0">
              <a:solidFill>
                <a:schemeClr val="bg1"/>
              </a:solidFill>
            </a:endParaRPr>
          </a:p>
        </p:txBody>
      </p:sp>
      <p:sp>
        <p:nvSpPr>
          <p:cNvPr id="9" name="TextBox 8"/>
          <p:cNvSpPr txBox="1"/>
          <p:nvPr/>
        </p:nvSpPr>
        <p:spPr>
          <a:xfrm>
            <a:off x="4008194" y="1781376"/>
            <a:ext cx="5022581" cy="897682"/>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new product attractiveness and combinations with Chinese local feature food.</a:t>
            </a:r>
          </a:p>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good </a:t>
            </a:r>
            <a:r>
              <a:rPr lang="en-US" sz="1000" dirty="0">
                <a:latin typeface="等线" panose="02010600030101010101" pitchFamily="2" charset="-122"/>
                <a:ea typeface="等线" panose="02010600030101010101" pitchFamily="2" charset="-122"/>
              </a:rPr>
              <a:t>chip shape and </a:t>
            </a:r>
            <a:r>
              <a:rPr lang="en-US" sz="1000" dirty="0" smtClean="0">
                <a:latin typeface="等线" panose="02010600030101010101" pitchFamily="2" charset="-122"/>
                <a:ea typeface="等线" panose="02010600030101010101" pitchFamily="2" charset="-122"/>
              </a:rPr>
              <a:t>crispy </a:t>
            </a:r>
            <a:r>
              <a:rPr lang="en-US" sz="1000" dirty="0">
                <a:latin typeface="等线" panose="02010600030101010101" pitchFamily="2" charset="-122"/>
                <a:ea typeface="等线" panose="02010600030101010101" pitchFamily="2" charset="-122"/>
              </a:rPr>
              <a:t>on the outside and tender on the </a:t>
            </a:r>
            <a:r>
              <a:rPr lang="en-US" sz="1000" dirty="0" smtClean="0">
                <a:latin typeface="等线" panose="02010600030101010101" pitchFamily="2" charset="-122"/>
                <a:ea typeface="等线" panose="02010600030101010101" pitchFamily="2" charset="-122"/>
              </a:rPr>
              <a:t>inside.</a:t>
            </a:r>
          </a:p>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a:t>
            </a:r>
            <a:r>
              <a:rPr lang="en-US" sz="1000" dirty="0">
                <a:latin typeface="等线" panose="02010600030101010101" pitchFamily="2" charset="-122"/>
                <a:ea typeface="等线" panose="02010600030101010101" pitchFamily="2" charset="-122"/>
              </a:rPr>
              <a:t>h</a:t>
            </a:r>
            <a:r>
              <a:rPr lang="en-US" sz="1000" dirty="0" smtClean="0">
                <a:latin typeface="等线" panose="02010600030101010101" pitchFamily="2" charset="-122"/>
                <a:ea typeface="等线" panose="02010600030101010101" pitchFamily="2" charset="-122"/>
              </a:rPr>
              <a:t>igh </a:t>
            </a:r>
            <a:r>
              <a:rPr lang="en-US" sz="1000" dirty="0">
                <a:latin typeface="等线" panose="02010600030101010101" pitchFamily="2" charset="-122"/>
                <a:ea typeface="等线" panose="02010600030101010101" pitchFamily="2" charset="-122"/>
              </a:rPr>
              <a:t>p</a:t>
            </a:r>
            <a:r>
              <a:rPr lang="en-US" sz="1000" dirty="0" smtClean="0">
                <a:latin typeface="等线" panose="02010600030101010101" pitchFamily="2" charset="-122"/>
                <a:ea typeface="等线" panose="02010600030101010101" pitchFamily="2" charset="-122"/>
              </a:rPr>
              <a:t>rice and highly enjoying food(high </a:t>
            </a:r>
            <a:r>
              <a:rPr lang="en-US" sz="1000" dirty="0">
                <a:latin typeface="等线" panose="02010600030101010101" pitchFamily="2" charset="-122"/>
                <a:ea typeface="等线" panose="02010600030101010101" pitchFamily="2" charset="-122"/>
              </a:rPr>
              <a:t>c</a:t>
            </a:r>
            <a:r>
              <a:rPr lang="en-US" sz="1000" dirty="0" smtClean="0">
                <a:latin typeface="等线" panose="02010600030101010101" pitchFamily="2" charset="-122"/>
                <a:ea typeface="等线" panose="02010600030101010101" pitchFamily="2" charset="-122"/>
              </a:rPr>
              <a:t>ost </a:t>
            </a:r>
            <a:r>
              <a:rPr lang="en-US" sz="1000" dirty="0">
                <a:latin typeface="等线" panose="02010600030101010101" pitchFamily="2" charset="-122"/>
                <a:ea typeface="等线" panose="02010600030101010101" pitchFamily="2" charset="-122"/>
              </a:rPr>
              <a:t>p</a:t>
            </a:r>
            <a:r>
              <a:rPr lang="en-US" sz="1000" dirty="0" smtClean="0">
                <a:latin typeface="等线" panose="02010600030101010101" pitchFamily="2" charset="-122"/>
                <a:ea typeface="等线" panose="02010600030101010101" pitchFamily="2" charset="-122"/>
              </a:rPr>
              <a:t>erformance). </a:t>
            </a:r>
          </a:p>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burgers’ and drinks’ variety and chicken taste and innovation.</a:t>
            </a:r>
          </a:p>
          <a:p>
            <a:pPr marL="171450" indent="-171450">
              <a:lnSpc>
                <a:spcPts val="1400"/>
              </a:lnSpc>
              <a:buFont typeface="Arial" panose="020B0604020202020204" pitchFamily="34" charset="0"/>
              <a:buChar char="•"/>
            </a:pPr>
            <a:endParaRPr lang="en-US" sz="1000" dirty="0">
              <a:latin typeface="等线" panose="02010600030101010101" pitchFamily="2" charset="-122"/>
              <a:ea typeface="等线" panose="02010600030101010101" pitchFamily="2" charset="-122"/>
            </a:endParaRPr>
          </a:p>
        </p:txBody>
      </p:sp>
      <p:cxnSp>
        <p:nvCxnSpPr>
          <p:cNvPr id="10" name="Straight Connector 9"/>
          <p:cNvCxnSpPr/>
          <p:nvPr/>
        </p:nvCxnSpPr>
        <p:spPr>
          <a:xfrm>
            <a:off x="3788394" y="1921820"/>
            <a:ext cx="0" cy="509286"/>
          </a:xfrm>
          <a:prstGeom prst="line">
            <a:avLst/>
          </a:prstGeom>
          <a:ln w="12700" cap="rnd">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279064" y="2687479"/>
            <a:ext cx="906966" cy="246221"/>
          </a:xfrm>
          <a:prstGeom prst="rect">
            <a:avLst/>
          </a:prstGeom>
          <a:noFill/>
        </p:spPr>
        <p:txBody>
          <a:bodyPr wrap="square" lIns="0" tIns="0" rIns="0" bIns="0" rtlCol="0">
            <a:spAutoFit/>
          </a:bodyPr>
          <a:lstStyle/>
          <a:p>
            <a:r>
              <a:rPr lang="en-US" sz="1600" b="1" dirty="0" smtClean="0">
                <a:solidFill>
                  <a:schemeClr val="bg1"/>
                </a:solidFill>
              </a:rPr>
              <a:t>Service</a:t>
            </a:r>
            <a:endParaRPr lang="en-US" sz="1600" b="1" dirty="0">
              <a:solidFill>
                <a:schemeClr val="bg1"/>
              </a:solidFill>
            </a:endParaRPr>
          </a:p>
        </p:txBody>
      </p:sp>
      <p:sp>
        <p:nvSpPr>
          <p:cNvPr id="21" name="TextBox 20"/>
          <p:cNvSpPr txBox="1"/>
          <p:nvPr/>
        </p:nvSpPr>
        <p:spPr>
          <a:xfrm>
            <a:off x="4438269" y="2810589"/>
            <a:ext cx="3884464" cy="359073"/>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a:latin typeface="等线" panose="02010600030101010101" pitchFamily="2" charset="-122"/>
                <a:ea typeface="等线" panose="02010600030101010101" pitchFamily="2" charset="-122"/>
              </a:rPr>
              <a:t>Lack of </a:t>
            </a:r>
            <a:r>
              <a:rPr lang="en-US" sz="1000" dirty="0" smtClean="0">
                <a:latin typeface="等线" panose="02010600030101010101" pitchFamily="2" charset="-122"/>
                <a:ea typeface="等线" panose="02010600030101010101" pitchFamily="2" charset="-122"/>
              </a:rPr>
              <a:t>energetic </a:t>
            </a:r>
            <a:r>
              <a:rPr lang="en-US" sz="1000" dirty="0">
                <a:latin typeface="等线" panose="02010600030101010101" pitchFamily="2" charset="-122"/>
                <a:ea typeface="等线" panose="02010600030101010101" pitchFamily="2" charset="-122"/>
              </a:rPr>
              <a:t>and </a:t>
            </a:r>
            <a:r>
              <a:rPr lang="en-US" sz="1000" dirty="0" smtClean="0">
                <a:latin typeface="等线" panose="02010600030101010101" pitchFamily="2" charset="-122"/>
                <a:ea typeface="等线" panose="02010600030101010101" pitchFamily="2" charset="-122"/>
              </a:rPr>
              <a:t>affinitive waiter service</a:t>
            </a:r>
          </a:p>
          <a:p>
            <a:pPr>
              <a:lnSpc>
                <a:spcPts val="1400"/>
              </a:lnSpc>
            </a:pPr>
            <a:r>
              <a:rPr lang="en-US" sz="1000" dirty="0" smtClean="0">
                <a:latin typeface="等线" panose="02010600030101010101" pitchFamily="2" charset="-122"/>
                <a:ea typeface="等线" panose="02010600030101010101" pitchFamily="2" charset="-122"/>
              </a:rPr>
              <a:t>  </a:t>
            </a:r>
            <a:endParaRPr lang="en-US" sz="1000" dirty="0">
              <a:latin typeface="等线" panose="02010600030101010101" pitchFamily="2" charset="-122"/>
              <a:ea typeface="等线" panose="02010600030101010101" pitchFamily="2" charset="-122"/>
            </a:endParaRPr>
          </a:p>
        </p:txBody>
      </p:sp>
      <p:cxnSp>
        <p:nvCxnSpPr>
          <p:cNvPr id="22" name="Straight Connector 21"/>
          <p:cNvCxnSpPr/>
          <p:nvPr/>
        </p:nvCxnSpPr>
        <p:spPr>
          <a:xfrm>
            <a:off x="4203391" y="2679058"/>
            <a:ext cx="0" cy="509286"/>
          </a:xfrm>
          <a:prstGeom prst="line">
            <a:avLst/>
          </a:prstGeom>
          <a:ln w="127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3461944" y="3722529"/>
            <a:ext cx="906966" cy="246221"/>
          </a:xfrm>
          <a:prstGeom prst="rect">
            <a:avLst/>
          </a:prstGeom>
          <a:noFill/>
        </p:spPr>
        <p:txBody>
          <a:bodyPr wrap="square" lIns="0" tIns="0" rIns="0" bIns="0" rtlCol="0">
            <a:spAutoFit/>
          </a:bodyPr>
          <a:lstStyle/>
          <a:p>
            <a:r>
              <a:rPr lang="en-US" sz="1600" b="1" dirty="0" err="1" smtClean="0">
                <a:solidFill>
                  <a:schemeClr val="bg1"/>
                </a:solidFill>
              </a:rPr>
              <a:t>Env</a:t>
            </a:r>
            <a:r>
              <a:rPr lang="en-US" sz="1600" b="1" dirty="0" smtClean="0">
                <a:solidFill>
                  <a:schemeClr val="bg1"/>
                </a:solidFill>
              </a:rPr>
              <a:t>.</a:t>
            </a:r>
            <a:endParaRPr lang="en-US" sz="1600" b="1" dirty="0">
              <a:solidFill>
                <a:schemeClr val="bg1"/>
              </a:solidFill>
            </a:endParaRPr>
          </a:p>
        </p:txBody>
      </p:sp>
      <p:sp>
        <p:nvSpPr>
          <p:cNvPr id="25" name="TextBox 24"/>
          <p:cNvSpPr txBox="1"/>
          <p:nvPr/>
        </p:nvSpPr>
        <p:spPr>
          <a:xfrm>
            <a:off x="4577253" y="3699446"/>
            <a:ext cx="4371438" cy="527965"/>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fancy room design, </a:t>
            </a:r>
            <a:r>
              <a:rPr lang="en-US" sz="1000" dirty="0" err="1" smtClean="0">
                <a:latin typeface="等线" panose="02010600030101010101" pitchFamily="2" charset="-122"/>
                <a:ea typeface="等线" panose="02010600030101010101" pitchFamily="2" charset="-122"/>
              </a:rPr>
              <a:t>scence</a:t>
            </a:r>
            <a:r>
              <a:rPr lang="en-US" sz="1000" dirty="0" smtClean="0">
                <a:latin typeface="等线" panose="02010600030101010101" pitchFamily="2" charset="-122"/>
                <a:ea typeface="等线" panose="02010600030101010101" pitchFamily="2" charset="-122"/>
              </a:rPr>
              <a:t> design like </a:t>
            </a:r>
            <a:r>
              <a:rPr lang="en-US" sz="1000" dirty="0" err="1" smtClean="0">
                <a:latin typeface="等线" panose="02010600030101010101" pitchFamily="2" charset="-122"/>
                <a:ea typeface="等线" panose="02010600030101010101" pitchFamily="2" charset="-122"/>
              </a:rPr>
              <a:t>StarBucks</a:t>
            </a:r>
            <a:r>
              <a:rPr lang="en-US" sz="1000" dirty="0" smtClean="0">
                <a:latin typeface="等线" panose="02010600030101010101" pitchFamily="2" charset="-122"/>
                <a:ea typeface="等线" panose="02010600030101010101" pitchFamily="2" charset="-122"/>
              </a:rPr>
              <a:t> and easiness to lose stickiness and low brand’ high value sense.</a:t>
            </a:r>
          </a:p>
          <a:p>
            <a:pPr marL="171450" indent="-171450">
              <a:lnSpc>
                <a:spcPts val="1400"/>
              </a:lnSpc>
              <a:buFont typeface="Arial" panose="020B0604020202020204" pitchFamily="34" charset="0"/>
              <a:buChar char="•"/>
            </a:pPr>
            <a:endParaRPr lang="en-US" sz="1000" dirty="0">
              <a:latin typeface="等线" panose="02010600030101010101" pitchFamily="2" charset="-122"/>
              <a:ea typeface="等线" panose="02010600030101010101" pitchFamily="2" charset="-122"/>
            </a:endParaRPr>
          </a:p>
        </p:txBody>
      </p:sp>
      <p:cxnSp>
        <p:nvCxnSpPr>
          <p:cNvPr id="26" name="Straight Connector 25"/>
          <p:cNvCxnSpPr/>
          <p:nvPr/>
        </p:nvCxnSpPr>
        <p:spPr>
          <a:xfrm>
            <a:off x="4386271" y="3714108"/>
            <a:ext cx="0" cy="509286"/>
          </a:xfrm>
          <a:prstGeom prst="line">
            <a:avLst/>
          </a:prstGeom>
          <a:ln w="12700" cap="rnd">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3279064" y="4757579"/>
            <a:ext cx="906966" cy="492443"/>
          </a:xfrm>
          <a:prstGeom prst="rect">
            <a:avLst/>
          </a:prstGeom>
          <a:noFill/>
        </p:spPr>
        <p:txBody>
          <a:bodyPr wrap="square" lIns="0" tIns="0" rIns="0" bIns="0" rtlCol="0">
            <a:spAutoFit/>
          </a:bodyPr>
          <a:lstStyle/>
          <a:p>
            <a:r>
              <a:rPr lang="en-US" sz="1600" b="1" dirty="0" smtClean="0">
                <a:solidFill>
                  <a:schemeClr val="bg1"/>
                </a:solidFill>
              </a:rPr>
              <a:t>Brand</a:t>
            </a:r>
          </a:p>
          <a:p>
            <a:r>
              <a:rPr lang="en-US" sz="1600" b="1" dirty="0" smtClean="0">
                <a:solidFill>
                  <a:schemeClr val="bg1"/>
                </a:solidFill>
              </a:rPr>
              <a:t>Image</a:t>
            </a:r>
            <a:endParaRPr lang="en-US" sz="1600" b="1" dirty="0">
              <a:solidFill>
                <a:schemeClr val="bg1"/>
              </a:solidFill>
            </a:endParaRPr>
          </a:p>
        </p:txBody>
      </p:sp>
      <p:sp>
        <p:nvSpPr>
          <p:cNvPr id="29" name="TextBox 28"/>
          <p:cNvSpPr txBox="1"/>
          <p:nvPr/>
        </p:nvSpPr>
        <p:spPr>
          <a:xfrm>
            <a:off x="4394373" y="4734496"/>
            <a:ext cx="3884464" cy="718145"/>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McDonald’s Core Culture highlight and advertising</a:t>
            </a:r>
          </a:p>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high value products and market placing</a:t>
            </a:r>
          </a:p>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high likeness products</a:t>
            </a:r>
          </a:p>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brand engagement in product, culture, vision and etc..</a:t>
            </a:r>
            <a:endParaRPr lang="en-US" sz="1000" dirty="0">
              <a:latin typeface="等线" panose="02010600030101010101" pitchFamily="2" charset="-122"/>
              <a:ea typeface="等线" panose="02010600030101010101" pitchFamily="2" charset="-122"/>
            </a:endParaRPr>
          </a:p>
        </p:txBody>
      </p:sp>
      <p:cxnSp>
        <p:nvCxnSpPr>
          <p:cNvPr id="30" name="Straight Connector 29"/>
          <p:cNvCxnSpPr/>
          <p:nvPr/>
        </p:nvCxnSpPr>
        <p:spPr>
          <a:xfrm>
            <a:off x="4203391" y="4749158"/>
            <a:ext cx="0" cy="509286"/>
          </a:xfrm>
          <a:prstGeom prst="line">
            <a:avLst/>
          </a:prstGeom>
          <a:ln w="12700" cap="rnd">
            <a:solidFill>
              <a:schemeClr val="accent4"/>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810799" y="5514816"/>
            <a:ext cx="968159" cy="246221"/>
          </a:xfrm>
          <a:prstGeom prst="rect">
            <a:avLst/>
          </a:prstGeom>
          <a:noFill/>
        </p:spPr>
        <p:txBody>
          <a:bodyPr wrap="square" lIns="0" tIns="0" rIns="0" bIns="0" rtlCol="0">
            <a:spAutoFit/>
          </a:bodyPr>
          <a:lstStyle/>
          <a:p>
            <a:r>
              <a:rPr lang="en-US" sz="1600" b="1" dirty="0" smtClean="0">
                <a:solidFill>
                  <a:schemeClr val="bg1"/>
                </a:solidFill>
              </a:rPr>
              <a:t>Marketing</a:t>
            </a:r>
            <a:endParaRPr lang="en-US" sz="1600" b="1" dirty="0">
              <a:solidFill>
                <a:schemeClr val="bg1"/>
              </a:solidFill>
            </a:endParaRPr>
          </a:p>
        </p:txBody>
      </p:sp>
      <p:sp>
        <p:nvSpPr>
          <p:cNvPr id="33" name="TextBox 32"/>
          <p:cNvSpPr txBox="1"/>
          <p:nvPr/>
        </p:nvSpPr>
        <p:spPr>
          <a:xfrm>
            <a:off x="3979376" y="5491733"/>
            <a:ext cx="3884464" cy="718145"/>
          </a:xfrm>
          <a:prstGeom prst="rect">
            <a:avLst/>
          </a:prstGeom>
          <a:noFill/>
        </p:spPr>
        <p:txBody>
          <a:bodyPr wrap="square" lIns="0" tIns="0" rIns="0" bIns="0" rtlCol="0">
            <a:spAutoFit/>
          </a:bodyPr>
          <a:lstStyle/>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Market Strategies difference on different area</a:t>
            </a:r>
          </a:p>
          <a:p>
            <a:pPr marL="171450" indent="-171450">
              <a:lnSpc>
                <a:spcPts val="1400"/>
              </a:lnSpc>
              <a:buFont typeface="Arial" panose="020B0604020202020204" pitchFamily="34" charset="0"/>
              <a:buChar char="•"/>
            </a:pPr>
            <a:r>
              <a:rPr lang="en-US" sz="1000" dirty="0" smtClean="0">
                <a:latin typeface="等线" panose="02010600030101010101" pitchFamily="2" charset="-122"/>
                <a:ea typeface="等线" panose="02010600030101010101" pitchFamily="2" charset="-122"/>
              </a:rPr>
              <a:t>Lack of mid-term and long-time brand marketing think.</a:t>
            </a:r>
          </a:p>
          <a:p>
            <a:pPr marL="171450" indent="-171450">
              <a:lnSpc>
                <a:spcPts val="1400"/>
              </a:lnSpc>
              <a:buFont typeface="Arial" panose="020B0604020202020204" pitchFamily="34" charset="0"/>
              <a:buChar char="•"/>
            </a:pPr>
            <a:r>
              <a:rPr lang="en-US" sz="1000" dirty="0">
                <a:latin typeface="等线" panose="02010600030101010101" pitchFamily="2" charset="-122"/>
                <a:ea typeface="等线" panose="02010600030101010101" pitchFamily="2" charset="-122"/>
              </a:rPr>
              <a:t>Lack of a </a:t>
            </a:r>
            <a:r>
              <a:rPr lang="en-US" sz="1000" dirty="0" smtClean="0">
                <a:latin typeface="等线" panose="02010600030101010101" pitchFamily="2" charset="-122"/>
                <a:ea typeface="等线" panose="02010600030101010101" pitchFamily="2" charset="-122"/>
              </a:rPr>
              <a:t>highly-cycling </a:t>
            </a:r>
            <a:r>
              <a:rPr lang="en-US" sz="1000" dirty="0">
                <a:latin typeface="等线" panose="02010600030101010101" pitchFamily="2" charset="-122"/>
                <a:ea typeface="等线" panose="02010600030101010101" pitchFamily="2" charset="-122"/>
              </a:rPr>
              <a:t>and consecutive developing layout on organic digital marketing and AI-driven boost sales</a:t>
            </a:r>
          </a:p>
        </p:txBody>
      </p:sp>
      <p:cxnSp>
        <p:nvCxnSpPr>
          <p:cNvPr id="34" name="Straight Connector 33"/>
          <p:cNvCxnSpPr/>
          <p:nvPr/>
        </p:nvCxnSpPr>
        <p:spPr>
          <a:xfrm>
            <a:off x="3788394" y="5506395"/>
            <a:ext cx="0" cy="509286"/>
          </a:xfrm>
          <a:prstGeom prst="line">
            <a:avLst/>
          </a:prstGeom>
          <a:ln w="12700" cap="rnd">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700945" y="3018851"/>
            <a:ext cx="461665" cy="1994283"/>
          </a:xfrm>
          <a:prstGeom prst="rect">
            <a:avLst/>
          </a:prstGeom>
          <a:noFill/>
        </p:spPr>
        <p:txBody>
          <a:bodyPr vert="vert270" wrap="square" lIns="0" tIns="0" rIns="0" bIns="0" rtlCol="0">
            <a:spAutoFit/>
          </a:bodyPr>
          <a:lstStyle/>
          <a:p>
            <a:pPr algn="ctr"/>
            <a:r>
              <a:rPr lang="en-US" sz="3000" b="1" dirty="0" smtClean="0">
                <a:solidFill>
                  <a:schemeClr val="bg1"/>
                </a:solidFill>
              </a:rPr>
              <a:t>Weakness</a:t>
            </a:r>
            <a:endParaRPr lang="en-US" sz="3000" b="1" dirty="0">
              <a:solidFill>
                <a:schemeClr val="bg1"/>
              </a:solidFill>
            </a:endParaRPr>
          </a:p>
        </p:txBody>
      </p:sp>
      <p:sp>
        <p:nvSpPr>
          <p:cNvPr id="36" name="Freeform 1140"/>
          <p:cNvSpPr/>
          <p:nvPr/>
        </p:nvSpPr>
        <p:spPr bwMode="auto">
          <a:xfrm>
            <a:off x="1588" y="1873250"/>
            <a:ext cx="2095500" cy="4191000"/>
          </a:xfrm>
          <a:custGeom>
            <a:avLst/>
            <a:gdLst>
              <a:gd name="T0" fmla="*/ 0 w 660"/>
              <a:gd name="T1" fmla="*/ 1320 h 1320"/>
              <a:gd name="T2" fmla="*/ 0 w 660"/>
              <a:gd name="T3" fmla="*/ 1304 h 1320"/>
              <a:gd name="T4" fmla="*/ 644 w 660"/>
              <a:gd name="T5" fmla="*/ 660 h 1320"/>
              <a:gd name="T6" fmla="*/ 0 w 660"/>
              <a:gd name="T7" fmla="*/ 16 h 1320"/>
              <a:gd name="T8" fmla="*/ 0 w 660"/>
              <a:gd name="T9" fmla="*/ 0 h 1320"/>
              <a:gd name="T10" fmla="*/ 660 w 660"/>
              <a:gd name="T11" fmla="*/ 660 h 1320"/>
              <a:gd name="T12" fmla="*/ 0 w 660"/>
              <a:gd name="T13" fmla="*/ 1320 h 1320"/>
            </a:gdLst>
            <a:ahLst/>
            <a:cxnLst>
              <a:cxn ang="0">
                <a:pos x="T0" y="T1"/>
              </a:cxn>
              <a:cxn ang="0">
                <a:pos x="T2" y="T3"/>
              </a:cxn>
              <a:cxn ang="0">
                <a:pos x="T4" y="T5"/>
              </a:cxn>
              <a:cxn ang="0">
                <a:pos x="T6" y="T7"/>
              </a:cxn>
              <a:cxn ang="0">
                <a:pos x="T8" y="T9"/>
              </a:cxn>
              <a:cxn ang="0">
                <a:pos x="T10" y="T11"/>
              </a:cxn>
              <a:cxn ang="0">
                <a:pos x="T12" y="T13"/>
              </a:cxn>
            </a:cxnLst>
            <a:rect l="0" t="0" r="r" b="b"/>
            <a:pathLst>
              <a:path w="660" h="1320">
                <a:moveTo>
                  <a:pt x="0" y="1320"/>
                </a:moveTo>
                <a:cubicBezTo>
                  <a:pt x="0" y="1304"/>
                  <a:pt x="0" y="1304"/>
                  <a:pt x="0" y="1304"/>
                </a:cubicBezTo>
                <a:cubicBezTo>
                  <a:pt x="355" y="1304"/>
                  <a:pt x="644" y="1015"/>
                  <a:pt x="644" y="660"/>
                </a:cubicBezTo>
                <a:cubicBezTo>
                  <a:pt x="644" y="305"/>
                  <a:pt x="355" y="16"/>
                  <a:pt x="0" y="16"/>
                </a:cubicBezTo>
                <a:cubicBezTo>
                  <a:pt x="0" y="0"/>
                  <a:pt x="0" y="0"/>
                  <a:pt x="0" y="0"/>
                </a:cubicBezTo>
                <a:cubicBezTo>
                  <a:pt x="364" y="0"/>
                  <a:pt x="660" y="296"/>
                  <a:pt x="660" y="660"/>
                </a:cubicBezTo>
                <a:cubicBezTo>
                  <a:pt x="660" y="1024"/>
                  <a:pt x="364" y="1320"/>
                  <a:pt x="0" y="1320"/>
                </a:cubicBezTo>
                <a:close/>
              </a:path>
            </a:pathLst>
          </a:custGeom>
          <a:solidFill>
            <a:schemeClr val="bg1">
              <a:alpha val="30000"/>
            </a:schemeClr>
          </a:solidFill>
          <a:ln>
            <a:noFill/>
          </a:ln>
        </p:spPr>
        <p:txBody>
          <a:bodyPr vert="horz" wrap="square" lIns="91440" tIns="45720" rIns="91440" bIns="45720" numCol="1" anchor="t" anchorCtr="0" compatLnSpc="1"/>
          <a:lstStyle/>
          <a:p>
            <a:endParaRPr lang="en-US"/>
          </a:p>
        </p:txBody>
      </p:sp>
      <p:sp>
        <p:nvSpPr>
          <p:cNvPr id="37" name="Freeform 1141"/>
          <p:cNvSpPr/>
          <p:nvPr/>
        </p:nvSpPr>
        <p:spPr bwMode="auto">
          <a:xfrm>
            <a:off x="1588" y="1962150"/>
            <a:ext cx="2006600" cy="4013200"/>
          </a:xfrm>
          <a:custGeom>
            <a:avLst/>
            <a:gdLst>
              <a:gd name="T0" fmla="*/ 0 w 632"/>
              <a:gd name="T1" fmla="*/ 1264 h 1264"/>
              <a:gd name="T2" fmla="*/ 0 w 632"/>
              <a:gd name="T3" fmla="*/ 1248 h 1264"/>
              <a:gd name="T4" fmla="*/ 616 w 632"/>
              <a:gd name="T5" fmla="*/ 632 h 1264"/>
              <a:gd name="T6" fmla="*/ 0 w 632"/>
              <a:gd name="T7" fmla="*/ 16 h 1264"/>
              <a:gd name="T8" fmla="*/ 0 w 632"/>
              <a:gd name="T9" fmla="*/ 0 h 1264"/>
              <a:gd name="T10" fmla="*/ 632 w 632"/>
              <a:gd name="T11" fmla="*/ 632 h 1264"/>
              <a:gd name="T12" fmla="*/ 0 w 632"/>
              <a:gd name="T13" fmla="*/ 1264 h 1264"/>
            </a:gdLst>
            <a:ahLst/>
            <a:cxnLst>
              <a:cxn ang="0">
                <a:pos x="T0" y="T1"/>
              </a:cxn>
              <a:cxn ang="0">
                <a:pos x="T2" y="T3"/>
              </a:cxn>
              <a:cxn ang="0">
                <a:pos x="T4" y="T5"/>
              </a:cxn>
              <a:cxn ang="0">
                <a:pos x="T6" y="T7"/>
              </a:cxn>
              <a:cxn ang="0">
                <a:pos x="T8" y="T9"/>
              </a:cxn>
              <a:cxn ang="0">
                <a:pos x="T10" y="T11"/>
              </a:cxn>
              <a:cxn ang="0">
                <a:pos x="T12" y="T13"/>
              </a:cxn>
            </a:cxnLst>
            <a:rect l="0" t="0" r="r" b="b"/>
            <a:pathLst>
              <a:path w="632" h="1264">
                <a:moveTo>
                  <a:pt x="0" y="1264"/>
                </a:moveTo>
                <a:cubicBezTo>
                  <a:pt x="0" y="1248"/>
                  <a:pt x="0" y="1248"/>
                  <a:pt x="0" y="1248"/>
                </a:cubicBezTo>
                <a:cubicBezTo>
                  <a:pt x="339" y="1248"/>
                  <a:pt x="616" y="972"/>
                  <a:pt x="616" y="632"/>
                </a:cubicBezTo>
                <a:cubicBezTo>
                  <a:pt x="616" y="293"/>
                  <a:pt x="339" y="16"/>
                  <a:pt x="0" y="16"/>
                </a:cubicBezTo>
                <a:cubicBezTo>
                  <a:pt x="0" y="0"/>
                  <a:pt x="0" y="0"/>
                  <a:pt x="0" y="0"/>
                </a:cubicBezTo>
                <a:cubicBezTo>
                  <a:pt x="348" y="0"/>
                  <a:pt x="632" y="284"/>
                  <a:pt x="632" y="632"/>
                </a:cubicBezTo>
                <a:cubicBezTo>
                  <a:pt x="632" y="980"/>
                  <a:pt x="348" y="1264"/>
                  <a:pt x="0" y="1264"/>
                </a:cubicBezTo>
                <a:close/>
              </a:path>
            </a:pathLst>
          </a:custGeom>
          <a:solidFill>
            <a:schemeClr val="bg1">
              <a:alpha val="10000"/>
            </a:schemeClr>
          </a:solidFill>
          <a:ln>
            <a:noFill/>
          </a:ln>
        </p:spPr>
        <p:txBody>
          <a:bodyPr vert="horz" wrap="square" lIns="91440" tIns="45720" rIns="91440" bIns="45720" numCol="1" anchor="t" anchorCtr="0" compatLnSpc="1"/>
          <a:lstStyle/>
          <a:p>
            <a:endParaRPr lang="en-US"/>
          </a:p>
        </p:txBody>
      </p:sp>
      <p:sp>
        <p:nvSpPr>
          <p:cNvPr id="38" name="Freeform 1142"/>
          <p:cNvSpPr/>
          <p:nvPr/>
        </p:nvSpPr>
        <p:spPr bwMode="auto">
          <a:xfrm>
            <a:off x="1588" y="965200"/>
            <a:ext cx="3001963" cy="5892800"/>
          </a:xfrm>
          <a:custGeom>
            <a:avLst/>
            <a:gdLst>
              <a:gd name="T0" fmla="*/ 191 w 946"/>
              <a:gd name="T1" fmla="*/ 1856 h 1856"/>
              <a:gd name="T2" fmla="*/ 930 w 946"/>
              <a:gd name="T3" fmla="*/ 946 h 1856"/>
              <a:gd name="T4" fmla="*/ 0 w 946"/>
              <a:gd name="T5" fmla="*/ 16 h 1856"/>
              <a:gd name="T6" fmla="*/ 0 w 946"/>
              <a:gd name="T7" fmla="*/ 0 h 1856"/>
              <a:gd name="T8" fmla="*/ 669 w 946"/>
              <a:gd name="T9" fmla="*/ 277 h 1856"/>
              <a:gd name="T10" fmla="*/ 946 w 946"/>
              <a:gd name="T11" fmla="*/ 946 h 1856"/>
              <a:gd name="T12" fmla="*/ 669 w 946"/>
              <a:gd name="T13" fmla="*/ 1615 h 1856"/>
              <a:gd name="T14" fmla="*/ 259 w 946"/>
              <a:gd name="T15" fmla="*/ 1856 h 1856"/>
              <a:gd name="T16" fmla="*/ 191 w 946"/>
              <a:gd name="T17" fmla="*/ 1856 h 1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6" h="1856">
                <a:moveTo>
                  <a:pt x="191" y="1856"/>
                </a:moveTo>
                <a:cubicBezTo>
                  <a:pt x="612" y="1768"/>
                  <a:pt x="930" y="1393"/>
                  <a:pt x="930" y="946"/>
                </a:cubicBezTo>
                <a:cubicBezTo>
                  <a:pt x="930" y="433"/>
                  <a:pt x="513" y="16"/>
                  <a:pt x="0" y="16"/>
                </a:cubicBezTo>
                <a:cubicBezTo>
                  <a:pt x="0" y="0"/>
                  <a:pt x="0" y="0"/>
                  <a:pt x="0" y="0"/>
                </a:cubicBezTo>
                <a:cubicBezTo>
                  <a:pt x="253" y="0"/>
                  <a:pt x="490" y="99"/>
                  <a:pt x="669" y="277"/>
                </a:cubicBezTo>
                <a:cubicBezTo>
                  <a:pt x="847" y="456"/>
                  <a:pt x="946" y="693"/>
                  <a:pt x="946" y="946"/>
                </a:cubicBezTo>
                <a:cubicBezTo>
                  <a:pt x="946" y="1199"/>
                  <a:pt x="847" y="1436"/>
                  <a:pt x="669" y="1615"/>
                </a:cubicBezTo>
                <a:cubicBezTo>
                  <a:pt x="553" y="1731"/>
                  <a:pt x="412" y="1813"/>
                  <a:pt x="259" y="1856"/>
                </a:cubicBezTo>
                <a:lnTo>
                  <a:pt x="191" y="1856"/>
                </a:lnTo>
                <a:close/>
              </a:path>
            </a:pathLst>
          </a:custGeom>
          <a:solidFill>
            <a:schemeClr val="bg1">
              <a:alpha val="10000"/>
            </a:schemeClr>
          </a:solidFill>
          <a:ln>
            <a:noFill/>
          </a:ln>
        </p:spPr>
        <p:txBody>
          <a:bodyPr vert="horz" wrap="square" lIns="91440" tIns="45720" rIns="91440" bIns="45720" numCol="1" anchor="t" anchorCtr="0" compatLnSpc="1"/>
          <a:lstStyle/>
          <a:p>
            <a:endParaRPr lang="en-US"/>
          </a:p>
        </p:txBody>
      </p:sp>
      <p:sp>
        <p:nvSpPr>
          <p:cNvPr id="39" name="Freeform 1143"/>
          <p:cNvSpPr>
            <a:spLocks noEditPoints="1"/>
          </p:cNvSpPr>
          <p:nvPr/>
        </p:nvSpPr>
        <p:spPr bwMode="auto">
          <a:xfrm>
            <a:off x="1023938" y="2162175"/>
            <a:ext cx="1344613" cy="25400"/>
          </a:xfrm>
          <a:custGeom>
            <a:avLst/>
            <a:gdLst>
              <a:gd name="T0" fmla="*/ 148 w 424"/>
              <a:gd name="T1" fmla="*/ 8 h 8"/>
              <a:gd name="T2" fmla="*/ 132 w 424"/>
              <a:gd name="T3" fmla="*/ 0 h 8"/>
              <a:gd name="T4" fmla="*/ 136 w 424"/>
              <a:gd name="T5" fmla="*/ 4 h 8"/>
              <a:gd name="T6" fmla="*/ 176 w 424"/>
              <a:gd name="T7" fmla="*/ 4 h 8"/>
              <a:gd name="T8" fmla="*/ 180 w 424"/>
              <a:gd name="T9" fmla="*/ 0 h 8"/>
              <a:gd name="T10" fmla="*/ 212 w 424"/>
              <a:gd name="T11" fmla="*/ 8 h 8"/>
              <a:gd name="T12" fmla="*/ 196 w 424"/>
              <a:gd name="T13" fmla="*/ 0 h 8"/>
              <a:gd name="T14" fmla="*/ 200 w 424"/>
              <a:gd name="T15" fmla="*/ 4 h 8"/>
              <a:gd name="T16" fmla="*/ 112 w 424"/>
              <a:gd name="T17" fmla="*/ 4 h 8"/>
              <a:gd name="T18" fmla="*/ 116 w 424"/>
              <a:gd name="T19" fmla="*/ 0 h 8"/>
              <a:gd name="T20" fmla="*/ 164 w 424"/>
              <a:gd name="T21" fmla="*/ 8 h 8"/>
              <a:gd name="T22" fmla="*/ 20 w 424"/>
              <a:gd name="T23" fmla="*/ 0 h 8"/>
              <a:gd name="T24" fmla="*/ 24 w 424"/>
              <a:gd name="T25" fmla="*/ 4 h 8"/>
              <a:gd name="T26" fmla="*/ 96 w 424"/>
              <a:gd name="T27" fmla="*/ 4 h 8"/>
              <a:gd name="T28" fmla="*/ 100 w 424"/>
              <a:gd name="T29" fmla="*/ 0 h 8"/>
              <a:gd name="T30" fmla="*/ 4 w 424"/>
              <a:gd name="T31" fmla="*/ 8 h 8"/>
              <a:gd name="T32" fmla="*/ 36 w 424"/>
              <a:gd name="T33" fmla="*/ 0 h 8"/>
              <a:gd name="T34" fmla="*/ 40 w 424"/>
              <a:gd name="T35" fmla="*/ 4 h 8"/>
              <a:gd name="T36" fmla="*/ 80 w 424"/>
              <a:gd name="T37" fmla="*/ 4 h 8"/>
              <a:gd name="T38" fmla="*/ 84 w 424"/>
              <a:gd name="T39" fmla="*/ 0 h 8"/>
              <a:gd name="T40" fmla="*/ 68 w 424"/>
              <a:gd name="T41" fmla="*/ 8 h 8"/>
              <a:gd name="T42" fmla="*/ 52 w 424"/>
              <a:gd name="T43" fmla="*/ 0 h 8"/>
              <a:gd name="T44" fmla="*/ 56 w 424"/>
              <a:gd name="T45" fmla="*/ 4 h 8"/>
              <a:gd name="T46" fmla="*/ 336 w 424"/>
              <a:gd name="T47" fmla="*/ 4 h 8"/>
              <a:gd name="T48" fmla="*/ 340 w 424"/>
              <a:gd name="T49" fmla="*/ 0 h 8"/>
              <a:gd name="T50" fmla="*/ 372 w 424"/>
              <a:gd name="T51" fmla="*/ 8 h 8"/>
              <a:gd name="T52" fmla="*/ 356 w 424"/>
              <a:gd name="T53" fmla="*/ 0 h 8"/>
              <a:gd name="T54" fmla="*/ 360 w 424"/>
              <a:gd name="T55" fmla="*/ 4 h 8"/>
              <a:gd name="T56" fmla="*/ 384 w 424"/>
              <a:gd name="T57" fmla="*/ 4 h 8"/>
              <a:gd name="T58" fmla="*/ 388 w 424"/>
              <a:gd name="T59" fmla="*/ 0 h 8"/>
              <a:gd name="T60" fmla="*/ 420 w 424"/>
              <a:gd name="T61" fmla="*/ 8 h 8"/>
              <a:gd name="T62" fmla="*/ 404 w 424"/>
              <a:gd name="T63" fmla="*/ 0 h 8"/>
              <a:gd name="T64" fmla="*/ 408 w 424"/>
              <a:gd name="T65" fmla="*/ 4 h 8"/>
              <a:gd name="T66" fmla="*/ 224 w 424"/>
              <a:gd name="T67" fmla="*/ 4 h 8"/>
              <a:gd name="T68" fmla="*/ 228 w 424"/>
              <a:gd name="T69" fmla="*/ 0 h 8"/>
              <a:gd name="T70" fmla="*/ 260 w 424"/>
              <a:gd name="T71" fmla="*/ 8 h 8"/>
              <a:gd name="T72" fmla="*/ 244 w 424"/>
              <a:gd name="T73" fmla="*/ 0 h 8"/>
              <a:gd name="T74" fmla="*/ 248 w 424"/>
              <a:gd name="T75" fmla="*/ 4 h 8"/>
              <a:gd name="T76" fmla="*/ 272 w 424"/>
              <a:gd name="T77" fmla="*/ 4 h 8"/>
              <a:gd name="T78" fmla="*/ 276 w 424"/>
              <a:gd name="T79" fmla="*/ 0 h 8"/>
              <a:gd name="T80" fmla="*/ 308 w 424"/>
              <a:gd name="T81" fmla="*/ 8 h 8"/>
              <a:gd name="T82" fmla="*/ 324 w 424"/>
              <a:gd name="T83" fmla="*/ 0 h 8"/>
              <a:gd name="T84" fmla="*/ 328 w 424"/>
              <a:gd name="T85" fmla="*/ 4 h 8"/>
              <a:gd name="T86" fmla="*/ 288 w 424"/>
              <a:gd name="T87" fmla="*/ 4 h 8"/>
              <a:gd name="T88" fmla="*/ 292 w 424"/>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4" h="8">
                <a:moveTo>
                  <a:pt x="148" y="0"/>
                </a:moveTo>
                <a:cubicBezTo>
                  <a:pt x="146" y="0"/>
                  <a:pt x="144" y="2"/>
                  <a:pt x="144" y="4"/>
                </a:cubicBezTo>
                <a:cubicBezTo>
                  <a:pt x="144" y="7"/>
                  <a:pt x="146" y="8"/>
                  <a:pt x="148" y="8"/>
                </a:cubicBezTo>
                <a:cubicBezTo>
                  <a:pt x="150" y="8"/>
                  <a:pt x="152" y="7"/>
                  <a:pt x="152" y="4"/>
                </a:cubicBezTo>
                <a:cubicBezTo>
                  <a:pt x="152" y="2"/>
                  <a:pt x="150" y="0"/>
                  <a:pt x="148" y="0"/>
                </a:cubicBezTo>
                <a:close/>
                <a:moveTo>
                  <a:pt x="132" y="0"/>
                </a:moveTo>
                <a:cubicBezTo>
                  <a:pt x="130" y="0"/>
                  <a:pt x="128" y="2"/>
                  <a:pt x="128" y="4"/>
                </a:cubicBezTo>
                <a:cubicBezTo>
                  <a:pt x="128" y="7"/>
                  <a:pt x="130" y="8"/>
                  <a:pt x="132" y="8"/>
                </a:cubicBezTo>
                <a:cubicBezTo>
                  <a:pt x="134" y="8"/>
                  <a:pt x="136" y="7"/>
                  <a:pt x="136" y="4"/>
                </a:cubicBezTo>
                <a:cubicBezTo>
                  <a:pt x="136" y="2"/>
                  <a:pt x="134" y="0"/>
                  <a:pt x="132" y="0"/>
                </a:cubicBezTo>
                <a:close/>
                <a:moveTo>
                  <a:pt x="180" y="0"/>
                </a:moveTo>
                <a:cubicBezTo>
                  <a:pt x="178" y="0"/>
                  <a:pt x="176" y="2"/>
                  <a:pt x="176" y="4"/>
                </a:cubicBezTo>
                <a:cubicBezTo>
                  <a:pt x="176" y="7"/>
                  <a:pt x="178" y="8"/>
                  <a:pt x="180" y="8"/>
                </a:cubicBezTo>
                <a:cubicBezTo>
                  <a:pt x="182" y="8"/>
                  <a:pt x="184" y="7"/>
                  <a:pt x="184" y="4"/>
                </a:cubicBezTo>
                <a:cubicBezTo>
                  <a:pt x="184" y="2"/>
                  <a:pt x="182" y="0"/>
                  <a:pt x="180" y="0"/>
                </a:cubicBezTo>
                <a:close/>
                <a:moveTo>
                  <a:pt x="212" y="0"/>
                </a:moveTo>
                <a:cubicBezTo>
                  <a:pt x="210" y="0"/>
                  <a:pt x="208" y="2"/>
                  <a:pt x="208" y="4"/>
                </a:cubicBezTo>
                <a:cubicBezTo>
                  <a:pt x="208" y="7"/>
                  <a:pt x="210" y="8"/>
                  <a:pt x="212" y="8"/>
                </a:cubicBezTo>
                <a:cubicBezTo>
                  <a:pt x="214" y="8"/>
                  <a:pt x="216" y="7"/>
                  <a:pt x="216" y="4"/>
                </a:cubicBezTo>
                <a:cubicBezTo>
                  <a:pt x="216" y="2"/>
                  <a:pt x="214" y="0"/>
                  <a:pt x="212" y="0"/>
                </a:cubicBezTo>
                <a:close/>
                <a:moveTo>
                  <a:pt x="196" y="0"/>
                </a:moveTo>
                <a:cubicBezTo>
                  <a:pt x="194" y="0"/>
                  <a:pt x="192" y="2"/>
                  <a:pt x="192" y="4"/>
                </a:cubicBezTo>
                <a:cubicBezTo>
                  <a:pt x="192" y="7"/>
                  <a:pt x="194" y="8"/>
                  <a:pt x="196" y="8"/>
                </a:cubicBezTo>
                <a:cubicBezTo>
                  <a:pt x="198" y="8"/>
                  <a:pt x="200" y="7"/>
                  <a:pt x="200" y="4"/>
                </a:cubicBezTo>
                <a:cubicBezTo>
                  <a:pt x="200" y="2"/>
                  <a:pt x="198" y="0"/>
                  <a:pt x="196" y="0"/>
                </a:cubicBezTo>
                <a:close/>
                <a:moveTo>
                  <a:pt x="116" y="0"/>
                </a:moveTo>
                <a:cubicBezTo>
                  <a:pt x="114" y="0"/>
                  <a:pt x="112" y="2"/>
                  <a:pt x="112" y="4"/>
                </a:cubicBezTo>
                <a:cubicBezTo>
                  <a:pt x="112" y="7"/>
                  <a:pt x="114" y="8"/>
                  <a:pt x="116" y="8"/>
                </a:cubicBezTo>
                <a:cubicBezTo>
                  <a:pt x="118" y="8"/>
                  <a:pt x="120" y="7"/>
                  <a:pt x="120" y="4"/>
                </a:cubicBezTo>
                <a:cubicBezTo>
                  <a:pt x="120" y="2"/>
                  <a:pt x="118" y="0"/>
                  <a:pt x="116" y="0"/>
                </a:cubicBezTo>
                <a:close/>
                <a:moveTo>
                  <a:pt x="164" y="0"/>
                </a:moveTo>
                <a:cubicBezTo>
                  <a:pt x="162" y="0"/>
                  <a:pt x="160" y="2"/>
                  <a:pt x="160" y="4"/>
                </a:cubicBezTo>
                <a:cubicBezTo>
                  <a:pt x="160" y="7"/>
                  <a:pt x="162" y="8"/>
                  <a:pt x="164" y="8"/>
                </a:cubicBezTo>
                <a:cubicBezTo>
                  <a:pt x="166" y="8"/>
                  <a:pt x="168" y="7"/>
                  <a:pt x="168" y="4"/>
                </a:cubicBezTo>
                <a:cubicBezTo>
                  <a:pt x="168" y="2"/>
                  <a:pt x="166" y="0"/>
                  <a:pt x="164" y="0"/>
                </a:cubicBezTo>
                <a:close/>
                <a:moveTo>
                  <a:pt x="20" y="0"/>
                </a:moveTo>
                <a:cubicBezTo>
                  <a:pt x="18" y="0"/>
                  <a:pt x="16" y="2"/>
                  <a:pt x="16" y="4"/>
                </a:cubicBezTo>
                <a:cubicBezTo>
                  <a:pt x="16" y="7"/>
                  <a:pt x="18" y="8"/>
                  <a:pt x="20" y="8"/>
                </a:cubicBezTo>
                <a:cubicBezTo>
                  <a:pt x="22" y="8"/>
                  <a:pt x="24" y="7"/>
                  <a:pt x="24" y="4"/>
                </a:cubicBezTo>
                <a:cubicBezTo>
                  <a:pt x="24" y="2"/>
                  <a:pt x="22" y="0"/>
                  <a:pt x="20" y="0"/>
                </a:cubicBezTo>
                <a:close/>
                <a:moveTo>
                  <a:pt x="100" y="0"/>
                </a:moveTo>
                <a:cubicBezTo>
                  <a:pt x="98" y="0"/>
                  <a:pt x="96" y="2"/>
                  <a:pt x="96" y="4"/>
                </a:cubicBezTo>
                <a:cubicBezTo>
                  <a:pt x="96" y="7"/>
                  <a:pt x="98" y="8"/>
                  <a:pt x="100" y="8"/>
                </a:cubicBezTo>
                <a:cubicBezTo>
                  <a:pt x="102" y="8"/>
                  <a:pt x="104" y="7"/>
                  <a:pt x="104" y="4"/>
                </a:cubicBezTo>
                <a:cubicBezTo>
                  <a:pt x="104" y="2"/>
                  <a:pt x="102" y="0"/>
                  <a:pt x="100" y="0"/>
                </a:cubicBezTo>
                <a:close/>
                <a:moveTo>
                  <a:pt x="4" y="0"/>
                </a:moveTo>
                <a:cubicBezTo>
                  <a:pt x="2" y="0"/>
                  <a:pt x="0" y="2"/>
                  <a:pt x="0" y="4"/>
                </a:cubicBezTo>
                <a:cubicBezTo>
                  <a:pt x="0" y="7"/>
                  <a:pt x="2" y="8"/>
                  <a:pt x="4" y="8"/>
                </a:cubicBezTo>
                <a:cubicBezTo>
                  <a:pt x="6" y="8"/>
                  <a:pt x="8" y="7"/>
                  <a:pt x="8" y="4"/>
                </a:cubicBezTo>
                <a:cubicBezTo>
                  <a:pt x="8" y="2"/>
                  <a:pt x="6" y="0"/>
                  <a:pt x="4" y="0"/>
                </a:cubicBezTo>
                <a:close/>
                <a:moveTo>
                  <a:pt x="36" y="0"/>
                </a:moveTo>
                <a:cubicBezTo>
                  <a:pt x="34" y="0"/>
                  <a:pt x="32" y="2"/>
                  <a:pt x="32" y="4"/>
                </a:cubicBezTo>
                <a:cubicBezTo>
                  <a:pt x="32" y="7"/>
                  <a:pt x="34" y="8"/>
                  <a:pt x="36" y="8"/>
                </a:cubicBezTo>
                <a:cubicBezTo>
                  <a:pt x="38" y="8"/>
                  <a:pt x="40" y="7"/>
                  <a:pt x="40" y="4"/>
                </a:cubicBezTo>
                <a:cubicBezTo>
                  <a:pt x="40" y="2"/>
                  <a:pt x="38" y="0"/>
                  <a:pt x="36" y="0"/>
                </a:cubicBezTo>
                <a:close/>
                <a:moveTo>
                  <a:pt x="84" y="0"/>
                </a:moveTo>
                <a:cubicBezTo>
                  <a:pt x="82" y="0"/>
                  <a:pt x="80" y="2"/>
                  <a:pt x="80" y="4"/>
                </a:cubicBezTo>
                <a:cubicBezTo>
                  <a:pt x="80" y="7"/>
                  <a:pt x="82" y="8"/>
                  <a:pt x="84" y="8"/>
                </a:cubicBezTo>
                <a:cubicBezTo>
                  <a:pt x="86" y="8"/>
                  <a:pt x="88" y="7"/>
                  <a:pt x="88" y="4"/>
                </a:cubicBezTo>
                <a:cubicBezTo>
                  <a:pt x="88" y="2"/>
                  <a:pt x="86" y="0"/>
                  <a:pt x="84" y="0"/>
                </a:cubicBezTo>
                <a:close/>
                <a:moveTo>
                  <a:pt x="68" y="0"/>
                </a:moveTo>
                <a:cubicBezTo>
                  <a:pt x="66" y="0"/>
                  <a:pt x="64" y="2"/>
                  <a:pt x="64" y="4"/>
                </a:cubicBezTo>
                <a:cubicBezTo>
                  <a:pt x="64" y="7"/>
                  <a:pt x="66" y="8"/>
                  <a:pt x="68" y="8"/>
                </a:cubicBezTo>
                <a:cubicBezTo>
                  <a:pt x="70" y="8"/>
                  <a:pt x="72" y="7"/>
                  <a:pt x="72" y="4"/>
                </a:cubicBezTo>
                <a:cubicBezTo>
                  <a:pt x="72" y="2"/>
                  <a:pt x="70" y="0"/>
                  <a:pt x="68" y="0"/>
                </a:cubicBezTo>
                <a:close/>
                <a:moveTo>
                  <a:pt x="52" y="0"/>
                </a:moveTo>
                <a:cubicBezTo>
                  <a:pt x="50" y="0"/>
                  <a:pt x="48" y="2"/>
                  <a:pt x="48" y="4"/>
                </a:cubicBezTo>
                <a:cubicBezTo>
                  <a:pt x="48" y="7"/>
                  <a:pt x="50" y="8"/>
                  <a:pt x="52" y="8"/>
                </a:cubicBezTo>
                <a:cubicBezTo>
                  <a:pt x="54" y="8"/>
                  <a:pt x="56" y="7"/>
                  <a:pt x="56" y="4"/>
                </a:cubicBezTo>
                <a:cubicBezTo>
                  <a:pt x="56" y="2"/>
                  <a:pt x="54" y="0"/>
                  <a:pt x="52" y="0"/>
                </a:cubicBezTo>
                <a:close/>
                <a:moveTo>
                  <a:pt x="340" y="0"/>
                </a:moveTo>
                <a:cubicBezTo>
                  <a:pt x="338" y="0"/>
                  <a:pt x="336" y="2"/>
                  <a:pt x="336" y="4"/>
                </a:cubicBezTo>
                <a:cubicBezTo>
                  <a:pt x="336" y="7"/>
                  <a:pt x="338" y="8"/>
                  <a:pt x="340" y="8"/>
                </a:cubicBezTo>
                <a:cubicBezTo>
                  <a:pt x="342" y="8"/>
                  <a:pt x="344" y="7"/>
                  <a:pt x="344" y="4"/>
                </a:cubicBezTo>
                <a:cubicBezTo>
                  <a:pt x="344" y="2"/>
                  <a:pt x="342" y="0"/>
                  <a:pt x="340" y="0"/>
                </a:cubicBezTo>
                <a:close/>
                <a:moveTo>
                  <a:pt x="372" y="0"/>
                </a:moveTo>
                <a:cubicBezTo>
                  <a:pt x="370" y="0"/>
                  <a:pt x="368" y="2"/>
                  <a:pt x="368" y="4"/>
                </a:cubicBezTo>
                <a:cubicBezTo>
                  <a:pt x="368" y="7"/>
                  <a:pt x="370" y="8"/>
                  <a:pt x="372" y="8"/>
                </a:cubicBezTo>
                <a:cubicBezTo>
                  <a:pt x="374" y="8"/>
                  <a:pt x="376" y="7"/>
                  <a:pt x="376" y="4"/>
                </a:cubicBezTo>
                <a:cubicBezTo>
                  <a:pt x="376" y="2"/>
                  <a:pt x="374" y="0"/>
                  <a:pt x="372" y="0"/>
                </a:cubicBezTo>
                <a:close/>
                <a:moveTo>
                  <a:pt x="356" y="0"/>
                </a:moveTo>
                <a:cubicBezTo>
                  <a:pt x="354" y="0"/>
                  <a:pt x="352" y="2"/>
                  <a:pt x="352" y="4"/>
                </a:cubicBezTo>
                <a:cubicBezTo>
                  <a:pt x="352" y="7"/>
                  <a:pt x="354" y="8"/>
                  <a:pt x="356" y="8"/>
                </a:cubicBezTo>
                <a:cubicBezTo>
                  <a:pt x="358" y="8"/>
                  <a:pt x="360" y="7"/>
                  <a:pt x="360" y="4"/>
                </a:cubicBezTo>
                <a:cubicBezTo>
                  <a:pt x="360" y="2"/>
                  <a:pt x="358" y="0"/>
                  <a:pt x="356" y="0"/>
                </a:cubicBezTo>
                <a:close/>
                <a:moveTo>
                  <a:pt x="388" y="0"/>
                </a:moveTo>
                <a:cubicBezTo>
                  <a:pt x="386" y="0"/>
                  <a:pt x="384" y="2"/>
                  <a:pt x="384" y="4"/>
                </a:cubicBezTo>
                <a:cubicBezTo>
                  <a:pt x="384" y="7"/>
                  <a:pt x="386" y="8"/>
                  <a:pt x="388" y="8"/>
                </a:cubicBezTo>
                <a:cubicBezTo>
                  <a:pt x="390" y="8"/>
                  <a:pt x="392" y="7"/>
                  <a:pt x="392" y="4"/>
                </a:cubicBezTo>
                <a:cubicBezTo>
                  <a:pt x="392" y="2"/>
                  <a:pt x="390" y="0"/>
                  <a:pt x="388" y="0"/>
                </a:cubicBezTo>
                <a:close/>
                <a:moveTo>
                  <a:pt x="420" y="0"/>
                </a:moveTo>
                <a:cubicBezTo>
                  <a:pt x="418" y="0"/>
                  <a:pt x="416" y="2"/>
                  <a:pt x="416" y="4"/>
                </a:cubicBezTo>
                <a:cubicBezTo>
                  <a:pt x="416" y="7"/>
                  <a:pt x="418" y="8"/>
                  <a:pt x="420" y="8"/>
                </a:cubicBezTo>
                <a:cubicBezTo>
                  <a:pt x="422" y="8"/>
                  <a:pt x="424" y="7"/>
                  <a:pt x="424" y="4"/>
                </a:cubicBezTo>
                <a:cubicBezTo>
                  <a:pt x="424" y="2"/>
                  <a:pt x="422" y="0"/>
                  <a:pt x="420" y="0"/>
                </a:cubicBezTo>
                <a:close/>
                <a:moveTo>
                  <a:pt x="404" y="0"/>
                </a:moveTo>
                <a:cubicBezTo>
                  <a:pt x="402" y="0"/>
                  <a:pt x="400" y="2"/>
                  <a:pt x="400" y="4"/>
                </a:cubicBezTo>
                <a:cubicBezTo>
                  <a:pt x="400" y="7"/>
                  <a:pt x="402" y="8"/>
                  <a:pt x="404" y="8"/>
                </a:cubicBezTo>
                <a:cubicBezTo>
                  <a:pt x="406" y="8"/>
                  <a:pt x="408" y="7"/>
                  <a:pt x="408" y="4"/>
                </a:cubicBezTo>
                <a:cubicBezTo>
                  <a:pt x="408" y="2"/>
                  <a:pt x="406" y="0"/>
                  <a:pt x="404" y="0"/>
                </a:cubicBezTo>
                <a:close/>
                <a:moveTo>
                  <a:pt x="228" y="0"/>
                </a:moveTo>
                <a:cubicBezTo>
                  <a:pt x="226" y="0"/>
                  <a:pt x="224" y="2"/>
                  <a:pt x="224" y="4"/>
                </a:cubicBezTo>
                <a:cubicBezTo>
                  <a:pt x="224" y="7"/>
                  <a:pt x="226" y="8"/>
                  <a:pt x="228" y="8"/>
                </a:cubicBezTo>
                <a:cubicBezTo>
                  <a:pt x="230" y="8"/>
                  <a:pt x="232" y="7"/>
                  <a:pt x="232" y="4"/>
                </a:cubicBezTo>
                <a:cubicBezTo>
                  <a:pt x="232" y="2"/>
                  <a:pt x="230" y="0"/>
                  <a:pt x="228" y="0"/>
                </a:cubicBezTo>
                <a:close/>
                <a:moveTo>
                  <a:pt x="260" y="0"/>
                </a:moveTo>
                <a:cubicBezTo>
                  <a:pt x="258" y="0"/>
                  <a:pt x="256" y="2"/>
                  <a:pt x="256" y="4"/>
                </a:cubicBezTo>
                <a:cubicBezTo>
                  <a:pt x="256" y="7"/>
                  <a:pt x="258" y="8"/>
                  <a:pt x="260" y="8"/>
                </a:cubicBezTo>
                <a:cubicBezTo>
                  <a:pt x="262" y="8"/>
                  <a:pt x="264" y="7"/>
                  <a:pt x="264" y="4"/>
                </a:cubicBezTo>
                <a:cubicBezTo>
                  <a:pt x="264" y="2"/>
                  <a:pt x="262" y="0"/>
                  <a:pt x="260" y="0"/>
                </a:cubicBezTo>
                <a:close/>
                <a:moveTo>
                  <a:pt x="244" y="0"/>
                </a:moveTo>
                <a:cubicBezTo>
                  <a:pt x="242" y="0"/>
                  <a:pt x="240" y="2"/>
                  <a:pt x="240" y="4"/>
                </a:cubicBezTo>
                <a:cubicBezTo>
                  <a:pt x="240" y="7"/>
                  <a:pt x="242" y="8"/>
                  <a:pt x="244" y="8"/>
                </a:cubicBezTo>
                <a:cubicBezTo>
                  <a:pt x="246" y="8"/>
                  <a:pt x="248" y="7"/>
                  <a:pt x="248" y="4"/>
                </a:cubicBezTo>
                <a:cubicBezTo>
                  <a:pt x="248" y="2"/>
                  <a:pt x="246" y="0"/>
                  <a:pt x="244" y="0"/>
                </a:cubicBezTo>
                <a:close/>
                <a:moveTo>
                  <a:pt x="276" y="0"/>
                </a:moveTo>
                <a:cubicBezTo>
                  <a:pt x="274" y="0"/>
                  <a:pt x="272" y="2"/>
                  <a:pt x="272" y="4"/>
                </a:cubicBezTo>
                <a:cubicBezTo>
                  <a:pt x="272" y="7"/>
                  <a:pt x="274" y="8"/>
                  <a:pt x="276" y="8"/>
                </a:cubicBezTo>
                <a:cubicBezTo>
                  <a:pt x="278" y="8"/>
                  <a:pt x="280" y="7"/>
                  <a:pt x="280" y="4"/>
                </a:cubicBezTo>
                <a:cubicBezTo>
                  <a:pt x="280" y="2"/>
                  <a:pt x="278" y="0"/>
                  <a:pt x="276" y="0"/>
                </a:cubicBezTo>
                <a:close/>
                <a:moveTo>
                  <a:pt x="308" y="0"/>
                </a:moveTo>
                <a:cubicBezTo>
                  <a:pt x="306" y="0"/>
                  <a:pt x="304" y="2"/>
                  <a:pt x="304" y="4"/>
                </a:cubicBezTo>
                <a:cubicBezTo>
                  <a:pt x="304" y="7"/>
                  <a:pt x="306" y="8"/>
                  <a:pt x="308" y="8"/>
                </a:cubicBezTo>
                <a:cubicBezTo>
                  <a:pt x="310" y="8"/>
                  <a:pt x="312" y="7"/>
                  <a:pt x="312" y="4"/>
                </a:cubicBezTo>
                <a:cubicBezTo>
                  <a:pt x="312" y="2"/>
                  <a:pt x="310" y="0"/>
                  <a:pt x="308" y="0"/>
                </a:cubicBezTo>
                <a:close/>
                <a:moveTo>
                  <a:pt x="324" y="0"/>
                </a:moveTo>
                <a:cubicBezTo>
                  <a:pt x="322" y="0"/>
                  <a:pt x="320" y="2"/>
                  <a:pt x="320" y="4"/>
                </a:cubicBezTo>
                <a:cubicBezTo>
                  <a:pt x="320" y="7"/>
                  <a:pt x="322" y="8"/>
                  <a:pt x="324" y="8"/>
                </a:cubicBezTo>
                <a:cubicBezTo>
                  <a:pt x="326" y="8"/>
                  <a:pt x="328" y="7"/>
                  <a:pt x="328" y="4"/>
                </a:cubicBezTo>
                <a:cubicBezTo>
                  <a:pt x="328" y="2"/>
                  <a:pt x="326" y="0"/>
                  <a:pt x="324" y="0"/>
                </a:cubicBezTo>
                <a:close/>
                <a:moveTo>
                  <a:pt x="292" y="0"/>
                </a:moveTo>
                <a:cubicBezTo>
                  <a:pt x="290" y="0"/>
                  <a:pt x="288" y="2"/>
                  <a:pt x="288" y="4"/>
                </a:cubicBezTo>
                <a:cubicBezTo>
                  <a:pt x="288" y="7"/>
                  <a:pt x="290" y="8"/>
                  <a:pt x="292" y="8"/>
                </a:cubicBezTo>
                <a:cubicBezTo>
                  <a:pt x="294" y="8"/>
                  <a:pt x="296" y="7"/>
                  <a:pt x="296" y="4"/>
                </a:cubicBezTo>
                <a:cubicBezTo>
                  <a:pt x="296" y="2"/>
                  <a:pt x="294" y="0"/>
                  <a:pt x="292" y="0"/>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40" name="Freeform 1144"/>
          <p:cNvSpPr>
            <a:spLocks noEditPoints="1"/>
          </p:cNvSpPr>
          <p:nvPr/>
        </p:nvSpPr>
        <p:spPr bwMode="auto">
          <a:xfrm>
            <a:off x="1782763" y="2921000"/>
            <a:ext cx="989013" cy="25400"/>
          </a:xfrm>
          <a:custGeom>
            <a:avLst/>
            <a:gdLst>
              <a:gd name="T0" fmla="*/ 96 w 312"/>
              <a:gd name="T1" fmla="*/ 4 h 8"/>
              <a:gd name="T2" fmla="*/ 104 w 312"/>
              <a:gd name="T3" fmla="*/ 4 h 8"/>
              <a:gd name="T4" fmla="*/ 116 w 312"/>
              <a:gd name="T5" fmla="*/ 0 h 8"/>
              <a:gd name="T6" fmla="*/ 116 w 312"/>
              <a:gd name="T7" fmla="*/ 8 h 8"/>
              <a:gd name="T8" fmla="*/ 116 w 312"/>
              <a:gd name="T9" fmla="*/ 0 h 8"/>
              <a:gd name="T10" fmla="*/ 128 w 312"/>
              <a:gd name="T11" fmla="*/ 4 h 8"/>
              <a:gd name="T12" fmla="*/ 136 w 312"/>
              <a:gd name="T13" fmla="*/ 4 h 8"/>
              <a:gd name="T14" fmla="*/ 84 w 312"/>
              <a:gd name="T15" fmla="*/ 0 h 8"/>
              <a:gd name="T16" fmla="*/ 84 w 312"/>
              <a:gd name="T17" fmla="*/ 8 h 8"/>
              <a:gd name="T18" fmla="*/ 84 w 312"/>
              <a:gd name="T19" fmla="*/ 0 h 8"/>
              <a:gd name="T20" fmla="*/ 144 w 312"/>
              <a:gd name="T21" fmla="*/ 4 h 8"/>
              <a:gd name="T22" fmla="*/ 152 w 312"/>
              <a:gd name="T23" fmla="*/ 4 h 8"/>
              <a:gd name="T24" fmla="*/ 68 w 312"/>
              <a:gd name="T25" fmla="*/ 0 h 8"/>
              <a:gd name="T26" fmla="*/ 68 w 312"/>
              <a:gd name="T27" fmla="*/ 8 h 8"/>
              <a:gd name="T28" fmla="*/ 68 w 312"/>
              <a:gd name="T29" fmla="*/ 0 h 8"/>
              <a:gd name="T30" fmla="*/ 16 w 312"/>
              <a:gd name="T31" fmla="*/ 4 h 8"/>
              <a:gd name="T32" fmla="*/ 24 w 312"/>
              <a:gd name="T33" fmla="*/ 4 h 8"/>
              <a:gd name="T34" fmla="*/ 4 w 312"/>
              <a:gd name="T35" fmla="*/ 0 h 8"/>
              <a:gd name="T36" fmla="*/ 4 w 312"/>
              <a:gd name="T37" fmla="*/ 8 h 8"/>
              <a:gd name="T38" fmla="*/ 4 w 312"/>
              <a:gd name="T39" fmla="*/ 0 h 8"/>
              <a:gd name="T40" fmla="*/ 48 w 312"/>
              <a:gd name="T41" fmla="*/ 4 h 8"/>
              <a:gd name="T42" fmla="*/ 56 w 312"/>
              <a:gd name="T43" fmla="*/ 4 h 8"/>
              <a:gd name="T44" fmla="*/ 36 w 312"/>
              <a:gd name="T45" fmla="*/ 0 h 8"/>
              <a:gd name="T46" fmla="*/ 36 w 312"/>
              <a:gd name="T47" fmla="*/ 8 h 8"/>
              <a:gd name="T48" fmla="*/ 36 w 312"/>
              <a:gd name="T49" fmla="*/ 0 h 8"/>
              <a:gd name="T50" fmla="*/ 160 w 312"/>
              <a:gd name="T51" fmla="*/ 4 h 8"/>
              <a:gd name="T52" fmla="*/ 168 w 312"/>
              <a:gd name="T53" fmla="*/ 4 h 8"/>
              <a:gd name="T54" fmla="*/ 276 w 312"/>
              <a:gd name="T55" fmla="*/ 0 h 8"/>
              <a:gd name="T56" fmla="*/ 276 w 312"/>
              <a:gd name="T57" fmla="*/ 8 h 8"/>
              <a:gd name="T58" fmla="*/ 276 w 312"/>
              <a:gd name="T59" fmla="*/ 0 h 8"/>
              <a:gd name="T60" fmla="*/ 288 w 312"/>
              <a:gd name="T61" fmla="*/ 4 h 8"/>
              <a:gd name="T62" fmla="*/ 296 w 312"/>
              <a:gd name="T63" fmla="*/ 4 h 8"/>
              <a:gd name="T64" fmla="*/ 180 w 312"/>
              <a:gd name="T65" fmla="*/ 0 h 8"/>
              <a:gd name="T66" fmla="*/ 180 w 312"/>
              <a:gd name="T67" fmla="*/ 8 h 8"/>
              <a:gd name="T68" fmla="*/ 180 w 312"/>
              <a:gd name="T69" fmla="*/ 0 h 8"/>
              <a:gd name="T70" fmla="*/ 304 w 312"/>
              <a:gd name="T71" fmla="*/ 4 h 8"/>
              <a:gd name="T72" fmla="*/ 312 w 312"/>
              <a:gd name="T73" fmla="*/ 4 h 8"/>
              <a:gd name="T74" fmla="*/ 260 w 312"/>
              <a:gd name="T75" fmla="*/ 0 h 8"/>
              <a:gd name="T76" fmla="*/ 260 w 312"/>
              <a:gd name="T77" fmla="*/ 8 h 8"/>
              <a:gd name="T78" fmla="*/ 260 w 312"/>
              <a:gd name="T79" fmla="*/ 0 h 8"/>
              <a:gd name="T80" fmla="*/ 192 w 312"/>
              <a:gd name="T81" fmla="*/ 4 h 8"/>
              <a:gd name="T82" fmla="*/ 200 w 312"/>
              <a:gd name="T83" fmla="*/ 4 h 8"/>
              <a:gd name="T84" fmla="*/ 244 w 312"/>
              <a:gd name="T85" fmla="*/ 0 h 8"/>
              <a:gd name="T86" fmla="*/ 244 w 312"/>
              <a:gd name="T87" fmla="*/ 8 h 8"/>
              <a:gd name="T88" fmla="*/ 244 w 312"/>
              <a:gd name="T89" fmla="*/ 0 h 8"/>
              <a:gd name="T90" fmla="*/ 208 w 312"/>
              <a:gd name="T91" fmla="*/ 4 h 8"/>
              <a:gd name="T92" fmla="*/ 216 w 312"/>
              <a:gd name="T93" fmla="*/ 4 h 8"/>
              <a:gd name="T94" fmla="*/ 228 w 312"/>
              <a:gd name="T95" fmla="*/ 0 h 8"/>
              <a:gd name="T96" fmla="*/ 228 w 312"/>
              <a:gd name="T97" fmla="*/ 8 h 8"/>
              <a:gd name="T98" fmla="*/ 228 w 312"/>
              <a:gd name="T9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2" h="8">
                <a:moveTo>
                  <a:pt x="100" y="0"/>
                </a:moveTo>
                <a:cubicBezTo>
                  <a:pt x="97" y="0"/>
                  <a:pt x="96" y="2"/>
                  <a:pt x="96" y="4"/>
                </a:cubicBezTo>
                <a:cubicBezTo>
                  <a:pt x="96" y="6"/>
                  <a:pt x="97" y="8"/>
                  <a:pt x="100" y="8"/>
                </a:cubicBezTo>
                <a:cubicBezTo>
                  <a:pt x="102" y="8"/>
                  <a:pt x="104" y="6"/>
                  <a:pt x="104" y="4"/>
                </a:cubicBezTo>
                <a:cubicBezTo>
                  <a:pt x="104" y="2"/>
                  <a:pt x="102" y="0"/>
                  <a:pt x="100" y="0"/>
                </a:cubicBezTo>
                <a:close/>
                <a:moveTo>
                  <a:pt x="116" y="0"/>
                </a:moveTo>
                <a:cubicBezTo>
                  <a:pt x="113" y="0"/>
                  <a:pt x="112" y="2"/>
                  <a:pt x="112" y="4"/>
                </a:cubicBezTo>
                <a:cubicBezTo>
                  <a:pt x="112" y="6"/>
                  <a:pt x="113" y="8"/>
                  <a:pt x="116" y="8"/>
                </a:cubicBezTo>
                <a:cubicBezTo>
                  <a:pt x="118" y="8"/>
                  <a:pt x="120" y="6"/>
                  <a:pt x="120" y="4"/>
                </a:cubicBezTo>
                <a:cubicBezTo>
                  <a:pt x="120" y="2"/>
                  <a:pt x="118" y="0"/>
                  <a:pt x="116" y="0"/>
                </a:cubicBezTo>
                <a:close/>
                <a:moveTo>
                  <a:pt x="132" y="0"/>
                </a:moveTo>
                <a:cubicBezTo>
                  <a:pt x="129" y="0"/>
                  <a:pt x="128" y="2"/>
                  <a:pt x="128" y="4"/>
                </a:cubicBezTo>
                <a:cubicBezTo>
                  <a:pt x="128" y="6"/>
                  <a:pt x="129" y="8"/>
                  <a:pt x="132" y="8"/>
                </a:cubicBezTo>
                <a:cubicBezTo>
                  <a:pt x="134" y="8"/>
                  <a:pt x="136" y="6"/>
                  <a:pt x="136" y="4"/>
                </a:cubicBezTo>
                <a:cubicBezTo>
                  <a:pt x="136" y="2"/>
                  <a:pt x="134" y="0"/>
                  <a:pt x="132" y="0"/>
                </a:cubicBezTo>
                <a:close/>
                <a:moveTo>
                  <a:pt x="84" y="0"/>
                </a:moveTo>
                <a:cubicBezTo>
                  <a:pt x="81" y="0"/>
                  <a:pt x="80" y="2"/>
                  <a:pt x="80" y="4"/>
                </a:cubicBezTo>
                <a:cubicBezTo>
                  <a:pt x="80" y="6"/>
                  <a:pt x="81" y="8"/>
                  <a:pt x="84" y="8"/>
                </a:cubicBezTo>
                <a:cubicBezTo>
                  <a:pt x="86" y="8"/>
                  <a:pt x="88" y="6"/>
                  <a:pt x="88" y="4"/>
                </a:cubicBezTo>
                <a:cubicBezTo>
                  <a:pt x="88" y="2"/>
                  <a:pt x="86" y="0"/>
                  <a:pt x="84" y="0"/>
                </a:cubicBezTo>
                <a:close/>
                <a:moveTo>
                  <a:pt x="148" y="0"/>
                </a:moveTo>
                <a:cubicBezTo>
                  <a:pt x="145" y="0"/>
                  <a:pt x="144" y="2"/>
                  <a:pt x="144" y="4"/>
                </a:cubicBezTo>
                <a:cubicBezTo>
                  <a:pt x="144" y="6"/>
                  <a:pt x="145" y="8"/>
                  <a:pt x="148" y="8"/>
                </a:cubicBezTo>
                <a:cubicBezTo>
                  <a:pt x="150" y="8"/>
                  <a:pt x="152" y="6"/>
                  <a:pt x="152" y="4"/>
                </a:cubicBezTo>
                <a:cubicBezTo>
                  <a:pt x="152" y="2"/>
                  <a:pt x="150" y="0"/>
                  <a:pt x="148" y="0"/>
                </a:cubicBezTo>
                <a:close/>
                <a:moveTo>
                  <a:pt x="68" y="0"/>
                </a:moveTo>
                <a:cubicBezTo>
                  <a:pt x="65" y="0"/>
                  <a:pt x="64" y="2"/>
                  <a:pt x="64" y="4"/>
                </a:cubicBezTo>
                <a:cubicBezTo>
                  <a:pt x="64" y="6"/>
                  <a:pt x="65" y="8"/>
                  <a:pt x="68" y="8"/>
                </a:cubicBezTo>
                <a:cubicBezTo>
                  <a:pt x="70" y="8"/>
                  <a:pt x="72" y="6"/>
                  <a:pt x="72" y="4"/>
                </a:cubicBezTo>
                <a:cubicBezTo>
                  <a:pt x="72" y="2"/>
                  <a:pt x="70" y="0"/>
                  <a:pt x="68" y="0"/>
                </a:cubicBezTo>
                <a:close/>
                <a:moveTo>
                  <a:pt x="20" y="0"/>
                </a:moveTo>
                <a:cubicBezTo>
                  <a:pt x="17" y="0"/>
                  <a:pt x="16" y="2"/>
                  <a:pt x="16" y="4"/>
                </a:cubicBezTo>
                <a:cubicBezTo>
                  <a:pt x="16" y="6"/>
                  <a:pt x="17" y="8"/>
                  <a:pt x="20" y="8"/>
                </a:cubicBezTo>
                <a:cubicBezTo>
                  <a:pt x="22" y="8"/>
                  <a:pt x="24" y="6"/>
                  <a:pt x="24" y="4"/>
                </a:cubicBezTo>
                <a:cubicBezTo>
                  <a:pt x="24" y="2"/>
                  <a:pt x="22" y="0"/>
                  <a:pt x="20" y="0"/>
                </a:cubicBezTo>
                <a:close/>
                <a:moveTo>
                  <a:pt x="4" y="0"/>
                </a:moveTo>
                <a:cubicBezTo>
                  <a:pt x="1" y="0"/>
                  <a:pt x="0" y="2"/>
                  <a:pt x="0" y="4"/>
                </a:cubicBezTo>
                <a:cubicBezTo>
                  <a:pt x="0" y="6"/>
                  <a:pt x="1" y="8"/>
                  <a:pt x="4" y="8"/>
                </a:cubicBezTo>
                <a:cubicBezTo>
                  <a:pt x="6" y="8"/>
                  <a:pt x="8" y="6"/>
                  <a:pt x="8" y="4"/>
                </a:cubicBezTo>
                <a:cubicBezTo>
                  <a:pt x="8" y="2"/>
                  <a:pt x="6" y="0"/>
                  <a:pt x="4" y="0"/>
                </a:cubicBezTo>
                <a:close/>
                <a:moveTo>
                  <a:pt x="52" y="0"/>
                </a:moveTo>
                <a:cubicBezTo>
                  <a:pt x="49" y="0"/>
                  <a:pt x="48" y="2"/>
                  <a:pt x="48" y="4"/>
                </a:cubicBezTo>
                <a:cubicBezTo>
                  <a:pt x="48" y="6"/>
                  <a:pt x="49" y="8"/>
                  <a:pt x="52" y="8"/>
                </a:cubicBezTo>
                <a:cubicBezTo>
                  <a:pt x="54" y="8"/>
                  <a:pt x="56" y="6"/>
                  <a:pt x="56" y="4"/>
                </a:cubicBezTo>
                <a:cubicBezTo>
                  <a:pt x="56" y="2"/>
                  <a:pt x="54" y="0"/>
                  <a:pt x="52" y="0"/>
                </a:cubicBezTo>
                <a:close/>
                <a:moveTo>
                  <a:pt x="36" y="0"/>
                </a:moveTo>
                <a:cubicBezTo>
                  <a:pt x="33" y="0"/>
                  <a:pt x="32" y="2"/>
                  <a:pt x="32" y="4"/>
                </a:cubicBezTo>
                <a:cubicBezTo>
                  <a:pt x="32" y="6"/>
                  <a:pt x="33" y="8"/>
                  <a:pt x="36" y="8"/>
                </a:cubicBezTo>
                <a:cubicBezTo>
                  <a:pt x="38" y="8"/>
                  <a:pt x="40" y="6"/>
                  <a:pt x="40" y="4"/>
                </a:cubicBezTo>
                <a:cubicBezTo>
                  <a:pt x="40" y="2"/>
                  <a:pt x="38" y="0"/>
                  <a:pt x="36" y="0"/>
                </a:cubicBezTo>
                <a:close/>
                <a:moveTo>
                  <a:pt x="164" y="0"/>
                </a:moveTo>
                <a:cubicBezTo>
                  <a:pt x="161" y="0"/>
                  <a:pt x="160" y="2"/>
                  <a:pt x="160" y="4"/>
                </a:cubicBezTo>
                <a:cubicBezTo>
                  <a:pt x="160" y="6"/>
                  <a:pt x="161" y="8"/>
                  <a:pt x="164" y="8"/>
                </a:cubicBezTo>
                <a:cubicBezTo>
                  <a:pt x="166" y="8"/>
                  <a:pt x="168" y="6"/>
                  <a:pt x="168" y="4"/>
                </a:cubicBezTo>
                <a:cubicBezTo>
                  <a:pt x="168" y="2"/>
                  <a:pt x="166" y="0"/>
                  <a:pt x="164" y="0"/>
                </a:cubicBezTo>
                <a:close/>
                <a:moveTo>
                  <a:pt x="276" y="0"/>
                </a:moveTo>
                <a:cubicBezTo>
                  <a:pt x="273" y="0"/>
                  <a:pt x="272" y="2"/>
                  <a:pt x="272" y="4"/>
                </a:cubicBezTo>
                <a:cubicBezTo>
                  <a:pt x="272" y="6"/>
                  <a:pt x="273" y="8"/>
                  <a:pt x="276" y="8"/>
                </a:cubicBezTo>
                <a:cubicBezTo>
                  <a:pt x="278" y="8"/>
                  <a:pt x="280" y="6"/>
                  <a:pt x="280" y="4"/>
                </a:cubicBezTo>
                <a:cubicBezTo>
                  <a:pt x="280" y="2"/>
                  <a:pt x="278" y="0"/>
                  <a:pt x="276" y="0"/>
                </a:cubicBezTo>
                <a:close/>
                <a:moveTo>
                  <a:pt x="292" y="0"/>
                </a:moveTo>
                <a:cubicBezTo>
                  <a:pt x="289" y="0"/>
                  <a:pt x="288" y="2"/>
                  <a:pt x="288" y="4"/>
                </a:cubicBezTo>
                <a:cubicBezTo>
                  <a:pt x="288" y="6"/>
                  <a:pt x="289" y="8"/>
                  <a:pt x="292" y="8"/>
                </a:cubicBezTo>
                <a:cubicBezTo>
                  <a:pt x="294" y="8"/>
                  <a:pt x="296" y="6"/>
                  <a:pt x="296" y="4"/>
                </a:cubicBezTo>
                <a:cubicBezTo>
                  <a:pt x="296" y="2"/>
                  <a:pt x="294" y="0"/>
                  <a:pt x="292" y="0"/>
                </a:cubicBezTo>
                <a:close/>
                <a:moveTo>
                  <a:pt x="180" y="0"/>
                </a:moveTo>
                <a:cubicBezTo>
                  <a:pt x="177" y="0"/>
                  <a:pt x="176" y="2"/>
                  <a:pt x="176" y="4"/>
                </a:cubicBezTo>
                <a:cubicBezTo>
                  <a:pt x="176" y="6"/>
                  <a:pt x="177" y="8"/>
                  <a:pt x="180" y="8"/>
                </a:cubicBezTo>
                <a:cubicBezTo>
                  <a:pt x="182" y="8"/>
                  <a:pt x="184" y="6"/>
                  <a:pt x="184" y="4"/>
                </a:cubicBezTo>
                <a:cubicBezTo>
                  <a:pt x="184" y="2"/>
                  <a:pt x="182" y="0"/>
                  <a:pt x="180" y="0"/>
                </a:cubicBezTo>
                <a:close/>
                <a:moveTo>
                  <a:pt x="308" y="0"/>
                </a:moveTo>
                <a:cubicBezTo>
                  <a:pt x="305" y="0"/>
                  <a:pt x="304" y="2"/>
                  <a:pt x="304" y="4"/>
                </a:cubicBezTo>
                <a:cubicBezTo>
                  <a:pt x="304" y="6"/>
                  <a:pt x="305" y="8"/>
                  <a:pt x="308" y="8"/>
                </a:cubicBezTo>
                <a:cubicBezTo>
                  <a:pt x="310" y="8"/>
                  <a:pt x="312" y="6"/>
                  <a:pt x="312" y="4"/>
                </a:cubicBezTo>
                <a:cubicBezTo>
                  <a:pt x="312" y="2"/>
                  <a:pt x="310" y="0"/>
                  <a:pt x="308" y="0"/>
                </a:cubicBezTo>
                <a:close/>
                <a:moveTo>
                  <a:pt x="260" y="0"/>
                </a:moveTo>
                <a:cubicBezTo>
                  <a:pt x="257" y="0"/>
                  <a:pt x="256" y="2"/>
                  <a:pt x="256" y="4"/>
                </a:cubicBezTo>
                <a:cubicBezTo>
                  <a:pt x="256" y="6"/>
                  <a:pt x="257" y="8"/>
                  <a:pt x="260" y="8"/>
                </a:cubicBezTo>
                <a:cubicBezTo>
                  <a:pt x="262" y="8"/>
                  <a:pt x="264" y="6"/>
                  <a:pt x="264" y="4"/>
                </a:cubicBezTo>
                <a:cubicBezTo>
                  <a:pt x="264" y="2"/>
                  <a:pt x="262" y="0"/>
                  <a:pt x="260" y="0"/>
                </a:cubicBezTo>
                <a:close/>
                <a:moveTo>
                  <a:pt x="196" y="0"/>
                </a:moveTo>
                <a:cubicBezTo>
                  <a:pt x="193" y="0"/>
                  <a:pt x="192" y="2"/>
                  <a:pt x="192" y="4"/>
                </a:cubicBezTo>
                <a:cubicBezTo>
                  <a:pt x="192" y="6"/>
                  <a:pt x="193" y="8"/>
                  <a:pt x="196" y="8"/>
                </a:cubicBezTo>
                <a:cubicBezTo>
                  <a:pt x="198" y="8"/>
                  <a:pt x="200" y="6"/>
                  <a:pt x="200" y="4"/>
                </a:cubicBezTo>
                <a:cubicBezTo>
                  <a:pt x="200" y="2"/>
                  <a:pt x="198" y="0"/>
                  <a:pt x="196" y="0"/>
                </a:cubicBezTo>
                <a:close/>
                <a:moveTo>
                  <a:pt x="244" y="0"/>
                </a:moveTo>
                <a:cubicBezTo>
                  <a:pt x="241" y="0"/>
                  <a:pt x="240" y="2"/>
                  <a:pt x="240" y="4"/>
                </a:cubicBezTo>
                <a:cubicBezTo>
                  <a:pt x="240" y="6"/>
                  <a:pt x="241" y="8"/>
                  <a:pt x="244" y="8"/>
                </a:cubicBezTo>
                <a:cubicBezTo>
                  <a:pt x="246" y="8"/>
                  <a:pt x="248" y="6"/>
                  <a:pt x="248" y="4"/>
                </a:cubicBezTo>
                <a:cubicBezTo>
                  <a:pt x="248" y="2"/>
                  <a:pt x="246" y="0"/>
                  <a:pt x="244" y="0"/>
                </a:cubicBezTo>
                <a:close/>
                <a:moveTo>
                  <a:pt x="212" y="0"/>
                </a:moveTo>
                <a:cubicBezTo>
                  <a:pt x="209" y="0"/>
                  <a:pt x="208" y="2"/>
                  <a:pt x="208" y="4"/>
                </a:cubicBezTo>
                <a:cubicBezTo>
                  <a:pt x="208" y="6"/>
                  <a:pt x="209" y="8"/>
                  <a:pt x="212" y="8"/>
                </a:cubicBezTo>
                <a:cubicBezTo>
                  <a:pt x="214" y="8"/>
                  <a:pt x="216" y="6"/>
                  <a:pt x="216" y="4"/>
                </a:cubicBezTo>
                <a:cubicBezTo>
                  <a:pt x="216" y="2"/>
                  <a:pt x="214" y="0"/>
                  <a:pt x="212" y="0"/>
                </a:cubicBezTo>
                <a:close/>
                <a:moveTo>
                  <a:pt x="228" y="0"/>
                </a:moveTo>
                <a:cubicBezTo>
                  <a:pt x="225" y="0"/>
                  <a:pt x="224" y="2"/>
                  <a:pt x="224" y="4"/>
                </a:cubicBezTo>
                <a:cubicBezTo>
                  <a:pt x="224" y="6"/>
                  <a:pt x="225" y="8"/>
                  <a:pt x="228" y="8"/>
                </a:cubicBezTo>
                <a:cubicBezTo>
                  <a:pt x="230" y="8"/>
                  <a:pt x="232" y="6"/>
                  <a:pt x="232" y="4"/>
                </a:cubicBezTo>
                <a:cubicBezTo>
                  <a:pt x="232" y="2"/>
                  <a:pt x="230" y="0"/>
                  <a:pt x="228" y="0"/>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41" name="Freeform 1145"/>
          <p:cNvSpPr>
            <a:spLocks noEditPoints="1"/>
          </p:cNvSpPr>
          <p:nvPr/>
        </p:nvSpPr>
        <p:spPr bwMode="auto">
          <a:xfrm>
            <a:off x="2058988" y="3956050"/>
            <a:ext cx="887413" cy="25400"/>
          </a:xfrm>
          <a:custGeom>
            <a:avLst/>
            <a:gdLst>
              <a:gd name="T0" fmla="*/ 64 w 280"/>
              <a:gd name="T1" fmla="*/ 4 h 8"/>
              <a:gd name="T2" fmla="*/ 72 w 280"/>
              <a:gd name="T3" fmla="*/ 4 h 8"/>
              <a:gd name="T4" fmla="*/ 84 w 280"/>
              <a:gd name="T5" fmla="*/ 0 h 8"/>
              <a:gd name="T6" fmla="*/ 84 w 280"/>
              <a:gd name="T7" fmla="*/ 8 h 8"/>
              <a:gd name="T8" fmla="*/ 84 w 280"/>
              <a:gd name="T9" fmla="*/ 0 h 8"/>
              <a:gd name="T10" fmla="*/ 112 w 280"/>
              <a:gd name="T11" fmla="*/ 4 h 8"/>
              <a:gd name="T12" fmla="*/ 120 w 280"/>
              <a:gd name="T13" fmla="*/ 4 h 8"/>
              <a:gd name="T14" fmla="*/ 100 w 280"/>
              <a:gd name="T15" fmla="*/ 0 h 8"/>
              <a:gd name="T16" fmla="*/ 100 w 280"/>
              <a:gd name="T17" fmla="*/ 8 h 8"/>
              <a:gd name="T18" fmla="*/ 100 w 280"/>
              <a:gd name="T19" fmla="*/ 0 h 8"/>
              <a:gd name="T20" fmla="*/ 32 w 280"/>
              <a:gd name="T21" fmla="*/ 4 h 8"/>
              <a:gd name="T22" fmla="*/ 40 w 280"/>
              <a:gd name="T23" fmla="*/ 4 h 8"/>
              <a:gd name="T24" fmla="*/ 4 w 280"/>
              <a:gd name="T25" fmla="*/ 0 h 8"/>
              <a:gd name="T26" fmla="*/ 4 w 280"/>
              <a:gd name="T27" fmla="*/ 8 h 8"/>
              <a:gd name="T28" fmla="*/ 4 w 280"/>
              <a:gd name="T29" fmla="*/ 0 h 8"/>
              <a:gd name="T30" fmla="*/ 16 w 280"/>
              <a:gd name="T31" fmla="*/ 4 h 8"/>
              <a:gd name="T32" fmla="*/ 24 w 280"/>
              <a:gd name="T33" fmla="*/ 4 h 8"/>
              <a:gd name="T34" fmla="*/ 52 w 280"/>
              <a:gd name="T35" fmla="*/ 0 h 8"/>
              <a:gd name="T36" fmla="*/ 52 w 280"/>
              <a:gd name="T37" fmla="*/ 8 h 8"/>
              <a:gd name="T38" fmla="*/ 52 w 280"/>
              <a:gd name="T39" fmla="*/ 0 h 8"/>
              <a:gd name="T40" fmla="*/ 128 w 280"/>
              <a:gd name="T41" fmla="*/ 4 h 8"/>
              <a:gd name="T42" fmla="*/ 136 w 280"/>
              <a:gd name="T43" fmla="*/ 4 h 8"/>
              <a:gd name="T44" fmla="*/ 260 w 280"/>
              <a:gd name="T45" fmla="*/ 0 h 8"/>
              <a:gd name="T46" fmla="*/ 260 w 280"/>
              <a:gd name="T47" fmla="*/ 8 h 8"/>
              <a:gd name="T48" fmla="*/ 260 w 280"/>
              <a:gd name="T49" fmla="*/ 0 h 8"/>
              <a:gd name="T50" fmla="*/ 144 w 280"/>
              <a:gd name="T51" fmla="*/ 4 h 8"/>
              <a:gd name="T52" fmla="*/ 152 w 280"/>
              <a:gd name="T53" fmla="*/ 4 h 8"/>
              <a:gd name="T54" fmla="*/ 244 w 280"/>
              <a:gd name="T55" fmla="*/ 0 h 8"/>
              <a:gd name="T56" fmla="*/ 244 w 280"/>
              <a:gd name="T57" fmla="*/ 8 h 8"/>
              <a:gd name="T58" fmla="*/ 244 w 280"/>
              <a:gd name="T59" fmla="*/ 0 h 8"/>
              <a:gd name="T60" fmla="*/ 272 w 280"/>
              <a:gd name="T61" fmla="*/ 4 h 8"/>
              <a:gd name="T62" fmla="*/ 280 w 280"/>
              <a:gd name="T63" fmla="*/ 4 h 8"/>
              <a:gd name="T64" fmla="*/ 228 w 280"/>
              <a:gd name="T65" fmla="*/ 0 h 8"/>
              <a:gd name="T66" fmla="*/ 228 w 280"/>
              <a:gd name="T67" fmla="*/ 8 h 8"/>
              <a:gd name="T68" fmla="*/ 228 w 280"/>
              <a:gd name="T69" fmla="*/ 0 h 8"/>
              <a:gd name="T70" fmla="*/ 176 w 280"/>
              <a:gd name="T71" fmla="*/ 4 h 8"/>
              <a:gd name="T72" fmla="*/ 184 w 280"/>
              <a:gd name="T73" fmla="*/ 4 h 8"/>
              <a:gd name="T74" fmla="*/ 164 w 280"/>
              <a:gd name="T75" fmla="*/ 0 h 8"/>
              <a:gd name="T76" fmla="*/ 164 w 280"/>
              <a:gd name="T77" fmla="*/ 8 h 8"/>
              <a:gd name="T78" fmla="*/ 164 w 280"/>
              <a:gd name="T79" fmla="*/ 0 h 8"/>
              <a:gd name="T80" fmla="*/ 192 w 280"/>
              <a:gd name="T81" fmla="*/ 4 h 8"/>
              <a:gd name="T82" fmla="*/ 200 w 280"/>
              <a:gd name="T83" fmla="*/ 4 h 8"/>
              <a:gd name="T84" fmla="*/ 212 w 280"/>
              <a:gd name="T85" fmla="*/ 0 h 8"/>
              <a:gd name="T86" fmla="*/ 212 w 280"/>
              <a:gd name="T87" fmla="*/ 8 h 8"/>
              <a:gd name="T88" fmla="*/ 212 w 280"/>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80" h="8">
                <a:moveTo>
                  <a:pt x="68" y="0"/>
                </a:moveTo>
                <a:cubicBezTo>
                  <a:pt x="66" y="0"/>
                  <a:pt x="64" y="2"/>
                  <a:pt x="64" y="4"/>
                </a:cubicBezTo>
                <a:cubicBezTo>
                  <a:pt x="64" y="6"/>
                  <a:pt x="66" y="8"/>
                  <a:pt x="68" y="8"/>
                </a:cubicBezTo>
                <a:cubicBezTo>
                  <a:pt x="70" y="8"/>
                  <a:pt x="72" y="6"/>
                  <a:pt x="72" y="4"/>
                </a:cubicBezTo>
                <a:cubicBezTo>
                  <a:pt x="72" y="2"/>
                  <a:pt x="70" y="0"/>
                  <a:pt x="68" y="0"/>
                </a:cubicBezTo>
                <a:close/>
                <a:moveTo>
                  <a:pt x="84" y="0"/>
                </a:moveTo>
                <a:cubicBezTo>
                  <a:pt x="82" y="0"/>
                  <a:pt x="80" y="2"/>
                  <a:pt x="80" y="4"/>
                </a:cubicBezTo>
                <a:cubicBezTo>
                  <a:pt x="80" y="6"/>
                  <a:pt x="82" y="8"/>
                  <a:pt x="84" y="8"/>
                </a:cubicBezTo>
                <a:cubicBezTo>
                  <a:pt x="86" y="8"/>
                  <a:pt x="88" y="6"/>
                  <a:pt x="88" y="4"/>
                </a:cubicBezTo>
                <a:cubicBezTo>
                  <a:pt x="88" y="2"/>
                  <a:pt x="86" y="0"/>
                  <a:pt x="84" y="0"/>
                </a:cubicBezTo>
                <a:close/>
                <a:moveTo>
                  <a:pt x="116" y="0"/>
                </a:moveTo>
                <a:cubicBezTo>
                  <a:pt x="114" y="0"/>
                  <a:pt x="112" y="2"/>
                  <a:pt x="112" y="4"/>
                </a:cubicBezTo>
                <a:cubicBezTo>
                  <a:pt x="112" y="6"/>
                  <a:pt x="114" y="8"/>
                  <a:pt x="116" y="8"/>
                </a:cubicBezTo>
                <a:cubicBezTo>
                  <a:pt x="118" y="8"/>
                  <a:pt x="120" y="6"/>
                  <a:pt x="120" y="4"/>
                </a:cubicBezTo>
                <a:cubicBezTo>
                  <a:pt x="120" y="2"/>
                  <a:pt x="118" y="0"/>
                  <a:pt x="116" y="0"/>
                </a:cubicBezTo>
                <a:close/>
                <a:moveTo>
                  <a:pt x="100" y="0"/>
                </a:moveTo>
                <a:cubicBezTo>
                  <a:pt x="98" y="0"/>
                  <a:pt x="96" y="2"/>
                  <a:pt x="96" y="4"/>
                </a:cubicBezTo>
                <a:cubicBezTo>
                  <a:pt x="96" y="6"/>
                  <a:pt x="98" y="8"/>
                  <a:pt x="100" y="8"/>
                </a:cubicBezTo>
                <a:cubicBezTo>
                  <a:pt x="102" y="8"/>
                  <a:pt x="104" y="6"/>
                  <a:pt x="104" y="4"/>
                </a:cubicBezTo>
                <a:cubicBezTo>
                  <a:pt x="104" y="2"/>
                  <a:pt x="102" y="0"/>
                  <a:pt x="100" y="0"/>
                </a:cubicBezTo>
                <a:close/>
                <a:moveTo>
                  <a:pt x="36" y="0"/>
                </a:moveTo>
                <a:cubicBezTo>
                  <a:pt x="34" y="0"/>
                  <a:pt x="32" y="2"/>
                  <a:pt x="32" y="4"/>
                </a:cubicBezTo>
                <a:cubicBezTo>
                  <a:pt x="32" y="6"/>
                  <a:pt x="34" y="8"/>
                  <a:pt x="36" y="8"/>
                </a:cubicBezTo>
                <a:cubicBezTo>
                  <a:pt x="38" y="8"/>
                  <a:pt x="40" y="6"/>
                  <a:pt x="40" y="4"/>
                </a:cubicBezTo>
                <a:cubicBezTo>
                  <a:pt x="40" y="2"/>
                  <a:pt x="38" y="0"/>
                  <a:pt x="36" y="0"/>
                </a:cubicBezTo>
                <a:close/>
                <a:moveTo>
                  <a:pt x="4" y="0"/>
                </a:moveTo>
                <a:cubicBezTo>
                  <a:pt x="2" y="0"/>
                  <a:pt x="0" y="2"/>
                  <a:pt x="0" y="4"/>
                </a:cubicBezTo>
                <a:cubicBezTo>
                  <a:pt x="0" y="6"/>
                  <a:pt x="2" y="8"/>
                  <a:pt x="4" y="8"/>
                </a:cubicBezTo>
                <a:cubicBezTo>
                  <a:pt x="6" y="8"/>
                  <a:pt x="8" y="6"/>
                  <a:pt x="8" y="4"/>
                </a:cubicBezTo>
                <a:cubicBezTo>
                  <a:pt x="8" y="2"/>
                  <a:pt x="6" y="0"/>
                  <a:pt x="4" y="0"/>
                </a:cubicBezTo>
                <a:close/>
                <a:moveTo>
                  <a:pt x="20" y="0"/>
                </a:moveTo>
                <a:cubicBezTo>
                  <a:pt x="18" y="0"/>
                  <a:pt x="16" y="2"/>
                  <a:pt x="16" y="4"/>
                </a:cubicBezTo>
                <a:cubicBezTo>
                  <a:pt x="16" y="6"/>
                  <a:pt x="18" y="8"/>
                  <a:pt x="20" y="8"/>
                </a:cubicBezTo>
                <a:cubicBezTo>
                  <a:pt x="22" y="8"/>
                  <a:pt x="24" y="6"/>
                  <a:pt x="24" y="4"/>
                </a:cubicBezTo>
                <a:cubicBezTo>
                  <a:pt x="24" y="2"/>
                  <a:pt x="22" y="0"/>
                  <a:pt x="20" y="0"/>
                </a:cubicBezTo>
                <a:close/>
                <a:moveTo>
                  <a:pt x="52" y="0"/>
                </a:moveTo>
                <a:cubicBezTo>
                  <a:pt x="50" y="0"/>
                  <a:pt x="48" y="2"/>
                  <a:pt x="48" y="4"/>
                </a:cubicBezTo>
                <a:cubicBezTo>
                  <a:pt x="48" y="6"/>
                  <a:pt x="50" y="8"/>
                  <a:pt x="52" y="8"/>
                </a:cubicBezTo>
                <a:cubicBezTo>
                  <a:pt x="54" y="8"/>
                  <a:pt x="56" y="6"/>
                  <a:pt x="56" y="4"/>
                </a:cubicBezTo>
                <a:cubicBezTo>
                  <a:pt x="56" y="2"/>
                  <a:pt x="54" y="0"/>
                  <a:pt x="52" y="0"/>
                </a:cubicBezTo>
                <a:close/>
                <a:moveTo>
                  <a:pt x="132" y="0"/>
                </a:moveTo>
                <a:cubicBezTo>
                  <a:pt x="130" y="0"/>
                  <a:pt x="128" y="2"/>
                  <a:pt x="128" y="4"/>
                </a:cubicBezTo>
                <a:cubicBezTo>
                  <a:pt x="128" y="6"/>
                  <a:pt x="130" y="8"/>
                  <a:pt x="132" y="8"/>
                </a:cubicBezTo>
                <a:cubicBezTo>
                  <a:pt x="134" y="8"/>
                  <a:pt x="136" y="6"/>
                  <a:pt x="136" y="4"/>
                </a:cubicBezTo>
                <a:cubicBezTo>
                  <a:pt x="136" y="2"/>
                  <a:pt x="134" y="0"/>
                  <a:pt x="132" y="0"/>
                </a:cubicBezTo>
                <a:close/>
                <a:moveTo>
                  <a:pt x="260" y="0"/>
                </a:moveTo>
                <a:cubicBezTo>
                  <a:pt x="258" y="0"/>
                  <a:pt x="256" y="2"/>
                  <a:pt x="256" y="4"/>
                </a:cubicBezTo>
                <a:cubicBezTo>
                  <a:pt x="256" y="6"/>
                  <a:pt x="258" y="8"/>
                  <a:pt x="260" y="8"/>
                </a:cubicBezTo>
                <a:cubicBezTo>
                  <a:pt x="262" y="8"/>
                  <a:pt x="264" y="6"/>
                  <a:pt x="264" y="4"/>
                </a:cubicBezTo>
                <a:cubicBezTo>
                  <a:pt x="264" y="2"/>
                  <a:pt x="262" y="0"/>
                  <a:pt x="260" y="0"/>
                </a:cubicBezTo>
                <a:close/>
                <a:moveTo>
                  <a:pt x="148" y="0"/>
                </a:moveTo>
                <a:cubicBezTo>
                  <a:pt x="146" y="0"/>
                  <a:pt x="144" y="2"/>
                  <a:pt x="144" y="4"/>
                </a:cubicBezTo>
                <a:cubicBezTo>
                  <a:pt x="144" y="6"/>
                  <a:pt x="146" y="8"/>
                  <a:pt x="148" y="8"/>
                </a:cubicBezTo>
                <a:cubicBezTo>
                  <a:pt x="150" y="8"/>
                  <a:pt x="152" y="6"/>
                  <a:pt x="152" y="4"/>
                </a:cubicBezTo>
                <a:cubicBezTo>
                  <a:pt x="152" y="2"/>
                  <a:pt x="150" y="0"/>
                  <a:pt x="148" y="0"/>
                </a:cubicBezTo>
                <a:close/>
                <a:moveTo>
                  <a:pt x="244" y="0"/>
                </a:moveTo>
                <a:cubicBezTo>
                  <a:pt x="242" y="0"/>
                  <a:pt x="240" y="2"/>
                  <a:pt x="240" y="4"/>
                </a:cubicBezTo>
                <a:cubicBezTo>
                  <a:pt x="240" y="6"/>
                  <a:pt x="242" y="8"/>
                  <a:pt x="244" y="8"/>
                </a:cubicBezTo>
                <a:cubicBezTo>
                  <a:pt x="246" y="8"/>
                  <a:pt x="248" y="6"/>
                  <a:pt x="248" y="4"/>
                </a:cubicBezTo>
                <a:cubicBezTo>
                  <a:pt x="248" y="2"/>
                  <a:pt x="246" y="0"/>
                  <a:pt x="244" y="0"/>
                </a:cubicBezTo>
                <a:close/>
                <a:moveTo>
                  <a:pt x="276" y="0"/>
                </a:moveTo>
                <a:cubicBezTo>
                  <a:pt x="274" y="0"/>
                  <a:pt x="272" y="2"/>
                  <a:pt x="272" y="4"/>
                </a:cubicBezTo>
                <a:cubicBezTo>
                  <a:pt x="272" y="6"/>
                  <a:pt x="274" y="8"/>
                  <a:pt x="276" y="8"/>
                </a:cubicBezTo>
                <a:cubicBezTo>
                  <a:pt x="278" y="8"/>
                  <a:pt x="280" y="6"/>
                  <a:pt x="280" y="4"/>
                </a:cubicBezTo>
                <a:cubicBezTo>
                  <a:pt x="280" y="2"/>
                  <a:pt x="278" y="0"/>
                  <a:pt x="276" y="0"/>
                </a:cubicBezTo>
                <a:close/>
                <a:moveTo>
                  <a:pt x="228" y="0"/>
                </a:moveTo>
                <a:cubicBezTo>
                  <a:pt x="226" y="0"/>
                  <a:pt x="224" y="2"/>
                  <a:pt x="224" y="4"/>
                </a:cubicBezTo>
                <a:cubicBezTo>
                  <a:pt x="224" y="6"/>
                  <a:pt x="226" y="8"/>
                  <a:pt x="228" y="8"/>
                </a:cubicBezTo>
                <a:cubicBezTo>
                  <a:pt x="230" y="8"/>
                  <a:pt x="232" y="6"/>
                  <a:pt x="232" y="4"/>
                </a:cubicBezTo>
                <a:cubicBezTo>
                  <a:pt x="232" y="2"/>
                  <a:pt x="230" y="0"/>
                  <a:pt x="228" y="0"/>
                </a:cubicBezTo>
                <a:close/>
                <a:moveTo>
                  <a:pt x="180" y="0"/>
                </a:moveTo>
                <a:cubicBezTo>
                  <a:pt x="178" y="0"/>
                  <a:pt x="176" y="2"/>
                  <a:pt x="176" y="4"/>
                </a:cubicBezTo>
                <a:cubicBezTo>
                  <a:pt x="176" y="6"/>
                  <a:pt x="178" y="8"/>
                  <a:pt x="180" y="8"/>
                </a:cubicBezTo>
                <a:cubicBezTo>
                  <a:pt x="182" y="8"/>
                  <a:pt x="184" y="6"/>
                  <a:pt x="184" y="4"/>
                </a:cubicBezTo>
                <a:cubicBezTo>
                  <a:pt x="184" y="2"/>
                  <a:pt x="182" y="0"/>
                  <a:pt x="180" y="0"/>
                </a:cubicBezTo>
                <a:close/>
                <a:moveTo>
                  <a:pt x="164" y="0"/>
                </a:moveTo>
                <a:cubicBezTo>
                  <a:pt x="162" y="0"/>
                  <a:pt x="160" y="2"/>
                  <a:pt x="160" y="4"/>
                </a:cubicBezTo>
                <a:cubicBezTo>
                  <a:pt x="160" y="6"/>
                  <a:pt x="162" y="8"/>
                  <a:pt x="164" y="8"/>
                </a:cubicBezTo>
                <a:cubicBezTo>
                  <a:pt x="166" y="8"/>
                  <a:pt x="168" y="6"/>
                  <a:pt x="168" y="4"/>
                </a:cubicBezTo>
                <a:cubicBezTo>
                  <a:pt x="168" y="2"/>
                  <a:pt x="166" y="0"/>
                  <a:pt x="164" y="0"/>
                </a:cubicBezTo>
                <a:close/>
                <a:moveTo>
                  <a:pt x="196" y="0"/>
                </a:moveTo>
                <a:cubicBezTo>
                  <a:pt x="194" y="0"/>
                  <a:pt x="192" y="2"/>
                  <a:pt x="192" y="4"/>
                </a:cubicBezTo>
                <a:cubicBezTo>
                  <a:pt x="192" y="6"/>
                  <a:pt x="194" y="8"/>
                  <a:pt x="196" y="8"/>
                </a:cubicBezTo>
                <a:cubicBezTo>
                  <a:pt x="198" y="8"/>
                  <a:pt x="200" y="6"/>
                  <a:pt x="200" y="4"/>
                </a:cubicBezTo>
                <a:cubicBezTo>
                  <a:pt x="200" y="2"/>
                  <a:pt x="198" y="0"/>
                  <a:pt x="196" y="0"/>
                </a:cubicBezTo>
                <a:close/>
                <a:moveTo>
                  <a:pt x="212" y="0"/>
                </a:moveTo>
                <a:cubicBezTo>
                  <a:pt x="210" y="0"/>
                  <a:pt x="208" y="2"/>
                  <a:pt x="208" y="4"/>
                </a:cubicBezTo>
                <a:cubicBezTo>
                  <a:pt x="208" y="6"/>
                  <a:pt x="210" y="8"/>
                  <a:pt x="212" y="8"/>
                </a:cubicBezTo>
                <a:cubicBezTo>
                  <a:pt x="214" y="8"/>
                  <a:pt x="216" y="6"/>
                  <a:pt x="216" y="4"/>
                </a:cubicBezTo>
                <a:cubicBezTo>
                  <a:pt x="216" y="2"/>
                  <a:pt x="214" y="0"/>
                  <a:pt x="212" y="0"/>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42" name="Freeform 1146"/>
          <p:cNvSpPr>
            <a:spLocks noEditPoints="1"/>
          </p:cNvSpPr>
          <p:nvPr/>
        </p:nvSpPr>
        <p:spPr bwMode="auto">
          <a:xfrm>
            <a:off x="1782763" y="4991100"/>
            <a:ext cx="989013" cy="25400"/>
          </a:xfrm>
          <a:custGeom>
            <a:avLst/>
            <a:gdLst>
              <a:gd name="T0" fmla="*/ 96 w 312"/>
              <a:gd name="T1" fmla="*/ 4 h 8"/>
              <a:gd name="T2" fmla="*/ 104 w 312"/>
              <a:gd name="T3" fmla="*/ 4 h 8"/>
              <a:gd name="T4" fmla="*/ 84 w 312"/>
              <a:gd name="T5" fmla="*/ 0 h 8"/>
              <a:gd name="T6" fmla="*/ 84 w 312"/>
              <a:gd name="T7" fmla="*/ 8 h 8"/>
              <a:gd name="T8" fmla="*/ 84 w 312"/>
              <a:gd name="T9" fmla="*/ 0 h 8"/>
              <a:gd name="T10" fmla="*/ 112 w 312"/>
              <a:gd name="T11" fmla="*/ 4 h 8"/>
              <a:gd name="T12" fmla="*/ 120 w 312"/>
              <a:gd name="T13" fmla="*/ 4 h 8"/>
              <a:gd name="T14" fmla="*/ 132 w 312"/>
              <a:gd name="T15" fmla="*/ 0 h 8"/>
              <a:gd name="T16" fmla="*/ 132 w 312"/>
              <a:gd name="T17" fmla="*/ 8 h 8"/>
              <a:gd name="T18" fmla="*/ 132 w 312"/>
              <a:gd name="T19" fmla="*/ 0 h 8"/>
              <a:gd name="T20" fmla="*/ 32 w 312"/>
              <a:gd name="T21" fmla="*/ 4 h 8"/>
              <a:gd name="T22" fmla="*/ 40 w 312"/>
              <a:gd name="T23" fmla="*/ 4 h 8"/>
              <a:gd name="T24" fmla="*/ 20 w 312"/>
              <a:gd name="T25" fmla="*/ 0 h 8"/>
              <a:gd name="T26" fmla="*/ 20 w 312"/>
              <a:gd name="T27" fmla="*/ 8 h 8"/>
              <a:gd name="T28" fmla="*/ 20 w 312"/>
              <a:gd name="T29" fmla="*/ 0 h 8"/>
              <a:gd name="T30" fmla="*/ 0 w 312"/>
              <a:gd name="T31" fmla="*/ 4 h 8"/>
              <a:gd name="T32" fmla="*/ 8 w 312"/>
              <a:gd name="T33" fmla="*/ 4 h 8"/>
              <a:gd name="T34" fmla="*/ 52 w 312"/>
              <a:gd name="T35" fmla="*/ 0 h 8"/>
              <a:gd name="T36" fmla="*/ 52 w 312"/>
              <a:gd name="T37" fmla="*/ 8 h 8"/>
              <a:gd name="T38" fmla="*/ 52 w 312"/>
              <a:gd name="T39" fmla="*/ 0 h 8"/>
              <a:gd name="T40" fmla="*/ 64 w 312"/>
              <a:gd name="T41" fmla="*/ 4 h 8"/>
              <a:gd name="T42" fmla="*/ 72 w 312"/>
              <a:gd name="T43" fmla="*/ 4 h 8"/>
              <a:gd name="T44" fmla="*/ 148 w 312"/>
              <a:gd name="T45" fmla="*/ 0 h 8"/>
              <a:gd name="T46" fmla="*/ 148 w 312"/>
              <a:gd name="T47" fmla="*/ 8 h 8"/>
              <a:gd name="T48" fmla="*/ 148 w 312"/>
              <a:gd name="T49" fmla="*/ 0 h 8"/>
              <a:gd name="T50" fmla="*/ 192 w 312"/>
              <a:gd name="T51" fmla="*/ 4 h 8"/>
              <a:gd name="T52" fmla="*/ 200 w 312"/>
              <a:gd name="T53" fmla="*/ 4 h 8"/>
              <a:gd name="T54" fmla="*/ 276 w 312"/>
              <a:gd name="T55" fmla="*/ 0 h 8"/>
              <a:gd name="T56" fmla="*/ 276 w 312"/>
              <a:gd name="T57" fmla="*/ 8 h 8"/>
              <a:gd name="T58" fmla="*/ 276 w 312"/>
              <a:gd name="T59" fmla="*/ 0 h 8"/>
              <a:gd name="T60" fmla="*/ 160 w 312"/>
              <a:gd name="T61" fmla="*/ 4 h 8"/>
              <a:gd name="T62" fmla="*/ 168 w 312"/>
              <a:gd name="T63" fmla="*/ 4 h 8"/>
              <a:gd name="T64" fmla="*/ 292 w 312"/>
              <a:gd name="T65" fmla="*/ 0 h 8"/>
              <a:gd name="T66" fmla="*/ 292 w 312"/>
              <a:gd name="T67" fmla="*/ 8 h 8"/>
              <a:gd name="T68" fmla="*/ 292 w 312"/>
              <a:gd name="T69" fmla="*/ 0 h 8"/>
              <a:gd name="T70" fmla="*/ 304 w 312"/>
              <a:gd name="T71" fmla="*/ 4 h 8"/>
              <a:gd name="T72" fmla="*/ 312 w 312"/>
              <a:gd name="T73" fmla="*/ 4 h 8"/>
              <a:gd name="T74" fmla="*/ 260 w 312"/>
              <a:gd name="T75" fmla="*/ 0 h 8"/>
              <a:gd name="T76" fmla="*/ 260 w 312"/>
              <a:gd name="T77" fmla="*/ 8 h 8"/>
              <a:gd name="T78" fmla="*/ 260 w 312"/>
              <a:gd name="T79" fmla="*/ 0 h 8"/>
              <a:gd name="T80" fmla="*/ 240 w 312"/>
              <a:gd name="T81" fmla="*/ 4 h 8"/>
              <a:gd name="T82" fmla="*/ 248 w 312"/>
              <a:gd name="T83" fmla="*/ 4 h 8"/>
              <a:gd name="T84" fmla="*/ 212 w 312"/>
              <a:gd name="T85" fmla="*/ 0 h 8"/>
              <a:gd name="T86" fmla="*/ 212 w 312"/>
              <a:gd name="T87" fmla="*/ 8 h 8"/>
              <a:gd name="T88" fmla="*/ 212 w 312"/>
              <a:gd name="T89" fmla="*/ 0 h 8"/>
              <a:gd name="T90" fmla="*/ 176 w 312"/>
              <a:gd name="T91" fmla="*/ 4 h 8"/>
              <a:gd name="T92" fmla="*/ 184 w 312"/>
              <a:gd name="T93" fmla="*/ 4 h 8"/>
              <a:gd name="T94" fmla="*/ 228 w 312"/>
              <a:gd name="T95" fmla="*/ 0 h 8"/>
              <a:gd name="T96" fmla="*/ 228 w 312"/>
              <a:gd name="T97" fmla="*/ 8 h 8"/>
              <a:gd name="T98" fmla="*/ 228 w 312"/>
              <a:gd name="T9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2" h="8">
                <a:moveTo>
                  <a:pt x="100" y="0"/>
                </a:moveTo>
                <a:cubicBezTo>
                  <a:pt x="97" y="0"/>
                  <a:pt x="96" y="2"/>
                  <a:pt x="96" y="4"/>
                </a:cubicBezTo>
                <a:cubicBezTo>
                  <a:pt x="96" y="6"/>
                  <a:pt x="97" y="8"/>
                  <a:pt x="100" y="8"/>
                </a:cubicBezTo>
                <a:cubicBezTo>
                  <a:pt x="102" y="8"/>
                  <a:pt x="104" y="6"/>
                  <a:pt x="104" y="4"/>
                </a:cubicBezTo>
                <a:cubicBezTo>
                  <a:pt x="104" y="2"/>
                  <a:pt x="102" y="0"/>
                  <a:pt x="100" y="0"/>
                </a:cubicBezTo>
                <a:close/>
                <a:moveTo>
                  <a:pt x="84" y="0"/>
                </a:moveTo>
                <a:cubicBezTo>
                  <a:pt x="81" y="0"/>
                  <a:pt x="80" y="2"/>
                  <a:pt x="80" y="4"/>
                </a:cubicBezTo>
                <a:cubicBezTo>
                  <a:pt x="80" y="6"/>
                  <a:pt x="81" y="8"/>
                  <a:pt x="84" y="8"/>
                </a:cubicBezTo>
                <a:cubicBezTo>
                  <a:pt x="86" y="8"/>
                  <a:pt x="88" y="6"/>
                  <a:pt x="88" y="4"/>
                </a:cubicBezTo>
                <a:cubicBezTo>
                  <a:pt x="88" y="2"/>
                  <a:pt x="86" y="0"/>
                  <a:pt x="84" y="0"/>
                </a:cubicBezTo>
                <a:close/>
                <a:moveTo>
                  <a:pt x="116" y="0"/>
                </a:moveTo>
                <a:cubicBezTo>
                  <a:pt x="113" y="0"/>
                  <a:pt x="112" y="2"/>
                  <a:pt x="112" y="4"/>
                </a:cubicBezTo>
                <a:cubicBezTo>
                  <a:pt x="112" y="6"/>
                  <a:pt x="113" y="8"/>
                  <a:pt x="116" y="8"/>
                </a:cubicBezTo>
                <a:cubicBezTo>
                  <a:pt x="118" y="8"/>
                  <a:pt x="120" y="6"/>
                  <a:pt x="120" y="4"/>
                </a:cubicBezTo>
                <a:cubicBezTo>
                  <a:pt x="120" y="2"/>
                  <a:pt x="118" y="0"/>
                  <a:pt x="116" y="0"/>
                </a:cubicBezTo>
                <a:close/>
                <a:moveTo>
                  <a:pt x="132" y="0"/>
                </a:moveTo>
                <a:cubicBezTo>
                  <a:pt x="129" y="0"/>
                  <a:pt x="128" y="2"/>
                  <a:pt x="128" y="4"/>
                </a:cubicBezTo>
                <a:cubicBezTo>
                  <a:pt x="128" y="6"/>
                  <a:pt x="129" y="8"/>
                  <a:pt x="132" y="8"/>
                </a:cubicBezTo>
                <a:cubicBezTo>
                  <a:pt x="134" y="8"/>
                  <a:pt x="136" y="6"/>
                  <a:pt x="136" y="4"/>
                </a:cubicBezTo>
                <a:cubicBezTo>
                  <a:pt x="136" y="2"/>
                  <a:pt x="134" y="0"/>
                  <a:pt x="132" y="0"/>
                </a:cubicBezTo>
                <a:close/>
                <a:moveTo>
                  <a:pt x="36" y="0"/>
                </a:moveTo>
                <a:cubicBezTo>
                  <a:pt x="33" y="0"/>
                  <a:pt x="32" y="2"/>
                  <a:pt x="32" y="4"/>
                </a:cubicBezTo>
                <a:cubicBezTo>
                  <a:pt x="32" y="6"/>
                  <a:pt x="33" y="8"/>
                  <a:pt x="36" y="8"/>
                </a:cubicBezTo>
                <a:cubicBezTo>
                  <a:pt x="38" y="8"/>
                  <a:pt x="40" y="6"/>
                  <a:pt x="40" y="4"/>
                </a:cubicBezTo>
                <a:cubicBezTo>
                  <a:pt x="40" y="2"/>
                  <a:pt x="38" y="0"/>
                  <a:pt x="36" y="0"/>
                </a:cubicBezTo>
                <a:close/>
                <a:moveTo>
                  <a:pt x="20" y="0"/>
                </a:moveTo>
                <a:cubicBezTo>
                  <a:pt x="17" y="0"/>
                  <a:pt x="16" y="2"/>
                  <a:pt x="16" y="4"/>
                </a:cubicBezTo>
                <a:cubicBezTo>
                  <a:pt x="16" y="6"/>
                  <a:pt x="17" y="8"/>
                  <a:pt x="20" y="8"/>
                </a:cubicBezTo>
                <a:cubicBezTo>
                  <a:pt x="22" y="8"/>
                  <a:pt x="24" y="6"/>
                  <a:pt x="24" y="4"/>
                </a:cubicBezTo>
                <a:cubicBezTo>
                  <a:pt x="24" y="2"/>
                  <a:pt x="22" y="0"/>
                  <a:pt x="20" y="0"/>
                </a:cubicBezTo>
                <a:close/>
                <a:moveTo>
                  <a:pt x="4" y="0"/>
                </a:moveTo>
                <a:cubicBezTo>
                  <a:pt x="1" y="0"/>
                  <a:pt x="0" y="2"/>
                  <a:pt x="0" y="4"/>
                </a:cubicBezTo>
                <a:cubicBezTo>
                  <a:pt x="0" y="6"/>
                  <a:pt x="1" y="8"/>
                  <a:pt x="4" y="8"/>
                </a:cubicBezTo>
                <a:cubicBezTo>
                  <a:pt x="6" y="8"/>
                  <a:pt x="8" y="6"/>
                  <a:pt x="8" y="4"/>
                </a:cubicBezTo>
                <a:cubicBezTo>
                  <a:pt x="8" y="2"/>
                  <a:pt x="6" y="0"/>
                  <a:pt x="4" y="0"/>
                </a:cubicBezTo>
                <a:close/>
                <a:moveTo>
                  <a:pt x="52" y="0"/>
                </a:moveTo>
                <a:cubicBezTo>
                  <a:pt x="49" y="0"/>
                  <a:pt x="48" y="2"/>
                  <a:pt x="48" y="4"/>
                </a:cubicBezTo>
                <a:cubicBezTo>
                  <a:pt x="48" y="6"/>
                  <a:pt x="49" y="8"/>
                  <a:pt x="52" y="8"/>
                </a:cubicBezTo>
                <a:cubicBezTo>
                  <a:pt x="54" y="8"/>
                  <a:pt x="56" y="6"/>
                  <a:pt x="56" y="4"/>
                </a:cubicBezTo>
                <a:cubicBezTo>
                  <a:pt x="56" y="2"/>
                  <a:pt x="54" y="0"/>
                  <a:pt x="52" y="0"/>
                </a:cubicBezTo>
                <a:close/>
                <a:moveTo>
                  <a:pt x="68" y="0"/>
                </a:moveTo>
                <a:cubicBezTo>
                  <a:pt x="65" y="0"/>
                  <a:pt x="64" y="2"/>
                  <a:pt x="64" y="4"/>
                </a:cubicBezTo>
                <a:cubicBezTo>
                  <a:pt x="64" y="6"/>
                  <a:pt x="65" y="8"/>
                  <a:pt x="68" y="8"/>
                </a:cubicBezTo>
                <a:cubicBezTo>
                  <a:pt x="70" y="8"/>
                  <a:pt x="72" y="6"/>
                  <a:pt x="72" y="4"/>
                </a:cubicBezTo>
                <a:cubicBezTo>
                  <a:pt x="72" y="2"/>
                  <a:pt x="70" y="0"/>
                  <a:pt x="68" y="0"/>
                </a:cubicBezTo>
                <a:close/>
                <a:moveTo>
                  <a:pt x="148" y="0"/>
                </a:moveTo>
                <a:cubicBezTo>
                  <a:pt x="145" y="0"/>
                  <a:pt x="144" y="2"/>
                  <a:pt x="144" y="4"/>
                </a:cubicBezTo>
                <a:cubicBezTo>
                  <a:pt x="144" y="6"/>
                  <a:pt x="145" y="8"/>
                  <a:pt x="148" y="8"/>
                </a:cubicBezTo>
                <a:cubicBezTo>
                  <a:pt x="150" y="8"/>
                  <a:pt x="152" y="6"/>
                  <a:pt x="152" y="4"/>
                </a:cubicBezTo>
                <a:cubicBezTo>
                  <a:pt x="152" y="2"/>
                  <a:pt x="150" y="0"/>
                  <a:pt x="148" y="0"/>
                </a:cubicBezTo>
                <a:close/>
                <a:moveTo>
                  <a:pt x="196" y="0"/>
                </a:moveTo>
                <a:cubicBezTo>
                  <a:pt x="193" y="0"/>
                  <a:pt x="192" y="2"/>
                  <a:pt x="192" y="4"/>
                </a:cubicBezTo>
                <a:cubicBezTo>
                  <a:pt x="192" y="6"/>
                  <a:pt x="193" y="8"/>
                  <a:pt x="196" y="8"/>
                </a:cubicBezTo>
                <a:cubicBezTo>
                  <a:pt x="198" y="8"/>
                  <a:pt x="200" y="6"/>
                  <a:pt x="200" y="4"/>
                </a:cubicBezTo>
                <a:cubicBezTo>
                  <a:pt x="200" y="2"/>
                  <a:pt x="198" y="0"/>
                  <a:pt x="196" y="0"/>
                </a:cubicBezTo>
                <a:close/>
                <a:moveTo>
                  <a:pt x="276" y="0"/>
                </a:moveTo>
                <a:cubicBezTo>
                  <a:pt x="273" y="0"/>
                  <a:pt x="272" y="2"/>
                  <a:pt x="272" y="4"/>
                </a:cubicBezTo>
                <a:cubicBezTo>
                  <a:pt x="272" y="6"/>
                  <a:pt x="273" y="8"/>
                  <a:pt x="276" y="8"/>
                </a:cubicBezTo>
                <a:cubicBezTo>
                  <a:pt x="278" y="8"/>
                  <a:pt x="280" y="6"/>
                  <a:pt x="280" y="4"/>
                </a:cubicBezTo>
                <a:cubicBezTo>
                  <a:pt x="280" y="2"/>
                  <a:pt x="278" y="0"/>
                  <a:pt x="276" y="0"/>
                </a:cubicBezTo>
                <a:close/>
                <a:moveTo>
                  <a:pt x="164" y="0"/>
                </a:moveTo>
                <a:cubicBezTo>
                  <a:pt x="161" y="0"/>
                  <a:pt x="160" y="2"/>
                  <a:pt x="160" y="4"/>
                </a:cubicBezTo>
                <a:cubicBezTo>
                  <a:pt x="160" y="6"/>
                  <a:pt x="161" y="8"/>
                  <a:pt x="164" y="8"/>
                </a:cubicBezTo>
                <a:cubicBezTo>
                  <a:pt x="166" y="8"/>
                  <a:pt x="168" y="6"/>
                  <a:pt x="168" y="4"/>
                </a:cubicBezTo>
                <a:cubicBezTo>
                  <a:pt x="168" y="2"/>
                  <a:pt x="166" y="0"/>
                  <a:pt x="164" y="0"/>
                </a:cubicBezTo>
                <a:close/>
                <a:moveTo>
                  <a:pt x="292" y="0"/>
                </a:moveTo>
                <a:cubicBezTo>
                  <a:pt x="289" y="0"/>
                  <a:pt x="288" y="2"/>
                  <a:pt x="288" y="4"/>
                </a:cubicBezTo>
                <a:cubicBezTo>
                  <a:pt x="288" y="6"/>
                  <a:pt x="289" y="8"/>
                  <a:pt x="292" y="8"/>
                </a:cubicBezTo>
                <a:cubicBezTo>
                  <a:pt x="294" y="8"/>
                  <a:pt x="296" y="6"/>
                  <a:pt x="296" y="4"/>
                </a:cubicBezTo>
                <a:cubicBezTo>
                  <a:pt x="296" y="2"/>
                  <a:pt x="294" y="0"/>
                  <a:pt x="292" y="0"/>
                </a:cubicBezTo>
                <a:close/>
                <a:moveTo>
                  <a:pt x="308" y="0"/>
                </a:moveTo>
                <a:cubicBezTo>
                  <a:pt x="305" y="0"/>
                  <a:pt x="304" y="2"/>
                  <a:pt x="304" y="4"/>
                </a:cubicBezTo>
                <a:cubicBezTo>
                  <a:pt x="304" y="6"/>
                  <a:pt x="305" y="8"/>
                  <a:pt x="308" y="8"/>
                </a:cubicBezTo>
                <a:cubicBezTo>
                  <a:pt x="310" y="8"/>
                  <a:pt x="312" y="6"/>
                  <a:pt x="312" y="4"/>
                </a:cubicBezTo>
                <a:cubicBezTo>
                  <a:pt x="312" y="2"/>
                  <a:pt x="310" y="0"/>
                  <a:pt x="308" y="0"/>
                </a:cubicBezTo>
                <a:close/>
                <a:moveTo>
                  <a:pt x="260" y="0"/>
                </a:moveTo>
                <a:cubicBezTo>
                  <a:pt x="257" y="0"/>
                  <a:pt x="256" y="2"/>
                  <a:pt x="256" y="4"/>
                </a:cubicBezTo>
                <a:cubicBezTo>
                  <a:pt x="256" y="6"/>
                  <a:pt x="257" y="8"/>
                  <a:pt x="260" y="8"/>
                </a:cubicBezTo>
                <a:cubicBezTo>
                  <a:pt x="262" y="8"/>
                  <a:pt x="264" y="6"/>
                  <a:pt x="264" y="4"/>
                </a:cubicBezTo>
                <a:cubicBezTo>
                  <a:pt x="264" y="2"/>
                  <a:pt x="262" y="0"/>
                  <a:pt x="260" y="0"/>
                </a:cubicBezTo>
                <a:close/>
                <a:moveTo>
                  <a:pt x="244" y="0"/>
                </a:moveTo>
                <a:cubicBezTo>
                  <a:pt x="241" y="0"/>
                  <a:pt x="240" y="2"/>
                  <a:pt x="240" y="4"/>
                </a:cubicBezTo>
                <a:cubicBezTo>
                  <a:pt x="240" y="6"/>
                  <a:pt x="241" y="8"/>
                  <a:pt x="244" y="8"/>
                </a:cubicBezTo>
                <a:cubicBezTo>
                  <a:pt x="246" y="8"/>
                  <a:pt x="248" y="6"/>
                  <a:pt x="248" y="4"/>
                </a:cubicBezTo>
                <a:cubicBezTo>
                  <a:pt x="248" y="2"/>
                  <a:pt x="246" y="0"/>
                  <a:pt x="244" y="0"/>
                </a:cubicBezTo>
                <a:close/>
                <a:moveTo>
                  <a:pt x="212" y="0"/>
                </a:moveTo>
                <a:cubicBezTo>
                  <a:pt x="209" y="0"/>
                  <a:pt x="208" y="2"/>
                  <a:pt x="208" y="4"/>
                </a:cubicBezTo>
                <a:cubicBezTo>
                  <a:pt x="208" y="6"/>
                  <a:pt x="209" y="8"/>
                  <a:pt x="212" y="8"/>
                </a:cubicBezTo>
                <a:cubicBezTo>
                  <a:pt x="214" y="8"/>
                  <a:pt x="216" y="6"/>
                  <a:pt x="216" y="4"/>
                </a:cubicBezTo>
                <a:cubicBezTo>
                  <a:pt x="216" y="2"/>
                  <a:pt x="214" y="0"/>
                  <a:pt x="212" y="0"/>
                </a:cubicBezTo>
                <a:close/>
                <a:moveTo>
                  <a:pt x="180" y="0"/>
                </a:moveTo>
                <a:cubicBezTo>
                  <a:pt x="177" y="0"/>
                  <a:pt x="176" y="2"/>
                  <a:pt x="176" y="4"/>
                </a:cubicBezTo>
                <a:cubicBezTo>
                  <a:pt x="176" y="6"/>
                  <a:pt x="177" y="8"/>
                  <a:pt x="180" y="8"/>
                </a:cubicBezTo>
                <a:cubicBezTo>
                  <a:pt x="182" y="8"/>
                  <a:pt x="184" y="6"/>
                  <a:pt x="184" y="4"/>
                </a:cubicBezTo>
                <a:cubicBezTo>
                  <a:pt x="184" y="2"/>
                  <a:pt x="182" y="0"/>
                  <a:pt x="180" y="0"/>
                </a:cubicBezTo>
                <a:close/>
                <a:moveTo>
                  <a:pt x="228" y="0"/>
                </a:moveTo>
                <a:cubicBezTo>
                  <a:pt x="225" y="0"/>
                  <a:pt x="224" y="2"/>
                  <a:pt x="224" y="4"/>
                </a:cubicBezTo>
                <a:cubicBezTo>
                  <a:pt x="224" y="6"/>
                  <a:pt x="225" y="8"/>
                  <a:pt x="228" y="8"/>
                </a:cubicBezTo>
                <a:cubicBezTo>
                  <a:pt x="230" y="8"/>
                  <a:pt x="232" y="6"/>
                  <a:pt x="232" y="4"/>
                </a:cubicBezTo>
                <a:cubicBezTo>
                  <a:pt x="232" y="2"/>
                  <a:pt x="230" y="0"/>
                  <a:pt x="228" y="0"/>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43" name="Freeform 1147"/>
          <p:cNvSpPr>
            <a:spLocks noEditPoints="1"/>
          </p:cNvSpPr>
          <p:nvPr/>
        </p:nvSpPr>
        <p:spPr bwMode="auto">
          <a:xfrm>
            <a:off x="1023938" y="5749925"/>
            <a:ext cx="1344613" cy="25400"/>
          </a:xfrm>
          <a:custGeom>
            <a:avLst/>
            <a:gdLst>
              <a:gd name="T0" fmla="*/ 132 w 424"/>
              <a:gd name="T1" fmla="*/ 8 h 8"/>
              <a:gd name="T2" fmla="*/ 148 w 424"/>
              <a:gd name="T3" fmla="*/ 0 h 8"/>
              <a:gd name="T4" fmla="*/ 152 w 424"/>
              <a:gd name="T5" fmla="*/ 4 h 8"/>
              <a:gd name="T6" fmla="*/ 112 w 424"/>
              <a:gd name="T7" fmla="*/ 4 h 8"/>
              <a:gd name="T8" fmla="*/ 116 w 424"/>
              <a:gd name="T9" fmla="*/ 0 h 8"/>
              <a:gd name="T10" fmla="*/ 100 w 424"/>
              <a:gd name="T11" fmla="*/ 8 h 8"/>
              <a:gd name="T12" fmla="*/ 164 w 424"/>
              <a:gd name="T13" fmla="*/ 0 h 8"/>
              <a:gd name="T14" fmla="*/ 168 w 424"/>
              <a:gd name="T15" fmla="*/ 4 h 8"/>
              <a:gd name="T16" fmla="*/ 192 w 424"/>
              <a:gd name="T17" fmla="*/ 4 h 8"/>
              <a:gd name="T18" fmla="*/ 196 w 424"/>
              <a:gd name="T19" fmla="*/ 0 h 8"/>
              <a:gd name="T20" fmla="*/ 36 w 424"/>
              <a:gd name="T21" fmla="*/ 8 h 8"/>
              <a:gd name="T22" fmla="*/ 20 w 424"/>
              <a:gd name="T23" fmla="*/ 0 h 8"/>
              <a:gd name="T24" fmla="*/ 24 w 424"/>
              <a:gd name="T25" fmla="*/ 4 h 8"/>
              <a:gd name="T26" fmla="*/ 0 w 424"/>
              <a:gd name="T27" fmla="*/ 4 h 8"/>
              <a:gd name="T28" fmla="*/ 4 w 424"/>
              <a:gd name="T29" fmla="*/ 0 h 8"/>
              <a:gd name="T30" fmla="*/ 212 w 424"/>
              <a:gd name="T31" fmla="*/ 8 h 8"/>
              <a:gd name="T32" fmla="*/ 84 w 424"/>
              <a:gd name="T33" fmla="*/ 0 h 8"/>
              <a:gd name="T34" fmla="*/ 88 w 424"/>
              <a:gd name="T35" fmla="*/ 4 h 8"/>
              <a:gd name="T36" fmla="*/ 48 w 424"/>
              <a:gd name="T37" fmla="*/ 4 h 8"/>
              <a:gd name="T38" fmla="*/ 52 w 424"/>
              <a:gd name="T39" fmla="*/ 0 h 8"/>
              <a:gd name="T40" fmla="*/ 68 w 424"/>
              <a:gd name="T41" fmla="*/ 8 h 8"/>
              <a:gd name="T42" fmla="*/ 180 w 424"/>
              <a:gd name="T43" fmla="*/ 0 h 8"/>
              <a:gd name="T44" fmla="*/ 184 w 424"/>
              <a:gd name="T45" fmla="*/ 4 h 8"/>
              <a:gd name="T46" fmla="*/ 336 w 424"/>
              <a:gd name="T47" fmla="*/ 4 h 8"/>
              <a:gd name="T48" fmla="*/ 340 w 424"/>
              <a:gd name="T49" fmla="*/ 0 h 8"/>
              <a:gd name="T50" fmla="*/ 228 w 424"/>
              <a:gd name="T51" fmla="*/ 8 h 8"/>
              <a:gd name="T52" fmla="*/ 356 w 424"/>
              <a:gd name="T53" fmla="*/ 0 h 8"/>
              <a:gd name="T54" fmla="*/ 360 w 424"/>
              <a:gd name="T55" fmla="*/ 4 h 8"/>
              <a:gd name="T56" fmla="*/ 384 w 424"/>
              <a:gd name="T57" fmla="*/ 4 h 8"/>
              <a:gd name="T58" fmla="*/ 388 w 424"/>
              <a:gd name="T59" fmla="*/ 0 h 8"/>
              <a:gd name="T60" fmla="*/ 404 w 424"/>
              <a:gd name="T61" fmla="*/ 8 h 8"/>
              <a:gd name="T62" fmla="*/ 420 w 424"/>
              <a:gd name="T63" fmla="*/ 0 h 8"/>
              <a:gd name="T64" fmla="*/ 424 w 424"/>
              <a:gd name="T65" fmla="*/ 4 h 8"/>
              <a:gd name="T66" fmla="*/ 368 w 424"/>
              <a:gd name="T67" fmla="*/ 4 h 8"/>
              <a:gd name="T68" fmla="*/ 372 w 424"/>
              <a:gd name="T69" fmla="*/ 0 h 8"/>
              <a:gd name="T70" fmla="*/ 260 w 424"/>
              <a:gd name="T71" fmla="*/ 8 h 8"/>
              <a:gd name="T72" fmla="*/ 276 w 424"/>
              <a:gd name="T73" fmla="*/ 0 h 8"/>
              <a:gd name="T74" fmla="*/ 280 w 424"/>
              <a:gd name="T75" fmla="*/ 4 h 8"/>
              <a:gd name="T76" fmla="*/ 240 w 424"/>
              <a:gd name="T77" fmla="*/ 4 h 8"/>
              <a:gd name="T78" fmla="*/ 244 w 424"/>
              <a:gd name="T79" fmla="*/ 0 h 8"/>
              <a:gd name="T80" fmla="*/ 324 w 424"/>
              <a:gd name="T81" fmla="*/ 8 h 8"/>
              <a:gd name="T82" fmla="*/ 308 w 424"/>
              <a:gd name="T83" fmla="*/ 0 h 8"/>
              <a:gd name="T84" fmla="*/ 312 w 424"/>
              <a:gd name="T85" fmla="*/ 4 h 8"/>
              <a:gd name="T86" fmla="*/ 288 w 424"/>
              <a:gd name="T87" fmla="*/ 4 h 8"/>
              <a:gd name="T88" fmla="*/ 292 w 424"/>
              <a:gd name="T8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24" h="8">
                <a:moveTo>
                  <a:pt x="132" y="0"/>
                </a:moveTo>
                <a:cubicBezTo>
                  <a:pt x="130" y="0"/>
                  <a:pt x="128" y="1"/>
                  <a:pt x="128" y="4"/>
                </a:cubicBezTo>
                <a:cubicBezTo>
                  <a:pt x="128" y="6"/>
                  <a:pt x="130" y="8"/>
                  <a:pt x="132" y="8"/>
                </a:cubicBezTo>
                <a:cubicBezTo>
                  <a:pt x="134" y="8"/>
                  <a:pt x="136" y="6"/>
                  <a:pt x="136" y="4"/>
                </a:cubicBezTo>
                <a:cubicBezTo>
                  <a:pt x="136" y="1"/>
                  <a:pt x="134" y="0"/>
                  <a:pt x="132" y="0"/>
                </a:cubicBezTo>
                <a:close/>
                <a:moveTo>
                  <a:pt x="148" y="0"/>
                </a:moveTo>
                <a:cubicBezTo>
                  <a:pt x="146" y="0"/>
                  <a:pt x="144" y="1"/>
                  <a:pt x="144" y="4"/>
                </a:cubicBezTo>
                <a:cubicBezTo>
                  <a:pt x="144" y="6"/>
                  <a:pt x="146" y="8"/>
                  <a:pt x="148" y="8"/>
                </a:cubicBezTo>
                <a:cubicBezTo>
                  <a:pt x="150" y="8"/>
                  <a:pt x="152" y="6"/>
                  <a:pt x="152" y="4"/>
                </a:cubicBezTo>
                <a:cubicBezTo>
                  <a:pt x="152" y="1"/>
                  <a:pt x="150" y="0"/>
                  <a:pt x="148" y="0"/>
                </a:cubicBezTo>
                <a:close/>
                <a:moveTo>
                  <a:pt x="116" y="0"/>
                </a:moveTo>
                <a:cubicBezTo>
                  <a:pt x="114" y="0"/>
                  <a:pt x="112" y="1"/>
                  <a:pt x="112" y="4"/>
                </a:cubicBezTo>
                <a:cubicBezTo>
                  <a:pt x="112" y="6"/>
                  <a:pt x="114" y="8"/>
                  <a:pt x="116" y="8"/>
                </a:cubicBezTo>
                <a:cubicBezTo>
                  <a:pt x="118" y="8"/>
                  <a:pt x="120" y="6"/>
                  <a:pt x="120" y="4"/>
                </a:cubicBezTo>
                <a:cubicBezTo>
                  <a:pt x="120" y="1"/>
                  <a:pt x="118" y="0"/>
                  <a:pt x="116" y="0"/>
                </a:cubicBezTo>
                <a:close/>
                <a:moveTo>
                  <a:pt x="100" y="0"/>
                </a:moveTo>
                <a:cubicBezTo>
                  <a:pt x="98" y="0"/>
                  <a:pt x="96" y="1"/>
                  <a:pt x="96" y="4"/>
                </a:cubicBezTo>
                <a:cubicBezTo>
                  <a:pt x="96" y="6"/>
                  <a:pt x="98" y="8"/>
                  <a:pt x="100" y="8"/>
                </a:cubicBezTo>
                <a:cubicBezTo>
                  <a:pt x="102" y="8"/>
                  <a:pt x="104" y="6"/>
                  <a:pt x="104" y="4"/>
                </a:cubicBezTo>
                <a:cubicBezTo>
                  <a:pt x="104" y="1"/>
                  <a:pt x="102" y="0"/>
                  <a:pt x="100" y="0"/>
                </a:cubicBezTo>
                <a:close/>
                <a:moveTo>
                  <a:pt x="164" y="0"/>
                </a:moveTo>
                <a:cubicBezTo>
                  <a:pt x="162" y="0"/>
                  <a:pt x="160" y="1"/>
                  <a:pt x="160" y="4"/>
                </a:cubicBezTo>
                <a:cubicBezTo>
                  <a:pt x="160" y="6"/>
                  <a:pt x="162" y="8"/>
                  <a:pt x="164" y="8"/>
                </a:cubicBezTo>
                <a:cubicBezTo>
                  <a:pt x="166" y="8"/>
                  <a:pt x="168" y="6"/>
                  <a:pt x="168" y="4"/>
                </a:cubicBezTo>
                <a:cubicBezTo>
                  <a:pt x="168" y="1"/>
                  <a:pt x="166" y="0"/>
                  <a:pt x="164" y="0"/>
                </a:cubicBezTo>
                <a:close/>
                <a:moveTo>
                  <a:pt x="196" y="0"/>
                </a:moveTo>
                <a:cubicBezTo>
                  <a:pt x="194" y="0"/>
                  <a:pt x="192" y="1"/>
                  <a:pt x="192" y="4"/>
                </a:cubicBezTo>
                <a:cubicBezTo>
                  <a:pt x="192" y="6"/>
                  <a:pt x="194" y="8"/>
                  <a:pt x="196" y="8"/>
                </a:cubicBezTo>
                <a:cubicBezTo>
                  <a:pt x="198" y="8"/>
                  <a:pt x="200" y="6"/>
                  <a:pt x="200" y="4"/>
                </a:cubicBezTo>
                <a:cubicBezTo>
                  <a:pt x="200" y="1"/>
                  <a:pt x="198" y="0"/>
                  <a:pt x="196" y="0"/>
                </a:cubicBezTo>
                <a:close/>
                <a:moveTo>
                  <a:pt x="36" y="0"/>
                </a:moveTo>
                <a:cubicBezTo>
                  <a:pt x="34" y="0"/>
                  <a:pt x="32" y="1"/>
                  <a:pt x="32" y="4"/>
                </a:cubicBezTo>
                <a:cubicBezTo>
                  <a:pt x="32" y="6"/>
                  <a:pt x="34" y="8"/>
                  <a:pt x="36" y="8"/>
                </a:cubicBezTo>
                <a:cubicBezTo>
                  <a:pt x="38" y="8"/>
                  <a:pt x="40" y="6"/>
                  <a:pt x="40" y="4"/>
                </a:cubicBezTo>
                <a:cubicBezTo>
                  <a:pt x="40" y="1"/>
                  <a:pt x="38" y="0"/>
                  <a:pt x="36" y="0"/>
                </a:cubicBezTo>
                <a:close/>
                <a:moveTo>
                  <a:pt x="20" y="0"/>
                </a:moveTo>
                <a:cubicBezTo>
                  <a:pt x="18" y="0"/>
                  <a:pt x="16" y="1"/>
                  <a:pt x="16" y="4"/>
                </a:cubicBezTo>
                <a:cubicBezTo>
                  <a:pt x="16" y="6"/>
                  <a:pt x="18" y="8"/>
                  <a:pt x="20" y="8"/>
                </a:cubicBezTo>
                <a:cubicBezTo>
                  <a:pt x="22" y="8"/>
                  <a:pt x="24" y="6"/>
                  <a:pt x="24" y="4"/>
                </a:cubicBezTo>
                <a:cubicBezTo>
                  <a:pt x="24" y="1"/>
                  <a:pt x="22" y="0"/>
                  <a:pt x="20" y="0"/>
                </a:cubicBezTo>
                <a:close/>
                <a:moveTo>
                  <a:pt x="4" y="0"/>
                </a:moveTo>
                <a:cubicBezTo>
                  <a:pt x="2" y="0"/>
                  <a:pt x="0" y="1"/>
                  <a:pt x="0" y="4"/>
                </a:cubicBezTo>
                <a:cubicBezTo>
                  <a:pt x="0" y="6"/>
                  <a:pt x="2" y="8"/>
                  <a:pt x="4" y="8"/>
                </a:cubicBezTo>
                <a:cubicBezTo>
                  <a:pt x="6" y="8"/>
                  <a:pt x="8" y="6"/>
                  <a:pt x="8" y="4"/>
                </a:cubicBezTo>
                <a:cubicBezTo>
                  <a:pt x="8" y="1"/>
                  <a:pt x="6" y="0"/>
                  <a:pt x="4" y="0"/>
                </a:cubicBezTo>
                <a:close/>
                <a:moveTo>
                  <a:pt x="212" y="0"/>
                </a:moveTo>
                <a:cubicBezTo>
                  <a:pt x="210" y="0"/>
                  <a:pt x="208" y="1"/>
                  <a:pt x="208" y="4"/>
                </a:cubicBezTo>
                <a:cubicBezTo>
                  <a:pt x="208" y="6"/>
                  <a:pt x="210" y="8"/>
                  <a:pt x="212" y="8"/>
                </a:cubicBezTo>
                <a:cubicBezTo>
                  <a:pt x="214" y="8"/>
                  <a:pt x="216" y="6"/>
                  <a:pt x="216" y="4"/>
                </a:cubicBezTo>
                <a:cubicBezTo>
                  <a:pt x="216" y="1"/>
                  <a:pt x="214" y="0"/>
                  <a:pt x="212" y="0"/>
                </a:cubicBezTo>
                <a:close/>
                <a:moveTo>
                  <a:pt x="84" y="0"/>
                </a:moveTo>
                <a:cubicBezTo>
                  <a:pt x="82" y="0"/>
                  <a:pt x="80" y="1"/>
                  <a:pt x="80" y="4"/>
                </a:cubicBezTo>
                <a:cubicBezTo>
                  <a:pt x="80" y="6"/>
                  <a:pt x="82" y="8"/>
                  <a:pt x="84" y="8"/>
                </a:cubicBezTo>
                <a:cubicBezTo>
                  <a:pt x="86" y="8"/>
                  <a:pt x="88" y="6"/>
                  <a:pt x="88" y="4"/>
                </a:cubicBezTo>
                <a:cubicBezTo>
                  <a:pt x="88" y="1"/>
                  <a:pt x="86" y="0"/>
                  <a:pt x="84" y="0"/>
                </a:cubicBezTo>
                <a:close/>
                <a:moveTo>
                  <a:pt x="52" y="0"/>
                </a:moveTo>
                <a:cubicBezTo>
                  <a:pt x="50" y="0"/>
                  <a:pt x="48" y="1"/>
                  <a:pt x="48" y="4"/>
                </a:cubicBezTo>
                <a:cubicBezTo>
                  <a:pt x="48" y="6"/>
                  <a:pt x="50" y="8"/>
                  <a:pt x="52" y="8"/>
                </a:cubicBezTo>
                <a:cubicBezTo>
                  <a:pt x="54" y="8"/>
                  <a:pt x="56" y="6"/>
                  <a:pt x="56" y="4"/>
                </a:cubicBezTo>
                <a:cubicBezTo>
                  <a:pt x="56" y="1"/>
                  <a:pt x="54" y="0"/>
                  <a:pt x="52" y="0"/>
                </a:cubicBezTo>
                <a:close/>
                <a:moveTo>
                  <a:pt x="68" y="0"/>
                </a:moveTo>
                <a:cubicBezTo>
                  <a:pt x="66" y="0"/>
                  <a:pt x="64" y="1"/>
                  <a:pt x="64" y="4"/>
                </a:cubicBezTo>
                <a:cubicBezTo>
                  <a:pt x="64" y="6"/>
                  <a:pt x="66" y="8"/>
                  <a:pt x="68" y="8"/>
                </a:cubicBezTo>
                <a:cubicBezTo>
                  <a:pt x="70" y="8"/>
                  <a:pt x="72" y="6"/>
                  <a:pt x="72" y="4"/>
                </a:cubicBezTo>
                <a:cubicBezTo>
                  <a:pt x="72" y="1"/>
                  <a:pt x="70" y="0"/>
                  <a:pt x="68" y="0"/>
                </a:cubicBezTo>
                <a:close/>
                <a:moveTo>
                  <a:pt x="180" y="0"/>
                </a:moveTo>
                <a:cubicBezTo>
                  <a:pt x="178" y="0"/>
                  <a:pt x="176" y="1"/>
                  <a:pt x="176" y="4"/>
                </a:cubicBezTo>
                <a:cubicBezTo>
                  <a:pt x="176" y="6"/>
                  <a:pt x="178" y="8"/>
                  <a:pt x="180" y="8"/>
                </a:cubicBezTo>
                <a:cubicBezTo>
                  <a:pt x="182" y="8"/>
                  <a:pt x="184" y="6"/>
                  <a:pt x="184" y="4"/>
                </a:cubicBezTo>
                <a:cubicBezTo>
                  <a:pt x="184" y="1"/>
                  <a:pt x="182" y="0"/>
                  <a:pt x="180" y="0"/>
                </a:cubicBezTo>
                <a:close/>
                <a:moveTo>
                  <a:pt x="340" y="0"/>
                </a:moveTo>
                <a:cubicBezTo>
                  <a:pt x="338" y="0"/>
                  <a:pt x="336" y="1"/>
                  <a:pt x="336" y="4"/>
                </a:cubicBezTo>
                <a:cubicBezTo>
                  <a:pt x="336" y="6"/>
                  <a:pt x="338" y="8"/>
                  <a:pt x="340" y="8"/>
                </a:cubicBezTo>
                <a:cubicBezTo>
                  <a:pt x="342" y="8"/>
                  <a:pt x="344" y="6"/>
                  <a:pt x="344" y="4"/>
                </a:cubicBezTo>
                <a:cubicBezTo>
                  <a:pt x="344" y="1"/>
                  <a:pt x="342" y="0"/>
                  <a:pt x="340" y="0"/>
                </a:cubicBezTo>
                <a:close/>
                <a:moveTo>
                  <a:pt x="228" y="0"/>
                </a:moveTo>
                <a:cubicBezTo>
                  <a:pt x="226" y="0"/>
                  <a:pt x="224" y="1"/>
                  <a:pt x="224" y="4"/>
                </a:cubicBezTo>
                <a:cubicBezTo>
                  <a:pt x="224" y="6"/>
                  <a:pt x="226" y="8"/>
                  <a:pt x="228" y="8"/>
                </a:cubicBezTo>
                <a:cubicBezTo>
                  <a:pt x="230" y="8"/>
                  <a:pt x="232" y="6"/>
                  <a:pt x="232" y="4"/>
                </a:cubicBezTo>
                <a:cubicBezTo>
                  <a:pt x="232" y="1"/>
                  <a:pt x="230" y="0"/>
                  <a:pt x="228" y="0"/>
                </a:cubicBezTo>
                <a:close/>
                <a:moveTo>
                  <a:pt x="356" y="0"/>
                </a:moveTo>
                <a:cubicBezTo>
                  <a:pt x="354" y="0"/>
                  <a:pt x="352" y="1"/>
                  <a:pt x="352" y="4"/>
                </a:cubicBezTo>
                <a:cubicBezTo>
                  <a:pt x="352" y="6"/>
                  <a:pt x="354" y="8"/>
                  <a:pt x="356" y="8"/>
                </a:cubicBezTo>
                <a:cubicBezTo>
                  <a:pt x="358" y="8"/>
                  <a:pt x="360" y="6"/>
                  <a:pt x="360" y="4"/>
                </a:cubicBezTo>
                <a:cubicBezTo>
                  <a:pt x="360" y="1"/>
                  <a:pt x="358" y="0"/>
                  <a:pt x="356" y="0"/>
                </a:cubicBezTo>
                <a:close/>
                <a:moveTo>
                  <a:pt x="388" y="0"/>
                </a:moveTo>
                <a:cubicBezTo>
                  <a:pt x="386" y="0"/>
                  <a:pt x="384" y="1"/>
                  <a:pt x="384" y="4"/>
                </a:cubicBezTo>
                <a:cubicBezTo>
                  <a:pt x="384" y="6"/>
                  <a:pt x="386" y="8"/>
                  <a:pt x="388" y="8"/>
                </a:cubicBezTo>
                <a:cubicBezTo>
                  <a:pt x="390" y="8"/>
                  <a:pt x="392" y="6"/>
                  <a:pt x="392" y="4"/>
                </a:cubicBezTo>
                <a:cubicBezTo>
                  <a:pt x="392" y="1"/>
                  <a:pt x="390" y="0"/>
                  <a:pt x="388" y="0"/>
                </a:cubicBezTo>
                <a:close/>
                <a:moveTo>
                  <a:pt x="404" y="0"/>
                </a:moveTo>
                <a:cubicBezTo>
                  <a:pt x="402" y="0"/>
                  <a:pt x="400" y="1"/>
                  <a:pt x="400" y="4"/>
                </a:cubicBezTo>
                <a:cubicBezTo>
                  <a:pt x="400" y="6"/>
                  <a:pt x="402" y="8"/>
                  <a:pt x="404" y="8"/>
                </a:cubicBezTo>
                <a:cubicBezTo>
                  <a:pt x="406" y="8"/>
                  <a:pt x="408" y="6"/>
                  <a:pt x="408" y="4"/>
                </a:cubicBezTo>
                <a:cubicBezTo>
                  <a:pt x="408" y="1"/>
                  <a:pt x="406" y="0"/>
                  <a:pt x="404" y="0"/>
                </a:cubicBezTo>
                <a:close/>
                <a:moveTo>
                  <a:pt x="420" y="0"/>
                </a:moveTo>
                <a:cubicBezTo>
                  <a:pt x="418" y="0"/>
                  <a:pt x="416" y="1"/>
                  <a:pt x="416" y="4"/>
                </a:cubicBezTo>
                <a:cubicBezTo>
                  <a:pt x="416" y="6"/>
                  <a:pt x="418" y="8"/>
                  <a:pt x="420" y="8"/>
                </a:cubicBezTo>
                <a:cubicBezTo>
                  <a:pt x="422" y="8"/>
                  <a:pt x="424" y="6"/>
                  <a:pt x="424" y="4"/>
                </a:cubicBezTo>
                <a:cubicBezTo>
                  <a:pt x="424" y="1"/>
                  <a:pt x="422" y="0"/>
                  <a:pt x="420" y="0"/>
                </a:cubicBezTo>
                <a:close/>
                <a:moveTo>
                  <a:pt x="372" y="0"/>
                </a:moveTo>
                <a:cubicBezTo>
                  <a:pt x="370" y="0"/>
                  <a:pt x="368" y="1"/>
                  <a:pt x="368" y="4"/>
                </a:cubicBezTo>
                <a:cubicBezTo>
                  <a:pt x="368" y="6"/>
                  <a:pt x="370" y="8"/>
                  <a:pt x="372" y="8"/>
                </a:cubicBezTo>
                <a:cubicBezTo>
                  <a:pt x="374" y="8"/>
                  <a:pt x="376" y="6"/>
                  <a:pt x="376" y="4"/>
                </a:cubicBezTo>
                <a:cubicBezTo>
                  <a:pt x="376" y="1"/>
                  <a:pt x="374" y="0"/>
                  <a:pt x="372" y="0"/>
                </a:cubicBezTo>
                <a:close/>
                <a:moveTo>
                  <a:pt x="260" y="0"/>
                </a:moveTo>
                <a:cubicBezTo>
                  <a:pt x="258" y="0"/>
                  <a:pt x="256" y="1"/>
                  <a:pt x="256" y="4"/>
                </a:cubicBezTo>
                <a:cubicBezTo>
                  <a:pt x="256" y="6"/>
                  <a:pt x="258" y="8"/>
                  <a:pt x="260" y="8"/>
                </a:cubicBezTo>
                <a:cubicBezTo>
                  <a:pt x="262" y="8"/>
                  <a:pt x="264" y="6"/>
                  <a:pt x="264" y="4"/>
                </a:cubicBezTo>
                <a:cubicBezTo>
                  <a:pt x="264" y="1"/>
                  <a:pt x="262" y="0"/>
                  <a:pt x="260" y="0"/>
                </a:cubicBezTo>
                <a:close/>
                <a:moveTo>
                  <a:pt x="276" y="0"/>
                </a:moveTo>
                <a:cubicBezTo>
                  <a:pt x="274" y="0"/>
                  <a:pt x="272" y="1"/>
                  <a:pt x="272" y="4"/>
                </a:cubicBezTo>
                <a:cubicBezTo>
                  <a:pt x="272" y="6"/>
                  <a:pt x="274" y="8"/>
                  <a:pt x="276" y="8"/>
                </a:cubicBezTo>
                <a:cubicBezTo>
                  <a:pt x="278" y="8"/>
                  <a:pt x="280" y="6"/>
                  <a:pt x="280" y="4"/>
                </a:cubicBezTo>
                <a:cubicBezTo>
                  <a:pt x="280" y="1"/>
                  <a:pt x="278" y="0"/>
                  <a:pt x="276" y="0"/>
                </a:cubicBezTo>
                <a:close/>
                <a:moveTo>
                  <a:pt x="244" y="0"/>
                </a:moveTo>
                <a:cubicBezTo>
                  <a:pt x="242" y="0"/>
                  <a:pt x="240" y="1"/>
                  <a:pt x="240" y="4"/>
                </a:cubicBezTo>
                <a:cubicBezTo>
                  <a:pt x="240" y="6"/>
                  <a:pt x="242" y="8"/>
                  <a:pt x="244" y="8"/>
                </a:cubicBezTo>
                <a:cubicBezTo>
                  <a:pt x="246" y="8"/>
                  <a:pt x="248" y="6"/>
                  <a:pt x="248" y="4"/>
                </a:cubicBezTo>
                <a:cubicBezTo>
                  <a:pt x="248" y="1"/>
                  <a:pt x="246" y="0"/>
                  <a:pt x="244" y="0"/>
                </a:cubicBezTo>
                <a:close/>
                <a:moveTo>
                  <a:pt x="324" y="0"/>
                </a:moveTo>
                <a:cubicBezTo>
                  <a:pt x="322" y="0"/>
                  <a:pt x="320" y="1"/>
                  <a:pt x="320" y="4"/>
                </a:cubicBezTo>
                <a:cubicBezTo>
                  <a:pt x="320" y="6"/>
                  <a:pt x="322" y="8"/>
                  <a:pt x="324" y="8"/>
                </a:cubicBezTo>
                <a:cubicBezTo>
                  <a:pt x="326" y="8"/>
                  <a:pt x="328" y="6"/>
                  <a:pt x="328" y="4"/>
                </a:cubicBezTo>
                <a:cubicBezTo>
                  <a:pt x="328" y="1"/>
                  <a:pt x="326" y="0"/>
                  <a:pt x="324" y="0"/>
                </a:cubicBezTo>
                <a:close/>
                <a:moveTo>
                  <a:pt x="308" y="0"/>
                </a:moveTo>
                <a:cubicBezTo>
                  <a:pt x="306" y="0"/>
                  <a:pt x="304" y="1"/>
                  <a:pt x="304" y="4"/>
                </a:cubicBezTo>
                <a:cubicBezTo>
                  <a:pt x="304" y="6"/>
                  <a:pt x="306" y="8"/>
                  <a:pt x="308" y="8"/>
                </a:cubicBezTo>
                <a:cubicBezTo>
                  <a:pt x="310" y="8"/>
                  <a:pt x="312" y="6"/>
                  <a:pt x="312" y="4"/>
                </a:cubicBezTo>
                <a:cubicBezTo>
                  <a:pt x="312" y="1"/>
                  <a:pt x="310" y="0"/>
                  <a:pt x="308" y="0"/>
                </a:cubicBezTo>
                <a:close/>
                <a:moveTo>
                  <a:pt x="292" y="0"/>
                </a:moveTo>
                <a:cubicBezTo>
                  <a:pt x="290" y="0"/>
                  <a:pt x="288" y="1"/>
                  <a:pt x="288" y="4"/>
                </a:cubicBezTo>
                <a:cubicBezTo>
                  <a:pt x="288" y="6"/>
                  <a:pt x="290" y="8"/>
                  <a:pt x="292" y="8"/>
                </a:cubicBezTo>
                <a:cubicBezTo>
                  <a:pt x="294" y="8"/>
                  <a:pt x="296" y="6"/>
                  <a:pt x="296" y="4"/>
                </a:cubicBezTo>
                <a:cubicBezTo>
                  <a:pt x="296" y="1"/>
                  <a:pt x="294" y="0"/>
                  <a:pt x="292" y="0"/>
                </a:cubicBezTo>
                <a:close/>
              </a:path>
            </a:pathLst>
          </a:custGeom>
          <a:solidFill>
            <a:schemeClr val="accent6"/>
          </a:solidFill>
          <a:ln>
            <a:noFill/>
          </a:ln>
        </p:spPr>
        <p:txBody>
          <a:bodyPr vert="horz" wrap="square" lIns="91440" tIns="45720" rIns="91440" bIns="45720" numCol="1" anchor="t" anchorCtr="0" compatLnSpc="1"/>
          <a:lstStyle/>
          <a:p>
            <a:endParaRPr lang="en-US"/>
          </a:p>
        </p:txBody>
      </p:sp>
      <p:sp>
        <p:nvSpPr>
          <p:cNvPr id="44" name="Oval 1148"/>
          <p:cNvSpPr>
            <a:spLocks noChangeArrowheads="1"/>
          </p:cNvSpPr>
          <p:nvPr/>
        </p:nvSpPr>
        <p:spPr bwMode="auto">
          <a:xfrm>
            <a:off x="2090738" y="5473700"/>
            <a:ext cx="573088" cy="574675"/>
          </a:xfrm>
          <a:prstGeom prst="ellipse">
            <a:avLst/>
          </a:prstGeom>
          <a:solidFill>
            <a:schemeClr val="accent6"/>
          </a:solidFill>
          <a:ln>
            <a:noFill/>
          </a:ln>
        </p:spPr>
        <p:txBody>
          <a:bodyPr vert="horz" wrap="square" lIns="91440" tIns="45720" rIns="91440" bIns="45720" numCol="1" anchor="t" anchorCtr="0" compatLnSpc="1"/>
          <a:lstStyle/>
          <a:p>
            <a:endParaRPr lang="en-US"/>
          </a:p>
        </p:txBody>
      </p:sp>
      <p:sp>
        <p:nvSpPr>
          <p:cNvPr id="45" name="Oval 1149"/>
          <p:cNvSpPr>
            <a:spLocks noChangeArrowheads="1"/>
          </p:cNvSpPr>
          <p:nvPr/>
        </p:nvSpPr>
        <p:spPr bwMode="auto">
          <a:xfrm>
            <a:off x="1890713" y="3787775"/>
            <a:ext cx="361950" cy="361950"/>
          </a:xfrm>
          <a:prstGeom prst="ellipse">
            <a:avLst/>
          </a:prstGeom>
          <a:solidFill>
            <a:schemeClr val="tx2"/>
          </a:solidFill>
          <a:ln>
            <a:noFill/>
          </a:ln>
        </p:spPr>
        <p:txBody>
          <a:bodyPr vert="horz" wrap="square" lIns="91440" tIns="45720" rIns="91440" bIns="45720" numCol="1" anchor="t" anchorCtr="0" compatLnSpc="1"/>
          <a:lstStyle/>
          <a:p>
            <a:endParaRPr lang="en-US"/>
          </a:p>
        </p:txBody>
      </p:sp>
      <p:sp>
        <p:nvSpPr>
          <p:cNvPr id="46" name="Freeform 1150"/>
          <p:cNvSpPr>
            <a:spLocks noEditPoints="1"/>
          </p:cNvSpPr>
          <p:nvPr/>
        </p:nvSpPr>
        <p:spPr bwMode="auto">
          <a:xfrm>
            <a:off x="1878013" y="3775075"/>
            <a:ext cx="387350" cy="387350"/>
          </a:xfrm>
          <a:custGeom>
            <a:avLst/>
            <a:gdLst>
              <a:gd name="T0" fmla="*/ 61 w 122"/>
              <a:gd name="T1" fmla="*/ 122 h 122"/>
              <a:gd name="T2" fmla="*/ 61 w 122"/>
              <a:gd name="T3" fmla="*/ 122 h 122"/>
              <a:gd name="T4" fmla="*/ 61 w 122"/>
              <a:gd name="T5" fmla="*/ 122 h 122"/>
              <a:gd name="T6" fmla="*/ 0 w 122"/>
              <a:gd name="T7" fmla="*/ 61 h 122"/>
              <a:gd name="T8" fmla="*/ 18 w 122"/>
              <a:gd name="T9" fmla="*/ 18 h 122"/>
              <a:gd name="T10" fmla="*/ 61 w 122"/>
              <a:gd name="T11" fmla="*/ 0 h 122"/>
              <a:gd name="T12" fmla="*/ 122 w 122"/>
              <a:gd name="T13" fmla="*/ 61 h 122"/>
              <a:gd name="T14" fmla="*/ 61 w 122"/>
              <a:gd name="T15" fmla="*/ 122 h 122"/>
              <a:gd name="T16" fmla="*/ 61 w 122"/>
              <a:gd name="T17" fmla="*/ 8 h 122"/>
              <a:gd name="T18" fmla="*/ 24 w 122"/>
              <a:gd name="T19" fmla="*/ 24 h 122"/>
              <a:gd name="T20" fmla="*/ 8 w 122"/>
              <a:gd name="T21" fmla="*/ 61 h 122"/>
              <a:gd name="T22" fmla="*/ 61 w 122"/>
              <a:gd name="T23" fmla="*/ 114 h 122"/>
              <a:gd name="T24" fmla="*/ 61 w 122"/>
              <a:gd name="T25" fmla="*/ 114 h 122"/>
              <a:gd name="T26" fmla="*/ 114 w 122"/>
              <a:gd name="T27" fmla="*/ 61 h 122"/>
              <a:gd name="T28" fmla="*/ 61 w 122"/>
              <a:gd name="T29"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22" h="122">
                <a:moveTo>
                  <a:pt x="61" y="122"/>
                </a:moveTo>
                <a:cubicBezTo>
                  <a:pt x="61" y="122"/>
                  <a:pt x="61" y="122"/>
                  <a:pt x="61" y="122"/>
                </a:cubicBezTo>
                <a:cubicBezTo>
                  <a:pt x="61" y="122"/>
                  <a:pt x="61" y="122"/>
                  <a:pt x="61" y="122"/>
                </a:cubicBezTo>
                <a:cubicBezTo>
                  <a:pt x="27" y="122"/>
                  <a:pt x="0" y="95"/>
                  <a:pt x="0" y="61"/>
                </a:cubicBezTo>
                <a:cubicBezTo>
                  <a:pt x="0" y="45"/>
                  <a:pt x="7" y="30"/>
                  <a:pt x="18" y="18"/>
                </a:cubicBezTo>
                <a:cubicBezTo>
                  <a:pt x="30" y="7"/>
                  <a:pt x="45" y="0"/>
                  <a:pt x="61" y="0"/>
                </a:cubicBezTo>
                <a:cubicBezTo>
                  <a:pt x="94" y="0"/>
                  <a:pt x="122" y="28"/>
                  <a:pt x="122" y="61"/>
                </a:cubicBezTo>
                <a:cubicBezTo>
                  <a:pt x="122" y="95"/>
                  <a:pt x="94" y="122"/>
                  <a:pt x="61" y="122"/>
                </a:cubicBezTo>
                <a:close/>
                <a:moveTo>
                  <a:pt x="61" y="8"/>
                </a:moveTo>
                <a:cubicBezTo>
                  <a:pt x="47" y="8"/>
                  <a:pt x="34" y="14"/>
                  <a:pt x="24" y="24"/>
                </a:cubicBezTo>
                <a:cubicBezTo>
                  <a:pt x="14" y="34"/>
                  <a:pt x="8" y="47"/>
                  <a:pt x="8" y="61"/>
                </a:cubicBezTo>
                <a:cubicBezTo>
                  <a:pt x="8" y="90"/>
                  <a:pt x="32" y="114"/>
                  <a:pt x="61" y="114"/>
                </a:cubicBezTo>
                <a:cubicBezTo>
                  <a:pt x="61" y="114"/>
                  <a:pt x="61" y="114"/>
                  <a:pt x="61" y="114"/>
                </a:cubicBezTo>
                <a:cubicBezTo>
                  <a:pt x="90" y="114"/>
                  <a:pt x="114" y="90"/>
                  <a:pt x="114" y="61"/>
                </a:cubicBezTo>
                <a:cubicBezTo>
                  <a:pt x="114" y="32"/>
                  <a:pt x="90" y="8"/>
                  <a:pt x="61" y="8"/>
                </a:cubicBezTo>
                <a:close/>
              </a:path>
            </a:pathLst>
          </a:custGeom>
          <a:solidFill>
            <a:schemeClr val="accent3"/>
          </a:solidFill>
          <a:ln>
            <a:noFill/>
          </a:ln>
        </p:spPr>
        <p:txBody>
          <a:bodyPr vert="horz" wrap="square" lIns="91440" tIns="45720" rIns="91440" bIns="45720" numCol="1" anchor="t" anchorCtr="0" compatLnSpc="1"/>
          <a:lstStyle/>
          <a:p>
            <a:endParaRPr lang="en-US"/>
          </a:p>
        </p:txBody>
      </p:sp>
      <p:sp>
        <p:nvSpPr>
          <p:cNvPr id="47" name="Freeform 1151"/>
          <p:cNvSpPr/>
          <p:nvPr/>
        </p:nvSpPr>
        <p:spPr bwMode="auto">
          <a:xfrm>
            <a:off x="1589088" y="4797425"/>
            <a:ext cx="409575" cy="412750"/>
          </a:xfrm>
          <a:custGeom>
            <a:avLst/>
            <a:gdLst>
              <a:gd name="T0" fmla="*/ 36 w 129"/>
              <a:gd name="T1" fmla="*/ 114 h 130"/>
              <a:gd name="T2" fmla="*/ 114 w 129"/>
              <a:gd name="T3" fmla="*/ 93 h 130"/>
              <a:gd name="T4" fmla="*/ 93 w 129"/>
              <a:gd name="T5" fmla="*/ 16 h 130"/>
              <a:gd name="T6" fmla="*/ 16 w 129"/>
              <a:gd name="T7" fmla="*/ 37 h 130"/>
              <a:gd name="T8" fmla="*/ 36 w 129"/>
              <a:gd name="T9" fmla="*/ 114 h 130"/>
            </a:gdLst>
            <a:ahLst/>
            <a:cxnLst>
              <a:cxn ang="0">
                <a:pos x="T0" y="T1"/>
              </a:cxn>
              <a:cxn ang="0">
                <a:pos x="T2" y="T3"/>
              </a:cxn>
              <a:cxn ang="0">
                <a:pos x="T4" y="T5"/>
              </a:cxn>
              <a:cxn ang="0">
                <a:pos x="T6" y="T7"/>
              </a:cxn>
              <a:cxn ang="0">
                <a:pos x="T8" y="T9"/>
              </a:cxn>
            </a:cxnLst>
            <a:rect l="0" t="0" r="r" b="b"/>
            <a:pathLst>
              <a:path w="129" h="130">
                <a:moveTo>
                  <a:pt x="36" y="114"/>
                </a:moveTo>
                <a:cubicBezTo>
                  <a:pt x="63" y="130"/>
                  <a:pt x="98" y="121"/>
                  <a:pt x="114" y="93"/>
                </a:cubicBezTo>
                <a:cubicBezTo>
                  <a:pt x="129" y="66"/>
                  <a:pt x="120" y="32"/>
                  <a:pt x="93" y="16"/>
                </a:cubicBezTo>
                <a:cubicBezTo>
                  <a:pt x="66" y="0"/>
                  <a:pt x="31" y="10"/>
                  <a:pt x="16" y="37"/>
                </a:cubicBezTo>
                <a:cubicBezTo>
                  <a:pt x="0" y="64"/>
                  <a:pt x="9" y="98"/>
                  <a:pt x="36" y="114"/>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48" name="Freeform 1152"/>
          <p:cNvSpPr>
            <a:spLocks noEditPoints="1"/>
          </p:cNvSpPr>
          <p:nvPr/>
        </p:nvSpPr>
        <p:spPr bwMode="auto">
          <a:xfrm>
            <a:off x="1573213" y="4810125"/>
            <a:ext cx="419100" cy="387350"/>
          </a:xfrm>
          <a:custGeom>
            <a:avLst/>
            <a:gdLst>
              <a:gd name="T0" fmla="*/ 70 w 132"/>
              <a:gd name="T1" fmla="*/ 122 h 122"/>
              <a:gd name="T2" fmla="*/ 70 w 132"/>
              <a:gd name="T3" fmla="*/ 122 h 122"/>
              <a:gd name="T4" fmla="*/ 39 w 132"/>
              <a:gd name="T5" fmla="*/ 114 h 122"/>
              <a:gd name="T6" fmla="*/ 17 w 132"/>
              <a:gd name="T7" fmla="*/ 31 h 122"/>
              <a:gd name="T8" fmla="*/ 70 w 132"/>
              <a:gd name="T9" fmla="*/ 0 h 122"/>
              <a:gd name="T10" fmla="*/ 100 w 132"/>
              <a:gd name="T11" fmla="*/ 9 h 122"/>
              <a:gd name="T12" fmla="*/ 128 w 132"/>
              <a:gd name="T13" fmla="*/ 45 h 122"/>
              <a:gd name="T14" fmla="*/ 122 w 132"/>
              <a:gd name="T15" fmla="*/ 91 h 122"/>
              <a:gd name="T16" fmla="*/ 70 w 132"/>
              <a:gd name="T17" fmla="*/ 122 h 122"/>
              <a:gd name="T18" fmla="*/ 70 w 132"/>
              <a:gd name="T19" fmla="*/ 8 h 122"/>
              <a:gd name="T20" fmla="*/ 24 w 132"/>
              <a:gd name="T21" fmla="*/ 35 h 122"/>
              <a:gd name="T22" fmla="*/ 43 w 132"/>
              <a:gd name="T23" fmla="*/ 107 h 122"/>
              <a:gd name="T24" fmla="*/ 70 w 132"/>
              <a:gd name="T25" fmla="*/ 114 h 122"/>
              <a:gd name="T26" fmla="*/ 115 w 132"/>
              <a:gd name="T27" fmla="*/ 87 h 122"/>
              <a:gd name="T28" fmla="*/ 121 w 132"/>
              <a:gd name="T29" fmla="*/ 47 h 122"/>
              <a:gd name="T30" fmla="*/ 96 w 132"/>
              <a:gd name="T31" fmla="*/ 15 h 122"/>
              <a:gd name="T32" fmla="*/ 70 w 132"/>
              <a:gd name="T33"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32" h="122">
                <a:moveTo>
                  <a:pt x="70" y="122"/>
                </a:moveTo>
                <a:cubicBezTo>
                  <a:pt x="70" y="122"/>
                  <a:pt x="70" y="122"/>
                  <a:pt x="70" y="122"/>
                </a:cubicBezTo>
                <a:cubicBezTo>
                  <a:pt x="59" y="122"/>
                  <a:pt x="48" y="119"/>
                  <a:pt x="39" y="114"/>
                </a:cubicBezTo>
                <a:cubicBezTo>
                  <a:pt x="10" y="97"/>
                  <a:pt x="0" y="60"/>
                  <a:pt x="17" y="31"/>
                </a:cubicBezTo>
                <a:cubicBezTo>
                  <a:pt x="28" y="12"/>
                  <a:pt x="48" y="0"/>
                  <a:pt x="70" y="0"/>
                </a:cubicBezTo>
                <a:cubicBezTo>
                  <a:pt x="80" y="0"/>
                  <a:pt x="91" y="3"/>
                  <a:pt x="100" y="9"/>
                </a:cubicBezTo>
                <a:cubicBezTo>
                  <a:pt x="114" y="17"/>
                  <a:pt x="124" y="30"/>
                  <a:pt x="128" y="45"/>
                </a:cubicBezTo>
                <a:cubicBezTo>
                  <a:pt x="132" y="61"/>
                  <a:pt x="130" y="77"/>
                  <a:pt x="122" y="91"/>
                </a:cubicBezTo>
                <a:cubicBezTo>
                  <a:pt x="111" y="110"/>
                  <a:pt x="91" y="122"/>
                  <a:pt x="70" y="122"/>
                </a:cubicBezTo>
                <a:close/>
                <a:moveTo>
                  <a:pt x="70" y="8"/>
                </a:moveTo>
                <a:cubicBezTo>
                  <a:pt x="51" y="8"/>
                  <a:pt x="33" y="18"/>
                  <a:pt x="24" y="35"/>
                </a:cubicBezTo>
                <a:cubicBezTo>
                  <a:pt x="9" y="60"/>
                  <a:pt x="18" y="92"/>
                  <a:pt x="43" y="107"/>
                </a:cubicBezTo>
                <a:cubicBezTo>
                  <a:pt x="51" y="111"/>
                  <a:pt x="60" y="114"/>
                  <a:pt x="70" y="114"/>
                </a:cubicBezTo>
                <a:cubicBezTo>
                  <a:pt x="88" y="114"/>
                  <a:pt x="106" y="104"/>
                  <a:pt x="115" y="87"/>
                </a:cubicBezTo>
                <a:cubicBezTo>
                  <a:pt x="122" y="75"/>
                  <a:pt x="124" y="61"/>
                  <a:pt x="121" y="47"/>
                </a:cubicBezTo>
                <a:cubicBezTo>
                  <a:pt x="117" y="34"/>
                  <a:pt x="108" y="22"/>
                  <a:pt x="96" y="15"/>
                </a:cubicBezTo>
                <a:cubicBezTo>
                  <a:pt x="88" y="11"/>
                  <a:pt x="79" y="8"/>
                  <a:pt x="70" y="8"/>
                </a:cubicBezTo>
                <a:close/>
              </a:path>
            </a:pathLst>
          </a:custGeom>
          <a:solidFill>
            <a:schemeClr val="accent4"/>
          </a:solidFill>
          <a:ln>
            <a:noFill/>
          </a:ln>
        </p:spPr>
        <p:txBody>
          <a:bodyPr vert="horz" wrap="square" lIns="91440" tIns="45720" rIns="91440" bIns="45720" numCol="1" anchor="t" anchorCtr="0" compatLnSpc="1"/>
          <a:lstStyle/>
          <a:p>
            <a:endParaRPr lang="en-US"/>
          </a:p>
        </p:txBody>
      </p:sp>
      <p:sp>
        <p:nvSpPr>
          <p:cNvPr id="49" name="Freeform 1153"/>
          <p:cNvSpPr/>
          <p:nvPr/>
        </p:nvSpPr>
        <p:spPr bwMode="auto">
          <a:xfrm>
            <a:off x="830263" y="5556250"/>
            <a:ext cx="412750" cy="409575"/>
          </a:xfrm>
          <a:custGeom>
            <a:avLst/>
            <a:gdLst>
              <a:gd name="T0" fmla="*/ 16 w 130"/>
              <a:gd name="T1" fmla="*/ 93 h 129"/>
              <a:gd name="T2" fmla="*/ 93 w 130"/>
              <a:gd name="T3" fmla="*/ 114 h 129"/>
              <a:gd name="T4" fmla="*/ 114 w 130"/>
              <a:gd name="T5" fmla="*/ 36 h 129"/>
              <a:gd name="T6" fmla="*/ 37 w 130"/>
              <a:gd name="T7" fmla="*/ 16 h 129"/>
              <a:gd name="T8" fmla="*/ 16 w 130"/>
              <a:gd name="T9" fmla="*/ 93 h 129"/>
            </a:gdLst>
            <a:ahLst/>
            <a:cxnLst>
              <a:cxn ang="0">
                <a:pos x="T0" y="T1"/>
              </a:cxn>
              <a:cxn ang="0">
                <a:pos x="T2" y="T3"/>
              </a:cxn>
              <a:cxn ang="0">
                <a:pos x="T4" y="T5"/>
              </a:cxn>
              <a:cxn ang="0">
                <a:pos x="T6" y="T7"/>
              </a:cxn>
              <a:cxn ang="0">
                <a:pos x="T8" y="T9"/>
              </a:cxn>
            </a:cxnLst>
            <a:rect l="0" t="0" r="r" b="b"/>
            <a:pathLst>
              <a:path w="130" h="129">
                <a:moveTo>
                  <a:pt x="16" y="93"/>
                </a:moveTo>
                <a:cubicBezTo>
                  <a:pt x="32" y="120"/>
                  <a:pt x="66" y="129"/>
                  <a:pt x="93" y="114"/>
                </a:cubicBezTo>
                <a:cubicBezTo>
                  <a:pt x="120" y="98"/>
                  <a:pt x="130" y="63"/>
                  <a:pt x="114" y="36"/>
                </a:cubicBezTo>
                <a:cubicBezTo>
                  <a:pt x="98" y="9"/>
                  <a:pt x="64" y="0"/>
                  <a:pt x="37" y="16"/>
                </a:cubicBezTo>
                <a:cubicBezTo>
                  <a:pt x="10" y="31"/>
                  <a:pt x="0" y="66"/>
                  <a:pt x="16" y="93"/>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50" name="Freeform 1154"/>
          <p:cNvSpPr>
            <a:spLocks noEditPoints="1"/>
          </p:cNvSpPr>
          <p:nvPr/>
        </p:nvSpPr>
        <p:spPr bwMode="auto">
          <a:xfrm>
            <a:off x="817563" y="5568950"/>
            <a:ext cx="438150" cy="384175"/>
          </a:xfrm>
          <a:custGeom>
            <a:avLst/>
            <a:gdLst>
              <a:gd name="T0" fmla="*/ 69 w 138"/>
              <a:gd name="T1" fmla="*/ 121 h 121"/>
              <a:gd name="T2" fmla="*/ 69 w 138"/>
              <a:gd name="T3" fmla="*/ 121 h 121"/>
              <a:gd name="T4" fmla="*/ 16 w 138"/>
              <a:gd name="T5" fmla="*/ 91 h 121"/>
              <a:gd name="T6" fmla="*/ 39 w 138"/>
              <a:gd name="T7" fmla="*/ 8 h 121"/>
              <a:gd name="T8" fmla="*/ 69 w 138"/>
              <a:gd name="T9" fmla="*/ 0 h 121"/>
              <a:gd name="T10" fmla="*/ 122 w 138"/>
              <a:gd name="T11" fmla="*/ 30 h 121"/>
              <a:gd name="T12" fmla="*/ 99 w 138"/>
              <a:gd name="T13" fmla="*/ 113 h 121"/>
              <a:gd name="T14" fmla="*/ 69 w 138"/>
              <a:gd name="T15" fmla="*/ 121 h 121"/>
              <a:gd name="T16" fmla="*/ 69 w 138"/>
              <a:gd name="T17" fmla="*/ 8 h 121"/>
              <a:gd name="T18" fmla="*/ 43 w 138"/>
              <a:gd name="T19" fmla="*/ 15 h 121"/>
              <a:gd name="T20" fmla="*/ 23 w 138"/>
              <a:gd name="T21" fmla="*/ 87 h 121"/>
              <a:gd name="T22" fmla="*/ 69 w 138"/>
              <a:gd name="T23" fmla="*/ 113 h 121"/>
              <a:gd name="T24" fmla="*/ 69 w 138"/>
              <a:gd name="T25" fmla="*/ 113 h 121"/>
              <a:gd name="T26" fmla="*/ 95 w 138"/>
              <a:gd name="T27" fmla="*/ 106 h 121"/>
              <a:gd name="T28" fmla="*/ 115 w 138"/>
              <a:gd name="T29" fmla="*/ 34 h 121"/>
              <a:gd name="T30" fmla="*/ 69 w 138"/>
              <a:gd name="T31" fmla="*/ 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8" h="121">
                <a:moveTo>
                  <a:pt x="69" y="121"/>
                </a:moveTo>
                <a:cubicBezTo>
                  <a:pt x="69" y="121"/>
                  <a:pt x="69" y="121"/>
                  <a:pt x="69" y="121"/>
                </a:cubicBezTo>
                <a:cubicBezTo>
                  <a:pt x="47" y="121"/>
                  <a:pt x="27" y="110"/>
                  <a:pt x="16" y="91"/>
                </a:cubicBezTo>
                <a:cubicBezTo>
                  <a:pt x="0" y="62"/>
                  <a:pt x="10" y="25"/>
                  <a:pt x="39" y="8"/>
                </a:cubicBezTo>
                <a:cubicBezTo>
                  <a:pt x="48" y="3"/>
                  <a:pt x="58" y="0"/>
                  <a:pt x="69" y="0"/>
                </a:cubicBezTo>
                <a:cubicBezTo>
                  <a:pt x="91" y="0"/>
                  <a:pt x="111" y="12"/>
                  <a:pt x="122" y="30"/>
                </a:cubicBezTo>
                <a:cubicBezTo>
                  <a:pt x="138" y="59"/>
                  <a:pt x="128" y="97"/>
                  <a:pt x="99" y="113"/>
                </a:cubicBezTo>
                <a:cubicBezTo>
                  <a:pt x="90" y="119"/>
                  <a:pt x="80" y="121"/>
                  <a:pt x="69" y="121"/>
                </a:cubicBezTo>
                <a:close/>
                <a:moveTo>
                  <a:pt x="69" y="8"/>
                </a:moveTo>
                <a:cubicBezTo>
                  <a:pt x="60" y="8"/>
                  <a:pt x="51" y="10"/>
                  <a:pt x="43" y="15"/>
                </a:cubicBezTo>
                <a:cubicBezTo>
                  <a:pt x="17" y="30"/>
                  <a:pt x="9" y="62"/>
                  <a:pt x="23" y="87"/>
                </a:cubicBezTo>
                <a:cubicBezTo>
                  <a:pt x="33" y="103"/>
                  <a:pt x="50" y="113"/>
                  <a:pt x="69" y="113"/>
                </a:cubicBezTo>
                <a:cubicBezTo>
                  <a:pt x="69" y="113"/>
                  <a:pt x="69" y="113"/>
                  <a:pt x="69" y="113"/>
                </a:cubicBezTo>
                <a:cubicBezTo>
                  <a:pt x="78" y="113"/>
                  <a:pt x="87" y="111"/>
                  <a:pt x="95" y="106"/>
                </a:cubicBezTo>
                <a:cubicBezTo>
                  <a:pt x="120" y="92"/>
                  <a:pt x="129" y="60"/>
                  <a:pt x="115" y="34"/>
                </a:cubicBezTo>
                <a:cubicBezTo>
                  <a:pt x="105" y="18"/>
                  <a:pt x="88" y="8"/>
                  <a:pt x="69" y="8"/>
                </a:cubicBezTo>
                <a:close/>
              </a:path>
            </a:pathLst>
          </a:custGeom>
          <a:solidFill>
            <a:schemeClr val="accent6"/>
          </a:solidFill>
          <a:ln>
            <a:noFill/>
          </a:ln>
        </p:spPr>
        <p:txBody>
          <a:bodyPr vert="horz" wrap="square" lIns="91440" tIns="45720" rIns="91440" bIns="45720" numCol="1" anchor="t" anchorCtr="0" compatLnSpc="1"/>
          <a:lstStyle/>
          <a:p>
            <a:endParaRPr lang="en-US"/>
          </a:p>
        </p:txBody>
      </p:sp>
      <p:sp>
        <p:nvSpPr>
          <p:cNvPr id="51" name="Freeform 1155"/>
          <p:cNvSpPr/>
          <p:nvPr/>
        </p:nvSpPr>
        <p:spPr bwMode="auto">
          <a:xfrm>
            <a:off x="830263" y="1971675"/>
            <a:ext cx="412750" cy="409575"/>
          </a:xfrm>
          <a:custGeom>
            <a:avLst/>
            <a:gdLst>
              <a:gd name="T0" fmla="*/ 114 w 130"/>
              <a:gd name="T1" fmla="*/ 93 h 129"/>
              <a:gd name="T2" fmla="*/ 93 w 130"/>
              <a:gd name="T3" fmla="*/ 15 h 129"/>
              <a:gd name="T4" fmla="*/ 16 w 130"/>
              <a:gd name="T5" fmla="*/ 36 h 129"/>
              <a:gd name="T6" fmla="*/ 37 w 130"/>
              <a:gd name="T7" fmla="*/ 114 h 129"/>
              <a:gd name="T8" fmla="*/ 114 w 130"/>
              <a:gd name="T9" fmla="*/ 93 h 129"/>
            </a:gdLst>
            <a:ahLst/>
            <a:cxnLst>
              <a:cxn ang="0">
                <a:pos x="T0" y="T1"/>
              </a:cxn>
              <a:cxn ang="0">
                <a:pos x="T2" y="T3"/>
              </a:cxn>
              <a:cxn ang="0">
                <a:pos x="T4" y="T5"/>
              </a:cxn>
              <a:cxn ang="0">
                <a:pos x="T6" y="T7"/>
              </a:cxn>
              <a:cxn ang="0">
                <a:pos x="T8" y="T9"/>
              </a:cxn>
            </a:cxnLst>
            <a:rect l="0" t="0" r="r" b="b"/>
            <a:pathLst>
              <a:path w="130" h="129">
                <a:moveTo>
                  <a:pt x="114" y="93"/>
                </a:moveTo>
                <a:cubicBezTo>
                  <a:pt x="130" y="66"/>
                  <a:pt x="120" y="31"/>
                  <a:pt x="93" y="15"/>
                </a:cubicBezTo>
                <a:cubicBezTo>
                  <a:pt x="66" y="0"/>
                  <a:pt x="32" y="9"/>
                  <a:pt x="16" y="36"/>
                </a:cubicBezTo>
                <a:cubicBezTo>
                  <a:pt x="0" y="63"/>
                  <a:pt x="10" y="98"/>
                  <a:pt x="37" y="114"/>
                </a:cubicBezTo>
                <a:cubicBezTo>
                  <a:pt x="64" y="129"/>
                  <a:pt x="98" y="120"/>
                  <a:pt x="114" y="93"/>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52" name="Freeform 1156"/>
          <p:cNvSpPr>
            <a:spLocks noEditPoints="1"/>
          </p:cNvSpPr>
          <p:nvPr/>
        </p:nvSpPr>
        <p:spPr bwMode="auto">
          <a:xfrm>
            <a:off x="836613" y="1984375"/>
            <a:ext cx="400050" cy="384175"/>
          </a:xfrm>
          <a:custGeom>
            <a:avLst/>
            <a:gdLst>
              <a:gd name="T0" fmla="*/ 63 w 126"/>
              <a:gd name="T1" fmla="*/ 121 h 121"/>
              <a:gd name="T2" fmla="*/ 63 w 126"/>
              <a:gd name="T3" fmla="*/ 121 h 121"/>
              <a:gd name="T4" fmla="*/ 33 w 126"/>
              <a:gd name="T5" fmla="*/ 113 h 121"/>
              <a:gd name="T6" fmla="*/ 4 w 126"/>
              <a:gd name="T7" fmla="*/ 76 h 121"/>
              <a:gd name="T8" fmla="*/ 10 w 126"/>
              <a:gd name="T9" fmla="*/ 30 h 121"/>
              <a:gd name="T10" fmla="*/ 63 w 126"/>
              <a:gd name="T11" fmla="*/ 0 h 121"/>
              <a:gd name="T12" fmla="*/ 93 w 126"/>
              <a:gd name="T13" fmla="*/ 8 h 121"/>
              <a:gd name="T14" fmla="*/ 122 w 126"/>
              <a:gd name="T15" fmla="*/ 45 h 121"/>
              <a:gd name="T16" fmla="*/ 116 w 126"/>
              <a:gd name="T17" fmla="*/ 91 h 121"/>
              <a:gd name="T18" fmla="*/ 63 w 126"/>
              <a:gd name="T19" fmla="*/ 121 h 121"/>
              <a:gd name="T20" fmla="*/ 63 w 126"/>
              <a:gd name="T21" fmla="*/ 8 h 121"/>
              <a:gd name="T22" fmla="*/ 17 w 126"/>
              <a:gd name="T23" fmla="*/ 34 h 121"/>
              <a:gd name="T24" fmla="*/ 12 w 126"/>
              <a:gd name="T25" fmla="*/ 74 h 121"/>
              <a:gd name="T26" fmla="*/ 37 w 126"/>
              <a:gd name="T27" fmla="*/ 106 h 121"/>
              <a:gd name="T28" fmla="*/ 63 w 126"/>
              <a:gd name="T29" fmla="*/ 113 h 121"/>
              <a:gd name="T30" fmla="*/ 109 w 126"/>
              <a:gd name="T31" fmla="*/ 87 h 121"/>
              <a:gd name="T32" fmla="*/ 114 w 126"/>
              <a:gd name="T33" fmla="*/ 47 h 121"/>
              <a:gd name="T34" fmla="*/ 89 w 126"/>
              <a:gd name="T35" fmla="*/ 15 h 121"/>
              <a:gd name="T36" fmla="*/ 63 w 126"/>
              <a:gd name="T37" fmla="*/ 8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6" h="121">
                <a:moveTo>
                  <a:pt x="63" y="121"/>
                </a:moveTo>
                <a:cubicBezTo>
                  <a:pt x="63" y="121"/>
                  <a:pt x="63" y="121"/>
                  <a:pt x="63" y="121"/>
                </a:cubicBezTo>
                <a:cubicBezTo>
                  <a:pt x="52" y="121"/>
                  <a:pt x="42" y="118"/>
                  <a:pt x="33" y="113"/>
                </a:cubicBezTo>
                <a:cubicBezTo>
                  <a:pt x="19" y="105"/>
                  <a:pt x="9" y="92"/>
                  <a:pt x="4" y="76"/>
                </a:cubicBezTo>
                <a:cubicBezTo>
                  <a:pt x="0" y="61"/>
                  <a:pt x="2" y="44"/>
                  <a:pt x="10" y="30"/>
                </a:cubicBezTo>
                <a:cubicBezTo>
                  <a:pt x="21" y="11"/>
                  <a:pt x="41" y="0"/>
                  <a:pt x="63" y="0"/>
                </a:cubicBezTo>
                <a:cubicBezTo>
                  <a:pt x="74" y="0"/>
                  <a:pt x="84" y="3"/>
                  <a:pt x="93" y="8"/>
                </a:cubicBezTo>
                <a:cubicBezTo>
                  <a:pt x="107" y="16"/>
                  <a:pt x="117" y="29"/>
                  <a:pt x="122" y="45"/>
                </a:cubicBezTo>
                <a:cubicBezTo>
                  <a:pt x="126" y="60"/>
                  <a:pt x="124" y="77"/>
                  <a:pt x="116" y="91"/>
                </a:cubicBezTo>
                <a:cubicBezTo>
                  <a:pt x="105" y="110"/>
                  <a:pt x="85" y="121"/>
                  <a:pt x="63" y="121"/>
                </a:cubicBezTo>
                <a:close/>
                <a:moveTo>
                  <a:pt x="63" y="8"/>
                </a:moveTo>
                <a:cubicBezTo>
                  <a:pt x="44" y="8"/>
                  <a:pt x="27" y="18"/>
                  <a:pt x="17" y="34"/>
                </a:cubicBezTo>
                <a:cubicBezTo>
                  <a:pt x="10" y="46"/>
                  <a:pt x="8" y="61"/>
                  <a:pt x="12" y="74"/>
                </a:cubicBezTo>
                <a:cubicBezTo>
                  <a:pt x="16" y="88"/>
                  <a:pt x="24" y="99"/>
                  <a:pt x="37" y="106"/>
                </a:cubicBezTo>
                <a:cubicBezTo>
                  <a:pt x="45" y="111"/>
                  <a:pt x="54" y="113"/>
                  <a:pt x="63" y="113"/>
                </a:cubicBezTo>
                <a:cubicBezTo>
                  <a:pt x="82" y="113"/>
                  <a:pt x="99" y="103"/>
                  <a:pt x="109" y="87"/>
                </a:cubicBezTo>
                <a:cubicBezTo>
                  <a:pt x="116" y="75"/>
                  <a:pt x="118" y="60"/>
                  <a:pt x="114" y="47"/>
                </a:cubicBezTo>
                <a:cubicBezTo>
                  <a:pt x="110" y="33"/>
                  <a:pt x="102" y="22"/>
                  <a:pt x="89" y="15"/>
                </a:cubicBezTo>
                <a:cubicBezTo>
                  <a:pt x="81" y="10"/>
                  <a:pt x="72" y="8"/>
                  <a:pt x="63" y="8"/>
                </a:cubicBezTo>
                <a:close/>
              </a:path>
            </a:pathLst>
          </a:custGeom>
          <a:solidFill>
            <a:schemeClr val="accent1"/>
          </a:solidFill>
          <a:ln>
            <a:noFill/>
          </a:ln>
        </p:spPr>
        <p:txBody>
          <a:bodyPr vert="horz" wrap="square" lIns="91440" tIns="45720" rIns="91440" bIns="45720" numCol="1" anchor="t" anchorCtr="0" compatLnSpc="1"/>
          <a:lstStyle/>
          <a:p>
            <a:endParaRPr lang="en-US"/>
          </a:p>
        </p:txBody>
      </p:sp>
      <p:sp>
        <p:nvSpPr>
          <p:cNvPr id="53" name="Freeform 1157"/>
          <p:cNvSpPr/>
          <p:nvPr/>
        </p:nvSpPr>
        <p:spPr bwMode="auto">
          <a:xfrm>
            <a:off x="1589088" y="2727325"/>
            <a:ext cx="409575" cy="412750"/>
          </a:xfrm>
          <a:custGeom>
            <a:avLst/>
            <a:gdLst>
              <a:gd name="T0" fmla="*/ 93 w 129"/>
              <a:gd name="T1" fmla="*/ 114 h 130"/>
              <a:gd name="T2" fmla="*/ 114 w 129"/>
              <a:gd name="T3" fmla="*/ 37 h 130"/>
              <a:gd name="T4" fmla="*/ 36 w 129"/>
              <a:gd name="T5" fmla="*/ 16 h 130"/>
              <a:gd name="T6" fmla="*/ 16 w 129"/>
              <a:gd name="T7" fmla="*/ 93 h 130"/>
              <a:gd name="T8" fmla="*/ 93 w 129"/>
              <a:gd name="T9" fmla="*/ 114 h 130"/>
            </a:gdLst>
            <a:ahLst/>
            <a:cxnLst>
              <a:cxn ang="0">
                <a:pos x="T0" y="T1"/>
              </a:cxn>
              <a:cxn ang="0">
                <a:pos x="T2" y="T3"/>
              </a:cxn>
              <a:cxn ang="0">
                <a:pos x="T4" y="T5"/>
              </a:cxn>
              <a:cxn ang="0">
                <a:pos x="T6" y="T7"/>
              </a:cxn>
              <a:cxn ang="0">
                <a:pos x="T8" y="T9"/>
              </a:cxn>
            </a:cxnLst>
            <a:rect l="0" t="0" r="r" b="b"/>
            <a:pathLst>
              <a:path w="129" h="130">
                <a:moveTo>
                  <a:pt x="93" y="114"/>
                </a:moveTo>
                <a:cubicBezTo>
                  <a:pt x="120" y="99"/>
                  <a:pt x="129" y="64"/>
                  <a:pt x="114" y="37"/>
                </a:cubicBezTo>
                <a:cubicBezTo>
                  <a:pt x="98" y="10"/>
                  <a:pt x="63" y="0"/>
                  <a:pt x="36" y="16"/>
                </a:cubicBezTo>
                <a:cubicBezTo>
                  <a:pt x="9" y="32"/>
                  <a:pt x="0" y="66"/>
                  <a:pt x="16" y="93"/>
                </a:cubicBezTo>
                <a:cubicBezTo>
                  <a:pt x="31" y="121"/>
                  <a:pt x="66" y="130"/>
                  <a:pt x="93" y="114"/>
                </a:cubicBezTo>
                <a:close/>
              </a:path>
            </a:pathLst>
          </a:custGeom>
          <a:solidFill>
            <a:schemeClr val="tx2"/>
          </a:solidFill>
          <a:ln>
            <a:noFill/>
          </a:ln>
        </p:spPr>
        <p:txBody>
          <a:bodyPr vert="horz" wrap="square" lIns="91440" tIns="45720" rIns="91440" bIns="45720" numCol="1" anchor="t" anchorCtr="0" compatLnSpc="1"/>
          <a:lstStyle/>
          <a:p>
            <a:endParaRPr lang="en-US"/>
          </a:p>
        </p:txBody>
      </p:sp>
      <p:sp>
        <p:nvSpPr>
          <p:cNvPr id="54" name="Freeform 1158"/>
          <p:cNvSpPr>
            <a:spLocks noEditPoints="1"/>
          </p:cNvSpPr>
          <p:nvPr/>
        </p:nvSpPr>
        <p:spPr bwMode="auto">
          <a:xfrm>
            <a:off x="1595438" y="2740025"/>
            <a:ext cx="419100" cy="387350"/>
          </a:xfrm>
          <a:custGeom>
            <a:avLst/>
            <a:gdLst>
              <a:gd name="T0" fmla="*/ 63 w 132"/>
              <a:gd name="T1" fmla="*/ 122 h 122"/>
              <a:gd name="T2" fmla="*/ 63 w 132"/>
              <a:gd name="T3" fmla="*/ 122 h 122"/>
              <a:gd name="T4" fmla="*/ 10 w 132"/>
              <a:gd name="T5" fmla="*/ 91 h 122"/>
              <a:gd name="T6" fmla="*/ 4 w 132"/>
              <a:gd name="T7" fmla="*/ 45 h 122"/>
              <a:gd name="T8" fmla="*/ 32 w 132"/>
              <a:gd name="T9" fmla="*/ 9 h 122"/>
              <a:gd name="T10" fmla="*/ 63 w 132"/>
              <a:gd name="T11" fmla="*/ 0 h 122"/>
              <a:gd name="T12" fmla="*/ 115 w 132"/>
              <a:gd name="T13" fmla="*/ 31 h 122"/>
              <a:gd name="T14" fmla="*/ 93 w 132"/>
              <a:gd name="T15" fmla="*/ 114 h 122"/>
              <a:gd name="T16" fmla="*/ 63 w 132"/>
              <a:gd name="T17" fmla="*/ 122 h 122"/>
              <a:gd name="T18" fmla="*/ 63 w 132"/>
              <a:gd name="T19" fmla="*/ 8 h 122"/>
              <a:gd name="T20" fmla="*/ 36 w 132"/>
              <a:gd name="T21" fmla="*/ 15 h 122"/>
              <a:gd name="T22" fmla="*/ 12 w 132"/>
              <a:gd name="T23" fmla="*/ 47 h 122"/>
              <a:gd name="T24" fmla="*/ 17 w 132"/>
              <a:gd name="T25" fmla="*/ 87 h 122"/>
              <a:gd name="T26" fmla="*/ 63 w 132"/>
              <a:gd name="T27" fmla="*/ 114 h 122"/>
              <a:gd name="T28" fmla="*/ 63 w 132"/>
              <a:gd name="T29" fmla="*/ 114 h 122"/>
              <a:gd name="T30" fmla="*/ 89 w 132"/>
              <a:gd name="T31" fmla="*/ 107 h 122"/>
              <a:gd name="T32" fmla="*/ 108 w 132"/>
              <a:gd name="T33" fmla="*/ 35 h 122"/>
              <a:gd name="T34" fmla="*/ 63 w 132"/>
              <a:gd name="T35" fmla="*/ 8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32" h="122">
                <a:moveTo>
                  <a:pt x="63" y="122"/>
                </a:moveTo>
                <a:cubicBezTo>
                  <a:pt x="63" y="122"/>
                  <a:pt x="63" y="122"/>
                  <a:pt x="63" y="122"/>
                </a:cubicBezTo>
                <a:cubicBezTo>
                  <a:pt x="41" y="122"/>
                  <a:pt x="21" y="110"/>
                  <a:pt x="10" y="91"/>
                </a:cubicBezTo>
                <a:cubicBezTo>
                  <a:pt x="2" y="77"/>
                  <a:pt x="0" y="61"/>
                  <a:pt x="4" y="45"/>
                </a:cubicBezTo>
                <a:cubicBezTo>
                  <a:pt x="8" y="30"/>
                  <a:pt x="18" y="17"/>
                  <a:pt x="32" y="9"/>
                </a:cubicBezTo>
                <a:cubicBezTo>
                  <a:pt x="42" y="3"/>
                  <a:pt x="52" y="0"/>
                  <a:pt x="63" y="0"/>
                </a:cubicBezTo>
                <a:cubicBezTo>
                  <a:pt x="84" y="0"/>
                  <a:pt x="104" y="12"/>
                  <a:pt x="115" y="31"/>
                </a:cubicBezTo>
                <a:cubicBezTo>
                  <a:pt x="132" y="60"/>
                  <a:pt x="122" y="97"/>
                  <a:pt x="93" y="114"/>
                </a:cubicBezTo>
                <a:cubicBezTo>
                  <a:pt x="84" y="119"/>
                  <a:pt x="73" y="122"/>
                  <a:pt x="63" y="122"/>
                </a:cubicBezTo>
                <a:close/>
                <a:moveTo>
                  <a:pt x="63" y="8"/>
                </a:moveTo>
                <a:cubicBezTo>
                  <a:pt x="53" y="8"/>
                  <a:pt x="44" y="11"/>
                  <a:pt x="36" y="15"/>
                </a:cubicBezTo>
                <a:cubicBezTo>
                  <a:pt x="24" y="23"/>
                  <a:pt x="15" y="34"/>
                  <a:pt x="12" y="47"/>
                </a:cubicBezTo>
                <a:cubicBezTo>
                  <a:pt x="8" y="61"/>
                  <a:pt x="10" y="75"/>
                  <a:pt x="17" y="87"/>
                </a:cubicBezTo>
                <a:cubicBezTo>
                  <a:pt x="26" y="104"/>
                  <a:pt x="44" y="114"/>
                  <a:pt x="63" y="114"/>
                </a:cubicBezTo>
                <a:cubicBezTo>
                  <a:pt x="63" y="114"/>
                  <a:pt x="63" y="114"/>
                  <a:pt x="63" y="114"/>
                </a:cubicBezTo>
                <a:cubicBezTo>
                  <a:pt x="72" y="114"/>
                  <a:pt x="81" y="111"/>
                  <a:pt x="89" y="107"/>
                </a:cubicBezTo>
                <a:cubicBezTo>
                  <a:pt x="114" y="92"/>
                  <a:pt x="123" y="60"/>
                  <a:pt x="108" y="35"/>
                </a:cubicBezTo>
                <a:cubicBezTo>
                  <a:pt x="99" y="19"/>
                  <a:pt x="81" y="8"/>
                  <a:pt x="63" y="8"/>
                </a:cubicBezTo>
                <a:close/>
              </a:path>
            </a:pathLst>
          </a:custGeom>
          <a:solidFill>
            <a:schemeClr val="accent2"/>
          </a:solidFill>
          <a:ln>
            <a:noFill/>
          </a:ln>
        </p:spPr>
        <p:txBody>
          <a:bodyPr vert="horz" wrap="square" lIns="91440" tIns="45720" rIns="91440" bIns="45720" numCol="1" anchor="t" anchorCtr="0" compatLnSpc="1"/>
          <a:lstStyle/>
          <a:p>
            <a:endParaRPr lang="en-US"/>
          </a:p>
        </p:txBody>
      </p:sp>
      <p:sp>
        <p:nvSpPr>
          <p:cNvPr id="55" name="Oval 1159"/>
          <p:cNvSpPr>
            <a:spLocks noChangeArrowheads="1"/>
          </p:cNvSpPr>
          <p:nvPr/>
        </p:nvSpPr>
        <p:spPr bwMode="auto">
          <a:xfrm>
            <a:off x="2090738" y="1889125"/>
            <a:ext cx="573088" cy="574675"/>
          </a:xfrm>
          <a:prstGeom prst="ellipse">
            <a:avLst/>
          </a:prstGeom>
          <a:solidFill>
            <a:schemeClr val="accent1"/>
          </a:solidFill>
          <a:ln>
            <a:noFill/>
          </a:ln>
        </p:spPr>
        <p:txBody>
          <a:bodyPr vert="horz" wrap="square" lIns="91440" tIns="45720" rIns="91440" bIns="45720" numCol="1" anchor="t" anchorCtr="0" compatLnSpc="1"/>
          <a:lstStyle/>
          <a:p>
            <a:endParaRPr lang="en-US"/>
          </a:p>
        </p:txBody>
      </p:sp>
      <p:sp>
        <p:nvSpPr>
          <p:cNvPr id="57" name="Oval 1161"/>
          <p:cNvSpPr>
            <a:spLocks noChangeArrowheads="1"/>
          </p:cNvSpPr>
          <p:nvPr/>
        </p:nvSpPr>
        <p:spPr bwMode="auto">
          <a:xfrm>
            <a:off x="2505076" y="2644775"/>
            <a:ext cx="574675" cy="577850"/>
          </a:xfrm>
          <a:prstGeom prst="ellipse">
            <a:avLst/>
          </a:prstGeom>
          <a:solidFill>
            <a:schemeClr val="accent2"/>
          </a:solidFill>
          <a:ln>
            <a:noFill/>
          </a:ln>
        </p:spPr>
        <p:txBody>
          <a:bodyPr vert="horz" wrap="square" lIns="91440" tIns="45720" rIns="91440" bIns="45720" numCol="1" anchor="t" anchorCtr="0" compatLnSpc="1"/>
          <a:lstStyle/>
          <a:p>
            <a:endParaRPr lang="en-US"/>
          </a:p>
        </p:txBody>
      </p:sp>
      <p:sp>
        <p:nvSpPr>
          <p:cNvPr id="59" name="Oval 1163"/>
          <p:cNvSpPr>
            <a:spLocks noChangeArrowheads="1"/>
          </p:cNvSpPr>
          <p:nvPr/>
        </p:nvSpPr>
        <p:spPr bwMode="auto">
          <a:xfrm>
            <a:off x="2689226" y="3679825"/>
            <a:ext cx="574675" cy="577850"/>
          </a:xfrm>
          <a:prstGeom prst="ellipse">
            <a:avLst/>
          </a:prstGeom>
          <a:solidFill>
            <a:schemeClr val="accent3"/>
          </a:solidFill>
          <a:ln>
            <a:noFill/>
          </a:ln>
        </p:spPr>
        <p:txBody>
          <a:bodyPr vert="horz" wrap="square" lIns="91440" tIns="45720" rIns="91440" bIns="45720" numCol="1" anchor="t" anchorCtr="0" compatLnSpc="1"/>
          <a:lstStyle/>
          <a:p>
            <a:endParaRPr lang="en-US"/>
          </a:p>
        </p:txBody>
      </p:sp>
      <p:sp>
        <p:nvSpPr>
          <p:cNvPr id="61" name="Oval 1165"/>
          <p:cNvSpPr>
            <a:spLocks noChangeArrowheads="1"/>
          </p:cNvSpPr>
          <p:nvPr/>
        </p:nvSpPr>
        <p:spPr bwMode="auto">
          <a:xfrm>
            <a:off x="2505076" y="4714875"/>
            <a:ext cx="574675" cy="577850"/>
          </a:xfrm>
          <a:prstGeom prst="ellipse">
            <a:avLst/>
          </a:prstGeom>
          <a:solidFill>
            <a:schemeClr val="accent4"/>
          </a:solidFill>
          <a:ln>
            <a:noFill/>
          </a:ln>
        </p:spPr>
        <p:txBody>
          <a:bodyPr vert="horz" wrap="square" lIns="91440" tIns="45720" rIns="91440" bIns="45720" numCol="1" anchor="t" anchorCtr="0" compatLnSpc="1"/>
          <a:lstStyle/>
          <a:p>
            <a:endParaRPr lang="en-US"/>
          </a:p>
        </p:txBody>
      </p:sp>
      <p:pic>
        <p:nvPicPr>
          <p:cNvPr id="69" name="图片 68"/>
          <p:cNvPicPr>
            <a:picLocks noChangeAspect="1"/>
          </p:cNvPicPr>
          <p:nvPr/>
        </p:nvPicPr>
        <p:blipFill>
          <a:blip r:embed="rId2"/>
          <a:stretch>
            <a:fillRect/>
          </a:stretch>
        </p:blipFill>
        <p:spPr>
          <a:xfrm flipH="1">
            <a:off x="2170760" y="1958618"/>
            <a:ext cx="429989" cy="429989"/>
          </a:xfrm>
          <a:prstGeom prst="rect">
            <a:avLst/>
          </a:prstGeom>
        </p:spPr>
      </p:pic>
      <p:pic>
        <p:nvPicPr>
          <p:cNvPr id="70" name="图片 69"/>
          <p:cNvPicPr>
            <a:picLocks noChangeAspect="1"/>
          </p:cNvPicPr>
          <p:nvPr/>
        </p:nvPicPr>
        <p:blipFill>
          <a:blip r:embed="rId3"/>
          <a:stretch>
            <a:fillRect/>
          </a:stretch>
        </p:blipFill>
        <p:spPr>
          <a:xfrm flipH="1">
            <a:off x="2600552" y="2726833"/>
            <a:ext cx="380701" cy="380701"/>
          </a:xfrm>
          <a:prstGeom prst="rect">
            <a:avLst/>
          </a:prstGeom>
        </p:spPr>
      </p:pic>
      <p:pic>
        <p:nvPicPr>
          <p:cNvPr id="71" name="图片 70"/>
          <p:cNvPicPr>
            <a:picLocks noChangeAspect="1"/>
          </p:cNvPicPr>
          <p:nvPr/>
        </p:nvPicPr>
        <p:blipFill>
          <a:blip r:embed="rId4"/>
          <a:stretch>
            <a:fillRect/>
          </a:stretch>
        </p:blipFill>
        <p:spPr>
          <a:xfrm flipH="1">
            <a:off x="2799999" y="3779486"/>
            <a:ext cx="370883" cy="370883"/>
          </a:xfrm>
          <a:prstGeom prst="rect">
            <a:avLst/>
          </a:prstGeom>
        </p:spPr>
      </p:pic>
      <p:pic>
        <p:nvPicPr>
          <p:cNvPr id="72" name="图片 71"/>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flipH="1">
            <a:off x="2563652" y="4850586"/>
            <a:ext cx="450970" cy="306428"/>
          </a:xfrm>
          <a:prstGeom prst="rect">
            <a:avLst/>
          </a:prstGeom>
        </p:spPr>
      </p:pic>
      <p:pic>
        <p:nvPicPr>
          <p:cNvPr id="73" name="图片 72"/>
          <p:cNvPicPr>
            <a:picLocks noChangeAspect="1"/>
          </p:cNvPicPr>
          <p:nvPr/>
        </p:nvPicPr>
        <p:blipFill>
          <a:blip r:embed="rId7"/>
          <a:stretch>
            <a:fillRect/>
          </a:stretch>
        </p:blipFill>
        <p:spPr>
          <a:xfrm flipH="1">
            <a:off x="2167460" y="5556249"/>
            <a:ext cx="409575" cy="409575"/>
          </a:xfrm>
          <a:prstGeom prst="rect">
            <a:avLst/>
          </a:prstGeom>
        </p:spPr>
      </p:pic>
    </p:spTree>
    <p:extLst>
      <p:ext uri="{BB962C8B-B14F-4D97-AF65-F5344CB8AC3E}">
        <p14:creationId xmlns:p14="http://schemas.microsoft.com/office/powerpoint/2010/main" val="11917050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0007_3">
      <a:dk1>
        <a:sysClr val="windowText" lastClr="000000"/>
      </a:dk1>
      <a:lt1>
        <a:srgbClr val="3D485D"/>
      </a:lt1>
      <a:dk2>
        <a:srgbClr val="FFFFFF"/>
      </a:dk2>
      <a:lt2>
        <a:srgbClr val="85898F"/>
      </a:lt2>
      <a:accent1>
        <a:srgbClr val="F15B67"/>
      </a:accent1>
      <a:accent2>
        <a:srgbClr val="5A6783"/>
      </a:accent2>
      <a:accent3>
        <a:srgbClr val="B5B5B5"/>
      </a:accent3>
      <a:accent4>
        <a:srgbClr val="B5B5B5"/>
      </a:accent4>
      <a:accent5>
        <a:srgbClr val="B5B5B5"/>
      </a:accent5>
      <a:accent6>
        <a:srgbClr val="B5B5B5"/>
      </a:accent6>
      <a:hlink>
        <a:srgbClr val="B5B5B5"/>
      </a:hlink>
      <a:folHlink>
        <a:srgbClr val="B5B5B5"/>
      </a:folHlink>
    </a:clrScheme>
    <a:fontScheme name="Style_Awesome">
      <a:majorFont>
        <a:latin typeface="Arial"/>
        <a:ea typeface="arial"/>
        <a:cs typeface=""/>
      </a:majorFont>
      <a:minorFont>
        <a:latin typeface="Arial"/>
        <a:ea typeface="arial"/>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1485</TotalTime>
  <Words>1519</Words>
  <Application>Microsoft Office PowerPoint</Application>
  <PresentationFormat>全屏显示(4:3)</PresentationFormat>
  <Paragraphs>217</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宋体</vt:lpstr>
      <vt:lpstr>arial</vt:lpstr>
      <vt:lpstr>arial</vt:lpstr>
      <vt:lpstr>Calibri</vt:lpstr>
      <vt:lpstr>Wingdings</vt:lpstr>
      <vt:lpstr>Office Theme</vt:lpstr>
      <vt:lpstr>Competitor Analysis Report</vt:lpstr>
      <vt:lpstr>Contents</vt:lpstr>
      <vt:lpstr>PART I – Analysis &amp; Reporting</vt:lpstr>
      <vt:lpstr>PART I – Analysis &amp; Reporting</vt:lpstr>
      <vt:lpstr>Product Scoring</vt:lpstr>
      <vt:lpstr>Product Ranking</vt:lpstr>
      <vt:lpstr>Comprehensive Scoring</vt:lpstr>
      <vt:lpstr>PART II – Suggestions</vt:lpstr>
      <vt:lpstr>Analytical Conclusion</vt:lpstr>
      <vt:lpstr> Brand Strategies (Long Term)</vt:lpstr>
      <vt:lpstr>Marketing Strategies (Short Term)</vt:lpstr>
      <vt:lpstr>Traffic Strategies</vt:lpstr>
      <vt:lpstr>Traffic Strategies</vt:lpstr>
      <vt:lpstr>Martech Solution</vt:lpstr>
      <vt:lpstr>THANK YOU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熊猫办公ppt</dc:title>
  <dc:creator>熊猫办公</dc:creator>
  <cp:lastModifiedBy>丁伟</cp:lastModifiedBy>
  <cp:revision>95</cp:revision>
  <dcterms:created xsi:type="dcterms:W3CDTF">2016-02-11T06:09:00Z</dcterms:created>
  <dcterms:modified xsi:type="dcterms:W3CDTF">2023-10-19T00:08:56Z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2052-10.1.0.6135</vt:lpwstr>
  </property>
</Properties>
</file>