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80" r:id="rId4"/>
    <p:sldId id="276" r:id="rId5"/>
    <p:sldId id="267" r:id="rId6"/>
    <p:sldId id="279" r:id="rId7"/>
    <p:sldId id="283" r:id="rId8"/>
    <p:sldId id="278" r:id="rId9"/>
    <p:sldId id="269" r:id="rId10"/>
    <p:sldId id="281" r:id="rId11"/>
    <p:sldId id="282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8E5557-B902-4A2D-AEC0-172B94CF108F}">
          <p14:sldIdLst>
            <p14:sldId id="256"/>
            <p14:sldId id="265"/>
            <p14:sldId id="280"/>
            <p14:sldId id="276"/>
            <p14:sldId id="267"/>
          </p14:sldIdLst>
        </p14:section>
        <p14:section name="Untitled Section" id="{CD2DCD51-F58F-4A5E-B54F-C671E0A73CA7}">
          <p14:sldIdLst>
            <p14:sldId id="279"/>
            <p14:sldId id="283"/>
            <p14:sldId id="278"/>
            <p14:sldId id="269"/>
            <p14:sldId id="281"/>
            <p14:sldId id="28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Quitugua" initials="SQ" lastIdx="1" clrIdx="0">
    <p:extLst>
      <p:ext uri="{19B8F6BF-5375-455C-9EA6-DF929625EA0E}">
        <p15:presenceInfo xmlns:p15="http://schemas.microsoft.com/office/powerpoint/2012/main" userId="57f2e9da55c334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>
      <p:cViewPr varScale="1">
        <p:scale>
          <a:sx n="112" d="100"/>
          <a:sy n="112" d="100"/>
        </p:scale>
        <p:origin x="1672" y="20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Prescription Pain Pills in</a:t>
            </a:r>
            <a:br>
              <a:rPr lang="en-US" dirty="0"/>
            </a:br>
            <a:r>
              <a:rPr lang="en-US" dirty="0"/>
              <a:t>			California	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Jaimes</a:t>
            </a:r>
            <a:endParaRPr lang="en-US" dirty="0"/>
          </a:p>
          <a:p>
            <a:r>
              <a:rPr lang="en-US" dirty="0"/>
              <a:t>Steven Quitugua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/>
              <a:t>Number of Deaths vs Pill Rates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3C9CF445-CB32-CB4A-9A6E-4C3986401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71224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/>
              <a:t>Death Rates vs Pill Rates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21E25039-3104-6644-8A7B-01390147E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356571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33693"/>
            <a:ext cx="6858000" cy="762000"/>
          </a:xfrm>
        </p:spPr>
        <p:txBody>
          <a:bodyPr/>
          <a:lstStyle/>
          <a:p>
            <a:r>
              <a:rPr lang="en-US" dirty="0"/>
              <a:t>Conclusions and Summary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C389F4-F82D-C549-AE96-E472CA603567}"/>
              </a:ext>
            </a:extLst>
          </p:cNvPr>
          <p:cNvSpPr txBox="1">
            <a:spLocks/>
          </p:cNvSpPr>
          <p:nvPr/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35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C0950-5FD9-2844-B7EB-13FC8AF1CE65}"/>
              </a:ext>
            </a:extLst>
          </p:cNvPr>
          <p:cNvSpPr txBox="1"/>
          <p:nvPr/>
        </p:nvSpPr>
        <p:spPr>
          <a:xfrm>
            <a:off x="1356360" y="1676400"/>
            <a:ext cx="6667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Pill Rates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Number of Deaths </a:t>
            </a:r>
            <a:r>
              <a:rPr lang="en-US" dirty="0"/>
              <a:t>have similar distributions and more pills per person does not yield greater number of deaths from overdoses.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than average </a:t>
            </a:r>
            <a:r>
              <a:rPr lang="en-US" dirty="0">
                <a:solidFill>
                  <a:schemeClr val="accent1"/>
                </a:solidFill>
              </a:rPr>
              <a:t>Pill Rates </a:t>
            </a:r>
            <a:r>
              <a:rPr lang="en-US" dirty="0"/>
              <a:t>does seem to be a good predictor for higher than average </a:t>
            </a:r>
            <a:r>
              <a:rPr lang="en-US" dirty="0">
                <a:solidFill>
                  <a:schemeClr val="accent1"/>
                </a:solidFill>
              </a:rPr>
              <a:t>Death Rates</a:t>
            </a:r>
            <a:r>
              <a:rPr lang="en-US" dirty="0"/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Motivation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current prescription drug epidemic </a:t>
            </a:r>
          </a:p>
          <a:p>
            <a:r>
              <a:rPr lang="en-US" dirty="0"/>
              <a:t>Data after 2015 not released to public because of ongoing investigations</a:t>
            </a:r>
          </a:p>
          <a:p>
            <a:r>
              <a:rPr lang="en-US" dirty="0"/>
              <a:t>Increased lawsuits towards big Pharma companies</a:t>
            </a:r>
          </a:p>
          <a:p>
            <a:r>
              <a:rPr lang="en-US" dirty="0"/>
              <a:t>Understanding of how the opioid epidemic affects us locally</a:t>
            </a:r>
            <a:endParaRPr dirty="0"/>
          </a:p>
          <a:p>
            <a:r>
              <a:rPr lang="en-US" dirty="0"/>
              <a:t>Understand the relationship between income and death rates </a:t>
            </a:r>
            <a:endParaRPr dirty="0"/>
          </a:p>
          <a:p>
            <a:pPr lvl="1"/>
            <a:r>
              <a:rPr lang="en-US" dirty="0"/>
              <a:t>150 people die a day from opioid overdose</a:t>
            </a:r>
          </a:p>
          <a:p>
            <a:pPr lvl="1"/>
            <a:r>
              <a:rPr lang="en-US" dirty="0"/>
              <a:t>Cities paying 200 million a year to keep up with the increased death 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A35B-3179-4AE6-894D-B06C432E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A45E-0EF1-4DEC-AB7F-C0F30650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income and number of pills are related, then higher incomes will have a greater number of pills.</a:t>
            </a:r>
          </a:p>
          <a:p>
            <a:r>
              <a:rPr lang="en-US" dirty="0"/>
              <a:t>If death rates and race are related, then black communities will have  higher death rates than white communities.</a:t>
            </a:r>
          </a:p>
          <a:p>
            <a:endParaRPr lang="en-US" dirty="0"/>
          </a:p>
          <a:p>
            <a:r>
              <a:rPr lang="en-US" dirty="0"/>
              <a:t>If the pill rates and </a:t>
            </a:r>
            <a:r>
              <a:rPr lang="en-US" dirty="0">
                <a:solidFill>
                  <a:schemeClr val="accent1"/>
                </a:solidFill>
              </a:rPr>
              <a:t>number of deaths </a:t>
            </a:r>
            <a:r>
              <a:rPr lang="en-US" dirty="0"/>
              <a:t>are related, then higher than average death rates will have higher than average number of pills.</a:t>
            </a:r>
          </a:p>
          <a:p>
            <a:r>
              <a:rPr lang="en-US" dirty="0"/>
              <a:t>If pill rates and death rates are related, then higher than average death rates will have higher than average number of pills.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2F43-4C32-4B7D-9AF3-696D5124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459-CB75-4F4B-9B52-2BB13EA4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and Income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Death Rates</a:t>
            </a:r>
          </a:p>
          <a:p>
            <a:pPr lvl="1"/>
            <a:r>
              <a:rPr lang="en-US" dirty="0"/>
              <a:t>California Department of Public Health 2010</a:t>
            </a:r>
          </a:p>
          <a:p>
            <a:pPr lvl="2"/>
            <a:r>
              <a:rPr lang="en-US" b="1" dirty="0"/>
              <a:t>California Opioid Overdose Surveillance Dashboard</a:t>
            </a:r>
            <a:endParaRPr lang="en-US" dirty="0"/>
          </a:p>
          <a:p>
            <a:r>
              <a:rPr lang="en-US" dirty="0"/>
              <a:t>Number of Pills</a:t>
            </a:r>
          </a:p>
          <a:p>
            <a:pPr lvl="1"/>
            <a:r>
              <a:rPr lang="en-US" dirty="0"/>
              <a:t>Drug Enforcement Agency</a:t>
            </a:r>
          </a:p>
          <a:p>
            <a:pPr lvl="2"/>
            <a:r>
              <a:rPr lang="en-US" dirty="0"/>
              <a:t>Automation of Reports and Consolidated Orders and System (ARCOS)</a:t>
            </a:r>
          </a:p>
          <a:p>
            <a:pPr lvl="1"/>
            <a:r>
              <a:rPr lang="en-US" dirty="0"/>
              <a:t>Washington Post</a:t>
            </a:r>
          </a:p>
          <a:p>
            <a:pPr lvl="2"/>
            <a:r>
              <a:rPr lang="en-US" dirty="0"/>
              <a:t>Drilling Into the DEA’s pain pill database</a:t>
            </a:r>
          </a:p>
        </p:txBody>
      </p:sp>
    </p:spTree>
    <p:extLst>
      <p:ext uri="{BB962C8B-B14F-4D97-AF65-F5344CB8AC3E}">
        <p14:creationId xmlns:p14="http://schemas.microsoft.com/office/powerpoint/2010/main" val="15743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8686800" cy="4270375"/>
          </a:xfrm>
        </p:spPr>
        <p:txBody>
          <a:bodyPr/>
          <a:lstStyle/>
          <a:p>
            <a:r>
              <a:rPr lang="en-US" dirty="0"/>
              <a:t>U.S. data had 90 GB .csv file, whereas California’s data was 6 GB</a:t>
            </a:r>
            <a:endParaRPr dirty="0"/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chunksize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parameter to read 200,000 rows at a time as opposed to all at once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Utilizing “</a:t>
            </a:r>
            <a:r>
              <a:rPr lang="en-US" dirty="0">
                <a:solidFill>
                  <a:srgbClr val="FF0000"/>
                </a:solidFill>
              </a:rPr>
              <a:t>glob</a:t>
            </a:r>
            <a:r>
              <a:rPr lang="en-US" dirty="0"/>
              <a:t>” to combine multiple csv files into one variable</a:t>
            </a:r>
          </a:p>
          <a:p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E22A5-C39F-406E-8B34-BA12D00E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" y="4495800"/>
            <a:ext cx="5334001" cy="155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5DD5E-4D7F-4AD4-9232-57775C7B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7137"/>
            <a:ext cx="533400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Top Zip Codes with Most Pills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10E6A7-1156-C74E-90B4-6A1FC1F38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77082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Top Cities with Most Pills Per Person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935740-C4BE-BB4A-9798-A06E505CE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168689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4E61-FB35-45CB-8326-A01A245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Versus Death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E9820C-37E3-407F-8499-F8F26D754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698" y="2714624"/>
            <a:ext cx="6610423" cy="414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DD584-6CEE-4184-8F14-058FF5980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92" y="4419599"/>
            <a:ext cx="241935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94508-4138-4CF9-BDB0-26DDC78C1F9A}"/>
              </a:ext>
            </a:extLst>
          </p:cNvPr>
          <p:cNvSpPr txBox="1"/>
          <p:nvPr/>
        </p:nvSpPr>
        <p:spPr>
          <a:xfrm>
            <a:off x="457200" y="1905000"/>
            <a:ext cx="506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baseline="30000" dirty="0">
                <a:solidFill>
                  <a:srgbClr val="FF0000"/>
                </a:solidFill>
              </a:rPr>
              <a:t>st</a:t>
            </a:r>
            <a:r>
              <a:rPr lang="en-US" sz="1200" dirty="0">
                <a:solidFill>
                  <a:srgbClr val="FF0000"/>
                </a:solidFill>
              </a:rPr>
              <a:t> quartile and minimum was not displayed because median was zero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baseline="30000" dirty="0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quartile to maximum for the white community had a 98.87% increase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P Value = .95877 which is not significant and resulted in a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42883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Versus Pills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70F3-7BEE-497F-99BE-29DB5CE995F0}"/>
              </a:ext>
            </a:extLst>
          </p:cNvPr>
          <p:cNvSpPr txBox="1"/>
          <p:nvPr/>
        </p:nvSpPr>
        <p:spPr>
          <a:xfrm>
            <a:off x="838200" y="2438400"/>
            <a:ext cx="3802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Each color represents an income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black line indicates the mean income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box plot displays amount of pills by income class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T-test resulted in: </a:t>
            </a:r>
            <a:r>
              <a:rPr lang="en-US" dirty="0"/>
              <a:t>0.07999 </a:t>
            </a:r>
            <a:r>
              <a:rPr lang="en-US" sz="1200" dirty="0">
                <a:solidFill>
                  <a:srgbClr val="FF0000"/>
                </a:solidFill>
              </a:rPr>
              <a:t>which is significant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and disproves the </a:t>
            </a:r>
            <a:r>
              <a:rPr lang="en-US" sz="1200">
                <a:solidFill>
                  <a:srgbClr val="FF0000"/>
                </a:solidFill>
              </a:rPr>
              <a:t>null hypothesis 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A03EA7-35D9-44CF-BDB8-FDB323CF8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95775"/>
            <a:ext cx="4572000" cy="256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49506-1973-41BB-A6FE-6E034C30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770" y="1711616"/>
            <a:ext cx="4397229" cy="2409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CF3275-2984-49BC-8A45-BFD2FFE8C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95775"/>
            <a:ext cx="44196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690</TotalTime>
  <Words>422</Words>
  <Application>Microsoft Macintosh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Prescription Pain Pills in    California </vt:lpstr>
      <vt:lpstr> Motivation</vt:lpstr>
      <vt:lpstr>Hypotheses</vt:lpstr>
      <vt:lpstr>Data Collection </vt:lpstr>
      <vt:lpstr>Clean up</vt:lpstr>
      <vt:lpstr>Top Zip Codes with Most Pills</vt:lpstr>
      <vt:lpstr>Top Cities with Most Pills Per Person</vt:lpstr>
      <vt:lpstr>Race Versus Death Rates</vt:lpstr>
      <vt:lpstr>Income Versus Pills</vt:lpstr>
      <vt:lpstr>Number of Deaths vs Pill Rates</vt:lpstr>
      <vt:lpstr>Death Rates vs Pill Rates</vt:lpstr>
      <vt:lpstr>Conclusions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Pain Pills in    California</dc:title>
  <dc:creator>Steven Quitugua</dc:creator>
  <cp:lastModifiedBy>David Jaimes</cp:lastModifiedBy>
  <cp:revision>49</cp:revision>
  <dcterms:created xsi:type="dcterms:W3CDTF">2020-01-07T02:30:26Z</dcterms:created>
  <dcterms:modified xsi:type="dcterms:W3CDTF">2020-01-11T17:03:00Z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