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80" r:id="rId4"/>
    <p:sldId id="276" r:id="rId5"/>
    <p:sldId id="267" r:id="rId6"/>
    <p:sldId id="277" r:id="rId7"/>
    <p:sldId id="278" r:id="rId8"/>
    <p:sldId id="279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8E5557-B902-4A2D-AEC0-172B94CF108F}">
          <p14:sldIdLst>
            <p14:sldId id="256"/>
            <p14:sldId id="265"/>
            <p14:sldId id="280"/>
            <p14:sldId id="276"/>
            <p14:sldId id="267"/>
            <p14:sldId id="277"/>
          </p14:sldIdLst>
        </p14:section>
        <p14:section name="Untitled Section" id="{CD2DCD51-F58F-4A5E-B54F-C671E0A73CA7}">
          <p14:sldIdLst>
            <p14:sldId id="278"/>
            <p14:sldId id="279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Quitugua" initials="SQ" lastIdx="1" clrIdx="0">
    <p:extLst>
      <p:ext uri="{19B8F6BF-5375-455C-9EA6-DF929625EA0E}">
        <p15:presenceInfo xmlns:p15="http://schemas.microsoft.com/office/powerpoint/2012/main" userId="57f2e9da55c334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91" d="100"/>
          <a:sy n="91" d="100"/>
        </p:scale>
        <p:origin x="1238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0T21:46:57.451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3071" y="360044"/>
          <a:ext cx="1550193" cy="387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1 Title</a:t>
          </a:r>
        </a:p>
      </dsp:txBody>
      <dsp:txXfrm>
        <a:off x="14422" y="371395"/>
        <a:ext cx="1527491" cy="364846"/>
      </dsp:txXfrm>
    </dsp:sp>
    <dsp:sp modelId="{1B1F80F4-E9A5-4A99-A630-6548067B7CB5}">
      <dsp:nvSpPr>
        <dsp:cNvPr id="0" name=""/>
        <dsp:cNvSpPr/>
      </dsp:nvSpPr>
      <dsp:spPr>
        <a:xfrm rot="5400000">
          <a:off x="744258" y="781503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3071" y="88323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4422" y="894586"/>
        <a:ext cx="1527491" cy="364846"/>
      </dsp:txXfrm>
    </dsp:sp>
    <dsp:sp modelId="{7CAEA63C-96B5-40D4-900F-409598FDB0C1}">
      <dsp:nvSpPr>
        <dsp:cNvPr id="0" name=""/>
        <dsp:cNvSpPr/>
      </dsp:nvSpPr>
      <dsp:spPr>
        <a:xfrm rot="5400000">
          <a:off x="744258" y="130469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3071" y="140642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4422" y="1417776"/>
        <a:ext cx="1527491" cy="364846"/>
      </dsp:txXfrm>
    </dsp:sp>
    <dsp:sp modelId="{A65C4264-24F4-4122-844B-F5E582EC0111}">
      <dsp:nvSpPr>
        <dsp:cNvPr id="0" name=""/>
        <dsp:cNvSpPr/>
      </dsp:nvSpPr>
      <dsp:spPr>
        <a:xfrm rot="5400000">
          <a:off x="744258" y="182788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3071" y="1929616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4422" y="1940967"/>
        <a:ext cx="1527491" cy="364846"/>
      </dsp:txXfrm>
    </dsp:sp>
    <dsp:sp modelId="{3FBD4BD3-B74D-4AAB-9295-AE19DCC50691}">
      <dsp:nvSpPr>
        <dsp:cNvPr id="0" name=""/>
        <dsp:cNvSpPr/>
      </dsp:nvSpPr>
      <dsp:spPr>
        <a:xfrm rot="5400000">
          <a:off x="744258" y="2351075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3071" y="2452806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4422" y="2464157"/>
        <a:ext cx="1527491" cy="364846"/>
      </dsp:txXfrm>
    </dsp:sp>
    <dsp:sp modelId="{09ADE9CE-20B7-4A4E-BED6-D56E4ED1D855}">
      <dsp:nvSpPr>
        <dsp:cNvPr id="0" name=""/>
        <dsp:cNvSpPr/>
      </dsp:nvSpPr>
      <dsp:spPr>
        <a:xfrm>
          <a:off x="1770292" y="360045"/>
          <a:ext cx="1550193" cy="387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2 Title</a:t>
          </a:r>
        </a:p>
      </dsp:txBody>
      <dsp:txXfrm>
        <a:off x="1781643" y="371396"/>
        <a:ext cx="1527491" cy="364846"/>
      </dsp:txXfrm>
    </dsp:sp>
    <dsp:sp modelId="{C8CE6287-76AA-46C4-B478-0F9183DE6118}">
      <dsp:nvSpPr>
        <dsp:cNvPr id="0" name=""/>
        <dsp:cNvSpPr/>
      </dsp:nvSpPr>
      <dsp:spPr>
        <a:xfrm rot="5400000">
          <a:off x="2511479" y="781503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1770292" y="88323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781643" y="894586"/>
        <a:ext cx="1527491" cy="364846"/>
      </dsp:txXfrm>
    </dsp:sp>
    <dsp:sp modelId="{DDA5CBC7-AA05-481A-A03A-3964C1BBBB5A}">
      <dsp:nvSpPr>
        <dsp:cNvPr id="0" name=""/>
        <dsp:cNvSpPr/>
      </dsp:nvSpPr>
      <dsp:spPr>
        <a:xfrm rot="5400000">
          <a:off x="2511479" y="130469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1770292" y="140642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781643" y="1417776"/>
        <a:ext cx="1527491" cy="364846"/>
      </dsp:txXfrm>
    </dsp:sp>
    <dsp:sp modelId="{E7F7C4A8-2F3A-49BA-B2E4-CF48FCA5D8D8}">
      <dsp:nvSpPr>
        <dsp:cNvPr id="0" name=""/>
        <dsp:cNvSpPr/>
      </dsp:nvSpPr>
      <dsp:spPr>
        <a:xfrm rot="5400000">
          <a:off x="2511479" y="182788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1770292" y="1929616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781643" y="1940967"/>
        <a:ext cx="1527491" cy="364846"/>
      </dsp:txXfrm>
    </dsp:sp>
    <dsp:sp modelId="{67971461-EE07-4B5E-A0C3-A166C6559682}">
      <dsp:nvSpPr>
        <dsp:cNvPr id="0" name=""/>
        <dsp:cNvSpPr/>
      </dsp:nvSpPr>
      <dsp:spPr>
        <a:xfrm>
          <a:off x="3537513" y="360045"/>
          <a:ext cx="1550193" cy="387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3 Title</a:t>
          </a:r>
        </a:p>
      </dsp:txBody>
      <dsp:txXfrm>
        <a:off x="3548864" y="371396"/>
        <a:ext cx="1527491" cy="364846"/>
      </dsp:txXfrm>
    </dsp:sp>
    <dsp:sp modelId="{BF9CEF10-4726-4D20-AC2F-85DE706D0D00}">
      <dsp:nvSpPr>
        <dsp:cNvPr id="0" name=""/>
        <dsp:cNvSpPr/>
      </dsp:nvSpPr>
      <dsp:spPr>
        <a:xfrm rot="5400000">
          <a:off x="4278699" y="781503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3537513" y="88323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3548864" y="894586"/>
        <a:ext cx="1527491" cy="364846"/>
      </dsp:txXfrm>
    </dsp:sp>
    <dsp:sp modelId="{0C1CAC8B-CC80-49DA-9707-021AB163C55F}">
      <dsp:nvSpPr>
        <dsp:cNvPr id="0" name=""/>
        <dsp:cNvSpPr/>
      </dsp:nvSpPr>
      <dsp:spPr>
        <a:xfrm rot="5400000">
          <a:off x="4278699" y="130469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3537513" y="140642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3548864" y="1417776"/>
        <a:ext cx="1527491" cy="364846"/>
      </dsp:txXfrm>
    </dsp:sp>
    <dsp:sp modelId="{DA50ACFD-2722-4D29-B376-5CF3C8F3EB41}">
      <dsp:nvSpPr>
        <dsp:cNvPr id="0" name=""/>
        <dsp:cNvSpPr/>
      </dsp:nvSpPr>
      <dsp:spPr>
        <a:xfrm>
          <a:off x="5304734" y="360045"/>
          <a:ext cx="1550193" cy="387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4 Title</a:t>
          </a:r>
        </a:p>
      </dsp:txBody>
      <dsp:txXfrm>
        <a:off x="5316085" y="371396"/>
        <a:ext cx="1527491" cy="364846"/>
      </dsp:txXfrm>
    </dsp:sp>
    <dsp:sp modelId="{E31C91BC-3A8F-4AC7-8DBF-330AFF31351C}">
      <dsp:nvSpPr>
        <dsp:cNvPr id="0" name=""/>
        <dsp:cNvSpPr/>
      </dsp:nvSpPr>
      <dsp:spPr>
        <a:xfrm rot="5400000">
          <a:off x="6045920" y="781503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5304734" y="88323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5316085" y="894586"/>
        <a:ext cx="1527491" cy="364846"/>
      </dsp:txXfrm>
    </dsp:sp>
    <dsp:sp modelId="{DF54C50F-225E-47E8-9EC4-AAA209AD28CA}">
      <dsp:nvSpPr>
        <dsp:cNvPr id="0" name=""/>
        <dsp:cNvSpPr/>
      </dsp:nvSpPr>
      <dsp:spPr>
        <a:xfrm rot="5400000">
          <a:off x="6045920" y="1304694"/>
          <a:ext cx="67820" cy="6782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5304734" y="1406425"/>
          <a:ext cx="1550193" cy="3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5316085" y="1417776"/>
        <a:ext cx="1527491" cy="364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3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1315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545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Prescription Pain Pills in</a:t>
            </a:r>
            <a:br>
              <a:rPr lang="en-US" dirty="0"/>
            </a:br>
            <a:r>
              <a:rPr lang="en-US" dirty="0"/>
              <a:t>			California	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Jaimes</a:t>
            </a:r>
            <a:endParaRPr lang="en-US" dirty="0"/>
          </a:p>
          <a:p>
            <a:r>
              <a:rPr lang="en-US" dirty="0"/>
              <a:t>Steven Quitugua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Motivation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current prescription drug epidemic </a:t>
            </a:r>
          </a:p>
          <a:p>
            <a:r>
              <a:rPr lang="en-US" dirty="0"/>
              <a:t>Data after 2015 not released to public because of ongoing investigations</a:t>
            </a:r>
          </a:p>
          <a:p>
            <a:r>
              <a:rPr lang="en-US" dirty="0"/>
              <a:t>Increased lawsuits towards big Pharma companies</a:t>
            </a:r>
          </a:p>
          <a:p>
            <a:r>
              <a:rPr lang="en-US" dirty="0"/>
              <a:t>Understanding of how the opioid epidemic affects us locally</a:t>
            </a:r>
            <a:endParaRPr dirty="0"/>
          </a:p>
          <a:p>
            <a:r>
              <a:rPr lang="en-US" dirty="0"/>
              <a:t>Understand the relationship between income and death rates </a:t>
            </a:r>
            <a:endParaRPr dirty="0"/>
          </a:p>
          <a:p>
            <a:pPr lvl="1"/>
            <a:r>
              <a:rPr lang="en-US" dirty="0"/>
              <a:t>150 people die a day from opioid overdose</a:t>
            </a:r>
          </a:p>
          <a:p>
            <a:pPr lvl="1"/>
            <a:r>
              <a:rPr lang="en-US" dirty="0"/>
              <a:t>Cities paying 200 million a year to keep up with the increased death rates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A35B-3179-4AE6-894D-B06C432E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A45E-0EF1-4DEC-AB7F-C0F30650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number of pills and death rates are related, then higher than average death rates will have higher than average number of pills</a:t>
            </a:r>
          </a:p>
          <a:p>
            <a:r>
              <a:rPr lang="en-US" dirty="0"/>
              <a:t>If income and number of pills are related, then higher incomes will have a higher number of pills</a:t>
            </a:r>
          </a:p>
          <a:p>
            <a:r>
              <a:rPr lang="en-US" dirty="0"/>
              <a:t>If death rates and race are related, then black communities will have a higher death rate than white communities.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1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2F43-4C32-4B7D-9AF3-696D5124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459-CB75-4F4B-9B52-2BB13EA4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  <a:p>
            <a:pPr lvl="1"/>
            <a:r>
              <a:rPr lang="en-US" dirty="0"/>
              <a:t>State of California Department of Finance 2010</a:t>
            </a:r>
          </a:p>
          <a:p>
            <a:r>
              <a:rPr lang="en-US" dirty="0"/>
              <a:t>Death Rates</a:t>
            </a:r>
          </a:p>
          <a:p>
            <a:pPr lvl="1"/>
            <a:r>
              <a:rPr lang="en-US" dirty="0"/>
              <a:t>California Department of Public Health 2010</a:t>
            </a:r>
          </a:p>
          <a:p>
            <a:pPr lvl="2"/>
            <a:r>
              <a:rPr lang="en-US" b="1" dirty="0"/>
              <a:t>California Opioid Overdose Surveillance Dashboard</a:t>
            </a:r>
            <a:endParaRPr lang="en-US" dirty="0"/>
          </a:p>
          <a:p>
            <a:r>
              <a:rPr lang="en-US" dirty="0"/>
              <a:t>Income</a:t>
            </a:r>
          </a:p>
          <a:p>
            <a:pPr lvl="1"/>
            <a:r>
              <a:rPr lang="en-US" dirty="0"/>
              <a:t>State of California Department of Finance 2010</a:t>
            </a:r>
          </a:p>
          <a:p>
            <a:r>
              <a:rPr lang="en-US" dirty="0"/>
              <a:t>Number of Pills</a:t>
            </a:r>
          </a:p>
          <a:p>
            <a:pPr lvl="1"/>
            <a:r>
              <a:rPr lang="en-US" dirty="0"/>
              <a:t>Drug Enforcement Agency</a:t>
            </a:r>
          </a:p>
          <a:p>
            <a:pPr lvl="2"/>
            <a:r>
              <a:rPr lang="en-US" dirty="0"/>
              <a:t>Automation of Reports and Consolidated Orders and System (ARCOS)</a:t>
            </a:r>
          </a:p>
          <a:p>
            <a:pPr lvl="1"/>
            <a:r>
              <a:rPr lang="en-US" dirty="0"/>
              <a:t>Washington Post</a:t>
            </a:r>
          </a:p>
          <a:p>
            <a:pPr lvl="2"/>
            <a:r>
              <a:rPr lang="en-US" dirty="0"/>
              <a:t>Drilling Into the DEA’s pain pill database</a:t>
            </a:r>
          </a:p>
        </p:txBody>
      </p:sp>
    </p:spTree>
    <p:extLst>
      <p:ext uri="{BB962C8B-B14F-4D97-AF65-F5344CB8AC3E}">
        <p14:creationId xmlns:p14="http://schemas.microsoft.com/office/powerpoint/2010/main" val="157430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8686800" cy="4270375"/>
          </a:xfrm>
        </p:spPr>
        <p:txBody>
          <a:bodyPr/>
          <a:lstStyle/>
          <a:p>
            <a:r>
              <a:rPr lang="en-US" dirty="0"/>
              <a:t>U.S. data had 90 GB .csv file, whereas California’s data was 6 GB</a:t>
            </a:r>
            <a:endParaRPr dirty="0"/>
          </a:p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chunksize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 parameter to read 200,000 rows at a time as opposed to all at once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Utilizing “</a:t>
            </a:r>
            <a:r>
              <a:rPr lang="en-US" dirty="0">
                <a:solidFill>
                  <a:srgbClr val="FF0000"/>
                </a:solidFill>
              </a:rPr>
              <a:t>glob</a:t>
            </a:r>
            <a:r>
              <a:rPr lang="en-US" dirty="0"/>
              <a:t>” to combine multiple csv files into one variable</a:t>
            </a:r>
          </a:p>
          <a:p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4E22A5-C39F-406E-8B34-BA12D00EF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" y="4495800"/>
            <a:ext cx="5334001" cy="155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5DD5E-4D7F-4AD4-9232-57775C7B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97137"/>
            <a:ext cx="5334001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5B7F-B532-4A7B-B8BA-059F7B32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68580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2A2AE-0F83-4BAF-923E-A3872B8A6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43200"/>
            <a:ext cx="9144001" cy="4114800"/>
          </a:xfrm>
        </p:spPr>
      </p:pic>
    </p:spTree>
    <p:extLst>
      <p:ext uri="{BB962C8B-B14F-4D97-AF65-F5344CB8AC3E}">
        <p14:creationId xmlns:p14="http://schemas.microsoft.com/office/powerpoint/2010/main" val="15388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4E61-FB35-45CB-8326-A01A2457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Versus Death 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E9820C-37E3-407F-8499-F8F26D754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698" y="2714624"/>
            <a:ext cx="6610423" cy="414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5DD584-6CEE-4184-8F14-058FF5980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492" y="4419599"/>
            <a:ext cx="241935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794508-4138-4CF9-BDB0-26DDC78C1F9A}"/>
              </a:ext>
            </a:extLst>
          </p:cNvPr>
          <p:cNvSpPr txBox="1"/>
          <p:nvPr/>
        </p:nvSpPr>
        <p:spPr>
          <a:xfrm>
            <a:off x="457200" y="1905000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baseline="30000" dirty="0">
                <a:solidFill>
                  <a:srgbClr val="FF0000"/>
                </a:solidFill>
              </a:rPr>
              <a:t>st</a:t>
            </a:r>
            <a:r>
              <a:rPr lang="en-US" sz="1200" dirty="0">
                <a:solidFill>
                  <a:srgbClr val="FF0000"/>
                </a:solidFill>
              </a:rPr>
              <a:t> quartile and minimum was not displayed because median was zero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4</a:t>
            </a:r>
            <a:r>
              <a:rPr lang="en-US" sz="1200" baseline="30000" dirty="0">
                <a:solidFill>
                  <a:srgbClr val="FF0000"/>
                </a:solidFill>
              </a:rPr>
              <a:t>th</a:t>
            </a:r>
            <a:r>
              <a:rPr lang="en-US" sz="1200" dirty="0">
                <a:solidFill>
                  <a:srgbClr val="FF0000"/>
                </a:solidFill>
              </a:rPr>
              <a:t> quartile to maximum for the white community had a 98.87% increase</a:t>
            </a:r>
          </a:p>
        </p:txBody>
      </p:sp>
    </p:spTree>
    <p:extLst>
      <p:ext uri="{BB962C8B-B14F-4D97-AF65-F5344CB8AC3E}">
        <p14:creationId xmlns:p14="http://schemas.microsoft.com/office/powerpoint/2010/main" val="342883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112-B3B2-4732-B1EF-EB012F44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Cities with Most Pills Per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F6DF-51F4-4418-92E7-7BB2CF50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2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</a:t>
            </a:r>
            <a:r>
              <a:rPr dirty="0"/>
              <a:t>Content Layout with SmartArt</a:t>
            </a:r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17932"/>
              </p:ext>
            </p:extLst>
          </p:nvPr>
        </p:nvGraphicFramePr>
        <p:xfrm>
          <a:off x="1143000" y="2228850"/>
          <a:ext cx="68580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556</TotalTime>
  <Words>332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Tech Computer 16x9</vt:lpstr>
      <vt:lpstr>Prescription Pain Pills in    California </vt:lpstr>
      <vt:lpstr> Motivation</vt:lpstr>
      <vt:lpstr>Hypothesis</vt:lpstr>
      <vt:lpstr>Data Collection </vt:lpstr>
      <vt:lpstr>Clean up</vt:lpstr>
      <vt:lpstr>PowerPoint Presentation</vt:lpstr>
      <vt:lpstr>Race Versus Death Rates</vt:lpstr>
      <vt:lpstr>Top Ten Cities with Most Pills Per Person</vt:lpstr>
      <vt:lpstr>Title and Content Layout with SmartArt</vt:lpstr>
      <vt:lpstr>Add a Slide Title - 1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Pain Pills in    California</dc:title>
  <dc:creator>Steven Quitugua</dc:creator>
  <cp:lastModifiedBy>Steven Quitugua</cp:lastModifiedBy>
  <cp:revision>27</cp:revision>
  <dcterms:created xsi:type="dcterms:W3CDTF">2020-01-07T02:30:26Z</dcterms:created>
  <dcterms:modified xsi:type="dcterms:W3CDTF">2020-01-11T06:09:56Z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