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80" r:id="rId4"/>
    <p:sldId id="276" r:id="rId5"/>
    <p:sldId id="267" r:id="rId6"/>
    <p:sldId id="279" r:id="rId7"/>
    <p:sldId id="283" r:id="rId8"/>
    <p:sldId id="278" r:id="rId9"/>
    <p:sldId id="269" r:id="rId10"/>
    <p:sldId id="281" r:id="rId11"/>
    <p:sldId id="28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8E5557-B902-4A2D-AEC0-172B94CF108F}">
          <p14:sldIdLst>
            <p14:sldId id="256"/>
            <p14:sldId id="265"/>
            <p14:sldId id="280"/>
            <p14:sldId id="276"/>
            <p14:sldId id="267"/>
          </p14:sldIdLst>
        </p14:section>
        <p14:section name="Untitled Section" id="{CD2DCD51-F58F-4A5E-B54F-C671E0A73CA7}">
          <p14:sldIdLst>
            <p14:sldId id="279"/>
            <p14:sldId id="283"/>
            <p14:sldId id="278"/>
            <p14:sldId id="269"/>
            <p14:sldId id="281"/>
            <p14:sldId id="28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Quitugua" initials="SQ" lastIdx="1" clrIdx="0">
    <p:extLst>
      <p:ext uri="{19B8F6BF-5375-455C-9EA6-DF929625EA0E}">
        <p15:presenceInfo xmlns:p15="http://schemas.microsoft.com/office/powerpoint/2012/main" userId="57f2e9da55c33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>
      <p:cViewPr varScale="1">
        <p:scale>
          <a:sx n="112" d="100"/>
          <a:sy n="112" d="100"/>
        </p:scale>
        <p:origin x="1672" y="20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Number of Deaths vs Pill Rates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3C9CF445-CB32-CB4A-9A6E-4C3986401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7122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Death Rates vs Pill Rates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1E25039-3104-6644-8A7B-01390147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56571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3693"/>
            <a:ext cx="6858000" cy="762000"/>
          </a:xfrm>
        </p:spPr>
        <p:txBody>
          <a:bodyPr/>
          <a:lstStyle/>
          <a:p>
            <a:r>
              <a:rPr lang="en-US" dirty="0"/>
              <a:t>Conclusions and Summary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389F4-F82D-C549-AE96-E472CA603567}"/>
              </a:ext>
            </a:extLst>
          </p:cNvPr>
          <p:cNvSpPr txBox="1">
            <a:spLocks/>
          </p:cNvSpPr>
          <p:nvPr/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35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C0950-5FD9-2844-B7EB-13FC8AF1CE65}"/>
              </a:ext>
            </a:extLst>
          </p:cNvPr>
          <p:cNvSpPr txBox="1"/>
          <p:nvPr/>
        </p:nvSpPr>
        <p:spPr>
          <a:xfrm>
            <a:off x="1333500" y="1676400"/>
            <a:ext cx="6667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Race versus death rates resulted in a null hypothesis, which means they are not dependent on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versus number of pills are also not dependent on each other. No significance to </a:t>
            </a:r>
            <a:r>
              <a:rPr lang="en-US"/>
              <a:t>accept our hypothesis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Pill Rates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Number of Deaths </a:t>
            </a:r>
            <a:r>
              <a:rPr lang="en-US" dirty="0"/>
              <a:t>have similar distributions and higher than average pills per person does not yield greater number of overdoses from prescription pills.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than average </a:t>
            </a:r>
            <a:r>
              <a:rPr lang="en-US" dirty="0">
                <a:solidFill>
                  <a:srgbClr val="92D050"/>
                </a:solidFill>
              </a:rPr>
              <a:t>Pill Rates </a:t>
            </a:r>
            <a:r>
              <a:rPr lang="en-US" dirty="0"/>
              <a:t>seems to be a good predictor of higher than average </a:t>
            </a:r>
            <a:r>
              <a:rPr lang="en-US" dirty="0">
                <a:solidFill>
                  <a:srgbClr val="FFFF00"/>
                </a:solidFill>
              </a:rPr>
              <a:t>Death Rates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income and number of pills are related, then higher incomes will have a greater number of pills.</a:t>
            </a:r>
          </a:p>
          <a:p>
            <a:r>
              <a:rPr lang="en-US" dirty="0"/>
              <a:t>If death rates and race are related, then black communities will have  higher death rates than white communities.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92D050"/>
                </a:solidFill>
              </a:rPr>
              <a:t>pill rates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number of deaths </a:t>
            </a:r>
            <a:r>
              <a:rPr lang="en-US" dirty="0"/>
              <a:t>are related, then higher than average death rates will have higher than average number of pills.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92D050"/>
                </a:solidFill>
              </a:rPr>
              <a:t>pill rates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death rates </a:t>
            </a:r>
            <a:r>
              <a:rPr lang="en-US" dirty="0"/>
              <a:t>are related, then higher than average death rates will have higher than average number of pills.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and 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Zip Codes with Most Pills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0E6A7-1156-C74E-90B4-6A1FC1F3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Cities with Most Pills Per Person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935740-C4BE-BB4A-9798-A06E505C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16868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Versus Death Rates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DD584-6CEE-4184-8F14-058FF598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92" y="4419599"/>
            <a:ext cx="24193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94508-4138-4CF9-BDB0-26DDC78C1F9A}"/>
              </a:ext>
            </a:extLst>
          </p:cNvPr>
          <p:cNvSpPr txBox="1"/>
          <p:nvPr/>
        </p:nvSpPr>
        <p:spPr>
          <a:xfrm>
            <a:off x="457200" y="1905000"/>
            <a:ext cx="506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baseline="30000" dirty="0">
                <a:solidFill>
                  <a:srgbClr val="FF0000"/>
                </a:solidFill>
              </a:rPr>
              <a:t>st</a:t>
            </a:r>
            <a:r>
              <a:rPr lang="en-US" sz="1200" dirty="0">
                <a:solidFill>
                  <a:srgbClr val="FF0000"/>
                </a:solidFill>
              </a:rPr>
              <a:t> quartile and minimum was not displayed because median was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baseline="30000" dirty="0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quartile to maximum for the white community had a 98.87%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 Value = .95877 which is not significant and resulted in a Null 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870DF-8600-45D7-8DBA-0D59A2D6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" y="3276600"/>
            <a:ext cx="6087961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Versus Pills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70F3-7BEE-497F-99BE-29DB5CE995F0}"/>
              </a:ext>
            </a:extLst>
          </p:cNvPr>
          <p:cNvSpPr txBox="1"/>
          <p:nvPr/>
        </p:nvSpPr>
        <p:spPr>
          <a:xfrm>
            <a:off x="838200" y="2438400"/>
            <a:ext cx="3842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Each color represents an income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black line indicates the mean income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box plot displays amount of pills by income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T-test resulted in: </a:t>
            </a:r>
            <a:r>
              <a:rPr lang="en-US" dirty="0"/>
              <a:t>0.07999 </a:t>
            </a:r>
            <a:r>
              <a:rPr lang="en-US" sz="1200" dirty="0">
                <a:solidFill>
                  <a:srgbClr val="FF0000"/>
                </a:solidFill>
              </a:rPr>
              <a:t>which is not significant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disproves the hypothesis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B49506-1973-41BB-A6FE-6E034C3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770" y="1711616"/>
            <a:ext cx="4397229" cy="240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F3275-2984-49BC-8A45-BFD2FFE8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295775"/>
            <a:ext cx="4419600" cy="256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25F6C-C3BB-4DA0-9F4F-13C6C9B00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86225"/>
            <a:ext cx="40671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695</TotalTime>
  <Words>462</Words>
  <Application>Microsoft Macintosh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Hypotheses</vt:lpstr>
      <vt:lpstr>Data Collection </vt:lpstr>
      <vt:lpstr>Clean up</vt:lpstr>
      <vt:lpstr>Top Zip Codes with Most Pills</vt:lpstr>
      <vt:lpstr>Top Cities with Most Pills Per Person</vt:lpstr>
      <vt:lpstr>Race Versus Death Rates</vt:lpstr>
      <vt:lpstr>Income Versus Pills</vt:lpstr>
      <vt:lpstr>Number of Deaths vs Pill Rates</vt:lpstr>
      <vt:lpstr>Death Rates vs Pill Rates</vt:lpstr>
      <vt:lpstr>Conclusions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David Jaimes</cp:lastModifiedBy>
  <cp:revision>53</cp:revision>
  <dcterms:created xsi:type="dcterms:W3CDTF">2020-01-07T02:30:26Z</dcterms:created>
  <dcterms:modified xsi:type="dcterms:W3CDTF">2020-01-11T17:20:27Z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