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4: Inventory and Product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Objective: Analyze product performance and inventory turnover to inform stock management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list=</a:t>
            </a:r>
            <a:r>
              <a:rPr>
                <a:solidFill>
                  <a:srgbClr val="4758AB"/>
                </a:solidFill>
                <a:latin typeface="Courier"/>
              </a:rPr>
              <a:t>ls</a:t>
            </a:r>
            <a:r>
              <a:rPr>
                <a:solidFill>
                  <a:srgbClr val="003B4F"/>
                </a:solidFill>
                <a:latin typeface="Courier"/>
              </a:rPr>
              <a:t>())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</a:t>
            </a:r>
            <a:r>
              <a:rPr>
                <a:solidFill>
                  <a:srgbClr val="4758AB"/>
                </a:solidFill>
                <a:latin typeface="Courier"/>
              </a:rPr>
              <a:t>read_xlsx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"./sales.xlsx"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order_date &lt;- </a:t>
            </a:r>
            <a:r>
              <a:rPr>
                <a:solidFill>
                  <a:srgbClr val="4758AB"/>
                </a:solidFill>
                <a:latin typeface="Courier"/>
              </a:rPr>
              <a:t>as.Date</a:t>
            </a:r>
            <a:r>
              <a:rPr>
                <a:solidFill>
                  <a:srgbClr val="003B4F"/>
                </a:solidFill>
                <a:latin typeface="Courier"/>
              </a:rPr>
              <a:t>(sales_data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order_date)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ship_date &lt;- </a:t>
            </a:r>
            <a:r>
              <a:rPr>
                <a:solidFill>
                  <a:srgbClr val="4758AB"/>
                </a:solidFill>
                <a:latin typeface="Courier"/>
              </a:rPr>
              <a:t>as.Date</a:t>
            </a:r>
            <a:r>
              <a:rPr>
                <a:solidFill>
                  <a:srgbClr val="003B4F"/>
                </a:solidFill>
                <a:latin typeface="Courier"/>
              </a:rPr>
              <a:t>(sales_data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ship_date)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1: Calculate the total number of unique products sold within the last year.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the latest date in the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latest_date &lt;-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(sales_data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order_date,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date exactly one year ago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one_year_ago &lt;- latest_date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years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Filter the sales data to include only the last year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last_year_sales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(order_date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one_year_ago)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number of unique products sold in the last year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unique_products_sold &lt;- last_year_sales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total_unique_products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n_distinct</a:t>
            </a:r>
            <a:r>
              <a:rPr>
                <a:solidFill>
                  <a:srgbClr val="003B4F"/>
                </a:solidFill>
                <a:latin typeface="Courier"/>
              </a:rPr>
              <a:t>(product_id))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Print the result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(unique_products_sold)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1
  total_unique_products
                  &lt;int&gt;
1                   315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1: Total Unique Products Sold Over Time (by month)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sales_by_month &lt;- last_year_sales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month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floor_date</a:t>
            </a:r>
            <a:r>
              <a:rPr>
                <a:solidFill>
                  <a:srgbClr val="003B4F"/>
                </a:solidFill>
                <a:latin typeface="Courier"/>
              </a:rPr>
              <a:t>(order_date, </a:t>
            </a:r>
            <a:r>
              <a:rPr>
                <a:solidFill>
                  <a:srgbClr val="20794D"/>
                </a:solidFill>
                <a:latin typeface="Courier"/>
              </a:rPr>
              <a:t>"month"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unique_products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n_distinct</a:t>
            </a:r>
            <a:r>
              <a:rPr>
                <a:solidFill>
                  <a:srgbClr val="003B4F"/>
                </a:solidFill>
                <a:latin typeface="Courier"/>
              </a:rPr>
              <a:t>(product_id))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(sales_by_month,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month,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unique_products))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"Unique Products Sold by Month in the Last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"Month"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"Number of Unique Products"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project_4_inventory_and_product_analytic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2: Sorted Bar Chart for Product Sales Frequency with Limited X-axis Labels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product_sales &lt;- last_year_sales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(product_id)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sales_count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(sales_count))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(product_sales,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(product_id,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sales_count),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sales_count))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"darkgreen"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"Sorted Distribution of Products Sold in the Last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"Product ID (Sorted by Sales Count)"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 of Sales"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Decrease label size for readability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scale_x_discrete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product_sales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product_id[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(product_sales),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)])  </a:t>
            </a:r>
            <a:r>
              <a:rPr>
                <a:solidFill>
                  <a:srgbClr val="5E5E5E"/>
                </a:solidFill>
                <a:latin typeface="Courier"/>
              </a:rPr>
              <a:t># Show every 10th label</a:t>
            </a:r>
          </a:p>
        </p:txBody>
      </p:sp>
      <p:pic>
        <p:nvPicPr>
          <p:cNvPr descr="project_4_inventory_and_product_analytic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2: Rank products by profit margin and identify the top 10 high-margin products.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Calculate the profit margin for each product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profit_margin =</a:t>
            </a:r>
            <a:r>
              <a:rPr>
                <a:solidFill>
                  <a:srgbClr val="003B4F"/>
                </a:solidFill>
                <a:latin typeface="Courier"/>
              </a:rPr>
              <a:t> (profit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total_sales)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Profit margin as a percentage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Rank products by profit margin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product_profit_margin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(product_name)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total_sales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(total_sales,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total_profit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(profit,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average_profit_margin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(profit_margin,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(average_profit_margin))  </a:t>
            </a:r>
            <a:r>
              <a:rPr>
                <a:solidFill>
                  <a:srgbClr val="5E5E5E"/>
                </a:solidFill>
                <a:latin typeface="Courier"/>
              </a:rPr>
              <a:t># Rank by profit margin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Select the top 10 high-margin products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top_10_high_margin_products &lt;- product_profit_margin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top_n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average_profit_margin)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5: Display the top 10 products in a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(top_10_high_margin_products)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10 × 4
   product_name                   total_sales total_profit average_profit_margin
   &lt;chr&gt;                                &lt;dbl&gt;        &lt;dbl&gt;                 &lt;dbl&gt;
 1 "Electrix 20W Halogen Replace…       169.          78.3                  45.4
 2 "GE 48\" Fluorescent Tube, Co…      2699.        1260.                   45.3
 3 "Eldon 300 Class Desk Accesso…        29.7         13.1                  44  
 4 "Executive Impressions 14\""         378.         166.                   44  
 5 "Eldon 200 Class Desk Accesso…       138.          58.0                  42  
 6 "GE 4 Foot Flourescent Tube, …        98.9         42.2                  41.5
 7 "Regeneration Desk Collection"        35.9         15.2                  41.2
 8 "C-Line Magnetic Cubicle Keep…       136.          56.1                  39.9
 9 "Artistic Insta-Plaque"              157.          61.2                  39  
10 "Coloredge Poster Frame"             298.         116.                   39  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Optional: Plot the top 10 high-margin products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(top_10_high_margin_products,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(product_name, average_profit_margin),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average_profit_margin))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"green"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"Top 10 High-Margin Products"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"Product"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Profit Margin (%)"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project_4_inventory_and_product_analytic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3: Calculate product sales velocity by determining how many units of each product are sold/ month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Extract year and month from the order date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sales_data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year_month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floor_date</a:t>
            </a:r>
            <a:r>
              <a:rPr>
                <a:solidFill>
                  <a:srgbClr val="003B4F"/>
                </a:solidFill>
                <a:latin typeface="Courier"/>
              </a:rPr>
              <a:t>(order_date,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"month"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Group by product and month, then calculate total units sold per month for each product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sales_per_month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(product_id, product_name, year_month)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total_units_sold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(quantity,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Print the total units sold per month for each product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(sales_per_month)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1,968 × 4
   product_id      product_name                      year_month total_units_sold
   &lt;chr&gt;           &lt;chr&gt;                             &lt;date&gt;                &lt;dbl&gt;
 1 FUR-BO-10000112 Bush Birmingham Collection Bookc… 2017-09-01                9
 2 FUR-BO-10000330 Sauder Camden County Barrister B… 2014-11-01                4
 3 FUR-BO-10000330 Sauder Camden County Barrister B… 2015-09-01                4
 4 FUR-BO-10000330 Sauder Camden County Barrister B… 2017-05-01                2
 5 FUR-BO-10000362 Sauder Inglewood Library Bookcas… 2014-05-01                2
 6 FUR-BO-10000362 Sauder Inglewood Library Bookcas… 2014-11-01                6
 7 FUR-BO-10000362 Sauder Inglewood Library Bookcas… 2014-12-01                2
 8 FUR-BO-10000362 Sauder Inglewood Library Bookcas… 2015-03-01                3
 9 FUR-BO-10000362 Sauder Inglewood Library Bookcas… 2016-06-01                1
10 FUR-BO-10000468 O'Sullivan 2-Shelf Heavy-Duty Bo… 2014-08-01                4
# ℹ 1,958 more rows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Optionally, plot total units sold for the top 10 products for a specific month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(Let's assume we are looking at the most recent month)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most_recent_month &lt;-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(sales_per_month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year_month)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top_10_sales_per_month &lt;- sales_per_month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(year_month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most_recent_month)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slice_max</a:t>
            </a:r>
            <a:r>
              <a:rPr>
                <a:solidFill>
                  <a:srgbClr val="003B4F"/>
                </a:solidFill>
                <a:latin typeface="Courier"/>
              </a:rPr>
              <a:t>(total_units_sold,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(top_10_sales_per_month,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str_wrap</a:t>
            </a:r>
            <a:r>
              <a:rPr>
                <a:solidFill>
                  <a:srgbClr val="003B4F"/>
                </a:solidFill>
                <a:latin typeface="Courier"/>
              </a:rPr>
              <a:t>(product_name, 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), total_units_sold),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total_units_sold))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"darkgreen"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"Top 10 Products Sold in"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(most_recent_month, </a:t>
            </a:r>
            <a:r>
              <a:rPr>
                <a:solidFill>
                  <a:srgbClr val="20794D"/>
                </a:solidFill>
                <a:latin typeface="Courier"/>
              </a:rPr>
              <a:t>"%B %Y"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"Product Name"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Units Sold"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</a:p>
        </p:txBody>
      </p:sp>
      <p:pic>
        <p:nvPicPr>
          <p:cNvPr descr="project_4_inventory_and_product_analytic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4: Identify which products have declining sales or have not been sold in the last 6 months.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the reference date as December 30, 2017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reference_date &lt;- </a:t>
            </a:r>
            <a:r>
              <a:rPr>
                <a:solidFill>
                  <a:srgbClr val="4758AB"/>
                </a:solidFill>
                <a:latin typeface="Courier"/>
              </a:rPr>
              <a:t>as.Date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"2017-12-30"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Identify the last sale date for each product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unsold_products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(product_name)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last_sale_date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(order_date))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days_since_last_sale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as.numeric</a:t>
            </a:r>
            <a:r>
              <a:rPr>
                <a:solidFill>
                  <a:srgbClr val="003B4F"/>
                </a:solidFill>
                <a:latin typeface="Courier"/>
              </a:rPr>
              <a:t>(reference_date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last_sale_date))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(days_since_last_sale))  </a:t>
            </a:r>
            <a:r>
              <a:rPr>
                <a:solidFill>
                  <a:srgbClr val="5E5E5E"/>
                </a:solidFill>
                <a:latin typeface="Courier"/>
              </a:rPr>
              <a:t># Sort by longest duration since last order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Filter the top 10 products with the longest duration since last order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top_10_unsold_products &lt;- unsold_products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top_n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days_since_last_sale)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Plot the top 10 unsold products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top_10_unsold_products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(product_name, days_since_last_sale),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days_since_last_sale))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"Top 10 Products with Longest Time Since Last Order"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"Product"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"Days Since Last Sale"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project_4_inventory_and_product_analytic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5: Create a report to identify inventory turnover for each product category and sub-category.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Load necessary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(lubridate)</a:t>
            </a:r>
            <a:br/>
            <a:br/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Group by category and sub_category to calculate total sales and quantity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category_turnover &lt;- sales_data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(category, sub_category)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total_sales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(total_sales,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total_quantity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(quantity,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turnover =</a:t>
            </a:r>
            <a:r>
              <a:rPr>
                <a:solidFill>
                  <a:srgbClr val="003B4F"/>
                </a:solidFill>
                <a:latin typeface="Courier"/>
              </a:rPr>
              <a:t> total_sales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total_quantity  </a:t>
            </a:r>
            <a:r>
              <a:rPr>
                <a:solidFill>
                  <a:srgbClr val="5E5E5E"/>
                </a:solidFill>
                <a:latin typeface="Courier"/>
              </a:rPr>
              <a:t># Approximate turnover metric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desc</a:t>
            </a:r>
            <a:r>
              <a:rPr>
                <a:solidFill>
                  <a:srgbClr val="003B4F"/>
                </a:solidFill>
                <a:latin typeface="Courier"/>
              </a:rPr>
              <a:t>(turnover))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Create a report in tabular form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category_turnover_report &lt;- category_turnover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turnover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(turnover,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 </a:t>
            </a:r>
            <a:r>
              <a:rPr>
                <a:solidFill>
                  <a:srgbClr val="5E5E5E"/>
                </a:solidFill>
                <a:latin typeface="Courier"/>
              </a:rPr>
              <a:t># Round turnover values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Plot inventory turnover for each category and sub-category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(category_turnover_report,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reorder</a:t>
            </a:r>
            <a:r>
              <a:rPr>
                <a:solidFill>
                  <a:srgbClr val="003B4F"/>
                </a:solidFill>
                <a:latin typeface="Courier"/>
              </a:rPr>
              <a:t>(sub_category, turnover),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turnover,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category))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"Inventory Turnover by Category and Sub-Category"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"Sub-Category"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"Turnover"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project_4_inventory_and_product_analytic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Display the report as a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(category_turnover_report)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5
# Groups:   category [1]
  category  sub_category total_sales total_quantity turnover
  &lt;chr&gt;     &lt;chr&gt;              &lt;dbl&gt;          &lt;dbl&gt;    &lt;dbl&gt;
1 Furniture Tables           206966.           1241    167. 
2 Furniture Chairs           328449.           2356    139. 
3 Furniture Bookcases        114880.            868    132. 
4 Furniture Furnishings       91705.           3563     25.7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Inventory and Product Analytics</dc:title>
  <dc:creator/>
  <cp:keywords/>
  <dcterms:created xsi:type="dcterms:W3CDTF">2024-10-24T01:39:48Z</dcterms:created>
  <dcterms:modified xsi:type="dcterms:W3CDTF">2024-10-24T01:39:48Z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Objective: Analyze product performance and inventory turnover to inform stock management</vt:lpwstr>
  </property>
  <property fmtid="{D5CDD505-2E9C-101B-9397-08002B2CF9AE}" pid="9" name="toc-title">
    <vt:lpwstr>Table of contents</vt:lpwstr>
  </property>
</Properties>
</file>