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 8: Predictive Sales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Objective: Use historical sales data to forecast future sales and trends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rm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list=</a:t>
            </a:r>
            <a:r>
              <a:rPr>
                <a:solidFill>
                  <a:srgbClr val="4758AB"/>
                </a:solidFill>
                <a:latin typeface="Courier"/>
              </a:rPr>
              <a:t>ls</a:t>
            </a:r>
            <a:r>
              <a:rPr>
                <a:solidFill>
                  <a:srgbClr val="003B4F"/>
                </a:solidFill>
                <a:latin typeface="Courier"/>
              </a:rPr>
              <a:t>())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Check if 'con' exists and is valid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if</a:t>
            </a:r>
            <a:r>
              <a:rPr>
                <a:solidFill>
                  <a:srgbClr val="003B4F"/>
                </a:solidFill>
                <a:latin typeface="Courier"/>
              </a:rPr>
              <a:t> (</a:t>
            </a:r>
            <a:r>
              <a:rPr>
                <a:solidFill>
                  <a:srgbClr val="4758AB"/>
                </a:solidFill>
                <a:latin typeface="Courier"/>
              </a:rPr>
              <a:t>exists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"con"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&amp;&amp;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dbIsValid</a:t>
            </a:r>
            <a:r>
              <a:rPr>
                <a:solidFill>
                  <a:srgbClr val="003B4F"/>
                </a:solidFill>
                <a:latin typeface="Courier"/>
              </a:rPr>
              <a:t>(con)) 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Connection exists and is valid; go straight to querying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sales &lt;- </a:t>
            </a:r>
            <a:r>
              <a:rPr>
                <a:solidFill>
                  <a:srgbClr val="4758AB"/>
                </a:solidFill>
                <a:latin typeface="Courier"/>
              </a:rPr>
              <a:t>dbGetQuery</a:t>
            </a:r>
            <a:r>
              <a:rPr>
                <a:solidFill>
                  <a:srgbClr val="003B4F"/>
                </a:solidFill>
                <a:latin typeface="Courier"/>
              </a:rPr>
              <a:t>(con, </a:t>
            </a:r>
            <a:r>
              <a:rPr>
                <a:solidFill>
                  <a:srgbClr val="20794D"/>
                </a:solidFill>
                <a:latin typeface="Courier"/>
              </a:rPr>
              <a:t>"SELECT * FROM sales;"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dbDisconnect</a:t>
            </a:r>
            <a:r>
              <a:rPr>
                <a:solidFill>
                  <a:srgbClr val="003B4F"/>
                </a:solidFill>
                <a:latin typeface="Courier"/>
              </a:rPr>
              <a:t>(con)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 </a:t>
            </a:r>
            <a:r>
              <a:rPr b="1">
                <a:solidFill>
                  <a:srgbClr val="003B4F"/>
                </a:solidFill>
                <a:latin typeface="Courier"/>
              </a:rPr>
              <a:t>else</a:t>
            </a:r>
            <a:r>
              <a:rPr>
                <a:solidFill>
                  <a:srgbClr val="003B4F"/>
                </a:solidFill>
                <a:latin typeface="Courier"/>
              </a:rPr>
              <a:t> 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Connection does not exist or is invalid; establish connection first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con &lt;- </a:t>
            </a:r>
            <a:r>
              <a:rPr>
                <a:solidFill>
                  <a:srgbClr val="4758AB"/>
                </a:solidFill>
                <a:latin typeface="Courier"/>
              </a:rPr>
              <a:t>dbConnect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duckdb</a:t>
            </a:r>
            <a:r>
              <a:rPr>
                <a:solidFill>
                  <a:srgbClr val="003B4F"/>
                </a:solidFill>
                <a:latin typeface="Courier"/>
              </a:rPr>
              <a:t>(), </a:t>
            </a:r>
            <a:r>
              <a:rPr>
                <a:solidFill>
                  <a:srgbClr val="20794D"/>
                </a:solidFill>
                <a:latin typeface="Courier"/>
              </a:rPr>
              <a:t>"./furniture_mart.duckdb"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sales &lt;- </a:t>
            </a:r>
            <a:r>
              <a:rPr>
                <a:solidFill>
                  <a:srgbClr val="4758AB"/>
                </a:solidFill>
                <a:latin typeface="Courier"/>
              </a:rPr>
              <a:t>dbGetQuery</a:t>
            </a:r>
            <a:r>
              <a:rPr>
                <a:solidFill>
                  <a:srgbClr val="003B4F"/>
                </a:solidFill>
                <a:latin typeface="Courier"/>
              </a:rPr>
              <a:t>(con, </a:t>
            </a:r>
            <a:r>
              <a:rPr>
                <a:solidFill>
                  <a:srgbClr val="20794D"/>
                </a:solidFill>
                <a:latin typeface="Courier"/>
              </a:rPr>
              <a:t>"SELECT * FROM sales;"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dbDisconnect</a:t>
            </a:r>
            <a:r>
              <a:rPr>
                <a:solidFill>
                  <a:srgbClr val="003B4F"/>
                </a:solidFill>
                <a:latin typeface="Courier"/>
              </a:rPr>
              <a:t>(con)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Calculate the total profit and profit margin for each region.</a:t>
            </a:r>
          </a:p>
          <a:p>
            <a:pPr lvl="0" indent="-342900" marL="342900">
              <a:buAutoNum type="arabicPeriod"/>
            </a:pPr>
            <a:r>
              <a:rPr/>
              <a:t>Rank regions by profitability and total sales volume.</a:t>
            </a:r>
          </a:p>
          <a:p>
            <a:pPr lvl="0" indent="-342900" marL="342900">
              <a:buAutoNum type="arabicPeriod"/>
            </a:pPr>
            <a:r>
              <a:rPr/>
              <a:t>Identify regions with declining sales and provide insights on potential causes.</a:t>
            </a:r>
          </a:p>
          <a:p>
            <a:pPr lvl="0" indent="-342900" marL="342900">
              <a:buAutoNum type="arabicPeriod"/>
            </a:pPr>
            <a:r>
              <a:rPr/>
              <a:t>Analyze which product categories and sub-categories are most profitable in each region.</a:t>
            </a:r>
          </a:p>
          <a:p>
            <a:pPr lvl="0" indent="-342900" marL="342900">
              <a:buAutoNum type="arabicPeriod"/>
            </a:pPr>
            <a:r>
              <a:rPr/>
              <a:t>Create a report that recommends regions for increased marketing investment based on profitability and sales growth potential.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Page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1. Calculate the total profit and profit margin for each region.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Page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startAt="2" type="arabicPeriod"/>
            </a:pPr>
            <a:r>
              <a:rPr/>
              <a:t>Rank regions by profitability and total sales volume.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Page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startAt="3" type="arabicPeriod"/>
            </a:pPr>
            <a:r>
              <a:rPr/>
              <a:t>Identify regions with declining sales and provide insights on potential causes.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Page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startAt="4" type="arabicPeriod"/>
            </a:pPr>
            <a:r>
              <a:rPr/>
              <a:t>Analyze which product categories and sub-categories are most profitable in each region.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Page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startAt="5" type="arabicPeriod"/>
            </a:pPr>
            <a:r>
              <a:rPr/>
              <a:t>Create a report that recommends regions for increased marketing investment based on profitability and sales growth potential.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8: Predictive Sales Analytics</dc:title>
  <dc:creator/>
  <cp:keywords/>
  <dcterms:created xsi:type="dcterms:W3CDTF">2024-11-18T02:16:32Z</dcterms:created>
  <dcterms:modified xsi:type="dcterms:W3CDTF">2024-11-18T02:16:32Z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subtitle">
    <vt:lpwstr>Objective: Use historical sales data to forecast future sales and trends</vt:lpwstr>
  </property>
  <property fmtid="{D5CDD505-2E9C-101B-9397-08002B2CF9AE}" pid="9" name="toc-title">
    <vt:lpwstr>Table of contents</vt:lpwstr>
  </property>
</Properties>
</file>