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Furniture Mart: Customer Retention and Loyalty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Objective: Analyze customer retention and create strategies for improving customer loyalty.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2. Box Plot of Order Profit Distribution for Top 10 Customers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Box Plot of Profit Distribution per Order for Top 10 Customers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Calculate total profit per customer and add it to the dataset for sorting purposes in the plot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top_sales_data &lt;- top_sales_data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(customer_id)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total_profit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(profit))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ungroup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the box plot with the corrected data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(top_sales_data,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reorder</a:t>
            </a:r>
            <a:r>
              <a:rPr>
                <a:solidFill>
                  <a:srgbClr val="003B4F"/>
                </a:solidFill>
                <a:latin typeface="Courier"/>
              </a:rPr>
              <a:t>(customer_name,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total_profit),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profit,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customer_id))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geom_boxplot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"Profit per Order Distribution for Top 10 Customers"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"Customer Name"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"Profit per Order"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axis.text.x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angle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hjust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657422"/>
                </a:solidFill>
                <a:latin typeface="Courier"/>
              </a:rPr>
              <a:t>legend.position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"none"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Project_6_Customer_Retention_and_Loyalty_Analysis,qmd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3. Scatter Plot of Cumulative Profit by Order Date for Top 10 Customers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Scatter Plot of Cumulative Profit by Order Date for Top 10 Customers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(top_sales_data,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order_date,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cumulative_profit,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customer_id))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"Cumulative Profit Over Time for Top 10 Customers"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"Order Date"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"Cumulative Profit"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legend.title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element_blank</a:t>
            </a:r>
            <a:r>
              <a:rPr>
                <a:solidFill>
                  <a:srgbClr val="003B4F"/>
                </a:solidFill>
                <a:latin typeface="Courier"/>
              </a:rPr>
              <a:t>())</a:t>
            </a:r>
          </a:p>
        </p:txBody>
      </p:sp>
      <p:pic>
        <p:nvPicPr>
          <p:cNvPr descr="Project_6_Customer_Retention_and_Loyalty_Analysis,qmd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5. Track customer purchasing patterns and identify potential churn risks based on inactivity or reduced purchasing frequency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Assuming `sales_data` is your dataset with columns 'customer_id', 'order_date', and 'total_sales'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Step 1: Calculate time intervals and recency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sales_data &lt;- sales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arrange</a:t>
            </a:r>
            <a:r>
              <a:rPr>
                <a:solidFill>
                  <a:srgbClr val="003B4F"/>
                </a:solidFill>
                <a:latin typeface="Courier"/>
              </a:rPr>
              <a:t>(customer_id, order_date)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(customer_id)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days_since_last_purchase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as.numeric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difftime</a:t>
            </a:r>
            <a:r>
              <a:rPr>
                <a:solidFill>
                  <a:srgbClr val="003B4F"/>
                </a:solidFill>
                <a:latin typeface="Courier"/>
              </a:rPr>
              <a:t>(order_date, </a:t>
            </a:r>
            <a:r>
              <a:rPr>
                <a:solidFill>
                  <a:srgbClr val="4758AB"/>
                </a:solidFill>
                <a:latin typeface="Courier"/>
              </a:rPr>
              <a:t>lag</a:t>
            </a:r>
            <a:r>
              <a:rPr>
                <a:solidFill>
                  <a:srgbClr val="003B4F"/>
                </a:solidFill>
                <a:latin typeface="Courier"/>
              </a:rPr>
              <a:t>(order_date), </a:t>
            </a:r>
            <a:r>
              <a:rPr>
                <a:solidFill>
                  <a:srgbClr val="657422"/>
                </a:solidFill>
                <a:latin typeface="Courier"/>
              </a:rPr>
              <a:t>units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"days"</a:t>
            </a:r>
            <a:r>
              <a:rPr>
                <a:solidFill>
                  <a:srgbClr val="003B4F"/>
                </a:solidFill>
                <a:latin typeface="Courier"/>
              </a:rPr>
              <a:t>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recency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as.numeric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difftime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max</a:t>
            </a:r>
            <a:r>
              <a:rPr>
                <a:solidFill>
                  <a:srgbClr val="003B4F"/>
                </a:solidFill>
                <a:latin typeface="Courier"/>
              </a:rPr>
              <a:t>(order_date), order_date, </a:t>
            </a:r>
            <a:r>
              <a:rPr>
                <a:solidFill>
                  <a:srgbClr val="657422"/>
                </a:solidFill>
                <a:latin typeface="Courier"/>
              </a:rPr>
              <a:t>units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"days"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ungroup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Step 2: Summarize churn risk metrics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churn_risk &lt;- sales_data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(customer_id)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summarise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customer_name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first</a:t>
            </a:r>
            <a:r>
              <a:rPr>
                <a:solidFill>
                  <a:srgbClr val="003B4F"/>
                </a:solidFill>
                <a:latin typeface="Courier"/>
              </a:rPr>
              <a:t>(customer_name),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total_purchases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avg_days_between_purchases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(days_since_last_purchase,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max_days_between_purchases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max</a:t>
            </a:r>
            <a:r>
              <a:rPr>
                <a:solidFill>
                  <a:srgbClr val="003B4F"/>
                </a:solidFill>
                <a:latin typeface="Courier"/>
              </a:rPr>
              <a:t>(days_since_last_purchase,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latest_recency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min</a:t>
            </a:r>
            <a:r>
              <a:rPr>
                <a:solidFill>
                  <a:srgbClr val="003B4F"/>
                </a:solidFill>
                <a:latin typeface="Courier"/>
              </a:rPr>
              <a:t>(recency)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ungroup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Step 3: Rank and select top 10 customers at risk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top_churn_risk &lt;- churn_risk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arrange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desc</a:t>
            </a:r>
            <a:r>
              <a:rPr>
                <a:solidFill>
                  <a:srgbClr val="003B4F"/>
                </a:solidFill>
                <a:latin typeface="Courier"/>
              </a:rPr>
              <a:t>(latest_recency), </a:t>
            </a:r>
            <a:r>
              <a:rPr>
                <a:solidFill>
                  <a:srgbClr val="4758AB"/>
                </a:solidFill>
                <a:latin typeface="Courier"/>
              </a:rPr>
              <a:t>desc</a:t>
            </a:r>
            <a:r>
              <a:rPr>
                <a:solidFill>
                  <a:srgbClr val="003B4F"/>
                </a:solidFill>
                <a:latin typeface="Courier"/>
              </a:rPr>
              <a:t>(max_days_between_purchases))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slice_head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Step 4: Format the data with gt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top_churn_risk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gt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tab_header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"Top 10 Customers at Risk of Churning"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cols_label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customer_id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"Customer ID"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customer_name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"Customer Name"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total_purchases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"Total Purchases"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avg_days_between_purchases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"Avg Days Between Purchases"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max_days_between_purchases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"Max Days Between Purchases"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latest_recency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"Days Since Last Purchase"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fmt_number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columns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vars</a:t>
            </a:r>
            <a:r>
              <a:rPr>
                <a:solidFill>
                  <a:srgbClr val="003B4F"/>
                </a:solidFill>
                <a:latin typeface="Courier"/>
              </a:rPr>
              <a:t>(avg_days_between_purchases, max_days_between_purchases, latest_recency),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decimals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tab_style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style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cell_text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weight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"bold"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locations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cells_column_labels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everything</a:t>
            </a:r>
            <a:r>
              <a:rPr>
                <a:solidFill>
                  <a:srgbClr val="003B4F"/>
                </a:solidFill>
                <a:latin typeface="Courier"/>
              </a:rPr>
              <a:t>())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tab_options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table.font.size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"small"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column_labels.font.size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"medium"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00"/>
                <a:gridCol w="850900"/>
                <a:gridCol w="850900"/>
                <a:gridCol w="850900"/>
                <a:gridCol w="850900"/>
                <a:gridCol w="8509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Top 10 Customers at Risk of Churning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Customer ID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Customer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Total Purchases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Avg Days Between Purchases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Max Days Between Purchases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Days Since Last Purchase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DL-13315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Delfina Latchford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1,422.0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1,422.0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BS-11590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Brendan Sweed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1,411.0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1,411.0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AY-10555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Andy Yotov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337.5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1,350.0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KN-16450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Kean Nguyen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1,306.0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1,306.0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TT-21070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Ted Trevino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430.3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1,275.0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RA-19885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Ruben Ausman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1,267.0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1,267.0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HG-14845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Harry Greene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1,259.0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1,259.0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KE-16420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Katrina Edelman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637.5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1,254.0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SR-20425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Sharelle Roach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643.5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1,237.0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VF-21715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Vicky Freymann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1,225.0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1,225.0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rm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list=</a:t>
            </a:r>
            <a:r>
              <a:rPr>
                <a:solidFill>
                  <a:srgbClr val="4758AB"/>
                </a:solidFill>
                <a:latin typeface="Courier"/>
              </a:rPr>
              <a:t>ls</a:t>
            </a:r>
            <a:r>
              <a:rPr>
                <a:solidFill>
                  <a:srgbClr val="003B4F"/>
                </a:solidFill>
                <a:latin typeface="Courier"/>
              </a:rPr>
              <a:t>())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Connect to DuckDB and explicitly create table with VARCHAR for mprime column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con &lt;- dbConnect(duckdb(), "./furniture_mart.duckdb")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# dbWriteTable(con,"sales",sales_data)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sales &lt;- dbGetQuery(con,"SELECT * FROM sales;")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Check if 'con' exists and is valid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if</a:t>
            </a:r>
            <a:r>
              <a:rPr>
                <a:solidFill>
                  <a:srgbClr val="003B4F"/>
                </a:solidFill>
                <a:latin typeface="Courier"/>
              </a:rPr>
              <a:t> (</a:t>
            </a:r>
            <a:r>
              <a:rPr>
                <a:solidFill>
                  <a:srgbClr val="4758AB"/>
                </a:solidFill>
                <a:latin typeface="Courier"/>
              </a:rPr>
              <a:t>exists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"con"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&amp;&amp;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dbIsValid</a:t>
            </a:r>
            <a:r>
              <a:rPr>
                <a:solidFill>
                  <a:srgbClr val="003B4F"/>
                </a:solidFill>
                <a:latin typeface="Courier"/>
              </a:rPr>
              <a:t>(con)) 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Connection exists and is valid; go straight to querying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sales &lt;- </a:t>
            </a:r>
            <a:r>
              <a:rPr>
                <a:solidFill>
                  <a:srgbClr val="4758AB"/>
                </a:solidFill>
                <a:latin typeface="Courier"/>
              </a:rPr>
              <a:t>dbGetQuery</a:t>
            </a:r>
            <a:r>
              <a:rPr>
                <a:solidFill>
                  <a:srgbClr val="003B4F"/>
                </a:solidFill>
                <a:latin typeface="Courier"/>
              </a:rPr>
              <a:t>(con, </a:t>
            </a:r>
            <a:r>
              <a:rPr>
                <a:solidFill>
                  <a:srgbClr val="20794D"/>
                </a:solidFill>
                <a:latin typeface="Courier"/>
              </a:rPr>
              <a:t>"SELECT * FROM sales;"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dbDisconnect</a:t>
            </a:r>
            <a:r>
              <a:rPr>
                <a:solidFill>
                  <a:srgbClr val="003B4F"/>
                </a:solidFill>
                <a:latin typeface="Courier"/>
              </a:rPr>
              <a:t>(con)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 </a:t>
            </a:r>
            <a:r>
              <a:rPr b="1">
                <a:solidFill>
                  <a:srgbClr val="003B4F"/>
                </a:solidFill>
                <a:latin typeface="Courier"/>
              </a:rPr>
              <a:t>else</a:t>
            </a:r>
            <a:r>
              <a:rPr>
                <a:solidFill>
                  <a:srgbClr val="003B4F"/>
                </a:solidFill>
                <a:latin typeface="Courier"/>
              </a:rPr>
              <a:t> 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Connection does not exist or is invalid; establish connection first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con &lt;- </a:t>
            </a:r>
            <a:r>
              <a:rPr>
                <a:solidFill>
                  <a:srgbClr val="4758AB"/>
                </a:solidFill>
                <a:latin typeface="Courier"/>
              </a:rPr>
              <a:t>dbConnect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duckdb</a:t>
            </a:r>
            <a:r>
              <a:rPr>
                <a:solidFill>
                  <a:srgbClr val="003B4F"/>
                </a:solidFill>
                <a:latin typeface="Courier"/>
              </a:rPr>
              <a:t>(), </a:t>
            </a:r>
            <a:r>
              <a:rPr>
                <a:solidFill>
                  <a:srgbClr val="20794D"/>
                </a:solidFill>
                <a:latin typeface="Courier"/>
              </a:rPr>
              <a:t>"./furniture_mart.duckdb"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sales &lt;- </a:t>
            </a:r>
            <a:r>
              <a:rPr>
                <a:solidFill>
                  <a:srgbClr val="4758AB"/>
                </a:solidFill>
                <a:latin typeface="Courier"/>
              </a:rPr>
              <a:t>dbGetQuery</a:t>
            </a:r>
            <a:r>
              <a:rPr>
                <a:solidFill>
                  <a:srgbClr val="003B4F"/>
                </a:solidFill>
                <a:latin typeface="Courier"/>
              </a:rPr>
              <a:t>(con, </a:t>
            </a:r>
            <a:r>
              <a:rPr>
                <a:solidFill>
                  <a:srgbClr val="20794D"/>
                </a:solidFill>
                <a:latin typeface="Courier"/>
              </a:rPr>
              <a:t>"SELECT * FROM sales;"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dbDisconnect</a:t>
            </a:r>
            <a:r>
              <a:rPr>
                <a:solidFill>
                  <a:srgbClr val="003B4F"/>
                </a:solidFill>
                <a:latin typeface="Courier"/>
              </a:rPr>
              <a:t>(con)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Question 1: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Step 1: Extract relevant columns and add 'year' from 'order_date'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sales_data &lt;- sales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select</a:t>
            </a:r>
            <a:r>
              <a:rPr>
                <a:solidFill>
                  <a:srgbClr val="003B4F"/>
                </a:solidFill>
                <a:latin typeface="Courier"/>
              </a:rPr>
              <a:t>(customer_id, order_date)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year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year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ymd</a:t>
            </a:r>
            <a:r>
              <a:rPr>
                <a:solidFill>
                  <a:srgbClr val="003B4F"/>
                </a:solidFill>
                <a:latin typeface="Courier"/>
              </a:rPr>
              <a:t>(order_date)))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Step 2: Identify repeat customers in consecutive years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Group by customer_id and year, and count unique years for each customer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customer_years &lt;- sales_data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(customer_id, year)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purchases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n_distinct</a:t>
            </a:r>
            <a:r>
              <a:rPr>
                <a:solidFill>
                  <a:srgbClr val="003B4F"/>
                </a:solidFill>
                <a:latin typeface="Courier"/>
              </a:rPr>
              <a:t>(order_date), </a:t>
            </a:r>
            <a:r>
              <a:rPr>
                <a:solidFill>
                  <a:srgbClr val="657422"/>
                </a:solidFill>
                <a:latin typeface="Courier"/>
              </a:rPr>
              <a:t>.groups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'drop'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retention by checking if customer appears in consecutive years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customer_retention &lt;- customer_years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arrange</a:t>
            </a:r>
            <a:r>
              <a:rPr>
                <a:solidFill>
                  <a:srgbClr val="003B4F"/>
                </a:solidFill>
                <a:latin typeface="Courier"/>
              </a:rPr>
              <a:t>(customer_id, year)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(customer_id)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repeat_purchase =</a:t>
            </a:r>
            <a:r>
              <a:rPr>
                <a:solidFill>
                  <a:srgbClr val="003B4F"/>
                </a:solidFill>
                <a:latin typeface="Courier"/>
              </a:rPr>
              <a:t> year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lag</a:t>
            </a:r>
            <a:r>
              <a:rPr>
                <a:solidFill>
                  <a:srgbClr val="003B4F"/>
                </a:solidFill>
                <a:latin typeface="Courier"/>
              </a:rPr>
              <a:t>(year)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ungroup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Step 3: Calculate retention rate by year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retention_rate &lt;- customer_retention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(repeat_purchase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count</a:t>
            </a:r>
            <a:r>
              <a:rPr>
                <a:solidFill>
                  <a:srgbClr val="003B4F"/>
                </a:solidFill>
                <a:latin typeface="Courier"/>
              </a:rPr>
              <a:t>(year)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rename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retained_customers =</a:t>
            </a:r>
            <a:r>
              <a:rPr>
                <a:solidFill>
                  <a:srgbClr val="003B4F"/>
                </a:solidFill>
                <a:latin typeface="Courier"/>
              </a:rPr>
              <a:t> n)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right_join</a:t>
            </a:r>
            <a:r>
              <a:rPr>
                <a:solidFill>
                  <a:srgbClr val="003B4F"/>
                </a:solidFill>
                <a:latin typeface="Courier"/>
              </a:rPr>
              <a:t>(customer_years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count</a:t>
            </a:r>
            <a:r>
              <a:rPr>
                <a:solidFill>
                  <a:srgbClr val="003B4F"/>
                </a:solidFill>
                <a:latin typeface="Courier"/>
              </a:rPr>
              <a:t>(year), </a:t>
            </a:r>
            <a:r>
              <a:rPr>
                <a:solidFill>
                  <a:srgbClr val="657422"/>
                </a:solidFill>
                <a:latin typeface="Courier"/>
              </a:rPr>
              <a:t>by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"year"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retention_rate =</a:t>
            </a:r>
            <a:r>
              <a:rPr>
                <a:solidFill>
                  <a:srgbClr val="003B4F"/>
                </a:solidFill>
                <a:latin typeface="Courier"/>
              </a:rPr>
              <a:t> retained_customers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n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replace_na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list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retention_rate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A1: Top 5 customer with the longest retention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Step 1: Extract relevant columns and add 'year' from 'order_date'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sales_data &lt;- sales_data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select</a:t>
            </a:r>
            <a:r>
              <a:rPr>
                <a:solidFill>
                  <a:srgbClr val="003B4F"/>
                </a:solidFill>
                <a:latin typeface="Courier"/>
              </a:rPr>
              <a:t>(customer_id, order_date)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year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year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ymd</a:t>
            </a:r>
            <a:r>
              <a:rPr>
                <a:solidFill>
                  <a:srgbClr val="003B4F"/>
                </a:solidFill>
                <a:latin typeface="Courier"/>
              </a:rPr>
              <a:t>(order_date)))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Step 2: Identify consecutive purchase years and calculate retention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First, group by customer and year, then calculate retention and consecutive years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customer_years &lt;- sales_data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(customer_id, year)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purchases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n_distinct</a:t>
            </a:r>
            <a:r>
              <a:rPr>
                <a:solidFill>
                  <a:srgbClr val="003B4F"/>
                </a:solidFill>
                <a:latin typeface="Courier"/>
              </a:rPr>
              <a:t>(order_date), </a:t>
            </a:r>
            <a:r>
              <a:rPr>
                <a:solidFill>
                  <a:srgbClr val="657422"/>
                </a:solidFill>
                <a:latin typeface="Courier"/>
              </a:rPr>
              <a:t>.groups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'drop'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arrange</a:t>
            </a:r>
            <a:r>
              <a:rPr>
                <a:solidFill>
                  <a:srgbClr val="003B4F"/>
                </a:solidFill>
                <a:latin typeface="Courier"/>
              </a:rPr>
              <a:t>(customer_id, year)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(customer_id)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consecutive_year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cumsum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diff</a:t>
            </a:r>
            <a:r>
              <a:rPr>
                <a:solidFill>
                  <a:srgbClr val="003B4F"/>
                </a:solidFill>
                <a:latin typeface="Courier"/>
              </a:rPr>
              <a:t>(year) </a:t>
            </a:r>
            <a:r>
              <a:rPr>
                <a:solidFill>
                  <a:srgbClr val="5E5E5E"/>
                </a:solidFill>
                <a:latin typeface="Courier"/>
              </a:rPr>
              <a:t>!=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ungroup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Retention Rate Calculation (for the first plot)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retention_rate &lt;- customer_years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(customer_id)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repeat_purchase =</a:t>
            </a:r>
            <a:r>
              <a:rPr>
                <a:solidFill>
                  <a:srgbClr val="003B4F"/>
                </a:solidFill>
                <a:latin typeface="Courier"/>
              </a:rPr>
              <a:t> year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lag</a:t>
            </a:r>
            <a:r>
              <a:rPr>
                <a:solidFill>
                  <a:srgbClr val="003B4F"/>
                </a:solidFill>
                <a:latin typeface="Courier"/>
              </a:rPr>
              <a:t>(year)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ungroup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(repeat_purchase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count</a:t>
            </a:r>
            <a:r>
              <a:rPr>
                <a:solidFill>
                  <a:srgbClr val="003B4F"/>
                </a:solidFill>
                <a:latin typeface="Courier"/>
              </a:rPr>
              <a:t>(year)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rename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retained_customers =</a:t>
            </a:r>
            <a:r>
              <a:rPr>
                <a:solidFill>
                  <a:srgbClr val="003B4F"/>
                </a:solidFill>
                <a:latin typeface="Courier"/>
              </a:rPr>
              <a:t> n)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right_join</a:t>
            </a:r>
            <a:r>
              <a:rPr>
                <a:solidFill>
                  <a:srgbClr val="003B4F"/>
                </a:solidFill>
                <a:latin typeface="Courier"/>
              </a:rPr>
              <a:t>(customer_years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count</a:t>
            </a:r>
            <a:r>
              <a:rPr>
                <a:solidFill>
                  <a:srgbClr val="003B4F"/>
                </a:solidFill>
                <a:latin typeface="Courier"/>
              </a:rPr>
              <a:t>(year), </a:t>
            </a:r>
            <a:r>
              <a:rPr>
                <a:solidFill>
                  <a:srgbClr val="657422"/>
                </a:solidFill>
                <a:latin typeface="Courier"/>
              </a:rPr>
              <a:t>by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"year"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retention_rate =</a:t>
            </a:r>
            <a:r>
              <a:rPr>
                <a:solidFill>
                  <a:srgbClr val="003B4F"/>
                </a:solidFill>
                <a:latin typeface="Courier"/>
              </a:rPr>
              <a:t> retained_customers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n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replace_na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list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retention_rate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Longest Retention Streak Calculation for Top 5 Customers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longest_retention &lt;- customer_years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(customer_id, consecutive_year)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streak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(), </a:t>
            </a:r>
            <a:r>
              <a:rPr>
                <a:solidFill>
                  <a:srgbClr val="657422"/>
                </a:solidFill>
                <a:latin typeface="Courier"/>
              </a:rPr>
              <a:t>.groups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'drop'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arrange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desc</a:t>
            </a:r>
            <a:r>
              <a:rPr>
                <a:solidFill>
                  <a:srgbClr val="003B4F"/>
                </a:solidFill>
                <a:latin typeface="Courier"/>
              </a:rPr>
              <a:t>(streak))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(customer_id)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slice_max</a:t>
            </a:r>
            <a:r>
              <a:rPr>
                <a:solidFill>
                  <a:srgbClr val="003B4F"/>
                </a:solidFill>
                <a:latin typeface="Courier"/>
              </a:rPr>
              <a:t>(streak, 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ungroup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arrange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desc</a:t>
            </a:r>
            <a:r>
              <a:rPr>
                <a:solidFill>
                  <a:srgbClr val="003B4F"/>
                </a:solidFill>
                <a:latin typeface="Courier"/>
              </a:rPr>
              <a:t>(streak))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slice_head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Filter for top 5 customers with longest retention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top_customers &lt;- customer_years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(customer_id </a:t>
            </a:r>
            <a:r>
              <a:rPr>
                <a:solidFill>
                  <a:srgbClr val="5E5E5E"/>
                </a:solidFill>
                <a:latin typeface="Courier"/>
              </a:rPr>
              <a:t>%in%</a:t>
            </a:r>
            <a:r>
              <a:rPr>
                <a:solidFill>
                  <a:srgbClr val="003B4F"/>
                </a:solidFill>
                <a:latin typeface="Courier"/>
              </a:rPr>
              <a:t> longest_retention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customer_id)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Question 3: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Step 1: Extract relevant columns and add 'year' from 'order_date'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sales_data &lt;- sales_data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select</a:t>
            </a:r>
            <a:r>
              <a:rPr>
                <a:solidFill>
                  <a:srgbClr val="003B4F"/>
                </a:solidFill>
                <a:latin typeface="Courier"/>
              </a:rPr>
              <a:t>(customer_id, order_date)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order_date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ymd</a:t>
            </a:r>
            <a:r>
              <a:rPr>
                <a:solidFill>
                  <a:srgbClr val="003B4F"/>
                </a:solidFill>
                <a:latin typeface="Courier"/>
              </a:rPr>
              <a:t>(order_date))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Step 2: Determine the latest date in the order_date column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latest_order_date &lt;- </a:t>
            </a:r>
            <a:r>
              <a:rPr>
                <a:solidFill>
                  <a:srgbClr val="4758AB"/>
                </a:solidFill>
                <a:latin typeface="Courier"/>
              </a:rPr>
              <a:t>max</a:t>
            </a:r>
            <a:r>
              <a:rPr>
                <a:solidFill>
                  <a:srgbClr val="003B4F"/>
                </a:solidFill>
                <a:latin typeface="Courier"/>
              </a:rPr>
              <a:t>(sales_data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order_date)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Step 3: Identify the last purchase date for each customer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last_purchase &lt;- sales_data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(customer_id)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last_purchase_date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max</a:t>
            </a:r>
            <a:r>
              <a:rPr>
                <a:solidFill>
                  <a:srgbClr val="003B4F"/>
                </a:solidFill>
                <a:latin typeface="Courier"/>
              </a:rPr>
              <a:t>(order_date), </a:t>
            </a:r>
            <a:r>
              <a:rPr>
                <a:solidFill>
                  <a:srgbClr val="657422"/>
                </a:solidFill>
                <a:latin typeface="Courier"/>
              </a:rPr>
              <a:t>.groups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'drop'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Step 4: Calculate inactivity by comparing last purchase to the latest date in data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reengagement_list &lt;- last_purchase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months_since_last_purchase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interval</a:t>
            </a:r>
            <a:r>
              <a:rPr>
                <a:solidFill>
                  <a:srgbClr val="003B4F"/>
                </a:solidFill>
                <a:latin typeface="Courier"/>
              </a:rPr>
              <a:t>(last_purchase_date, latest_order_date)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months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(months_since_last_purchase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40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select</a:t>
            </a:r>
            <a:r>
              <a:rPr>
                <a:solidFill>
                  <a:srgbClr val="003B4F"/>
                </a:solidFill>
                <a:latin typeface="Courier"/>
              </a:rPr>
              <a:t>(customer_id, last_purchase_date, months_since_last_purchase)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 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Calculate the retention rate by analyzing customers who made repeat purchases in consecutive years.</a:t>
            </a:r>
          </a:p>
          <a:p>
            <a:pPr lvl="0" indent="-342900" marL="342900">
              <a:buAutoNum startAt="2" type="arabicPeriod"/>
            </a:pPr>
            <a:r>
              <a:rPr/>
              <a:t>Identify customers who have not made a purchase in over 12 months and create a list for a re-engagement marketing campaign.</a:t>
            </a:r>
          </a:p>
          <a:p>
            <a:pPr lvl="0" indent="-342900" marL="342900">
              <a:buAutoNum startAt="3" type="arabicPeriod"/>
            </a:pPr>
            <a:r>
              <a:rPr/>
              <a:t>Create a customer lifetime value (CLV) metric that calculates the total profit from each customer over time.</a:t>
            </a:r>
          </a:p>
          <a:p>
            <a:pPr lvl="0" indent="-342900" marL="342900">
              <a:buAutoNum startAt="4" type="arabicPeriod"/>
            </a:pPr>
            <a:r>
              <a:rPr/>
              <a:t>Determine which customer segments (market segments, regions) have the highest and lowest retention rates.</a:t>
            </a:r>
          </a:p>
          <a:p>
            <a:pPr lvl="0" indent="-342900" marL="342900">
              <a:buAutoNum startAt="5" type="arabicPeriod"/>
            </a:pPr>
            <a:r>
              <a:rPr/>
              <a:t>Track customer purchasing patterns and identify potential churn risks based on inactivity or reduced purchasing frequency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1. Calculate the retention rate by analyzing customers who made repeat purchases in consecutive years.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# Step 4: Plotting Retention Rate Over Time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(retention_rate,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year,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retention_rate))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geom_line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"Customer Retention Rate by Year"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"Year"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"Retention Rate (%)"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Project_6_Customer_Retention_and_Loyalty_Analysis,qmd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Plot 2: Top 5 Customers with Longest Retention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(top_customers,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year,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customer_id, </a:t>
            </a:r>
            <a:r>
              <a:rPr>
                <a:solidFill>
                  <a:srgbClr val="657422"/>
                </a:solidFill>
                <a:latin typeface="Courier"/>
              </a:rPr>
              <a:t>group =</a:t>
            </a:r>
            <a:r>
              <a:rPr>
                <a:solidFill>
                  <a:srgbClr val="003B4F"/>
                </a:solidFill>
                <a:latin typeface="Courier"/>
              </a:rPr>
              <a:t> customer_id,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as.factor</a:t>
            </a:r>
            <a:r>
              <a:rPr>
                <a:solidFill>
                  <a:srgbClr val="003B4F"/>
                </a:solidFill>
                <a:latin typeface="Courier"/>
              </a:rPr>
              <a:t>(customer_id)))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"Top 5 Customers with Longest Retention"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"Year"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"Customer ID"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"Customer ID"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Project_6_Customer_Retention_and_Loyalty_Analysis,qmd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2. Identify customers who have not made a purchase in over 12 months and create a list for a re-engagement marketing campaign.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Step 1: Extract relevant columns and add 'year' from 'order_date'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sales_data &lt;- sales_data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select</a:t>
            </a:r>
            <a:r>
              <a:rPr>
                <a:solidFill>
                  <a:srgbClr val="003B4F"/>
                </a:solidFill>
                <a:latin typeface="Courier"/>
              </a:rPr>
              <a:t>(customer_id, order_date)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order_date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ymd</a:t>
            </a:r>
            <a:r>
              <a:rPr>
                <a:solidFill>
                  <a:srgbClr val="003B4F"/>
                </a:solidFill>
                <a:latin typeface="Courier"/>
              </a:rPr>
              <a:t>(order_date))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Step 2: Determine the latest date in the order_date column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latest_order_date &lt;- </a:t>
            </a:r>
            <a:r>
              <a:rPr>
                <a:solidFill>
                  <a:srgbClr val="4758AB"/>
                </a:solidFill>
                <a:latin typeface="Courier"/>
              </a:rPr>
              <a:t>max</a:t>
            </a:r>
            <a:r>
              <a:rPr>
                <a:solidFill>
                  <a:srgbClr val="003B4F"/>
                </a:solidFill>
                <a:latin typeface="Courier"/>
              </a:rPr>
              <a:t>(sales_data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order_date)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Step 3: Identify the last purchase date for each customer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last_purchase &lt;- sales_data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(customer_id)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last_purchase_date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max</a:t>
            </a:r>
            <a:r>
              <a:rPr>
                <a:solidFill>
                  <a:srgbClr val="003B4F"/>
                </a:solidFill>
                <a:latin typeface="Courier"/>
              </a:rPr>
              <a:t>(order_date), </a:t>
            </a:r>
            <a:r>
              <a:rPr>
                <a:solidFill>
                  <a:srgbClr val="657422"/>
                </a:solidFill>
                <a:latin typeface="Courier"/>
              </a:rPr>
              <a:t>.groups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'drop'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Step 4: Calculate inactivity by comparing last purchase to the latest date in data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reengagement_list &lt;- last_purchase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months_since_last_purchase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interval</a:t>
            </a:r>
            <a:r>
              <a:rPr>
                <a:solidFill>
                  <a:srgbClr val="003B4F"/>
                </a:solidFill>
                <a:latin typeface="Courier"/>
              </a:rPr>
              <a:t>(last_purchase_date, latest_order_date)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months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(months_since_last_purchase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select</a:t>
            </a:r>
            <a:r>
              <a:rPr>
                <a:solidFill>
                  <a:srgbClr val="003B4F"/>
                </a:solidFill>
                <a:latin typeface="Courier"/>
              </a:rPr>
              <a:t>(customer_id, last_purchase_date, months_since_last_purchase)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Step 5: Use gt to make a pretty table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reengagement_table &lt;- reengagement_list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gt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tab_header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"Re-Engagement Campaign List"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"Customers who haven't made a purchase in over 12 months"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fmt_date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columns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vars</a:t>
            </a:r>
            <a:r>
              <a:rPr>
                <a:solidFill>
                  <a:srgbClr val="003B4F"/>
                </a:solidFill>
                <a:latin typeface="Courier"/>
              </a:rPr>
              <a:t>(last_purchase_date),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date_style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Format dates to "Mar 15, 2023" style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fmt_number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columns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vars</a:t>
            </a:r>
            <a:r>
              <a:rPr>
                <a:solidFill>
                  <a:srgbClr val="003B4F"/>
                </a:solidFill>
                <a:latin typeface="Courier"/>
              </a:rPr>
              <a:t>(months_since_last_purchase),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decimals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cols_label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customer_id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"Customer ID"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last_purchase_date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"Last Purchase Date"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months_since_last_purchase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"Months Since Last Purchase"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tab_options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table.font.size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heading.title.font.size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16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heading.subtitle.font.size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reengagement_table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Re-Engagement Campaign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Customers who haven't made a purchase in over 12 months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Customer ID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Last Purchase Date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Months Since Last Purchase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AA-10315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Mon, Sep 15, 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39.5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AA-10375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Tue, Feb 3,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34.9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AA-10480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Aug 26,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16.1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AA-10645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Sun, Sep 4,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AB-10015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Thu, Nov 10,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AB-10255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Tue, Dec 20,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AC-10420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Jul 12, 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41.6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AC-10660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Wed, Oct 15, 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38.5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AF-10885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Tue, Oct 13,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26.5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AG-10300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Mon, Dec 5,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AG-10495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Oct 24,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26.2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AG-10525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Mon, Sep 7,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27.7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AG-10675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Thu, Sep 8,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AH-10030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Sun, Mar 20,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AH-10120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Sun, Dec 18,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AH-10195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Thu, Mar 5,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33.8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AH-10465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Thu, May 5,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AH-10690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Tue, Oct 4,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AJ-10945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Nov 18,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AO-10810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Tue, Aug 16,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16.5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AR-10345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Thu, Sep 10,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27.6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AR-10570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Thu, Jul 14,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17.5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AS-10135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Sun, Nov 13,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AS-10285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Nov 11,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AS-10630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Thu, Sep 22,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AW-10930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Sun, Jun 12,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AZ-10750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Feb 5,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22.8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BD-11635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Dec 5,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24.8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BE-11455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May 6,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BF-10975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Sun, Jul 5,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29.8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BF-11005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Thu, Jul 28,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17.1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BF-11215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Thu, Jun 9,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BF-11275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Mar 22, 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45.3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BG-11035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Wed, Nov 5, 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37.8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BH-11710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Tue, Nov 11, 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37.6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BK-11260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Nov 11,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BM-11140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Sun, Dec 4,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BM-11785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Oct 3,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26.9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BS-11365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Mon, Jun 20,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BS-11665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May 27,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BT-11440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Mar 19,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BT-11485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Mar 11,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BW-11065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Tue, Aug 11,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28.6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BW-11200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Thu, Oct 27,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CA-11965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Nov 21,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CA-12055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Mon, Aug 8,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16.7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CA-12310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Jul 19, 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41.4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CB-12415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Jan 23,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23.2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CB-12535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Mon, Nov 7,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CC-12100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Tue, Dec 16, 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36.5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CC-12145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Mon, Sep 7,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27.7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CC-12610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Mon, Oct 10,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CD-12790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Mon, Sep 21,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27.3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CG-12520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Tue, Nov 8,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CK-12205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Mon, Nov 21,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CK-12595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Apr 8,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CL-12700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Sep 24,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CM-11935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Jan 22,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23.3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CM-12160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Dec 17,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CM-12235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Thu, May 26,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CM-12445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Thu, Oct 20,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CM-12715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Sun, Mar 1,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33.9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CP-12340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Jun 3,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CR-12625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Sep 16,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CR-12730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Wed, Aug 20, 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40.3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CS-12130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Tue, Aug 5, 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40.8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CS-12250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Thu, Sep 22,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CS-12490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Aug 12,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16.6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CV-12295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Sun, Sep 4,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CY-12745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Sun, Jun 28,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Co-12640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Dec 27, 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36.1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DB-12970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Sun, Dec 25,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DB-13120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Sun, Dec 27,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24.1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DB-13210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Mon, Sep 5,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DB-13360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Tue, Apr 26,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DE-13255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Thu, Sep 24,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27.2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DF-13135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Jan 30,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23.0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DG-13300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Sun, Oct 25,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26.2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DH-13675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Sun, Nov 15,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DJ-13420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Apr 2,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DK-13090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Sun, Feb 14,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22.5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DK-13225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Nov 26,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DL-12865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Sun, Sep 25,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DL-12925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Tue, Sep 22,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27.3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DM-12955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Mon, Mar 21,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DM-13015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Thu, May 5,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DM-13525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Sep 11,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27.6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DO-13435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Nov 27,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DP-13105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Sep 23,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DP-13165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Tue, Dec 2, 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36.9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DP-13390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Tue, Mar 24,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33.2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DR-12940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Tue, Nov 29,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DW-13480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Nov 12,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DW-13540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Feb 27,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22.1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EA-14035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Jul 2,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17.9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EB-14110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Mon, Nov 14,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EB-14170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Oct 17, 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38.4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EH-13945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Nov 19,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EH-13990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Thu, Mar 31,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EJ-14155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Thu, Dec 1,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EK-13795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Tue, Mar 18, 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45.4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EL-13735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Apr 22,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EM-13810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Mon, Aug 24,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28.2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EN-13780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Jun 4,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ER-13855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Nov 4,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ES-14080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Mon, Dec 19,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FA-14230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Sun, Nov 20,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FC-14245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Sep 19,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27.4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FC-14335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Tue, Mar 15,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FH-14365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Tue, Nov 3,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FM-14380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Oct 9,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26.7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FO-14305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Mon, Jun 9, 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42.7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FP-14320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Apr 1,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GB-14575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Tue, Mar 8,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GH-14425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Sun, Dec 6,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24.8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GH-14485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Thu, Dec 8,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GK-14620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Sun, Jul 13, 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41.5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GM-14680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Oct 1,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GR-14560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Wed, Nov 19, 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37.4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GT-14635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Jun 6, 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42.8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GT-14755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Wed, Feb 18,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34.4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GW-14605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Tue, Feb 16,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22.5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GZ-14470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Thu, Mar 17,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HA-14920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Thu, Oct 13,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HF-14995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Sun, Nov 27,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HG-14965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Sun, Dec 18,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HJ-14875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Tue, Sep 20,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HL-15040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Mon, May 12, 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43.6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IM-15055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Sun, Sep 4,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IM-15070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Dec 11,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24.6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JB-15925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Thu, Dec 24,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24.2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JD-15790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Tue, Feb 16,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22.5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JD-15895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Oct 28,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JD-16060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Mon, Mar 23,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33.2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JE-15475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Sun, Dec 18,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JF-15490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Sun, Nov 1,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JG-15115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Thu, Dec 3,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24.9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JH-15820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Nov 21,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JH-15985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Wed, Jan 28,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35.1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JH-16180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Mon, Nov 21,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JK-15370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Sun, Aug 21,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16.3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JL-15850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Mar 6,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33.8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JM-15865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Thu, Dec 1,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JO-15280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Mon, Nov 2,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JP-16135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Thu, Nov 3,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JR-15670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Thu, Dec 24,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24.2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JS-15595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Mon, Mar 3, 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45.9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JS-15685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Tue, Jun 14,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JS-15880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Mon, Mar 14,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JS-15940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Sep 23,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KB-16315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Jan 31,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35.0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KB-16585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Sun, Jan 10,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23.6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KD-16270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Sep 2,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KD-16345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Sun, Dec 20,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24.3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KD-16495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Dec 2,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KD-16615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Apr 30,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KL-16645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Sun, Jul 31,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17.0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KM-16225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Thu, Nov 10,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KM-16660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Mon, Aug 1,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16.9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KM-16720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Tue, Nov 24,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KT-16465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Thu, Apr 14,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KW-16570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Nov 20,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LA-16780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Dec 23,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LC-16960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Thu, Oct 20,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LD-17005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Mon, May 23,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LH-16900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Dec 25,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24.2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LH-17155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Dec 10,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LL-16840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Thu, Apr 16,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32.5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LM-17065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Jun 27, 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42.1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LR-16915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Sep 2,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LR-17035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Mon, Sep 26,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LS-17200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Wed, Nov 23,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LS-17230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Nov 14,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LT-17110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Sun, Mar 13,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LW-16825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Sun, Dec 25,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LW-17125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Nov 5,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LW-17215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Tue, May 17,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MA-17560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Thu, Aug 18,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16.4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MC-17275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Tue, Mar 22,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MC-17425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Jul 16,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17.5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MC-17590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Mon, Sep 12,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MC-18130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Mon, Dec 26,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ME-18010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Mon, Jul 21, 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41.3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MF-17665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Nov 4,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MF-18250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Sun, Aug 9,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28.7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MG-17875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Tue, Sep 22,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27.3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MH-17440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Mon, Feb 8,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22.7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MH-17620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Dec 5,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24.8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MH-17785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Tue, Nov 18, 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37.4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MK-17905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Oct 21,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MM-17920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Dec 3,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MP-17470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Mon, Jan 11,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23.6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MR-17545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Tue, Oct 7, 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38.7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MS-17365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Nov 26,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MS-17530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Oct 22,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MS-17710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Thu, May 26,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MS-17770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Tue, Aug 23,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16.2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MS-17830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Tue, Oct 4,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MT-17815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Mon, Jul 25,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17.2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MV-18190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Jun 17,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MW-18220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Sep 20, 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39.3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MY-18295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Dec 2,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MZ-17515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Jun 11,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NB-18580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Wed, Oct 22, 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38.3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NC-18625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Thu, Oct 13,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ND-18370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Mon, Jul 13,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29.5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ND-18460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Sep 19, 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39.4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NF-18595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Apr 4,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32.8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NM-18445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May 23,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31.2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NM-18520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Dec 3,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NP-18325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Sun, Aug 9,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28.7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NP-18685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Mon, May 25,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31.2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NP-18700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Aug 12,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16.6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NS-18640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Mon, Dec 12,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NW-18400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Nov 21,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ON-18715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Tue, Nov 15,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PC-18745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Sun, Nov 27,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PC-19000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Aug 1,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28.9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PF-19120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Thu, Sep 17,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27.4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PG-18895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Apr 22,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PM-18940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Dec 9,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PM-19135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Oct 22,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PO-19180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Sun, Nov 13,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PO-19195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Nov 20,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PP-18955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Thu, Nov 10,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PS-19045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Dec 20, 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36.3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PW-19240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Thu, Dec 3,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24.9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QJ-19255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Sun, Nov 8,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RB-19330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Mon, Nov 17, 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37.4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RB-19360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Thu, Jul 14,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17.5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RB-19435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Sun, Mar 29,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33.0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RB-19570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Sep 3,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RB-19645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Dec 18,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24.4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RC-19825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Mon, Jun 20,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RD-19585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Wed, Oct 28,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26.1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RD-19660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Sun, Mar 20,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RD-19720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Dec 3,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RD-19900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Sep 24,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RE-19450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Aug 15,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28.5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RF-19345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Mon, Nov 28,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RF-19840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Mon, Dec 12,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RH-19495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Jul 31,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29.0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RH-19510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Mon, Sep 19,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RH-19600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Sun, Nov 8,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RK-19300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Mon, Oct 12,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26.6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RM-19375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Thu, Jul 7,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17.7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RM-19675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Nov 14, 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37.5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RP-19270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Thu, Aug 6,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28.8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RP-19390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Wed, Dec 24, 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36.2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RR-19525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Dec 5,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24.8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RW-19630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Tue, Dec 13,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SB-20290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Sun, Sep 7, 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39.7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SC-20020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Mon, Nov 10, 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37.6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SC-20095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Mon, Jul 25,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17.2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SC-20230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Sun, Aug 21,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16.3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SC-20260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Mon, Aug 31,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28.0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SC-20440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Thu, Sep 24,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27.2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SC-20575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Mon, Jun 16, 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42.5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SC-20680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Thu, Nov 24,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SC-20695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Sun, Sep 25,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SE-20110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Thu, Sep 8,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SF-20965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Mon, Oct 31,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SG-20080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Oct 31,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26.0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SG-20605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Sun, Dec 6,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24.8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SH-20395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Mon, Nov 3, 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37.9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SH-20635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Thu, Nov 26,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SJ-20500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Thu, Dec 1,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SM-20005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Nov 4,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SM-20905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Tue, May 3,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SN-20560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Sep 11,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27.6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SP-20545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Sun, Oct 9,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SP-20650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Nov 12,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SP-20860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Thu, Nov 24,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SR-20740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Mon, Jan 5,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35.8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SS-20410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Nov 21,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SS-20515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Jul 24,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29.2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SS-20875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Nov 20,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ST-20530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Mon, Jul 14, 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41.5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SV-20785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Thu, May 26,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SV-20815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Mon, Sep 21,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27.3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SW-20755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Thu, Jul 14,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17.5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TA-21385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Sep 2,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TB-21055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Aug 27,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16.1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TB-21250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Jan 30,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23.0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TB-21280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Thu, May 26,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TB-21520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Thu, Feb 4,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22.8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TC-21535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Sep 19,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27.4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TG-21310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Tue, Jul 14,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29.5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TH-21100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Mon, Nov 24, 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37.2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TN-21040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Apr 22,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TP-21565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Nov 4,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TR-21325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Thu, Sep 8,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TS-21160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Aug 13,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16.5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TS-21430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Sun, Nov 13,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TT-21220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Sat, Aug 8,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28.7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TZ-21580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Dec 4,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24.8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VB-21745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Oct 28,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VD-21670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Sun, Nov 1,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VT-21700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Sun, Apr 5, 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32.8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VW-21775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Oct 21,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XP-21865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Fri, Aug 26,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16.1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YC-21895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Mon, Nov 17, 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37.4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ZD-21925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Thu, May 5, 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19.8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 Create a customer lifetime value (CLV) metric that calculates the total profit from each customer over time.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4. Determine which customer segments (market segments, regions) have the highest and lowest retention rates.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cumulative profit for each customer over time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sales_data &lt;- sales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arrange</a:t>
            </a:r>
            <a:r>
              <a:rPr>
                <a:solidFill>
                  <a:srgbClr val="003B4F"/>
                </a:solidFill>
                <a:latin typeface="Courier"/>
              </a:rPr>
              <a:t>(customer_id, order_date)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(customer_id)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cumulative_profit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cumsum</a:t>
            </a:r>
            <a:r>
              <a:rPr>
                <a:solidFill>
                  <a:srgbClr val="003B4F"/>
                </a:solidFill>
                <a:latin typeface="Courier"/>
              </a:rPr>
              <a:t>(profit))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ungroup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Summarize total CLV and identify top 10 customers by total profit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top_customers &lt;- sales_data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(customer_id)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summarise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customer_name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first</a:t>
            </a:r>
            <a:r>
              <a:rPr>
                <a:solidFill>
                  <a:srgbClr val="003B4F"/>
                </a:solidFill>
                <a:latin typeface="Courier"/>
              </a:rPr>
              <a:t>(customer_name),  </a:t>
            </a:r>
            <a:r>
              <a:rPr>
                <a:solidFill>
                  <a:srgbClr val="5E5E5E"/>
                </a:solidFill>
                <a:latin typeface="Courier"/>
              </a:rPr>
              <a:t># Assuming each customer has a consistent name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657422"/>
                </a:solidFill>
                <a:latin typeface="Courier"/>
              </a:rPr>
              <a:t>total_profit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(profit))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arrange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desc</a:t>
            </a:r>
            <a:r>
              <a:rPr>
                <a:solidFill>
                  <a:srgbClr val="003B4F"/>
                </a:solidFill>
                <a:latin typeface="Courier"/>
              </a:rPr>
              <a:t>(total_profit))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slice_head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Select the top 10 customers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pull</a:t>
            </a:r>
            <a:r>
              <a:rPr>
                <a:solidFill>
                  <a:srgbClr val="003B4F"/>
                </a:solidFill>
                <a:latin typeface="Courier"/>
              </a:rPr>
              <a:t>(customer_id)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Filter data to include only top 10 customers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top_sales_data &lt;- sales_data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(customer_id </a:t>
            </a:r>
            <a:r>
              <a:rPr>
                <a:solidFill>
                  <a:srgbClr val="5E5E5E"/>
                </a:solidFill>
                <a:latin typeface="Courier"/>
              </a:rPr>
              <a:t>%in%</a:t>
            </a:r>
            <a:r>
              <a:rPr>
                <a:solidFill>
                  <a:srgbClr val="003B4F"/>
                </a:solidFill>
                <a:latin typeface="Courier"/>
              </a:rPr>
              <a:t> top_customers)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Plot cumulative profit for the top 10 customers over time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(top_sales_data,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order_date,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cumulative_profit,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customer_id))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geom_line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"Customer Lifetime Value (CLV) Over Time for Top 10 Customers"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"Order Date"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"Cumulative Profit"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legend.title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element_blank</a:t>
            </a:r>
            <a:r>
              <a:rPr>
                <a:solidFill>
                  <a:srgbClr val="003B4F"/>
                </a:solidFill>
                <a:latin typeface="Courier"/>
              </a:rPr>
              <a:t>())  </a:t>
            </a:r>
            <a:r>
              <a:rPr>
                <a:solidFill>
                  <a:srgbClr val="5E5E5E"/>
                </a:solidFill>
                <a:latin typeface="Courier"/>
              </a:rPr>
              <a:t># </a:t>
            </a:r>
          </a:p>
        </p:txBody>
      </p:sp>
      <p:pic>
        <p:nvPicPr>
          <p:cNvPr descr="Project_6_Customer_Retention_and_Loyalty_Analysis,qmd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1. Bar Plot of Total Profit for the Top 10 Customers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# Bar Plot of Total Profit for Top 10 Customers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(top_sales_data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(customer_id, customer_name)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summarise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total_profit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(profit)),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reorder</a:t>
            </a:r>
            <a:r>
              <a:rPr>
                <a:solidFill>
                  <a:srgbClr val="003B4F"/>
                </a:solidFill>
                <a:latin typeface="Courier"/>
              </a:rPr>
              <a:t>(customer_name,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total_profit),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total_profit,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customer_id))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stat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"identity"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"Total Customer Lifetime Value (CLV) for Top 10 Customers"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"Customer Name"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"Total Profit"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axis.text.x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angle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hjust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657422"/>
                </a:solidFill>
                <a:latin typeface="Courier"/>
              </a:rPr>
              <a:t>legend.position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"none"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Project_6_Customer_Retention_and_Loyalty_Analysis,qmd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Furniture Mart: Customer Retention and Loyalty Analysis</dc:title>
  <dc:creator/>
  <cp:keywords/>
  <dcterms:created xsi:type="dcterms:W3CDTF">2024-11-04T01:35:20Z</dcterms:created>
  <dcterms:modified xsi:type="dcterms:W3CDTF">2024-11-04T01:35:20Z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subtitle">
    <vt:lpwstr>Objective: Analyze customer retention and create strategies for improving customer loyalty.</vt:lpwstr>
  </property>
  <property fmtid="{D5CDD505-2E9C-101B-9397-08002B2CF9AE}" pid="9" name="toc-title">
    <vt:lpwstr>Table of contents</vt:lpwstr>
  </property>
</Properties>
</file>