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14" r:id="rId2"/>
  </p:sldMasterIdLst>
  <p:notesMasterIdLst>
    <p:notesMasterId r:id="rId31"/>
  </p:notesMasterIdLst>
  <p:handoutMasterIdLst>
    <p:handoutMasterId r:id="rId32"/>
  </p:handoutMasterIdLst>
  <p:sldIdLst>
    <p:sldId id="256" r:id="rId3"/>
    <p:sldId id="412" r:id="rId4"/>
    <p:sldId id="365" r:id="rId5"/>
    <p:sldId id="420" r:id="rId6"/>
    <p:sldId id="422" r:id="rId7"/>
    <p:sldId id="409" r:id="rId8"/>
    <p:sldId id="424" r:id="rId9"/>
    <p:sldId id="425" r:id="rId10"/>
    <p:sldId id="426" r:id="rId11"/>
    <p:sldId id="437" r:id="rId12"/>
    <p:sldId id="429" r:id="rId13"/>
    <p:sldId id="435" r:id="rId14"/>
    <p:sldId id="436" r:id="rId15"/>
    <p:sldId id="434" r:id="rId16"/>
    <p:sldId id="439" r:id="rId17"/>
    <p:sldId id="440" r:id="rId18"/>
    <p:sldId id="441" r:id="rId19"/>
    <p:sldId id="438" r:id="rId20"/>
    <p:sldId id="421" r:id="rId21"/>
    <p:sldId id="427" r:id="rId22"/>
    <p:sldId id="423" r:id="rId23"/>
    <p:sldId id="428" r:id="rId24"/>
    <p:sldId id="432" r:id="rId25"/>
    <p:sldId id="431" r:id="rId26"/>
    <p:sldId id="418" r:id="rId27"/>
    <p:sldId id="433" r:id="rId28"/>
    <p:sldId id="430" r:id="rId29"/>
    <p:sldId id="419" r:id="rId30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1D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16" autoAdjust="0"/>
    <p:restoredTop sz="89123" autoAdjust="0"/>
  </p:normalViewPr>
  <p:slideViewPr>
    <p:cSldViewPr>
      <p:cViewPr varScale="1">
        <p:scale>
          <a:sx n="86" d="100"/>
          <a:sy n="86" d="100"/>
        </p:scale>
        <p:origin x="-59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4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72"/>
    </p:cViewPr>
  </p:sorterViewPr>
  <p:notesViewPr>
    <p:cSldViewPr snapToGrid="0" snapToObjects="1">
      <p:cViewPr>
        <p:scale>
          <a:sx n="100" d="100"/>
          <a:sy n="100" d="100"/>
        </p:scale>
        <p:origin x="-2664" y="488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2EBF3F-0493-4BAA-A8DB-B63AFCD46FE9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4EEEC-2143-480A-9B75-D6A09B8BD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64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160F91-B9F4-44C1-A29E-5D6470838D6E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28570-A238-4228-9102-6BFA6D1FE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7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28570-A238-4228-9102-6BFA6D1FEE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404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28570-A238-4228-9102-6BFA6D1FEED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200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28570-A238-4228-9102-6BFA6D1FEED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20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28570-A238-4228-9102-6BFA6D1FEE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20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28570-A238-4228-9102-6BFA6D1FEE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20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28570-A238-4228-9102-6BFA6D1FEE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20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http://www.elasticsearch.org/download/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28570-A238-4228-9102-6BFA6D1FEE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5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C:\elasticsearch-1.0.1\bin\elasticsearch.bat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28570-A238-4228-9102-6BFA6D1FEE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5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C:\elasticsearch-1.0.1\bin\elasticsearch.bat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28570-A238-4228-9102-6BFA6D1FEE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5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28570-A238-4228-9102-6BFA6D1FEE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20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28570-A238-4228-9102-6BFA6D1FEED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75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01CE6BE5-B160-4C89-B1DA-70CC697FF1C6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F24CE885-EF92-493D-8DAF-5004FEE2B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34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E6BE5-B160-4C89-B1DA-70CC697FF1C6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E885-EF92-493D-8DAF-5004FEE2B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32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01CE6BE5-B160-4C89-B1DA-70CC697FF1C6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F24CE885-EF92-493D-8DAF-5004FEE2B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76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01CE6BE5-B160-4C89-B1DA-70CC697FF1C6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F24CE885-EF92-493D-8DAF-5004FEE2BB4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2852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01CE6BE5-B160-4C89-B1DA-70CC697FF1C6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F24CE885-EF92-493D-8DAF-5004FEE2B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408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E6BE5-B160-4C89-B1DA-70CC697FF1C6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E885-EF92-493D-8DAF-5004FEE2B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891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E6BE5-B160-4C89-B1DA-70CC697FF1C6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E885-EF92-493D-8DAF-5004FEE2B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15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E6BE5-B160-4C89-B1DA-70CC697FF1C6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E885-EF92-493D-8DAF-5004FEE2B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129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01CE6BE5-B160-4C89-B1DA-70CC697FF1C6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F24CE885-EF92-493D-8DAF-5004FEE2B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886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26670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4" descr="ppt support_title-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20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8633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99463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E6BE5-B160-4C89-B1DA-70CC697FF1C6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E885-EF92-493D-8DAF-5004FEE2B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194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2281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rgbClr val="FFFFCC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357752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1816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i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4495800"/>
            <a:ext cx="7772400" cy="762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4801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i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4495800"/>
            <a:ext cx="7772400" cy="762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2857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01CE6BE5-B160-4C89-B1DA-70CC697FF1C6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F24CE885-EF92-493D-8DAF-5004FEE2B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5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E6BE5-B160-4C89-B1DA-70CC697FF1C6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E885-EF92-493D-8DAF-5004FEE2B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54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E6BE5-B160-4C89-B1DA-70CC697FF1C6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E885-EF92-493D-8DAF-5004FEE2B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874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E6BE5-B160-4C89-B1DA-70CC697FF1C6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E885-EF92-493D-8DAF-5004FEE2B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2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E6BE5-B160-4C89-B1DA-70CC697FF1C6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E885-EF92-493D-8DAF-5004FEE2B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82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E6BE5-B160-4C89-B1DA-70CC697FF1C6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E885-EF92-493D-8DAF-5004FEE2B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5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E6BE5-B160-4C89-B1DA-70CC697FF1C6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E885-EF92-493D-8DAF-5004FEE2B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04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E6BE5-B160-4C89-B1DA-70CC697FF1C6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CE885-EF92-493D-8DAF-5004FEE2B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74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64330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hop.oreilly.com/product/0636920028505.do" TargetMode="External"/><Relationship Id="rId2" Type="http://schemas.openxmlformats.org/officeDocument/2006/relationships/hyperlink" Target="http://exploringelasticsearch.com/searching_a_book.html#ch-booksearch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anning.com/hinman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joelabrahamsson.com/extending-aspnet-mvc-music-store-with-elasticsearch/" TargetMode="External"/><Relationship Id="rId2" Type="http://schemas.openxmlformats.org/officeDocument/2006/relationships/hyperlink" Target="http://joelabrahamsson.com/elasticsearch-101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avidjeet/ElasticSearch/" TargetMode="External"/><Relationship Id="rId5" Type="http://schemas.openxmlformats.org/officeDocument/2006/relationships/hyperlink" Target="https://archive.org/details/stackexchange" TargetMode="External"/><Relationship Id="rId4" Type="http://schemas.openxmlformats.org/officeDocument/2006/relationships/hyperlink" Target="http://www.slideshare.net/mastoj/getting-started-with-elasticsearch-and-net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lasticsearch.org/download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://java.com/en/download/index.jsp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 descr="19288-1680x105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3" b="6003"/>
          <a:stretch>
            <a:fillRect/>
          </a:stretch>
        </p:blipFill>
        <p:spPr>
          <a:xfrm>
            <a:off x="0" y="1143000"/>
            <a:ext cx="9144000" cy="502884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1410159"/>
            <a:ext cx="419100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ElasticSearch</a:t>
            </a:r>
            <a:br>
              <a:rPr lang="en-US" sz="3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3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for .NET Developers</a:t>
            </a:r>
            <a:r>
              <a:rPr lang="en-US" sz="2800" b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sz="2800" b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endParaRPr lang="en-US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76200" y="4800600"/>
            <a:ext cx="2743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David Green</a:t>
            </a:r>
            <a:br>
              <a:rPr lang="en-US" sz="24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24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April 16</a:t>
            </a:r>
            <a:r>
              <a:rPr lang="en-US" sz="2400" b="1" baseline="3000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</a:t>
            </a:r>
            <a:r>
              <a:rPr lang="en-US" sz="24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2014</a:t>
            </a:r>
            <a:r>
              <a:rPr lang="en-US" sz="2400" b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sz="2400" b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2044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8400"/>
            <a:ext cx="8534400" cy="1293028"/>
          </a:xfrm>
        </p:spPr>
        <p:txBody>
          <a:bodyPr/>
          <a:lstStyle/>
          <a:p>
            <a:r>
              <a:rPr lang="en-US" b="1" dirty="0"/>
              <a:t>Basic ElasticSearch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74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19200"/>
            <a:ext cx="7010400" cy="528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973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Elasticsearch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136339"/>
            <a:ext cx="7239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 smtClean="0"/>
              <a:t>In </a:t>
            </a:r>
            <a:r>
              <a:rPr lang="en-US" dirty="0"/>
              <a:t>ElasticSearch, a </a:t>
            </a:r>
            <a:r>
              <a:rPr lang="en-US" b="1" dirty="0">
                <a:solidFill>
                  <a:srgbClr val="FFFF00"/>
                </a:solidFill>
              </a:rPr>
              <a:t>Document</a:t>
            </a:r>
            <a:r>
              <a:rPr lang="en-US" dirty="0"/>
              <a:t> is the unit of search and index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dirty="0"/>
              <a:t>An </a:t>
            </a:r>
            <a:r>
              <a:rPr lang="en-US" b="1" dirty="0">
                <a:solidFill>
                  <a:srgbClr val="FFFF00"/>
                </a:solidFill>
              </a:rPr>
              <a:t>index</a:t>
            </a:r>
            <a:r>
              <a:rPr lang="en-US" b="1" dirty="0"/>
              <a:t> consists of one or more Documents, and a Document consists of one or more Fields.</a:t>
            </a:r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 smtClean="0"/>
              <a:t>In </a:t>
            </a:r>
            <a:r>
              <a:rPr lang="en-US" dirty="0"/>
              <a:t>database terminology, a Document corresponds to a table row, and a Field corresponds to a table column.</a:t>
            </a:r>
          </a:p>
        </p:txBody>
      </p:sp>
    </p:spTree>
    <p:extLst>
      <p:ext uri="{BB962C8B-B14F-4D97-AF65-F5344CB8AC3E}">
        <p14:creationId xmlns:p14="http://schemas.microsoft.com/office/powerpoint/2010/main" val="154787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Indexing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787613" y="2133600"/>
            <a:ext cx="7772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endParaRPr lang="en-US" b="1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ElasticSearch is able to achieve fast search responses because, instead of searching the text directly, it searches an index instead.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 smtClean="0"/>
              <a:t>This </a:t>
            </a:r>
            <a:r>
              <a:rPr lang="en-US" dirty="0"/>
              <a:t>is like retrieving pages in a book related to a keyword by scanning the index at the back of a book, as opposed to searching every word of every page of the book.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 smtClean="0"/>
              <a:t>This </a:t>
            </a:r>
            <a:r>
              <a:rPr lang="en-US" dirty="0"/>
              <a:t>type of index is called an </a:t>
            </a:r>
            <a:r>
              <a:rPr lang="en-US" b="1" dirty="0"/>
              <a:t>inverted index</a:t>
            </a:r>
            <a:r>
              <a:rPr lang="en-US" dirty="0"/>
              <a:t>, because it inverts a page-centric data structure (page-&gt;words) to a keyword-centric data structure (word-&gt;pages).</a:t>
            </a:r>
          </a:p>
        </p:txBody>
      </p:sp>
    </p:spTree>
    <p:extLst>
      <p:ext uri="{BB962C8B-B14F-4D97-AF65-F5344CB8AC3E}">
        <p14:creationId xmlns:p14="http://schemas.microsoft.com/office/powerpoint/2010/main" val="283213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819400"/>
            <a:ext cx="7943850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11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B-Tree indexes</a:t>
            </a:r>
            <a:endParaRPr lang="en-US" dirty="0"/>
          </a:p>
        </p:txBody>
      </p:sp>
      <p:pic>
        <p:nvPicPr>
          <p:cNvPr id="3074" name="Picture 2" descr="http://mattfleming.com/files/images/exampl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62200"/>
            <a:ext cx="6934200" cy="3841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329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Inverted indexes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133600"/>
            <a:ext cx="4953000" cy="4536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223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371599"/>
            <a:ext cx="4814297" cy="531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559040" cy="1140628"/>
          </a:xfrm>
        </p:spPr>
        <p:txBody>
          <a:bodyPr/>
          <a:lstStyle/>
          <a:p>
            <a:r>
              <a:rPr lang="en-US" dirty="0" smtClean="0"/>
              <a:t>Inverted indexes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96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DSL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2136339"/>
            <a:ext cx="8229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/>
              <a:t>The Query DSL is ElasticSearch's way of making Lucene's query syntax accessible to users, allowing complex queries to be composed using a JSON syntax</a:t>
            </a:r>
            <a:r>
              <a:rPr lang="en-US" dirty="0" smtClean="0"/>
              <a:t>.</a:t>
            </a:r>
          </a:p>
          <a:p>
            <a:pPr fontAlgn="base"/>
            <a:endParaRPr lang="en-US" dirty="0"/>
          </a:p>
          <a:p>
            <a:pPr fontAlgn="base"/>
            <a:r>
              <a:rPr lang="en-US" dirty="0" smtClean="0"/>
              <a:t>The </a:t>
            </a:r>
            <a:r>
              <a:rPr lang="en-US" dirty="0"/>
              <a:t>main structure of a query is roughly: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733800"/>
            <a:ext cx="817245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023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3488" y="762000"/>
            <a:ext cx="75296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cap="all" dirty="0" smtClean="0">
                <a:latin typeface="+mj-lt"/>
                <a:ea typeface="+mj-ea"/>
                <a:cs typeface="+mj-cs"/>
              </a:rPr>
              <a:t>When To USE ElasticSearch</a:t>
            </a:r>
            <a:endParaRPr lang="en-US" sz="4000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86011" y="572695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828800"/>
            <a:ext cx="802174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As a standalone NoSQL document </a:t>
            </a:r>
            <a:r>
              <a:rPr lang="en-US" sz="2400" dirty="0"/>
              <a:t>d</a:t>
            </a:r>
            <a:r>
              <a:rPr lang="en-US" sz="2400" dirty="0" smtClean="0"/>
              <a:t>atabase. </a:t>
            </a:r>
            <a:br>
              <a:rPr lang="en-US" sz="2400" dirty="0" smtClean="0"/>
            </a:b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Require certain aggregate computations (facets).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Fast/powerful search capability (Lucene).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954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04800"/>
            <a:ext cx="6377940" cy="1293028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15400" cy="48768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</a:rPr>
              <a:t>Introduction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endParaRPr lang="en-US" sz="2800" b="1" dirty="0" smtClean="0"/>
          </a:p>
          <a:p>
            <a:r>
              <a:rPr lang="en-US" sz="2400" dirty="0" smtClean="0"/>
              <a:t>Setup for Windows</a:t>
            </a:r>
            <a:br>
              <a:rPr lang="en-US" sz="2400" dirty="0" smtClean="0"/>
            </a:br>
            <a:r>
              <a:rPr lang="en-US" sz="2400" dirty="0" smtClean="0"/>
              <a:t> </a:t>
            </a:r>
          </a:p>
          <a:p>
            <a:r>
              <a:rPr lang="en-US" sz="2400" dirty="0" smtClean="0"/>
              <a:t>Navigating ElasticSearch using Sense</a:t>
            </a:r>
            <a:br>
              <a:rPr lang="en-US" sz="2400" dirty="0" smtClean="0"/>
            </a:br>
            <a:endParaRPr lang="en-US" sz="2400" dirty="0"/>
          </a:p>
          <a:p>
            <a:r>
              <a:rPr lang="en-US" sz="2400" dirty="0" smtClean="0"/>
              <a:t>ElasticSearch demo – Music Store</a:t>
            </a:r>
          </a:p>
          <a:p>
            <a:pPr lvl="1"/>
            <a:r>
              <a:rPr lang="en-US" dirty="0" smtClean="0"/>
              <a:t>C# NEST driver  (search, facets)</a:t>
            </a:r>
            <a:br>
              <a:rPr lang="en-US" dirty="0" smtClean="0"/>
            </a:br>
            <a:endParaRPr lang="en-US" dirty="0" smtClean="0"/>
          </a:p>
          <a:p>
            <a:r>
              <a:rPr lang="en-US" sz="2400" dirty="0"/>
              <a:t>ElasticSearch demo – </a:t>
            </a:r>
            <a:r>
              <a:rPr lang="en-US" sz="2400" dirty="0" smtClean="0"/>
              <a:t>StackExchange</a:t>
            </a:r>
          </a:p>
          <a:p>
            <a:pPr lvl="1"/>
            <a:r>
              <a:rPr lang="en-US" dirty="0" smtClean="0"/>
              <a:t>Advanced topics (fuzzy search, highlighting)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91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457200"/>
            <a:ext cx="6377940" cy="1293028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7696200" cy="4495800"/>
          </a:xfrm>
        </p:spPr>
        <p:txBody>
          <a:bodyPr>
            <a:noAutofit/>
          </a:bodyPr>
          <a:lstStyle/>
          <a:p>
            <a:r>
              <a:rPr lang="en-US" sz="2400" dirty="0"/>
              <a:t>Introduction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endParaRPr lang="en-US" sz="2800" b="1" dirty="0" smtClean="0"/>
          </a:p>
          <a:p>
            <a:r>
              <a:rPr lang="en-US" sz="2400" dirty="0"/>
              <a:t>Setup for Windows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</a:t>
            </a:r>
          </a:p>
          <a:p>
            <a:r>
              <a:rPr lang="en-US" sz="2400" dirty="0"/>
              <a:t>Navigating ElasticSearch using Sense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  <a:p>
            <a:r>
              <a:rPr lang="en-US" sz="2800" b="1" dirty="0">
                <a:solidFill>
                  <a:srgbClr val="FFFF00"/>
                </a:solidFill>
              </a:rPr>
              <a:t>ElasticSearch demo – Music Store</a:t>
            </a:r>
          </a:p>
          <a:p>
            <a:pPr lvl="1"/>
            <a:r>
              <a:rPr lang="en-US" sz="2800" b="1" dirty="0">
                <a:solidFill>
                  <a:srgbClr val="FFFF00"/>
                </a:solidFill>
              </a:rPr>
              <a:t>C# NEST driver  (search, facets)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sz="2400" dirty="0"/>
              <a:t>ElasticSearch demo – StackExchange</a:t>
            </a:r>
          </a:p>
          <a:p>
            <a:pPr lvl="1"/>
            <a:r>
              <a:rPr lang="en-US" dirty="0"/>
              <a:t>Advanced topics (fuzzy search, highlighting)</a:t>
            </a:r>
          </a:p>
          <a:p>
            <a:pPr marL="0" indent="0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1095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1981200"/>
            <a:ext cx="2971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SQL Server </a:t>
            </a:r>
            <a:r>
              <a:rPr lang="en-US" sz="2400" dirty="0" smtClean="0"/>
              <a:t>CE </a:t>
            </a:r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EF4 </a:t>
            </a:r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MVC </a:t>
            </a:r>
            <a:r>
              <a:rPr lang="en-US" sz="2400" dirty="0"/>
              <a:t>3 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171700" y="457200"/>
            <a:ext cx="6377940" cy="1293028"/>
          </a:xfrm>
        </p:spPr>
        <p:txBody>
          <a:bodyPr/>
          <a:lstStyle/>
          <a:p>
            <a:r>
              <a:rPr lang="en-US" dirty="0" smtClean="0"/>
              <a:t>MUSIC STORE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513702" y="3310592"/>
            <a:ext cx="1447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Album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513702" y="5054906"/>
            <a:ext cx="1447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Genre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934200" y="3310592"/>
            <a:ext cx="1447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Artist</a:t>
            </a:r>
            <a:endParaRPr lang="en-US" dirty="0"/>
          </a:p>
        </p:txBody>
      </p:sp>
      <p:cxnSp>
        <p:nvCxnSpPr>
          <p:cNvPr id="9" name="Straight Connector 8"/>
          <p:cNvCxnSpPr>
            <a:stCxn id="4" idx="3"/>
            <a:endCxn id="7" idx="1"/>
          </p:cNvCxnSpPr>
          <p:nvPr/>
        </p:nvCxnSpPr>
        <p:spPr>
          <a:xfrm>
            <a:off x="5961502" y="3615392"/>
            <a:ext cx="9726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2"/>
            <a:endCxn id="6" idx="0"/>
          </p:cNvCxnSpPr>
          <p:nvPr/>
        </p:nvCxnSpPr>
        <p:spPr>
          <a:xfrm>
            <a:off x="5237602" y="3920192"/>
            <a:ext cx="0" cy="1134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961502" y="3310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621294" y="37276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305461" y="39349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864405" y="468557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94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457200"/>
            <a:ext cx="6377940" cy="1293028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22" y="1905000"/>
            <a:ext cx="8915400" cy="4495800"/>
          </a:xfrm>
        </p:spPr>
        <p:txBody>
          <a:bodyPr>
            <a:noAutofit/>
          </a:bodyPr>
          <a:lstStyle/>
          <a:p>
            <a:r>
              <a:rPr lang="en-US" sz="2400" dirty="0"/>
              <a:t>Introduction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endParaRPr lang="en-US" sz="2800" b="1" dirty="0" smtClean="0"/>
          </a:p>
          <a:p>
            <a:r>
              <a:rPr lang="en-US" sz="2400" dirty="0"/>
              <a:t>Setup for Windows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</a:t>
            </a:r>
          </a:p>
          <a:p>
            <a:r>
              <a:rPr lang="en-US" sz="2400" dirty="0"/>
              <a:t>Navigating ElasticSearch using Sense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  <a:p>
            <a:r>
              <a:rPr lang="en-US" sz="2400" dirty="0"/>
              <a:t>ElasticSearch demo – Music Store</a:t>
            </a:r>
          </a:p>
          <a:p>
            <a:pPr lvl="1"/>
            <a:r>
              <a:rPr lang="en-US" dirty="0"/>
              <a:t>C# NEST driver  (search, facets)</a:t>
            </a:r>
            <a:br>
              <a:rPr lang="en-US" dirty="0"/>
            </a:br>
            <a:endParaRPr lang="en-US" dirty="0"/>
          </a:p>
          <a:p>
            <a:r>
              <a:rPr lang="en-US" sz="2800" b="1" dirty="0">
                <a:solidFill>
                  <a:srgbClr val="FFFF00"/>
                </a:solidFill>
              </a:rPr>
              <a:t>ElasticSearch demo – StackExchange</a:t>
            </a:r>
          </a:p>
          <a:p>
            <a:pPr lvl="1"/>
            <a:r>
              <a:rPr lang="en-US" sz="2800" b="1" dirty="0">
                <a:solidFill>
                  <a:srgbClr val="FFFF00"/>
                </a:solidFill>
              </a:rPr>
              <a:t>Advanced topics (fuzzy search, highlighting)</a:t>
            </a:r>
          </a:p>
          <a:p>
            <a:pPr marL="0" indent="0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075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3962400" y="2971800"/>
            <a:ext cx="4953000" cy="3352800"/>
          </a:xfrm>
          <a:prstGeom prst="rect">
            <a:avLst/>
          </a:prstGeom>
          <a:solidFill>
            <a:srgbClr val="00B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143000" y="2209800"/>
            <a:ext cx="297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MongoDB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MVC </a:t>
            </a:r>
            <a:r>
              <a:rPr lang="en-US" sz="2400" dirty="0"/>
              <a:t>5 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990600" y="609600"/>
            <a:ext cx="7940040" cy="1293028"/>
          </a:xfrm>
        </p:spPr>
        <p:txBody>
          <a:bodyPr/>
          <a:lstStyle/>
          <a:p>
            <a:r>
              <a:rPr lang="en-US" dirty="0" smtClean="0"/>
              <a:t>STACKEXCHANGE - COOKING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513702" y="3310592"/>
            <a:ext cx="1447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513702" y="5054906"/>
            <a:ext cx="1447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Answers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934200" y="3310592"/>
            <a:ext cx="1676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Comments</a:t>
            </a:r>
            <a:endParaRPr lang="en-US" dirty="0"/>
          </a:p>
        </p:txBody>
      </p:sp>
      <p:cxnSp>
        <p:nvCxnSpPr>
          <p:cNvPr id="7" name="Straight Connector 6"/>
          <p:cNvCxnSpPr>
            <a:stCxn id="4" idx="3"/>
            <a:endCxn id="6" idx="1"/>
          </p:cNvCxnSpPr>
          <p:nvPr/>
        </p:nvCxnSpPr>
        <p:spPr>
          <a:xfrm>
            <a:off x="5961502" y="3615392"/>
            <a:ext cx="9726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2"/>
            <a:endCxn id="5" idx="0"/>
          </p:cNvCxnSpPr>
          <p:nvPr/>
        </p:nvCxnSpPr>
        <p:spPr>
          <a:xfrm>
            <a:off x="5237602" y="3920192"/>
            <a:ext cx="0" cy="1134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961502" y="3310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621294" y="372768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05461" y="39349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864405" y="4685574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cxnSp>
        <p:nvCxnSpPr>
          <p:cNvPr id="14" name="Straight Connector 13"/>
          <p:cNvCxnSpPr>
            <a:stCxn id="6" idx="2"/>
            <a:endCxn id="5" idx="3"/>
          </p:cNvCxnSpPr>
          <p:nvPr/>
        </p:nvCxnSpPr>
        <p:spPr>
          <a:xfrm flipH="1">
            <a:off x="5961502" y="3920192"/>
            <a:ext cx="1810898" cy="1439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696200" y="3934904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019800" y="5359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25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171700" y="457200"/>
            <a:ext cx="6377940" cy="1293028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2209800"/>
            <a:ext cx="357181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</a:rPr>
              <a:t>Elasticsearch: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Easy installation</a:t>
            </a:r>
            <a:br>
              <a:rPr lang="en-US" sz="2000" dirty="0" smtClean="0"/>
            </a:b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Awesome search engine</a:t>
            </a:r>
            <a:br>
              <a:rPr lang="en-US" sz="2000" dirty="0" smtClean="0"/>
            </a:b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REST/JSON based QSL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2214282"/>
            <a:ext cx="420980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</a:rPr>
              <a:t>NEST (C# Driver):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Strongly typed client</a:t>
            </a:r>
            <a:br>
              <a:rPr lang="en-US" sz="2000" dirty="0" smtClean="0"/>
            </a:b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Fluent</a:t>
            </a:r>
            <a:br>
              <a:rPr lang="en-US" sz="2000" dirty="0" smtClean="0"/>
            </a:b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Abstraction over Elasticsearch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8065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373972"/>
            <a:ext cx="8305800" cy="988228"/>
          </a:xfrm>
        </p:spPr>
        <p:txBody>
          <a:bodyPr>
            <a:normAutofit/>
          </a:bodyPr>
          <a:lstStyle/>
          <a:p>
            <a:pPr algn="l"/>
            <a:r>
              <a:rPr lang="en-US" sz="2400" cap="none" dirty="0" smtClean="0">
                <a:solidFill>
                  <a:srgbClr val="FFFF00"/>
                </a:solidFill>
              </a:rPr>
              <a:t>Books:</a:t>
            </a:r>
            <a:endParaRPr lang="en-US" sz="2400" cap="none" dirty="0">
              <a:solidFill>
                <a:srgbClr val="FFFF00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990600" y="457200"/>
            <a:ext cx="79400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Reference materials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2286000"/>
            <a:ext cx="877824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exploringelasticsearch.com/searching_a_book.html#ch-booksearch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shop.oreilly.com/product/0636920028505.do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4"/>
              </a:rPr>
              <a:t>http://www.manning.com/hinman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76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373972"/>
            <a:ext cx="8305800" cy="988228"/>
          </a:xfrm>
        </p:spPr>
        <p:txBody>
          <a:bodyPr>
            <a:normAutofit/>
          </a:bodyPr>
          <a:lstStyle/>
          <a:p>
            <a:pPr algn="l"/>
            <a:r>
              <a:rPr lang="en-US" sz="2400" cap="none" dirty="0" smtClean="0">
                <a:solidFill>
                  <a:srgbClr val="FFFF00"/>
                </a:solidFill>
              </a:rPr>
              <a:t>Links:</a:t>
            </a:r>
            <a:endParaRPr lang="en-US" sz="2400" cap="none" dirty="0">
              <a:solidFill>
                <a:srgbClr val="FFFF00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990600" y="457200"/>
            <a:ext cx="79400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Reference materials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2286000"/>
            <a:ext cx="877824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http://elasticsearch.org</a:t>
            </a:r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http://nest.azurewebsites.net/</a:t>
            </a:r>
            <a:endParaRPr lang="en-US" dirty="0" smtClean="0">
              <a:hlinkClick r:id="rId2"/>
            </a:endParaRPr>
          </a:p>
          <a:p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://joelabrahamsson.com/elasticsearch-101/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http://joelabrahamsson.com/extending-aspnet-mvc-music-store-with-elasticsearch/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www.slideshare.net/mastoj/getting-started-with-elasticsearch-and-net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archive.org/details/stackexchange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6"/>
              </a:rPr>
              <a:t>https://github.com/davidjeet/ElasticSearch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62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066800" y="838200"/>
            <a:ext cx="6858000" cy="563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Questions?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57766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borgdotcom.files.wordpress.com/2013/03/viking-longboat-in-vikings-on-history-chann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8370290" cy="4593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>
          <a:xfrm>
            <a:off x="1262743" y="1621971"/>
            <a:ext cx="2286000" cy="163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Thank You!</a:t>
            </a:r>
            <a:br>
              <a:rPr lang="en-US" sz="2000" dirty="0" smtClean="0"/>
            </a:br>
            <a:r>
              <a:rPr lang="en-US" sz="2000" dirty="0" smtClean="0"/>
              <a:t>@davidjeet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1137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457200"/>
            <a:ext cx="6377940" cy="1293028"/>
          </a:xfrm>
        </p:spPr>
        <p:txBody>
          <a:bodyPr/>
          <a:lstStyle/>
          <a:p>
            <a:r>
              <a:rPr lang="en-US" dirty="0" smtClean="0"/>
              <a:t>Why ElasticSearch (for me)?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89" y="1905000"/>
            <a:ext cx="8345311" cy="1066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FFFF00"/>
                </a:solidFill>
              </a:rPr>
              <a:t>A. D. D =&gt; Anger Driven Development</a:t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smtClean="0">
                <a:solidFill>
                  <a:srgbClr val="FFFF00"/>
                </a:solidFill>
              </a:rPr>
              <a:t> </a:t>
            </a:r>
            <a:br>
              <a:rPr lang="en-US" dirty="0" smtClean="0">
                <a:solidFill>
                  <a:srgbClr val="FFFF00"/>
                </a:solidFill>
              </a:rPr>
            </a:br>
            <a:endParaRPr lang="en-US" dirty="0" smtClean="0">
              <a:solidFill>
                <a:srgbClr val="FFFF00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1026" name="Picture 2" descr="http://images.intomobile.com/wp-content/uploads/2011/02/Angry-At-Comput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199" y="2438400"/>
            <a:ext cx="5532501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01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64373"/>
            <a:ext cx="7178040" cy="1293028"/>
          </a:xfrm>
        </p:spPr>
        <p:txBody>
          <a:bodyPr/>
          <a:lstStyle/>
          <a:p>
            <a:r>
              <a:rPr lang="en-US" dirty="0" smtClean="0"/>
              <a:t>What is ElasticSearch?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1219200" y="1878874"/>
            <a:ext cx="2590800" cy="1295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NoSQL Database?</a:t>
            </a:r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1371600" y="3429000"/>
            <a:ext cx="2590800" cy="1295400"/>
          </a:xfrm>
          <a:prstGeom prst="clou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 API?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4491446" y="1896291"/>
            <a:ext cx="2590800" cy="1295400"/>
          </a:xfrm>
          <a:prstGeom prst="cloud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Engine?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7937" y="5181600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Wikipedia</a:t>
            </a:r>
            <a:r>
              <a:rPr lang="en-US" dirty="0" smtClean="0"/>
              <a:t>: ElasticSearch </a:t>
            </a:r>
            <a:r>
              <a:rPr lang="en-US" dirty="0"/>
              <a:t>is a search server based on Lucene. It provides a distributed, multitenant-capable full-text search engine with a RESTful web interface and schema-free JSON documents. </a:t>
            </a:r>
          </a:p>
        </p:txBody>
      </p:sp>
      <p:sp>
        <p:nvSpPr>
          <p:cNvPr id="8" name="Cloud 7"/>
          <p:cNvSpPr/>
          <p:nvPr/>
        </p:nvSpPr>
        <p:spPr>
          <a:xfrm>
            <a:off x="4648200" y="3429000"/>
            <a:ext cx="2590800" cy="1295400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405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457200"/>
            <a:ext cx="6377940" cy="1293028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22" y="1905000"/>
            <a:ext cx="8915400" cy="4495800"/>
          </a:xfrm>
        </p:spPr>
        <p:txBody>
          <a:bodyPr>
            <a:noAutofit/>
          </a:bodyPr>
          <a:lstStyle/>
          <a:p>
            <a:r>
              <a:rPr lang="en-US" sz="2400" dirty="0"/>
              <a:t>Introduction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endParaRPr lang="en-US" sz="2800" b="1" dirty="0" smtClean="0"/>
          </a:p>
          <a:p>
            <a:r>
              <a:rPr lang="en-US" sz="2800" b="1" dirty="0">
                <a:solidFill>
                  <a:srgbClr val="FFFF00"/>
                </a:solidFill>
              </a:rPr>
              <a:t>Setup for Windows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</a:t>
            </a:r>
          </a:p>
          <a:p>
            <a:r>
              <a:rPr lang="en-US" sz="2400" dirty="0" smtClean="0"/>
              <a:t>Navigating ElasticSearch using Sense</a:t>
            </a:r>
            <a:br>
              <a:rPr lang="en-US" sz="2400" dirty="0" smtClean="0"/>
            </a:br>
            <a:endParaRPr lang="en-US" sz="2400" dirty="0"/>
          </a:p>
          <a:p>
            <a:r>
              <a:rPr lang="en-US" sz="2400" dirty="0"/>
              <a:t>ElasticSearch demo – Music Store</a:t>
            </a:r>
          </a:p>
          <a:p>
            <a:pPr lvl="1"/>
            <a:r>
              <a:rPr lang="en-US" dirty="0"/>
              <a:t>C# NEST driver  (search, facets)</a:t>
            </a:r>
            <a:br>
              <a:rPr lang="en-US" dirty="0"/>
            </a:br>
            <a:endParaRPr lang="en-US" dirty="0"/>
          </a:p>
          <a:p>
            <a:r>
              <a:rPr lang="en-US" sz="2400" dirty="0"/>
              <a:t>ElasticSearch demo – StackExchange</a:t>
            </a:r>
          </a:p>
          <a:p>
            <a:pPr lvl="1"/>
            <a:r>
              <a:rPr lang="en-US" dirty="0"/>
              <a:t>Advanced topics (fuzzy search, highlighting</a:t>
            </a:r>
            <a:r>
              <a:rPr lang="en-US" dirty="0" smtClean="0"/>
              <a:t>)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9582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171700" y="457200"/>
            <a:ext cx="6377940" cy="1293028"/>
          </a:xfrm>
        </p:spPr>
        <p:txBody>
          <a:bodyPr/>
          <a:lstStyle/>
          <a:p>
            <a:r>
              <a:rPr lang="en-US" dirty="0" smtClean="0"/>
              <a:t>Windows Setup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1752600"/>
            <a:ext cx="879279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Go to </a:t>
            </a:r>
            <a:r>
              <a:rPr lang="en-US" sz="2000" dirty="0">
                <a:hlinkClick r:id="rId3"/>
              </a:rPr>
              <a:t>http://www.elasticsearch.org/download</a:t>
            </a:r>
            <a:r>
              <a:rPr lang="en-US" sz="2000" dirty="0" smtClean="0">
                <a:hlinkClick r:id="rId3"/>
              </a:rPr>
              <a:t>/</a:t>
            </a: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Download ZIP file and unzip. </a:t>
            </a:r>
            <a:br>
              <a:rPr lang="en-US" sz="2400" dirty="0" smtClean="0"/>
            </a:br>
            <a:r>
              <a:rPr lang="en-US" sz="2400" dirty="0" smtClean="0"/>
              <a:t>I put the contents of the zip file</a:t>
            </a:r>
            <a:br>
              <a:rPr lang="en-US" sz="2400" dirty="0" smtClean="0"/>
            </a:br>
            <a:r>
              <a:rPr lang="en-US" sz="2400" dirty="0" smtClean="0"/>
              <a:t>here </a:t>
            </a:r>
            <a:r>
              <a:rPr lang="en-US" sz="2400" dirty="0" smtClean="0">
                <a:sym typeface="Wingdings" panose="05000000000000000000" pitchFamily="2" charset="2"/>
              </a:rPr>
              <a:t></a:t>
            </a:r>
            <a:br>
              <a:rPr lang="en-US" sz="2400" dirty="0" smtClean="0">
                <a:sym typeface="Wingdings" panose="05000000000000000000" pitchFamily="2" charset="2"/>
              </a:rPr>
            </a:br>
            <a:endParaRPr lang="en-US" sz="2400" dirty="0" smtClean="0"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ym typeface="Wingdings" panose="05000000000000000000" pitchFamily="2" charset="2"/>
              </a:rPr>
              <a:t>Make sure you have JAVA </a:t>
            </a:r>
            <a:br>
              <a:rPr lang="en-US" sz="2400" dirty="0" smtClean="0">
                <a:sym typeface="Wingdings" panose="05000000000000000000" pitchFamily="2" charset="2"/>
              </a:rPr>
            </a:br>
            <a:r>
              <a:rPr lang="en-US" sz="2400" dirty="0" smtClean="0">
                <a:sym typeface="Wingdings" panose="05000000000000000000" pitchFamily="2" charset="2"/>
              </a:rPr>
              <a:t>installed on your machine.</a:t>
            </a:r>
            <a:br>
              <a:rPr lang="en-US" sz="2400" dirty="0" smtClean="0">
                <a:sym typeface="Wingdings" panose="05000000000000000000" pitchFamily="2" charset="2"/>
              </a:rPr>
            </a:br>
            <a:r>
              <a:rPr lang="en-US" sz="2400" dirty="0" smtClean="0">
                <a:sym typeface="Wingdings" panose="05000000000000000000" pitchFamily="2" charset="2"/>
              </a:rPr>
              <a:t/>
            </a:r>
            <a:br>
              <a:rPr lang="en-US" sz="2400" dirty="0" smtClean="0">
                <a:sym typeface="Wingdings" panose="05000000000000000000" pitchFamily="2" charset="2"/>
              </a:rPr>
            </a:br>
            <a:r>
              <a:rPr lang="en-US" sz="2400" dirty="0" smtClean="0">
                <a:sym typeface="Wingdings" panose="05000000000000000000" pitchFamily="2" charset="2"/>
              </a:rPr>
              <a:t>If not, get it from here and</a:t>
            </a:r>
            <a:br>
              <a:rPr lang="en-US" sz="2400" dirty="0" smtClean="0">
                <a:sym typeface="Wingdings" panose="05000000000000000000" pitchFamily="2" charset="2"/>
              </a:rPr>
            </a:br>
            <a:r>
              <a:rPr lang="en-US" sz="2400" dirty="0" smtClean="0">
                <a:sym typeface="Wingdings" panose="05000000000000000000" pitchFamily="2" charset="2"/>
              </a:rPr>
              <a:t>follow </a:t>
            </a:r>
            <a:r>
              <a:rPr lang="en-US" sz="2400" dirty="0">
                <a:sym typeface="Wingdings" panose="05000000000000000000" pitchFamily="2" charset="2"/>
              </a:rPr>
              <a:t>the </a:t>
            </a:r>
            <a:r>
              <a:rPr lang="en-US" sz="2400" dirty="0" smtClean="0">
                <a:sym typeface="Wingdings" panose="05000000000000000000" pitchFamily="2" charset="2"/>
              </a:rPr>
              <a:t>instructions </a:t>
            </a:r>
            <a:r>
              <a:rPr lang="en-US" sz="2000" dirty="0" smtClean="0">
                <a:sym typeface="Wingdings" panose="05000000000000000000" pitchFamily="2" charset="2"/>
                <a:hlinkClick r:id="rId4"/>
              </a:rPr>
              <a:t>http</a:t>
            </a:r>
            <a:r>
              <a:rPr lang="en-US" sz="2000" dirty="0">
                <a:sym typeface="Wingdings" panose="05000000000000000000" pitchFamily="2" charset="2"/>
                <a:hlinkClick r:id="rId4"/>
              </a:rPr>
              <a:t>://</a:t>
            </a:r>
            <a:r>
              <a:rPr lang="en-US" sz="2000" dirty="0" smtClean="0">
                <a:sym typeface="Wingdings" panose="05000000000000000000" pitchFamily="2" charset="2"/>
                <a:hlinkClick r:id="rId4"/>
              </a:rPr>
              <a:t>java.com/en/download/index.jsp</a:t>
            </a:r>
            <a:r>
              <a:rPr lang="en-US" sz="2400" dirty="0" smtClean="0">
                <a:sym typeface="Wingdings" panose="05000000000000000000" pitchFamily="2" charset="2"/>
              </a:rPr>
              <a:t/>
            </a:r>
            <a:br>
              <a:rPr lang="en-US" sz="2400" dirty="0" smtClean="0">
                <a:sym typeface="Wingdings" panose="05000000000000000000" pitchFamily="2" charset="2"/>
              </a:rPr>
            </a:br>
            <a:endParaRPr lang="en-US" sz="2400" dirty="0" smtClean="0"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438400"/>
            <a:ext cx="3709391" cy="2811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005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171700" y="457200"/>
            <a:ext cx="6377940" cy="1293028"/>
          </a:xfrm>
        </p:spPr>
        <p:txBody>
          <a:bodyPr/>
          <a:lstStyle/>
          <a:p>
            <a:r>
              <a:rPr lang="en-US" dirty="0" smtClean="0"/>
              <a:t>Windows Setup CONT.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1109" y="1905000"/>
            <a:ext cx="482215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4. Set the </a:t>
            </a:r>
            <a:r>
              <a:rPr lang="en-US" sz="2400" b="1" dirty="0" smtClean="0"/>
              <a:t>JAVA_HOME</a:t>
            </a:r>
            <a:r>
              <a:rPr lang="en-US" sz="2400" dirty="0" smtClean="0"/>
              <a:t> variable</a:t>
            </a:r>
            <a:br>
              <a:rPr lang="en-US" sz="2400" dirty="0" smtClean="0"/>
            </a:br>
            <a:r>
              <a:rPr lang="en-US" sz="2400" dirty="0" smtClean="0"/>
              <a:t>to point to your </a:t>
            </a:r>
            <a:r>
              <a:rPr lang="en-US" sz="2400" dirty="0" smtClean="0">
                <a:solidFill>
                  <a:srgbClr val="FFFF00"/>
                </a:solidFill>
              </a:rPr>
              <a:t>jre7</a:t>
            </a:r>
            <a:r>
              <a:rPr lang="en-US" sz="2400" dirty="0" smtClean="0"/>
              <a:t> folder.</a:t>
            </a:r>
            <a:r>
              <a:rPr lang="en-US" sz="2400" dirty="0" smtClean="0">
                <a:sym typeface="Wingdings" panose="05000000000000000000" pitchFamily="2" charset="2"/>
              </a:rPr>
              <a:t/>
            </a:r>
            <a:br>
              <a:rPr lang="en-US" sz="2400" dirty="0" smtClean="0">
                <a:sym typeface="Wingdings" panose="05000000000000000000" pitchFamily="2" charset="2"/>
              </a:rPr>
            </a:br>
            <a:r>
              <a:rPr lang="en-US" sz="2400" dirty="0" smtClean="0">
                <a:sym typeface="Wingdings" panose="05000000000000000000" pitchFamily="2" charset="2"/>
              </a:rPr>
              <a:t/>
            </a:r>
            <a:br>
              <a:rPr lang="en-US" sz="2400" dirty="0" smtClean="0">
                <a:sym typeface="Wingdings" panose="05000000000000000000" pitchFamily="2" charset="2"/>
              </a:rPr>
            </a:br>
            <a:r>
              <a:rPr lang="en-US" sz="2400" dirty="0" smtClean="0">
                <a:sym typeface="Wingdings" panose="05000000000000000000" pitchFamily="2" charset="2"/>
              </a:rPr>
              <a:t>Right click “My Computer”</a:t>
            </a:r>
            <a:br>
              <a:rPr lang="en-US" sz="2400" dirty="0" smtClean="0">
                <a:sym typeface="Wingdings" panose="05000000000000000000" pitchFamily="2" charset="2"/>
              </a:rPr>
            </a:br>
            <a:r>
              <a:rPr lang="en-US" sz="2400" dirty="0" smtClean="0">
                <a:sym typeface="Wingdings" panose="05000000000000000000" pitchFamily="2" charset="2"/>
              </a:rPr>
              <a:t>Properties </a:t>
            </a:r>
            <a:br>
              <a:rPr lang="en-US" sz="2400" dirty="0" smtClean="0">
                <a:sym typeface="Wingdings" panose="05000000000000000000" pitchFamily="2" charset="2"/>
              </a:rPr>
            </a:br>
            <a:r>
              <a:rPr lang="en-US" sz="2400" dirty="0" smtClean="0">
                <a:sym typeface="Wingdings" panose="05000000000000000000" pitchFamily="2" charset="2"/>
              </a:rPr>
              <a:t> Advanced Settings </a:t>
            </a:r>
            <a:br>
              <a:rPr lang="en-US" sz="2400" dirty="0" smtClean="0">
                <a:sym typeface="Wingdings" panose="05000000000000000000" pitchFamily="2" charset="2"/>
              </a:rPr>
            </a:br>
            <a:r>
              <a:rPr lang="en-US" sz="2400" dirty="0" smtClean="0">
                <a:sym typeface="Wingdings" panose="05000000000000000000" pitchFamily="2" charset="2"/>
              </a:rPr>
              <a:t> System variables</a:t>
            </a:r>
            <a:br>
              <a:rPr lang="en-US" sz="2400" dirty="0" smtClean="0">
                <a:sym typeface="Wingdings" panose="05000000000000000000" pitchFamily="2" charset="2"/>
              </a:rPr>
            </a:br>
            <a:r>
              <a:rPr lang="en-US" sz="2400" dirty="0" smtClean="0">
                <a:sym typeface="Wingdings" panose="05000000000000000000" pitchFamily="2" charset="2"/>
              </a:rPr>
              <a:t/>
            </a:r>
            <a:br>
              <a:rPr lang="en-US" sz="2400" dirty="0" smtClean="0">
                <a:sym typeface="Wingdings" panose="05000000000000000000" pitchFamily="2" charset="2"/>
              </a:rPr>
            </a:br>
            <a:r>
              <a:rPr lang="en-US" sz="2400" dirty="0" smtClean="0">
                <a:sym typeface="Wingdings" panose="05000000000000000000" pitchFamily="2" charset="2"/>
              </a:rPr>
              <a:t>Click “New…” button and add</a:t>
            </a:r>
            <a:br>
              <a:rPr lang="en-US" sz="2400" dirty="0" smtClean="0">
                <a:sym typeface="Wingdings" panose="05000000000000000000" pitchFamily="2" charset="2"/>
              </a:rPr>
            </a:br>
            <a:r>
              <a:rPr lang="en-US" sz="2400" dirty="0" smtClean="0">
                <a:sym typeface="Wingdings" panose="05000000000000000000" pitchFamily="2" charset="2"/>
              </a:rPr>
              <a:t>the full jre7 folder path.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1905000"/>
            <a:ext cx="3572088" cy="4266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699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171700" y="457200"/>
            <a:ext cx="6377940" cy="1293028"/>
          </a:xfrm>
        </p:spPr>
        <p:txBody>
          <a:bodyPr/>
          <a:lstStyle/>
          <a:p>
            <a:r>
              <a:rPr lang="en-US" dirty="0" smtClean="0"/>
              <a:t>Windows Setup CONT.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5463" y="1676400"/>
            <a:ext cx="5134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Wingdings" panose="05000000000000000000" pitchFamily="2" charset="2"/>
              </a:rPr>
              <a:t>5. From Windows Explorer launch:</a:t>
            </a:r>
            <a:br>
              <a:rPr lang="en-US" sz="2400" dirty="0" smtClean="0">
                <a:sym typeface="Wingdings" panose="05000000000000000000" pitchFamily="2" charset="2"/>
              </a:rPr>
            </a:br>
            <a:r>
              <a:rPr lang="en-US" sz="2400" i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elasticsearch.bat</a:t>
            </a:r>
            <a:endParaRPr lang="en-US" sz="2400" dirty="0" smtClean="0">
              <a:sym typeface="Wingdings" panose="05000000000000000000" pitchFamily="2" charset="2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819400"/>
            <a:ext cx="450788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297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457200"/>
            <a:ext cx="6377940" cy="1293028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7924800" cy="4495800"/>
          </a:xfrm>
        </p:spPr>
        <p:txBody>
          <a:bodyPr>
            <a:noAutofit/>
          </a:bodyPr>
          <a:lstStyle/>
          <a:p>
            <a:r>
              <a:rPr lang="en-US" sz="2400" dirty="0"/>
              <a:t>Introduction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endParaRPr lang="en-US" sz="2800" b="1" dirty="0" smtClean="0"/>
          </a:p>
          <a:p>
            <a:r>
              <a:rPr lang="en-US" sz="2400" dirty="0"/>
              <a:t>Setup for Windows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</a:t>
            </a:r>
          </a:p>
          <a:p>
            <a:r>
              <a:rPr lang="en-US" sz="2800" b="1" dirty="0">
                <a:solidFill>
                  <a:srgbClr val="FFFF00"/>
                </a:solidFill>
              </a:rPr>
              <a:t>Navigating ElasticSearch using Sense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  <a:p>
            <a:r>
              <a:rPr lang="en-US" sz="2400" dirty="0"/>
              <a:t>ElasticSearch demo – Music Store</a:t>
            </a:r>
          </a:p>
          <a:p>
            <a:pPr lvl="1"/>
            <a:r>
              <a:rPr lang="en-US" dirty="0"/>
              <a:t>C# NEST driver  (search, facets)</a:t>
            </a:r>
            <a:br>
              <a:rPr lang="en-US" dirty="0"/>
            </a:br>
            <a:endParaRPr lang="en-US" dirty="0"/>
          </a:p>
          <a:p>
            <a:r>
              <a:rPr lang="en-US" sz="2400" dirty="0"/>
              <a:t>ElasticSearch demo – StackExchange</a:t>
            </a:r>
          </a:p>
          <a:p>
            <a:pPr lvl="1"/>
            <a:r>
              <a:rPr lang="en-US" dirty="0"/>
              <a:t>Advanced topics (fuzzy search, highlighting</a:t>
            </a:r>
            <a:r>
              <a:rPr lang="en-US" dirty="0" smtClean="0"/>
              <a:t>)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2277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who-what-when">
  <a:themeElements>
    <a:clrScheme name="Custom 3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 Trail]]</Template>
  <TotalTime>45045</TotalTime>
  <Words>351</Words>
  <Application>Microsoft Office PowerPoint</Application>
  <PresentationFormat>On-screen Show (4:3)</PresentationFormat>
  <Paragraphs>165</Paragraphs>
  <Slides>28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Vapor Trail</vt:lpstr>
      <vt:lpstr>who-what-when</vt:lpstr>
      <vt:lpstr>PowerPoint Presentation</vt:lpstr>
      <vt:lpstr>Agenda</vt:lpstr>
      <vt:lpstr>Why ElasticSearch (for me)?</vt:lpstr>
      <vt:lpstr>What is ElasticSearch?</vt:lpstr>
      <vt:lpstr>Agenda</vt:lpstr>
      <vt:lpstr>Windows Setup</vt:lpstr>
      <vt:lpstr>Windows Setup CONT.</vt:lpstr>
      <vt:lpstr>Windows Setup CONT.</vt:lpstr>
      <vt:lpstr>Agenda</vt:lpstr>
      <vt:lpstr>Basic ElasticSearch Concepts</vt:lpstr>
      <vt:lpstr>PowerPoint Presentation</vt:lpstr>
      <vt:lpstr>Elasticsearch</vt:lpstr>
      <vt:lpstr>Indexing</vt:lpstr>
      <vt:lpstr>Indexing</vt:lpstr>
      <vt:lpstr>B-Tree indexes</vt:lpstr>
      <vt:lpstr>Inverted indexes</vt:lpstr>
      <vt:lpstr>Inverted indexes Example</vt:lpstr>
      <vt:lpstr>Query DSL</vt:lpstr>
      <vt:lpstr>PowerPoint Presentation</vt:lpstr>
      <vt:lpstr>Agenda</vt:lpstr>
      <vt:lpstr>MUSIC STORE</vt:lpstr>
      <vt:lpstr>Agenda</vt:lpstr>
      <vt:lpstr>STACKEXCHANGE - COOKING</vt:lpstr>
      <vt:lpstr>Summary</vt:lpstr>
      <vt:lpstr>Books:</vt:lpstr>
      <vt:lpstr>Links: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RavenDB</dc:title>
  <dc:creator>Green, David</dc:creator>
  <cp:lastModifiedBy>David Green</cp:lastModifiedBy>
  <cp:revision>619</cp:revision>
  <cp:lastPrinted>2012-05-04T18:44:34Z</cp:lastPrinted>
  <dcterms:created xsi:type="dcterms:W3CDTF">2012-04-13T15:40:34Z</dcterms:created>
  <dcterms:modified xsi:type="dcterms:W3CDTF">2014-04-17T18:02:30Z</dcterms:modified>
</cp:coreProperties>
</file>