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0"/>
  </p:notesMasterIdLst>
  <p:sldIdLst>
    <p:sldId id="302" r:id="rId2"/>
    <p:sldId id="258" r:id="rId3"/>
    <p:sldId id="259" r:id="rId4"/>
    <p:sldId id="256" r:id="rId5"/>
    <p:sldId id="317" r:id="rId6"/>
    <p:sldId id="260" r:id="rId7"/>
    <p:sldId id="303" r:id="rId8"/>
    <p:sldId id="305" r:id="rId9"/>
    <p:sldId id="306" r:id="rId10"/>
    <p:sldId id="322" r:id="rId11"/>
    <p:sldId id="304" r:id="rId12"/>
    <p:sldId id="308" r:id="rId13"/>
    <p:sldId id="309" r:id="rId14"/>
    <p:sldId id="310" r:id="rId15"/>
    <p:sldId id="311" r:id="rId16"/>
    <p:sldId id="312" r:id="rId17"/>
    <p:sldId id="263" r:id="rId18"/>
    <p:sldId id="318" r:id="rId19"/>
    <p:sldId id="301" r:id="rId20"/>
    <p:sldId id="264" r:id="rId21"/>
    <p:sldId id="267" r:id="rId22"/>
    <p:sldId id="270" r:id="rId23"/>
    <p:sldId id="320" r:id="rId24"/>
    <p:sldId id="276" r:id="rId25"/>
    <p:sldId id="324" r:id="rId26"/>
    <p:sldId id="271" r:id="rId27"/>
    <p:sldId id="332" r:id="rId28"/>
    <p:sldId id="333" r:id="rId29"/>
    <p:sldId id="334" r:id="rId30"/>
    <p:sldId id="323" r:id="rId31"/>
    <p:sldId id="307" r:id="rId32"/>
    <p:sldId id="328" r:id="rId33"/>
    <p:sldId id="278" r:id="rId34"/>
    <p:sldId id="321" r:id="rId35"/>
    <p:sldId id="282" r:id="rId36"/>
    <p:sldId id="284" r:id="rId37"/>
    <p:sldId id="285" r:id="rId38"/>
    <p:sldId id="286" r:id="rId39"/>
    <p:sldId id="287" r:id="rId40"/>
    <p:sldId id="290" r:id="rId41"/>
    <p:sldId id="329" r:id="rId42"/>
    <p:sldId id="292" r:id="rId43"/>
    <p:sldId id="331" r:id="rId44"/>
    <p:sldId id="326" r:id="rId45"/>
    <p:sldId id="327" r:id="rId46"/>
    <p:sldId id="316" r:id="rId47"/>
    <p:sldId id="330" r:id="rId48"/>
    <p:sldId id="29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3A8ED3-545A-405F-ADB4-4CCF6DAC60E2}">
          <p14:sldIdLst>
            <p14:sldId id="302"/>
            <p14:sldId id="258"/>
            <p14:sldId id="259"/>
            <p14:sldId id="256"/>
          </p14:sldIdLst>
        </p14:section>
        <p14:section name="What/Why Elasticsearch" id="{FEDD10DD-80C6-47ED-B099-5CC2D6884186}">
          <p14:sldIdLst>
            <p14:sldId id="317"/>
            <p14:sldId id="260"/>
            <p14:sldId id="303"/>
            <p14:sldId id="305"/>
            <p14:sldId id="306"/>
            <p14:sldId id="322"/>
            <p14:sldId id="304"/>
            <p14:sldId id="308"/>
            <p14:sldId id="309"/>
            <p14:sldId id="310"/>
            <p14:sldId id="311"/>
            <p14:sldId id="312"/>
            <p14:sldId id="263"/>
          </p14:sldIdLst>
        </p14:section>
        <p14:section name="Quick Start" id="{F24A8A64-D6B2-4AA7-81F9-F0C7F37825F4}">
          <p14:sldIdLst>
            <p14:sldId id="318"/>
            <p14:sldId id="301"/>
            <p14:sldId id="264"/>
            <p14:sldId id="267"/>
            <p14:sldId id="270"/>
            <p14:sldId id="320"/>
            <p14:sldId id="276"/>
            <p14:sldId id="324"/>
            <p14:sldId id="271"/>
            <p14:sldId id="332"/>
            <p14:sldId id="333"/>
            <p14:sldId id="334"/>
            <p14:sldId id="323"/>
            <p14:sldId id="307"/>
            <p14:sldId id="328"/>
          </p14:sldIdLst>
        </p14:section>
        <p14:section name="Elasticsearch Deep Dive" id="{2753B152-C7B3-4346-A7FA-2D3943E6478A}">
          <p14:sldIdLst>
            <p14:sldId id="278"/>
            <p14:sldId id="321"/>
            <p14:sldId id="282"/>
            <p14:sldId id="284"/>
            <p14:sldId id="285"/>
            <p14:sldId id="286"/>
            <p14:sldId id="287"/>
            <p14:sldId id="290"/>
          </p14:sldIdLst>
        </p14:section>
        <p14:section name="Closing Thoughts &amp; Summary" id="{10D40F14-5122-4527-B62F-47970F5710B8}">
          <p14:sldIdLst>
            <p14:sldId id="329"/>
            <p14:sldId id="292"/>
            <p14:sldId id="331"/>
            <p14:sldId id="326"/>
            <p14:sldId id="327"/>
            <p14:sldId id="316"/>
            <p14:sldId id="33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0AED-7330-4A36-8503-3FCCDDE40A1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8DC4-A87B-4845-91BC-A8DEEA9A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to understand</a:t>
            </a:r>
            <a:r>
              <a:rPr lang="en-US" baseline="0" dirty="0"/>
              <a:t> here is that w/ PAAS your logical and physical layout are the same. For non-PAAS its more complex. But typically you pay a price in terms of $$$ and flexibility with PAAS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Purposefully</a:t>
            </a:r>
            <a:r>
              <a:rPr lang="en-US" baseline="0" dirty="0"/>
              <a:t> </a:t>
            </a:r>
            <a:r>
              <a:rPr lang="en-US" baseline="0"/>
              <a:t>want to cover partition tolerance in a later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402777"/>
            <a:ext cx="11151917" cy="747897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70526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solidFill>
                  <a:schemeClr val="bg1"/>
                </a:soli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-1" y="6574428"/>
            <a:ext cx="12192000" cy="28357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24708" y="113218"/>
            <a:ext cx="1478140" cy="74035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1" y="1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92050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AC07-D6EE-4AEA-86E0-00B9C28D6FF8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1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diawiki.org/wiki/Fulltext_search_engin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601/app/sense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?pretty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1.7/search-request-scrol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abctalks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344" y="3810000"/>
            <a:ext cx="3173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>
                <a:solidFill>
                  <a:prstClr val="black">
                    <a:alpha val="60000"/>
                  </a:prstClr>
                </a:solidFill>
              </a:rPr>
              <a:t>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8325" y="3810000"/>
            <a:ext cx="3097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>
                <a:solidFill>
                  <a:prstClr val="white">
                    <a:alpha val="60000"/>
                  </a:prstClr>
                </a:solidFill>
              </a:rPr>
              <a:t>elastic</a:t>
            </a:r>
          </a:p>
        </p:txBody>
      </p:sp>
    </p:spTree>
    <p:extLst>
      <p:ext uri="{BB962C8B-B14F-4D97-AF65-F5344CB8AC3E}">
        <p14:creationId xmlns:p14="http://schemas.microsoft.com/office/powerpoint/2010/main" val="11678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224 -4.44444E-6 L 1.07527 -4.44444E-6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7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8151 -4.44444E-6 L -1.03034 -4.44444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8856"/>
            <a:ext cx="7178040" cy="1015663"/>
          </a:xfrm>
        </p:spPr>
        <p:txBody>
          <a:bodyPr/>
          <a:lstStyle/>
          <a:p>
            <a:r>
              <a:rPr lang="en-US" dirty="0"/>
              <a:t>What is Elasticsearch?</a:t>
            </a:r>
          </a:p>
        </p:txBody>
      </p:sp>
      <p:sp>
        <p:nvSpPr>
          <p:cNvPr id="4" name="Cloud 3"/>
          <p:cNvSpPr/>
          <p:nvPr/>
        </p:nvSpPr>
        <p:spPr>
          <a:xfrm>
            <a:off x="1564048" y="1096412"/>
            <a:ext cx="3073685" cy="1602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NoSQL Database</a:t>
            </a:r>
          </a:p>
        </p:txBody>
      </p:sp>
      <p:sp>
        <p:nvSpPr>
          <p:cNvPr id="5" name="Cloud 4"/>
          <p:cNvSpPr/>
          <p:nvPr/>
        </p:nvSpPr>
        <p:spPr>
          <a:xfrm>
            <a:off x="1398138" y="3087319"/>
            <a:ext cx="2907587" cy="155012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REST API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6648539" y="1096412"/>
            <a:ext cx="3827198" cy="1619745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Full Text Search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292" y="4910119"/>
            <a:ext cx="11914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Wikipedia</a:t>
            </a:r>
            <a:r>
              <a:rPr lang="en-US" sz="3200" dirty="0"/>
              <a:t>: Elasticsearch is a search server based on Lucene. It provides a distributed, multitenant-capable full-text search engine with a RESTful web interface and schema-free JSON documents. </a:t>
            </a:r>
          </a:p>
        </p:txBody>
      </p:sp>
      <p:sp>
        <p:nvSpPr>
          <p:cNvPr id="8" name="Cloud 7"/>
          <p:cNvSpPr/>
          <p:nvPr/>
        </p:nvSpPr>
        <p:spPr>
          <a:xfrm>
            <a:off x="6789143" y="3223656"/>
            <a:ext cx="2797138" cy="155012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Distributed</a:t>
            </a:r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5192230" y="2374767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Elasticsearch is…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9" y="239473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full-text search engine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04" y="38305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NoSQL</a:t>
            </a:r>
            <a:r>
              <a:rPr lang="en-US" sz="4000" dirty="0">
                <a:latin typeface="Myriad Pro Light" panose="020B0603030403020204" pitchFamily="34" charset="0"/>
              </a:rPr>
              <a:t> full-text search engine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04" y="1453415"/>
            <a:ext cx="912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Myriad Pro Light" panose="020B0603030403020204" pitchFamily="34" charset="0"/>
              </a:rPr>
              <a:t>Specifically, it’s a NoSQL </a:t>
            </a:r>
            <a: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  <a:t>Document Database</a:t>
            </a:r>
          </a:p>
        </p:txBody>
      </p:sp>
      <p:pic>
        <p:nvPicPr>
          <p:cNvPr id="1026" name="Picture 2" descr="http://dataconomy.com/wp-content/uploads/2014/07/SQL-vs.-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64" y="2285114"/>
            <a:ext cx="7709891" cy="44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46" y="222412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full-text search engine</a:t>
            </a:r>
            <a:r>
              <a:rPr lang="en-US" sz="4000" dirty="0">
                <a:latin typeface="Myriad Pro Light" panose="020B0603030403020204" pitchFamily="34" charset="0"/>
              </a:rPr>
              <a:t>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162" y="1269935"/>
            <a:ext cx="49570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  <a:t>Definition: </a:t>
            </a:r>
            <a:b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</a:br>
            <a:r>
              <a:rPr lang="en-US" sz="3600" dirty="0">
                <a:latin typeface="Myriad Pro Light" panose="020B0603030403020204" pitchFamily="34" charset="0"/>
              </a:rPr>
              <a:t>A search that </a:t>
            </a:r>
            <a:r>
              <a:rPr lang="en-US" sz="3600" u="sng" dirty="0">
                <a:latin typeface="Myriad Pro Light" panose="020B0603030403020204" pitchFamily="34" charset="0"/>
              </a:rPr>
              <a:t>compares every word </a:t>
            </a:r>
            <a:r>
              <a:rPr lang="en-US" sz="3600" dirty="0">
                <a:latin typeface="Myriad Pro Light" panose="020B0603030403020204" pitchFamily="34" charset="0"/>
              </a:rPr>
              <a:t>in a document, as opposed to searching an abstract or a set of keywords associated with the document using an </a:t>
            </a:r>
            <a:r>
              <a:rPr lang="en-US" sz="3600" b="1" dirty="0">
                <a:solidFill>
                  <a:srgbClr val="00B0F0"/>
                </a:solidFill>
                <a:latin typeface="Myriad Pro Light" panose="020B0603030403020204" pitchFamily="34" charset="0"/>
              </a:rPr>
              <a:t>inverted index</a:t>
            </a:r>
            <a:r>
              <a:rPr lang="en-US" sz="3600" dirty="0">
                <a:latin typeface="Myriad Pro Light" panose="020B0603030403020204" pitchFamily="34" charset="0"/>
              </a:rPr>
              <a:t>. </a:t>
            </a:r>
            <a:endParaRPr lang="en-US" sz="3600" dirty="0">
              <a:solidFill>
                <a:srgbClr val="FFFF00"/>
              </a:solidFill>
              <a:latin typeface="Myriad Pro Light" panose="020B0603030403020204" pitchFamily="34" charset="0"/>
            </a:endParaRPr>
          </a:p>
        </p:txBody>
      </p:sp>
      <p:pic>
        <p:nvPicPr>
          <p:cNvPr id="9" name="Picture 2" descr="http://static1.1.sqspcdn.com/static/f/908699/13206421/1310692500070/fig1.gif?token=zYTOCELPh5UWmXdfjl%2BKxXMl9nc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28" y="1292774"/>
            <a:ext cx="6757415" cy="50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/>
          </p:cNvPr>
          <p:cNvSpPr/>
          <p:nvPr/>
        </p:nvSpPr>
        <p:spPr>
          <a:xfrm>
            <a:off x="1491916" y="6263944"/>
            <a:ext cx="739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</a:rPr>
              <a:t>https://www.mediawiki.org/wiki/Fulltext_search_engines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6" y="1224788"/>
            <a:ext cx="8710864" cy="5039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41" y="3706232"/>
            <a:ext cx="1666875" cy="1666875"/>
          </a:xfrm>
          <a:prstGeom prst="rect">
            <a:avLst/>
          </a:prstGeom>
        </p:spPr>
      </p:pic>
      <p:pic>
        <p:nvPicPr>
          <p:cNvPr id="3076" name="Picture 4" descr="http://apachecon.com/2006/EU/konferenzen/input3/bilder/14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94" y="3819462"/>
            <a:ext cx="1146251" cy="14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3262" y="3489347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Shay Bannon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3423" y="3450129"/>
            <a:ext cx="1371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Yonik Seeley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98846" y="222412"/>
            <a:ext cx="11771697" cy="107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full-text search engine</a:t>
            </a:r>
            <a:r>
              <a:rPr lang="en-US" sz="4000" dirty="0">
                <a:latin typeface="Myriad Pro Light" panose="020B0603030403020204" pitchFamily="34" charset="0"/>
              </a:rPr>
              <a:t>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04" y="38305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full-text search engine  based on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Lucene</a:t>
            </a:r>
            <a:r>
              <a:rPr lang="en-US" sz="4000" dirty="0">
                <a:latin typeface="Myriad Pro Light" panose="020B0603030403020204" pitchFamily="34" charset="0"/>
              </a:rPr>
              <a:t>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1896176"/>
            <a:ext cx="11903319" cy="41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246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Other Elasticsearch Quick Facts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8228" y="2143036"/>
            <a:ext cx="8878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First public release version v0.4 in February 2010.</a:t>
            </a:r>
          </a:p>
          <a:p>
            <a:endParaRPr lang="en-US" sz="3200" dirty="0">
              <a:latin typeface="Myriad Pro Light" panose="020B0603030403020204" pitchFamily="34" charset="0"/>
              <a:sym typeface="Wingdings" pitchFamily="2" charset="2"/>
            </a:endParaRPr>
          </a:p>
          <a:p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Developed in Java, so inherently cross-platform.</a:t>
            </a:r>
          </a:p>
        </p:txBody>
      </p:sp>
    </p:spTree>
    <p:extLst>
      <p:ext uri="{BB962C8B-B14F-4D97-AF65-F5344CB8AC3E}">
        <p14:creationId xmlns:p14="http://schemas.microsoft.com/office/powerpoint/2010/main" val="1852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390" y="129222"/>
            <a:ext cx="6286500" cy="1325563"/>
          </a:xfrm>
        </p:spPr>
        <p:txBody>
          <a:bodyPr/>
          <a:lstStyle/>
          <a:p>
            <a:r>
              <a:rPr lang="en-US" dirty="0">
                <a:latin typeface="Myriad Pro" panose="020B0503030403020204" pitchFamily="34" charset="0"/>
              </a:rPr>
              <a:t>Who uses Elasticsearch?</a:t>
            </a:r>
          </a:p>
        </p:txBody>
      </p:sp>
      <p:pic>
        <p:nvPicPr>
          <p:cNvPr id="3076" name="Picture 4" descr="http://assets.fontsinuse.com/static/use-media-items/19/18221/full-800x371/5670304e/Netflix_Web_Logo.png?resolution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65" y="3750337"/>
            <a:ext cx="2057073" cy="9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sign-guidelines.web.cern.ch/sites/design-guidelines.web.cern.ch/files/u6/CERN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5" y="5104515"/>
            <a:ext cx="1408604" cy="14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c/c4/Wikimedia_Foundation_RGB_logo_with_text.svg/400px-Wikimedia_Foundation_RGB_logo_with_tex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63" y="3199696"/>
            <a:ext cx="1850056" cy="18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nb9-stumbleupon.netdna-ssl.com/ZiDUaFpKVXBnkV_a8IZis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4" y="5678617"/>
            <a:ext cx="2500997" cy="6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upload.wikimedia.org/wikipedia/commons/4/42/Firefox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65" y="1721173"/>
            <a:ext cx="1544722" cy="95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qph.is.quoracdn.net/main-qimg-f61a4d3c922757b1f5f354f28f4c3558?convert_to_webp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0" y="2362200"/>
            <a:ext cx="1322452" cy="13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ersm.com/wp-content/uploads/2014/06/foursquare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5308295"/>
            <a:ext cx="2320925" cy="1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lh4.ggpht.com/xomNZkhkqLxKLV9Gb11fACyLh7DhMDcSPFjYLvilAKbEFZmlwYbmqB3Bu-49h3yi-1A=w3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77" y="5174053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listencarefully.org/wp-content/uploads/2015/10/soundcloud-Logo-Fon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8" y="4100316"/>
            <a:ext cx="2477903" cy="12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lumiinsight.com/wp-content/uploads/2015/11/GitHub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12" y="5264575"/>
            <a:ext cx="1769197" cy="103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internalmedicineblog.files.wordpress.com/2013/10/fda-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2" y="1713328"/>
            <a:ext cx="2750280" cy="137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://www.freelogovectors.net/wp-content/uploads/2013/06/stackoverflow_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2" y="3630285"/>
            <a:ext cx="3411043" cy="77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0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8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9" y="1330960"/>
            <a:ext cx="10133798" cy="28358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6240" y="319723"/>
            <a:ext cx="10605436" cy="74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Myriad Pro" panose="020B0503030403020204" pitchFamily="34" charset="0"/>
              </a:rPr>
              <a:t>Elasticsearch – Prerequisites for Install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92" y="4312569"/>
            <a:ext cx="5267325" cy="23717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4484" y="4071486"/>
            <a:ext cx="2136810" cy="14269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Sponsors slide (30 seconds)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Installation (single node)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06" y="2868379"/>
            <a:ext cx="4455026" cy="3041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067" y="1690688"/>
            <a:ext cx="9836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Go to 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  <a:hlinkClick r:id="rId3"/>
              </a:rPr>
              <a:t>https://www.elastic.co/products/elasticsearch</a:t>
            </a: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Download and unzip.</a:t>
            </a:r>
            <a:b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</a:b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(e.g. </a:t>
            </a:r>
            <a:r>
              <a:rPr lang="en-US" sz="3200" spc="-100" dirty="0">
                <a:ln w="3175">
                  <a:noFill/>
                </a:ln>
                <a:solidFill>
                  <a:srgbClr val="00B0F0"/>
                </a:solidFill>
                <a:latin typeface="Myriad Pro Light" panose="020B0603030403020204" pitchFamily="34" charset="0"/>
                <a:cs typeface="Arial" charset="0"/>
              </a:rPr>
              <a:t>C:\elasticsearch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)</a:t>
            </a:r>
            <a:b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</a:b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Launch </a:t>
            </a:r>
            <a:r>
              <a:rPr lang="en-US" sz="3200" spc="-100" dirty="0">
                <a:ln w="3175">
                  <a:noFill/>
                </a:ln>
                <a:solidFill>
                  <a:srgbClr val="00B0F0"/>
                </a:solidFill>
                <a:latin typeface="Myriad Pro Light" panose="020B0603030403020204" pitchFamily="34" charset="0"/>
                <a:cs typeface="Arial" charset="0"/>
              </a:rPr>
              <a:t>elasticsearch.bat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61133" y="3609498"/>
            <a:ext cx="1074421" cy="77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668" y="1825625"/>
            <a:ext cx="97271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Curl (command line)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Fiddler (Windows desktop)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Postman (browser)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Marvel/Sense (browser </a:t>
            </a:r>
            <a:r>
              <a:rPr lang="en-US" sz="3200" b="1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  <a:hlinkClick r:id="rId2"/>
              </a:rPr>
              <a:t>http://localhost:5601/app/sense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34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676" y="2851471"/>
            <a:ext cx="6405081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Quick Start, REST (DEMO)     </a:t>
            </a:r>
          </a:p>
        </p:txBody>
      </p:sp>
    </p:spTree>
    <p:extLst>
      <p:ext uri="{BB962C8B-B14F-4D97-AF65-F5344CB8AC3E}">
        <p14:creationId xmlns:p14="http://schemas.microsoft.com/office/powerpoint/2010/main" val="386146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39" y="139094"/>
            <a:ext cx="10515600" cy="98079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Is It Running?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1249" y="1119884"/>
            <a:ext cx="11149013" cy="5626176"/>
          </a:xfrm>
        </p:spPr>
        <p:txBody>
          <a:bodyPr>
            <a:noAutofit/>
          </a:bodyPr>
          <a:lstStyle/>
          <a:p>
            <a:r>
              <a:rPr lang="en-US" sz="2400" noProof="1">
                <a:latin typeface="Calibri" panose="020F0502020204030204" pitchFamily="34" charset="0"/>
                <a:hlinkClick r:id="rId2"/>
              </a:rPr>
              <a:t>http://localhost:9200/?pretty</a:t>
            </a:r>
            <a:endParaRPr lang="en-US" sz="2400" noProof="1">
              <a:latin typeface="Calibri" panose="020F0502020204030204" pitchFamily="34" charset="0"/>
            </a:endParaRPr>
          </a:p>
          <a:p>
            <a:r>
              <a:rPr lang="en-US" sz="2400" noProof="1">
                <a:ln w="3175">
                  <a:noFill/>
                </a:ln>
                <a:solidFill>
                  <a:srgbClr val="00AEEF"/>
                </a:solidFill>
                <a:latin typeface="Calibri" panose="020F0502020204030204" pitchFamily="34" charset="0"/>
                <a:cs typeface="Arial" charset="0"/>
              </a:rPr>
              <a:t>Response :</a:t>
            </a:r>
          </a:p>
          <a:p>
            <a:pPr>
              <a:spcAft>
                <a:spcPts val="300"/>
              </a:spcAft>
            </a:pPr>
            <a:r>
              <a:rPr lang="en-US" sz="2400" noProof="1">
                <a:ln w="3175">
                  <a:noFill/>
                </a:ln>
                <a:solidFill>
                  <a:srgbClr val="00AEEF"/>
                </a:solidFill>
                <a:latin typeface="Calibri" panose="020F0502020204030204" pitchFamily="34" charset="0"/>
                <a:cs typeface="Arial" charset="0"/>
              </a:rPr>
              <a:t>        </a:t>
            </a: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{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"status" : 200,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"name" : “elasticsearch",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"version" : {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"number" : "1.3.4",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"build_hash" : "f1585f096d3f3985e73456debdc1a0745f512bbc",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"build_timestamp" : "2015-04-21T14:27:12Z",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"build_snapshot" : false,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"lucene_version" : "4.9"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},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"tagline" : "You Know, for Search"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82861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Myriad Pro" panose="020B0503030403020204" pitchFamily="34" charset="0"/>
              </a:rPr>
              <a:t>     Terminology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1925" y="189388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…is like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243" y="1893888"/>
            <a:ext cx="498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This Elasticsearch term…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2100" y="2601941"/>
            <a:ext cx="1427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256" y="2585759"/>
            <a:ext cx="227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Database</a:t>
            </a:r>
            <a:endParaRPr lang="en-US" sz="4400" dirty="0">
              <a:latin typeface="Myriad Pro Light" panose="020B0603030403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94400" y="279907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32100" y="3474052"/>
            <a:ext cx="1251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1876" y="3430536"/>
            <a:ext cx="137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Table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94400" y="363539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2100" y="4325051"/>
            <a:ext cx="1260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Field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2502" y="4312667"/>
            <a:ext cx="191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Column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994400" y="447171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32100" y="5205108"/>
            <a:ext cx="251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1876" y="5157444"/>
            <a:ext cx="11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Row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994400" y="5351157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75" y="233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Query DSL (don’t like this 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677" y="1558620"/>
            <a:ext cx="11424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The Query DSL is ElasticSearch's way of making Lucene's query syntax accessible to users, allowing complex queries to be composed using a JSON syntax. For example: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51"/>
          <a:stretch/>
        </p:blipFill>
        <p:spPr bwMode="auto">
          <a:xfrm>
            <a:off x="965772" y="3287730"/>
            <a:ext cx="10495970" cy="329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48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Indexing a document (Create)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POST bookshelf/book/3  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"title" :  "Clean Code",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"author" :  "Bob Martin",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"pages" : 464</a:t>
            </a:r>
            <a:b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"tags" : ["programming", "software", "architecture" ]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9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Updating a document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4" y="1953446"/>
            <a:ext cx="1191873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bookshelf/book/3?version=1   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"title" :  "Clean Code",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"author" :  "Bob Martin",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"pages" : 464</a:t>
            </a:r>
            <a:b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"tags" : ["programming", "software", "architecture" ]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0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Retrieving a document (Read)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 bookshelf/book/_search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"query": 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"match": 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"title": “programmers" 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9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Deleting a document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bookshelf/book/2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937" y="3802568"/>
            <a:ext cx="110358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/>
              </a:rPr>
              <a:t>* Delete by Query will be removed in 2.0: it is problematic since it silently forces a refresh which can quickly cause OutOfMemoryError during concurrent indexing, and can also cause primary and replica to become inconsistent. Instead, use the </a:t>
            </a:r>
            <a:r>
              <a:rPr lang="en-US" sz="2800" b="1" dirty="0">
                <a:solidFill>
                  <a:srgbClr val="00B0F0"/>
                </a:solidFill>
                <a:latin typeface="Open Sans"/>
                <a:hlinkClick r:id="rId3" tooltip="Scroll"/>
              </a:rPr>
              <a:t>scroll/scan API</a:t>
            </a:r>
            <a:r>
              <a:rPr lang="en-US" sz="2800" dirty="0">
                <a:latin typeface="Open Sans"/>
              </a:rPr>
              <a:t> to find all matching ids and then issue a bulk request to delete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9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 slide (60 seconds)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8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26" y="113550"/>
            <a:ext cx="6103673" cy="67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785" y="230972"/>
            <a:ext cx="3855821" cy="11406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Inverted Indexes</a:t>
            </a:r>
          </a:p>
        </p:txBody>
      </p:sp>
    </p:spTree>
    <p:extLst>
      <p:ext uri="{BB962C8B-B14F-4D97-AF65-F5344CB8AC3E}">
        <p14:creationId xmlns:p14="http://schemas.microsoft.com/office/powerpoint/2010/main" val="3704255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     Terminology (cont’d)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1925" y="189388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…is like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243" y="1893888"/>
            <a:ext cx="498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This Elasticsearch term…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2100" y="2601941"/>
            <a:ext cx="2190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Mapping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256" y="2585759"/>
            <a:ext cx="1938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Schema</a:t>
            </a:r>
            <a:endParaRPr lang="en-US" sz="4400" dirty="0">
              <a:latin typeface="Myriad Pro Light" panose="020B0603030403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94400" y="279907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22596" y="3485907"/>
            <a:ext cx="1869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Scoring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1876" y="3430536"/>
            <a:ext cx="2022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Ranking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94400" y="363539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2100" y="4325051"/>
            <a:ext cx="212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2502" y="4312667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 ---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994400" y="447171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36133" y="5190082"/>
            <a:ext cx="13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Facet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1876" y="5157444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994400" y="5351157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63537" y="5966127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7777" y="6003340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94400" y="6196672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opaldas.org/wp-content/uploads/2015/10/lucence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58" y="305644"/>
            <a:ext cx="8293891" cy="62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2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Working with .NET (3 ways)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C#’s </a:t>
            </a:r>
            <a:r>
              <a:rPr lang="en-US" sz="3600" dirty="0" err="1">
                <a:solidFill>
                  <a:srgbClr val="FF0000"/>
                </a:solidFill>
              </a:rPr>
              <a:t>WebRequest</a:t>
            </a:r>
            <a:r>
              <a:rPr lang="en-US" sz="3600" dirty="0"/>
              <a:t> or </a:t>
            </a:r>
            <a:r>
              <a:rPr lang="en-US" sz="3600" dirty="0" err="1">
                <a:solidFill>
                  <a:srgbClr val="FF0000"/>
                </a:solidFill>
              </a:rPr>
              <a:t>HttpClient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Elasticsearch.NET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Nest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92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Two drivers: Elasticsearch.NET &amp; Nest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28854" y="2702103"/>
            <a:ext cx="1900719" cy="1491946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7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817" y="493376"/>
            <a:ext cx="9842643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MVC Example (</a:t>
            </a:r>
            <a:r>
              <a:rPr lang="en-US" sz="5400" dirty="0" err="1">
                <a:solidFill>
                  <a:srgbClr val="FFFF00"/>
                </a:solidFill>
              </a:rPr>
              <a:t>StackExchange</a:t>
            </a:r>
            <a:r>
              <a:rPr lang="en-US" sz="5400" dirty="0">
                <a:solidFill>
                  <a:srgbClr val="FFFF00"/>
                </a:solidFill>
              </a:rPr>
              <a:t> )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idx="1"/>
          </p:nvPr>
        </p:nvSpPr>
        <p:spPr>
          <a:xfrm>
            <a:off x="4828854" y="2702103"/>
            <a:ext cx="1900719" cy="1491946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6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 Lucene Searching Theory Maybe?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 Scoring/boosting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sz="4800" dirty="0">
                <a:solidFill>
                  <a:srgbClr val="FFFF00"/>
                </a:solidFill>
              </a:rPr>
              <a:t>Highlighting</a:t>
            </a:r>
            <a:r>
              <a:rPr lang="en-US" dirty="0">
                <a:solidFill>
                  <a:srgbClr val="FFFF00"/>
                </a:solidFill>
              </a:rPr>
              <a:t>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24" y="2309539"/>
            <a:ext cx="770671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IMDB Demo - Aggregations</a:t>
            </a:r>
          </a:p>
        </p:txBody>
      </p:sp>
    </p:spTree>
    <p:extLst>
      <p:ext uri="{BB962C8B-B14F-4D97-AF65-F5344CB8AC3E}">
        <p14:creationId xmlns:p14="http://schemas.microsoft.com/office/powerpoint/2010/main" val="20240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Facets &amp; Aggregations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Real World Considerations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91802" y="2476071"/>
            <a:ext cx="10161998" cy="357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Standalone vs. Part of a System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dirty="0"/>
              <a:t>Elasticsearch PAAS vs. Elasticsearch IAAS </a:t>
            </a:r>
          </a:p>
        </p:txBody>
      </p:sp>
    </p:spTree>
    <p:extLst>
      <p:ext uri="{BB962C8B-B14F-4D97-AF65-F5344CB8AC3E}">
        <p14:creationId xmlns:p14="http://schemas.microsoft.com/office/powerpoint/2010/main" val="3918060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254581"/>
            <a:ext cx="3412238" cy="1057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Standalone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685" y="1581791"/>
            <a:ext cx="3261367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685" y="4897805"/>
            <a:ext cx="3261367" cy="620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2018" y="2204530"/>
            <a:ext cx="31531" cy="269327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24446" y="2186136"/>
            <a:ext cx="5254" cy="27090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645465" y="3901199"/>
            <a:ext cx="16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Search for document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22907" y="2334811"/>
            <a:ext cx="185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 new document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5343" y="1640638"/>
            <a:ext cx="6306729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58707" y="4856274"/>
            <a:ext cx="3153105" cy="620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Sync mechanism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00820" y="2263377"/>
            <a:ext cx="5846" cy="161855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1" idx="0"/>
          </p:cNvCxnSpPr>
          <p:nvPr/>
        </p:nvCxnSpPr>
        <p:spPr>
          <a:xfrm>
            <a:off x="9835259" y="2321638"/>
            <a:ext cx="0" cy="117248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7725512" y="5573500"/>
            <a:ext cx="425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Sync mechanism can be Elasticsearch plugin or your own service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786024" y="2360144"/>
            <a:ext cx="185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new row/</a:t>
            </a:r>
            <a:br>
              <a:rPr lang="en-US" sz="2000" dirty="0"/>
            </a:br>
            <a:r>
              <a:rPr lang="en-US" sz="2000" dirty="0"/>
              <a:t>Update row</a:t>
            </a:r>
          </a:p>
        </p:txBody>
      </p:sp>
      <p:sp>
        <p:nvSpPr>
          <p:cNvPr id="22" name="Can 21"/>
          <p:cNvSpPr/>
          <p:nvPr/>
        </p:nvSpPr>
        <p:spPr>
          <a:xfrm>
            <a:off x="5239353" y="3883282"/>
            <a:ext cx="1324303" cy="1671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SQL DB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58706" y="3494119"/>
            <a:ext cx="3153105" cy="620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46" name="Straight Arrow Connector 45"/>
          <p:cNvCxnSpPr>
            <a:stCxn id="17" idx="0"/>
            <a:endCxn id="41" idx="2"/>
          </p:cNvCxnSpPr>
          <p:nvPr/>
        </p:nvCxnSpPr>
        <p:spPr>
          <a:xfrm flipH="1" flipV="1">
            <a:off x="9835259" y="4114230"/>
            <a:ext cx="1" cy="74204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1"/>
          </p:cNvCxnSpPr>
          <p:nvPr/>
        </p:nvCxnSpPr>
        <p:spPr>
          <a:xfrm>
            <a:off x="6563656" y="5166329"/>
            <a:ext cx="1695051" cy="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10069376" y="2724116"/>
            <a:ext cx="165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Search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3016" y="254580"/>
            <a:ext cx="3936220" cy="6372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90526" y="445726"/>
            <a:ext cx="3380641" cy="7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Integrated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648238" y="254581"/>
            <a:ext cx="7331391" cy="6372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4" grpId="0"/>
      <p:bldP spid="15" grpId="0"/>
      <p:bldP spid="16" grpId="0" animBg="1"/>
      <p:bldP spid="17" grpId="0" animBg="1"/>
      <p:bldP spid="20" grpId="0"/>
      <p:bldP spid="21" grpId="0"/>
      <p:bldP spid="22" grpId="0" animBg="1"/>
      <p:bldP spid="41" grpId="0" animBg="1"/>
      <p:bldP spid="54" grpId="0"/>
      <p:bldP spid="57" grpId="0" animBg="1"/>
      <p:bldP spid="58" grpId="0"/>
      <p:bldP spid="5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254581"/>
            <a:ext cx="3412238" cy="1057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PAAS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038" y="1323449"/>
            <a:ext cx="3261367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038" y="2880512"/>
            <a:ext cx="3261367" cy="34467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81126" y="1981882"/>
            <a:ext cx="9057" cy="89863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343" y="1311728"/>
            <a:ext cx="6306729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00" y="1971714"/>
            <a:ext cx="10510" cy="81297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13016" y="254580"/>
            <a:ext cx="3936220" cy="6372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454618" y="404630"/>
            <a:ext cx="3380641" cy="7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IAAS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418880" y="254580"/>
            <a:ext cx="7520873" cy="6451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7435" y="3770687"/>
            <a:ext cx="2803116" cy="24199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Nodes &amp; Shards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57572" y="2019385"/>
            <a:ext cx="9057" cy="89863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9588" y="2841883"/>
            <a:ext cx="6306729" cy="3627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Elasticsearch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278967" y="3510456"/>
            <a:ext cx="1805005" cy="24504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365109" y="3510457"/>
            <a:ext cx="1805005" cy="2450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372814" y="3510457"/>
            <a:ext cx="1805005" cy="2450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34428" y="1989029"/>
            <a:ext cx="10510" cy="81297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92536" y="3783726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9316" y="3799491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11574" y="3904247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0000" y="4496550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69859" y="3810002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26969" y="3799491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04843" y="3904247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3000" y="452043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02079" y="444348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87819" y="449129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96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6" grpId="0" animBg="1"/>
      <p:bldP spid="57" grpId="0" animBg="1"/>
      <p:bldP spid="58" grpId="0"/>
      <p:bldP spid="59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474" y="210619"/>
            <a:ext cx="6377940" cy="95036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Full-text w/ SQL Server 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0" y="1342810"/>
            <a:ext cx="9703480" cy="53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3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474" y="210619"/>
            <a:ext cx="6377940" cy="950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Why not SQL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57" y="1304818"/>
            <a:ext cx="11301573" cy="5280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SQL Server supports full-indexing as well, but there are some limitations/differences: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Full text is only one field per table.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Can only full text search against varchar/text/binary type columns.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Building a Full Text index is </a:t>
            </a:r>
            <a:r>
              <a:rPr lang="en-US" dirty="0">
                <a:solidFill>
                  <a:srgbClr val="FFFF00"/>
                </a:solidFill>
              </a:rPr>
              <a:t>extremely </a:t>
            </a:r>
            <a:r>
              <a:rPr lang="en-US" dirty="0"/>
              <a:t>I/O intensive (unless starting with little to no data).</a:t>
            </a:r>
            <a:br>
              <a:rPr lang="en-US" dirty="0"/>
            </a:br>
            <a:r>
              <a:rPr lang="en-US" dirty="0"/>
              <a:t> </a:t>
            </a:r>
          </a:p>
          <a:p>
            <a:pPr lvl="0"/>
            <a:r>
              <a:rPr lang="en-US" dirty="0"/>
              <a:t>It is SQL Server == $$$. Elasticsearch is open source and cost $0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7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rgbClr val="00AEEF"/>
                </a:solidFill>
                <a:latin typeface="+mn-lt"/>
                <a:cs typeface="+mn-cs"/>
              </a:rPr>
              <a:t>Products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370526"/>
            <a:ext cx="11151917" cy="47102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44" y="1433659"/>
            <a:ext cx="9187524" cy="45839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1596" y="6245111"/>
            <a:ext cx="3656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88888"/>
                </a:solidFill>
                <a:hlinkClick r:id="rId3"/>
              </a:rPr>
              <a:t>http://www.meetup.com/abctalks</a:t>
            </a:r>
          </a:p>
        </p:txBody>
      </p:sp>
    </p:spTree>
    <p:extLst>
      <p:ext uri="{BB962C8B-B14F-4D97-AF65-F5344CB8AC3E}">
        <p14:creationId xmlns:p14="http://schemas.microsoft.com/office/powerpoint/2010/main" val="13821049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65307" y="2097125"/>
            <a:ext cx="9330755" cy="1108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= Lucene  Search Engine + </a:t>
            </a: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84743" y="2834158"/>
            <a:ext cx="5322951" cy="742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Myriad Pro" panose="020B0503030403020204" pitchFamily="34" charset="0"/>
              </a:rPr>
              <a:t>Partition Tolerance + </a:t>
            </a:r>
            <a:br>
              <a:rPr lang="en-US" sz="4000" dirty="0">
                <a:latin typeface="Myriad Pro" panose="020B0503030403020204" pitchFamily="34" charset="0"/>
              </a:rPr>
            </a:br>
            <a:r>
              <a:rPr lang="en-US" sz="4000" dirty="0">
                <a:latin typeface="Myriad Pro" panose="020B0503030403020204" pitchFamily="34" charset="0"/>
              </a:rPr>
              <a:t>			</a:t>
            </a:r>
            <a:br>
              <a:rPr lang="en-US" sz="4000" dirty="0">
                <a:latin typeface="Myriad Pro" panose="020B0503030403020204" pitchFamily="34" charset="0"/>
              </a:rPr>
            </a:br>
            <a:r>
              <a:rPr lang="en-US" sz="4000" dirty="0">
                <a:latin typeface="Myriad Pro" panose="020B0503030403020204" pitchFamily="34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4743" y="3606062"/>
            <a:ext cx="1909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Myriad Pro" panose="020B0503030403020204" pitchFamily="34" charset="0"/>
              </a:rPr>
              <a:t>Rest API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20303" y="617335"/>
            <a:ext cx="4552389" cy="110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FF00"/>
                </a:solidFill>
                <a:latin typeface="Myriad Pro Light" panose="020B0603030403020204" pitchFamily="34" charset="0"/>
              </a:rPr>
              <a:t>To Summarize:</a:t>
            </a:r>
          </a:p>
        </p:txBody>
      </p:sp>
    </p:spTree>
    <p:extLst>
      <p:ext uri="{BB962C8B-B14F-4D97-AF65-F5344CB8AC3E}">
        <p14:creationId xmlns:p14="http://schemas.microsoft.com/office/powerpoint/2010/main" val="30909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3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Why Elasticsearch?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1" y="2186950"/>
            <a:ext cx="11889139" cy="3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ffice Space Boss - So yeeah... I'm going to need that search functionality added by Monday, mka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6" y="327260"/>
            <a:ext cx="6371924" cy="63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stack.imgur.com/46Z9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2403191"/>
            <a:ext cx="8474733" cy="13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2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30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Some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012" y="1562299"/>
            <a:ext cx="2174688" cy="100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Myriad Pro Light" panose="020B0603030403020204" pitchFamily="34" charset="0"/>
              </a:rPr>
              <a:t>How fast?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980" y="5178611"/>
            <a:ext cx="5172515" cy="667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Type-ahead Support?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50831" y="4470228"/>
            <a:ext cx="5967662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Fuzzy Match?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“Chocol</a:t>
            </a:r>
            <a:r>
              <a:rPr lang="en-US" b="1" dirty="0">
                <a:solidFill>
                  <a:srgbClr val="FFC000"/>
                </a:solidFill>
                <a:latin typeface="Myriad Pro Light" panose="020B0603030403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te” matches “Chocol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a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te”?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06691" y="2965004"/>
            <a:ext cx="5635330" cy="1606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Proximity Search?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quick fox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” matches “The 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quick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 brown 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fox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”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5034" y="1945927"/>
            <a:ext cx="5744057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Myriad Pro Light" panose="020B0603030403020204" pitchFamily="34" charset="0"/>
              </a:rPr>
              <a:t>Partial Match?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</a:t>
            </a:r>
            <a:r>
              <a:rPr lang="en-US" sz="2400" dirty="0">
                <a:solidFill>
                  <a:srgbClr val="FFC000"/>
                </a:solidFill>
                <a:latin typeface="Myriad Pro Light" panose="020B0603030403020204" pitchFamily="34" charset="0"/>
              </a:rPr>
              <a:t>Apri</a:t>
            </a: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” matches “</a:t>
            </a:r>
            <a:r>
              <a:rPr lang="en-US" sz="2400" dirty="0">
                <a:solidFill>
                  <a:srgbClr val="FFC000"/>
                </a:solidFill>
                <a:latin typeface="Myriad Pro Light" panose="020B0603030403020204" pitchFamily="34" charset="0"/>
              </a:rPr>
              <a:t>April</a:t>
            </a: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”?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3600" dirty="0">
                <a:latin typeface="Myriad Pro Light" panose="020B0603030403020204" pitchFamily="34" charset="0"/>
              </a:rPr>
            </a:br>
            <a:endParaRPr lang="en-US" sz="3600" dirty="0">
              <a:latin typeface="Myriad Pro Light" panose="020B060303040302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312374" y="3267009"/>
            <a:ext cx="4145150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Ranking (Scoring)?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03157" y="5846317"/>
            <a:ext cx="5486400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How well does it scale?</a:t>
            </a:r>
          </a:p>
        </p:txBody>
      </p:sp>
    </p:spTree>
    <p:extLst>
      <p:ext uri="{BB962C8B-B14F-4D97-AF65-F5344CB8AC3E}">
        <p14:creationId xmlns:p14="http://schemas.microsoft.com/office/powerpoint/2010/main" val="803254847"/>
      </p:ext>
    </p:extLst>
  </p:cSld>
  <p:clrMapOvr>
    <a:masterClrMapping/>
  </p:clrMapOvr>
</p:sld>
</file>

<file path=ppt/theme/theme1.xml><?xml version="1.0" encoding="utf-8"?>
<a:theme xmlns:a="http://schemas.openxmlformats.org/drawingml/2006/main" name="Gray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ple">
      <a:majorFont>
        <a:latin typeface="Myriad Pro Light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y1" id="{D967A6F8-83C1-4DE5-9741-CFB8C95EC8CC}" vid="{CE8F0B9D-6276-4A16-9D4E-EB2426BDCF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Gray1</Template>
  <TotalTime>5506</TotalTime>
  <Words>711</Words>
  <Application>Microsoft Office PowerPoint</Application>
  <PresentationFormat>Widescreen</PresentationFormat>
  <Paragraphs>220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Lucida Console</vt:lpstr>
      <vt:lpstr>Myriad Pro</vt:lpstr>
      <vt:lpstr>Myriad Pro Light</vt:lpstr>
      <vt:lpstr>Open Sans</vt:lpstr>
      <vt:lpstr>Segoe UI Light</vt:lpstr>
      <vt:lpstr>Times New Roman</vt:lpstr>
      <vt:lpstr>Wingdings</vt:lpstr>
      <vt:lpstr>Gray1</vt:lpstr>
      <vt:lpstr>PowerPoint Presentation</vt:lpstr>
      <vt:lpstr>Sponsors slide (30 seconds)</vt:lpstr>
      <vt:lpstr>About Me slide (60 seconds)</vt:lpstr>
      <vt:lpstr>Agenda</vt:lpstr>
      <vt:lpstr>Agenda</vt:lpstr>
      <vt:lpstr>Why Elasticsearch?</vt:lpstr>
      <vt:lpstr>PowerPoint Presentation</vt:lpstr>
      <vt:lpstr>PowerPoint Presentation</vt:lpstr>
      <vt:lpstr>Some Considerations</vt:lpstr>
      <vt:lpstr>What is Elasticsearch?</vt:lpstr>
      <vt:lpstr>Elasticsearch is…</vt:lpstr>
      <vt:lpstr>PowerPoint Presentation</vt:lpstr>
      <vt:lpstr>PowerPoint Presentation</vt:lpstr>
      <vt:lpstr>PowerPoint Presentation</vt:lpstr>
      <vt:lpstr>PowerPoint Presentation</vt:lpstr>
      <vt:lpstr>Other Elasticsearch Quick Facts</vt:lpstr>
      <vt:lpstr>Who uses Elasticsearch?</vt:lpstr>
      <vt:lpstr>Agenda</vt:lpstr>
      <vt:lpstr>PowerPoint Presentation</vt:lpstr>
      <vt:lpstr>Installation (single node)     </vt:lpstr>
      <vt:lpstr>Tools</vt:lpstr>
      <vt:lpstr>Quick Start, REST (DEMO)     </vt:lpstr>
      <vt:lpstr>Is It Running?</vt:lpstr>
      <vt:lpstr>     Terminology</vt:lpstr>
      <vt:lpstr>Query DSL (don’t like this example)</vt:lpstr>
      <vt:lpstr>Indexing a document (Create)</vt:lpstr>
      <vt:lpstr>Updating a document </vt:lpstr>
      <vt:lpstr>Retrieving a document (Read)</vt:lpstr>
      <vt:lpstr>Deleting a document </vt:lpstr>
      <vt:lpstr>Inverted Indexes</vt:lpstr>
      <vt:lpstr>     Terminology (cont’d)</vt:lpstr>
      <vt:lpstr>PowerPoint Presentation</vt:lpstr>
      <vt:lpstr>Working with .NET (3 ways)</vt:lpstr>
      <vt:lpstr>     Two drivers: Elasticsearch.NET &amp; Nest</vt:lpstr>
      <vt:lpstr>MVC Example (StackExchange )</vt:lpstr>
      <vt:lpstr>     Lucene Searching Theory Maybe?   </vt:lpstr>
      <vt:lpstr>     Scoring/boosting </vt:lpstr>
      <vt:lpstr>     Highlighting    </vt:lpstr>
      <vt:lpstr>IMDB Demo - Aggregations</vt:lpstr>
      <vt:lpstr>    Facets &amp; Aggregations</vt:lpstr>
      <vt:lpstr>Real World Considerations</vt:lpstr>
      <vt:lpstr>Standalone</vt:lpstr>
      <vt:lpstr>PAAS</vt:lpstr>
      <vt:lpstr>Full-text w/ SQL Server ???</vt:lpstr>
      <vt:lpstr>Why not SQL Server?</vt:lpstr>
      <vt:lpstr>Products 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for .NET Developers</dc:title>
  <dc:subject>Elasticsearch</dc:subject>
  <dc:creator>Green, David</dc:creator>
  <cp:keywords>NoSQL, search, Elasticsearch</cp:keywords>
  <cp:lastModifiedBy>David Green</cp:lastModifiedBy>
  <cp:revision>92</cp:revision>
  <dcterms:created xsi:type="dcterms:W3CDTF">2016-02-15T15:38:04Z</dcterms:created>
  <dcterms:modified xsi:type="dcterms:W3CDTF">2016-04-12T15:14:31Z</dcterms:modified>
</cp:coreProperties>
</file>