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68" r:id="rId2"/>
    <p:sldId id="290" r:id="rId3"/>
    <p:sldId id="315" r:id="rId4"/>
    <p:sldId id="261" r:id="rId5"/>
    <p:sldId id="299" r:id="rId6"/>
    <p:sldId id="285" r:id="rId7"/>
    <p:sldId id="286" r:id="rId8"/>
    <p:sldId id="287" r:id="rId9"/>
    <p:sldId id="298" r:id="rId10"/>
    <p:sldId id="288" r:id="rId11"/>
    <p:sldId id="289" r:id="rId12"/>
    <p:sldId id="292" r:id="rId13"/>
    <p:sldId id="293" r:id="rId14"/>
    <p:sldId id="294" r:id="rId15"/>
    <p:sldId id="295" r:id="rId16"/>
    <p:sldId id="296" r:id="rId17"/>
    <p:sldId id="291" r:id="rId18"/>
    <p:sldId id="297" r:id="rId19"/>
    <p:sldId id="259" r:id="rId20"/>
    <p:sldId id="258" r:id="rId21"/>
    <p:sldId id="264" r:id="rId22"/>
    <p:sldId id="260" r:id="rId23"/>
    <p:sldId id="263" r:id="rId24"/>
    <p:sldId id="266" r:id="rId25"/>
    <p:sldId id="267" r:id="rId26"/>
    <p:sldId id="256" r:id="rId27"/>
    <p:sldId id="257" r:id="rId28"/>
    <p:sldId id="282" r:id="rId29"/>
    <p:sldId id="283" r:id="rId30"/>
    <p:sldId id="265" r:id="rId31"/>
    <p:sldId id="276" r:id="rId32"/>
    <p:sldId id="272" r:id="rId33"/>
    <p:sldId id="273" r:id="rId34"/>
    <p:sldId id="284" r:id="rId35"/>
    <p:sldId id="275" r:id="rId36"/>
    <p:sldId id="269" r:id="rId37"/>
    <p:sldId id="270" r:id="rId38"/>
    <p:sldId id="271" r:id="rId39"/>
    <p:sldId id="277" r:id="rId40"/>
    <p:sldId id="279" r:id="rId41"/>
    <p:sldId id="278" r:id="rId42"/>
    <p:sldId id="301" r:id="rId43"/>
    <p:sldId id="311" r:id="rId44"/>
    <p:sldId id="307" r:id="rId45"/>
    <p:sldId id="312" r:id="rId46"/>
    <p:sldId id="313" r:id="rId47"/>
    <p:sldId id="314" r:id="rId48"/>
    <p:sldId id="306" r:id="rId49"/>
    <p:sldId id="305" r:id="rId50"/>
    <p:sldId id="303"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Object Databases" id="{C914CA25-B48C-4F28-8AA9-991A448472D8}">
          <p14:sldIdLst>
            <p14:sldId id="267"/>
            <p14:sldId id="256"/>
            <p14:sldId id="257"/>
            <p14:sldId id="282"/>
            <p14:sldId id="283"/>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Lst>
        </p14:section>
        <p14:section name="Wide Column DB" id="{56818F84-F7F7-4068-8407-49102792611D}">
          <p14:sldIdLst>
            <p14:sldId id="269"/>
            <p14:sldId id="270"/>
            <p14:sldId id="271"/>
            <p14:sldId id="277"/>
            <p14:sldId id="279"/>
            <p14:sldId id="278"/>
            <p14:sldId id="301"/>
            <p14:sldId id="311"/>
            <p14:sldId id="307"/>
            <p14:sldId id="312"/>
            <p14:sldId id="313"/>
            <p14:sldId id="314"/>
            <p14:sldId id="306"/>
            <p14:sldId id="305"/>
            <p14:sldId id="303"/>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08" autoAdjust="0"/>
    <p:restoredTop sz="94660"/>
  </p:normalViewPr>
  <p:slideViewPr>
    <p:cSldViewPr snapToGrid="0">
      <p:cViewPr varScale="1">
        <p:scale>
          <a:sx n="52" d="100"/>
          <a:sy n="52" d="100"/>
        </p:scale>
        <p:origin x="80" y="3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3/19/2016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15</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6</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10</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12</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14</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3/19/2016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2.4",</a:t>
            </a:r>
          </a:p>
          <a:p>
            <a:r>
              <a:rPr lang="en-US" dirty="0"/>
              <a:t>    "Content" : "MongoDB 2.4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78555895"/>
              </p:ext>
            </p:extLst>
          </p:nvPr>
        </p:nvGraphicFramePr>
        <p:xfrm>
          <a:off x="2296089" y="971550"/>
          <a:ext cx="1232493" cy="1899187"/>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415827">
                <a:tc>
                  <a:txBody>
                    <a:bodyPr/>
                    <a:lstStyle/>
                    <a:p>
                      <a:r>
                        <a:rPr lang="en-US" dirty="0"/>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370840">
                <a:tc>
                  <a:txBody>
                    <a:bodyPr/>
                    <a:lstStyle/>
                    <a:p>
                      <a:r>
                        <a:rPr lang="en-US"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640037"/>
              </p:ext>
            </p:extLst>
          </p:nvPr>
        </p:nvGraphicFramePr>
        <p:xfrm>
          <a:off x="474410" y="989477"/>
          <a:ext cx="1232493" cy="1483360"/>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370840">
                <a:tc>
                  <a:txBody>
                    <a:bodyPr/>
                    <a:lstStyle/>
                    <a:p>
                      <a:r>
                        <a:rPr lang="en-US" dirty="0"/>
                        <a:t>Cinema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OpenDates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46477075"/>
              </p:ext>
            </p:extLst>
          </p:nvPr>
        </p:nvGraphicFramePr>
        <p:xfrm>
          <a:off x="4285553" y="981192"/>
          <a:ext cx="1232493" cy="741680"/>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370840">
                <a:tc>
                  <a:txBody>
                    <a:bodyPr/>
                    <a:lstStyle/>
                    <a:p>
                      <a:r>
                        <a:rPr lang="en-US"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9" name="Straight Connector 8"/>
          <p:cNvCxnSpPr>
            <a:endCxn id="13" idx="3"/>
          </p:cNvCxnSpPr>
          <p:nvPr/>
        </p:nvCxnSpPr>
        <p:spPr>
          <a:xfrm flipV="1">
            <a:off x="1708328" y="1159997"/>
            <a:ext cx="589660" cy="1136592"/>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39962" y="2228221"/>
            <a:ext cx="276038" cy="307777"/>
          </a:xfrm>
          <a:prstGeom prst="rect">
            <a:avLst/>
          </a:prstGeom>
          <a:noFill/>
        </p:spPr>
        <p:txBody>
          <a:bodyPr wrap="none" rtlCol="0">
            <a:spAutoFit/>
          </a:bodyPr>
          <a:lstStyle/>
          <a:p>
            <a:r>
              <a:rPr lang="en-US" sz="1400" b="1" dirty="0"/>
              <a:t>1</a:t>
            </a:r>
          </a:p>
        </p:txBody>
      </p:sp>
      <p:sp>
        <p:nvSpPr>
          <p:cNvPr id="13" name="TextBox 12"/>
          <p:cNvSpPr txBox="1"/>
          <p:nvPr/>
        </p:nvSpPr>
        <p:spPr>
          <a:xfrm>
            <a:off x="1994700" y="1006108"/>
            <a:ext cx="303288" cy="307777"/>
          </a:xfrm>
          <a:prstGeom prst="rect">
            <a:avLst/>
          </a:prstGeom>
          <a:noFill/>
        </p:spPr>
        <p:txBody>
          <a:bodyPr wrap="none" rtlCol="0">
            <a:spAutoFit/>
          </a:bodyPr>
          <a:lstStyle/>
          <a:p>
            <a:r>
              <a:rPr lang="en-US" sz="1400" b="1" dirty="0"/>
              <a:t>N</a:t>
            </a:r>
          </a:p>
        </p:txBody>
      </p:sp>
      <p:cxnSp>
        <p:nvCxnSpPr>
          <p:cNvPr id="15" name="Straight Connector 14"/>
          <p:cNvCxnSpPr>
            <a:endCxn id="16" idx="3"/>
          </p:cNvCxnSpPr>
          <p:nvPr/>
        </p:nvCxnSpPr>
        <p:spPr>
          <a:xfrm flipV="1">
            <a:off x="3528859" y="1155660"/>
            <a:ext cx="756694" cy="1525944"/>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82265" y="1001771"/>
            <a:ext cx="303288" cy="307777"/>
          </a:xfrm>
          <a:prstGeom prst="rect">
            <a:avLst/>
          </a:prstGeom>
          <a:noFill/>
        </p:spPr>
        <p:txBody>
          <a:bodyPr wrap="none" rtlCol="0">
            <a:spAutoFit/>
          </a:bodyPr>
          <a:lstStyle/>
          <a:p>
            <a:r>
              <a:rPr lang="en-US" sz="1400" b="1" dirty="0"/>
              <a:t>N</a:t>
            </a:r>
          </a:p>
        </p:txBody>
      </p:sp>
      <p:sp>
        <p:nvSpPr>
          <p:cNvPr id="17" name="TextBox 16"/>
          <p:cNvSpPr txBox="1"/>
          <p:nvPr/>
        </p:nvSpPr>
        <p:spPr>
          <a:xfrm>
            <a:off x="3563042" y="2587340"/>
            <a:ext cx="276038" cy="307777"/>
          </a:xfrm>
          <a:prstGeom prst="rect">
            <a:avLst/>
          </a:prstGeom>
          <a:noFill/>
        </p:spPr>
        <p:txBody>
          <a:bodyPr wrap="none" rtlCol="0">
            <a:spAutoFit/>
          </a:bodyPr>
          <a:lstStyle/>
          <a:p>
            <a:r>
              <a:rPr lang="en-US" sz="1400" b="1" dirty="0"/>
              <a:t>1</a:t>
            </a:r>
          </a:p>
        </p:txBody>
      </p:sp>
      <p:sp>
        <p:nvSpPr>
          <p:cNvPr id="43" name="TextBox 42"/>
          <p:cNvSpPr txBox="1"/>
          <p:nvPr/>
        </p:nvSpPr>
        <p:spPr>
          <a:xfrm>
            <a:off x="375663" y="208988"/>
            <a:ext cx="3852850" cy="523220"/>
          </a:xfrm>
          <a:prstGeom prst="rect">
            <a:avLst/>
          </a:prstGeom>
          <a:noFill/>
        </p:spPr>
        <p:txBody>
          <a:bodyPr wrap="none" rtlCol="0">
            <a:spAutoFit/>
          </a:bodyPr>
          <a:lstStyle/>
          <a:p>
            <a:r>
              <a:rPr lang="en-US" sz="2800" b="1" dirty="0"/>
              <a:t>Typical Relational Model</a:t>
            </a:r>
          </a:p>
        </p:txBody>
      </p:sp>
    </p:spTree>
    <p:extLst>
      <p:ext uri="{BB962C8B-B14F-4D97-AF65-F5344CB8AC3E}">
        <p14:creationId xmlns:p14="http://schemas.microsoft.com/office/powerpoint/2010/main" val="82512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75663" y="208988"/>
            <a:ext cx="2217274" cy="523220"/>
          </a:xfrm>
          <a:prstGeom prst="rect">
            <a:avLst/>
          </a:prstGeom>
          <a:noFill/>
        </p:spPr>
        <p:txBody>
          <a:bodyPr wrap="none" rtlCol="0">
            <a:spAutoFit/>
          </a:bodyPr>
          <a:lstStyle/>
          <a:p>
            <a:r>
              <a:rPr lang="en-US" sz="2800" b="1" dirty="0"/>
              <a:t>Object Model</a:t>
            </a:r>
          </a:p>
        </p:txBody>
      </p:sp>
      <p:graphicFrame>
        <p:nvGraphicFramePr>
          <p:cNvPr id="24" name="Table 23"/>
          <p:cNvGraphicFramePr>
            <a:graphicFrameLocks noGrp="1"/>
          </p:cNvGraphicFramePr>
          <p:nvPr>
            <p:extLst>
              <p:ext uri="{D42A27DB-BD31-4B8C-83A1-F6EECF244321}">
                <p14:modId xmlns:p14="http://schemas.microsoft.com/office/powerpoint/2010/main" val="3571224845"/>
              </p:ext>
            </p:extLst>
          </p:nvPr>
        </p:nvGraphicFramePr>
        <p:xfrm>
          <a:off x="254714" y="1036858"/>
          <a:ext cx="8495586" cy="3855183"/>
        </p:xfrm>
        <a:graphic>
          <a:graphicData uri="http://schemas.openxmlformats.org/drawingml/2006/table">
            <a:tbl>
              <a:tblPr firstRow="1" bandRow="1">
                <a:tableStyleId>{5A111915-BE36-4E01-A7E5-04B1672EAD32}</a:tableStyleId>
              </a:tblPr>
              <a:tblGrid>
                <a:gridCol w="8495586">
                  <a:extLst>
                    <a:ext uri="{9D8B030D-6E8A-4147-A177-3AD203B41FA5}">
                      <a16:colId xmlns:a16="http://schemas.microsoft.com/office/drawing/2014/main" val="20000"/>
                    </a:ext>
                  </a:extLst>
                </a:gridCol>
              </a:tblGrid>
              <a:tr h="369188">
                <a:tc>
                  <a:txBody>
                    <a:bodyPr/>
                    <a:lstStyle/>
                    <a:p>
                      <a:r>
                        <a:rPr lang="en-US" dirty="0"/>
                        <a:t>Cinema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288">
                <a:tc>
                  <a:txBody>
                    <a:bodyPr/>
                    <a:lstStyle/>
                    <a:p>
                      <a:r>
                        <a:rPr lang="en-US"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5321">
                <a:tc>
                  <a:txBody>
                    <a:bodyPr/>
                    <a:lstStyle/>
                    <a:p>
                      <a:r>
                        <a:rPr lang="en-US" dirty="0"/>
                        <a:t>OpenDates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113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722714946"/>
              </p:ext>
            </p:extLst>
          </p:nvPr>
        </p:nvGraphicFramePr>
        <p:xfrm>
          <a:off x="337915" y="2474076"/>
          <a:ext cx="2204625" cy="2332959"/>
        </p:xfrm>
        <a:graphic>
          <a:graphicData uri="http://schemas.openxmlformats.org/drawingml/2006/table">
            <a:tbl>
              <a:tblPr firstRow="1" bandRow="1">
                <a:tableStyleId>{5A111915-BE36-4E01-A7E5-04B1672EAD32}</a:tableStyleId>
              </a:tblPr>
              <a:tblGrid>
                <a:gridCol w="2204625">
                  <a:extLst>
                    <a:ext uri="{9D8B030D-6E8A-4147-A177-3AD203B41FA5}">
                      <a16:colId xmlns:a16="http://schemas.microsoft.com/office/drawing/2014/main" val="20000"/>
                    </a:ext>
                  </a:extLst>
                </a:gridCol>
              </a:tblGrid>
              <a:tr h="373561">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287355">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355">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355">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22319">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55955654"/>
              </p:ext>
            </p:extLst>
          </p:nvPr>
        </p:nvGraphicFramePr>
        <p:xfrm>
          <a:off x="401233" y="392938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29717870"/>
              </p:ext>
            </p:extLst>
          </p:nvPr>
        </p:nvGraphicFramePr>
        <p:xfrm>
          <a:off x="1462162" y="394970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123855038"/>
              </p:ext>
            </p:extLst>
          </p:nvPr>
        </p:nvGraphicFramePr>
        <p:xfrm>
          <a:off x="2702152" y="2484236"/>
          <a:ext cx="3142388" cy="2285883"/>
        </p:xfrm>
        <a:graphic>
          <a:graphicData uri="http://schemas.openxmlformats.org/drawingml/2006/table">
            <a:tbl>
              <a:tblPr firstRow="1" bandRow="1">
                <a:tableStyleId>{5A111915-BE36-4E01-A7E5-04B1672EAD32}</a:tableStyleId>
              </a:tblPr>
              <a:tblGrid>
                <a:gridCol w="3142388">
                  <a:extLst>
                    <a:ext uri="{9D8B030D-6E8A-4147-A177-3AD203B41FA5}">
                      <a16:colId xmlns:a16="http://schemas.microsoft.com/office/drawing/2014/main" val="20000"/>
                    </a:ext>
                  </a:extLst>
                </a:gridCol>
              </a:tblGrid>
              <a:tr h="399346">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307189">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7189">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7189">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497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970289359"/>
              </p:ext>
            </p:extLst>
          </p:nvPr>
        </p:nvGraphicFramePr>
        <p:xfrm>
          <a:off x="2765470" y="393954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81036081"/>
              </p:ext>
            </p:extLst>
          </p:nvPr>
        </p:nvGraphicFramePr>
        <p:xfrm>
          <a:off x="3826399" y="395986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51481308"/>
              </p:ext>
            </p:extLst>
          </p:nvPr>
        </p:nvGraphicFramePr>
        <p:xfrm>
          <a:off x="6017355" y="2504556"/>
          <a:ext cx="1259745" cy="2288424"/>
        </p:xfrm>
        <a:graphic>
          <a:graphicData uri="http://schemas.openxmlformats.org/drawingml/2006/table">
            <a:tbl>
              <a:tblPr firstRow="1" bandRow="1">
                <a:tableStyleId>{5A111915-BE36-4E01-A7E5-04B1672EAD32}</a:tableStyleId>
              </a:tblPr>
              <a:tblGrid>
                <a:gridCol w="1259745">
                  <a:extLst>
                    <a:ext uri="{9D8B030D-6E8A-4147-A177-3AD203B41FA5}">
                      <a16:colId xmlns:a16="http://schemas.microsoft.com/office/drawing/2014/main" val="20000"/>
                    </a:ext>
                  </a:extLst>
                </a:gridCol>
              </a:tblGrid>
              <a:tr h="316509">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276744">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5591">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2838">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77784">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080049696"/>
              </p:ext>
            </p:extLst>
          </p:nvPr>
        </p:nvGraphicFramePr>
        <p:xfrm>
          <a:off x="6090833" y="395986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4250135"/>
              </p:ext>
            </p:extLst>
          </p:nvPr>
        </p:nvGraphicFramePr>
        <p:xfrm>
          <a:off x="4851313" y="393954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30041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Great for rapid prototyping.</a:t>
            </a:r>
          </a:p>
          <a:p>
            <a:r>
              <a:rPr lang="en-US" dirty="0"/>
              <a:t>Problems when modeled in a relational database that would involve many JOINS.</a:t>
            </a:r>
          </a:p>
          <a:p>
            <a:r>
              <a:rPr lang="en-US" dirty="0"/>
              <a:t>Want to work without an ORM.</a:t>
            </a:r>
          </a:p>
          <a:p>
            <a:r>
              <a:rPr lang="en-US" dirty="0"/>
              <a:t>You like living in 1993.</a:t>
            </a:r>
          </a:p>
        </p:txBody>
      </p:sp>
    </p:spTree>
    <p:extLst>
      <p:ext uri="{BB962C8B-B14F-4D97-AF65-F5344CB8AC3E}">
        <p14:creationId xmlns:p14="http://schemas.microsoft.com/office/powerpoint/2010/main" val="235993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a:t>
            </a:r>
          </a:p>
        </p:txBody>
      </p:sp>
      <p:sp>
        <p:nvSpPr>
          <p:cNvPr id="3" name="Content Placeholder 2"/>
          <p:cNvSpPr>
            <a:spLocks noGrp="1"/>
          </p:cNvSpPr>
          <p:nvPr>
            <p:ph idx="1"/>
          </p:nvPr>
        </p:nvSpPr>
        <p:spPr/>
        <p:txBody>
          <a:bodyPr/>
          <a:lstStyle/>
          <a:p>
            <a:r>
              <a:rPr lang="en-US" dirty="0"/>
              <a:t>Heavy polyglot language environment where languages are very dissimilar (e.g. Ruby + C# + LISP)</a:t>
            </a:r>
          </a:p>
          <a:p>
            <a:r>
              <a:rPr lang="en-US" dirty="0"/>
              <a:t>Underlying core language might change in the future.</a:t>
            </a:r>
          </a:p>
          <a:p>
            <a:r>
              <a:rPr lang="en-US" dirty="0"/>
              <a:t>???</a:t>
            </a:r>
          </a:p>
        </p:txBody>
      </p:sp>
    </p:spTree>
    <p:extLst>
      <p:ext uri="{BB962C8B-B14F-4D97-AF65-F5344CB8AC3E}">
        <p14:creationId xmlns:p14="http://schemas.microsoft.com/office/powerpoint/2010/main" val="729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715" y="1299685"/>
            <a:ext cx="3442674" cy="1477328"/>
          </a:xfrm>
          <a:prstGeom prst="rect">
            <a:avLst/>
          </a:prstGeom>
          <a:noFill/>
        </p:spPr>
        <p:txBody>
          <a:bodyPr wrap="non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friends with</a:t>
            </a:r>
          </a:p>
          <a:p>
            <a:pPr marL="285750" indent="-285750">
              <a:buFont typeface="Arial" panose="020B0604020202020204" pitchFamily="34" charset="0"/>
              <a:buChar char="•"/>
            </a:pPr>
            <a:r>
              <a:rPr lang="en-US" dirty="0"/>
              <a:t>Show all posts (default)</a:t>
            </a:r>
          </a:p>
          <a:p>
            <a:pPr marL="285750" indent="-285750">
              <a:buFont typeface="Arial" panose="020B0604020202020204" pitchFamily="34" charset="0"/>
              <a:buChar char="•"/>
            </a:pPr>
            <a:r>
              <a:rPr lang="en-US" dirty="0"/>
              <a:t>Show all posts of a user</a:t>
            </a:r>
          </a:p>
          <a:p>
            <a:pPr marL="285750" indent="-285750">
              <a:buFont typeface="Arial" panose="020B0604020202020204" pitchFamily="34" charset="0"/>
              <a:buChar char="•"/>
            </a:pPr>
            <a:endParaRPr lang="en-US" dirty="0"/>
          </a:p>
        </p:txBody>
      </p:sp>
      <p:sp>
        <p:nvSpPr>
          <p:cNvPr id="6" name="Rectangle 5"/>
          <p:cNvSpPr/>
          <p:nvPr/>
        </p:nvSpPr>
        <p:spPr>
          <a:xfrm>
            <a:off x="419100" y="1099660"/>
            <a:ext cx="1295400" cy="10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USERS</a:t>
            </a:r>
            <a:br>
              <a:rPr lang="en-US" sz="1400" dirty="0"/>
            </a:br>
            <a:r>
              <a:rPr lang="en-US" sz="1400" dirty="0"/>
              <a:t>username</a:t>
            </a:r>
            <a:br>
              <a:rPr lang="en-US" sz="1400" dirty="0"/>
            </a:br>
            <a:r>
              <a:rPr lang="en-US" sz="1400" dirty="0"/>
              <a:t>password</a:t>
            </a:r>
            <a:br>
              <a:rPr lang="en-US" sz="1400" dirty="0"/>
            </a:br>
            <a:r>
              <a:rPr lang="en-US" sz="1400" dirty="0"/>
              <a:t>email</a:t>
            </a:r>
            <a:br>
              <a:rPr lang="en-US" sz="1400" dirty="0"/>
            </a:br>
            <a:r>
              <a:rPr lang="en-US" sz="1400" dirty="0"/>
              <a:t>name</a:t>
            </a:r>
          </a:p>
        </p:txBody>
      </p:sp>
      <p:sp>
        <p:nvSpPr>
          <p:cNvPr id="8" name="Rectangle 7"/>
          <p:cNvSpPr/>
          <p:nvPr/>
        </p:nvSpPr>
        <p:spPr>
          <a:xfrm>
            <a:off x="2066924" y="1099661"/>
            <a:ext cx="1333501"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FRIENDS</a:t>
            </a:r>
            <a:br>
              <a:rPr lang="en-US" sz="1400" dirty="0"/>
            </a:br>
            <a:r>
              <a:rPr lang="en-US" sz="1400" dirty="0"/>
              <a:t>username</a:t>
            </a:r>
            <a:br>
              <a:rPr lang="en-US" sz="1400" dirty="0"/>
            </a:br>
            <a:r>
              <a:rPr lang="en-US" sz="1400" dirty="0"/>
              <a:t>friendsWith</a:t>
            </a:r>
          </a:p>
        </p:txBody>
      </p:sp>
      <p:sp>
        <p:nvSpPr>
          <p:cNvPr id="9" name="Rectangle 8"/>
          <p:cNvSpPr/>
          <p:nvPr/>
        </p:nvSpPr>
        <p:spPr>
          <a:xfrm>
            <a:off x="2066925" y="2419021"/>
            <a:ext cx="1333501" cy="93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POSTS</a:t>
            </a:r>
            <a:br>
              <a:rPr lang="en-US" sz="1400" dirty="0"/>
            </a:br>
            <a:r>
              <a:rPr lang="en-US" sz="1400" dirty="0"/>
              <a:t>post_id (uuid)</a:t>
            </a:r>
            <a:br>
              <a:rPr lang="en-US" sz="1400" dirty="0"/>
            </a:br>
            <a:r>
              <a:rPr lang="en-US" sz="1400" dirty="0"/>
              <a:t>username</a:t>
            </a:r>
            <a:br>
              <a:rPr lang="en-US" sz="1400" dirty="0"/>
            </a:br>
            <a:r>
              <a:rPr lang="en-US" sz="1400" dirty="0"/>
              <a:t>body</a:t>
            </a:r>
          </a:p>
        </p:txBody>
      </p:sp>
      <p:sp>
        <p:nvSpPr>
          <p:cNvPr id="10" name="Rectangle 9"/>
          <p:cNvSpPr/>
          <p:nvPr/>
        </p:nvSpPr>
        <p:spPr>
          <a:xfrm>
            <a:off x="419100" y="2419021"/>
            <a:ext cx="1295400"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USERPOSTS</a:t>
            </a:r>
            <a:br>
              <a:rPr lang="en-US" sz="1400" dirty="0"/>
            </a:br>
            <a:r>
              <a:rPr lang="en-US" sz="1400" dirty="0"/>
              <a:t>username</a:t>
            </a:r>
            <a:br>
              <a:rPr lang="en-US" sz="1400" dirty="0"/>
            </a:br>
            <a:r>
              <a:rPr lang="en-US" sz="1400" dirty="0"/>
              <a:t>post_id</a:t>
            </a:r>
            <a:br>
              <a:rPr lang="en-US" sz="1400" dirty="0"/>
            </a:br>
            <a:r>
              <a:rPr lang="en-US" sz="1400" dirty="0"/>
              <a:t>body</a:t>
            </a:r>
          </a:p>
        </p:txBody>
      </p:sp>
      <p:cxnSp>
        <p:nvCxnSpPr>
          <p:cNvPr id="13" name="Straight Connector 12"/>
          <p:cNvCxnSpPr/>
          <p:nvPr/>
        </p:nvCxnSpPr>
        <p:spPr>
          <a:xfrm flipV="1">
            <a:off x="752475" y="447675"/>
            <a:ext cx="8077200" cy="4762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0" y="4362450"/>
            <a:ext cx="4261616" cy="369332"/>
          </a:xfrm>
          <a:prstGeom prst="rect">
            <a:avLst/>
          </a:prstGeom>
          <a:noFill/>
        </p:spPr>
        <p:txBody>
          <a:bodyPr wrap="none" rtlCol="0">
            <a:spAutoFit/>
          </a:bodyPr>
          <a:lstStyle/>
          <a:p>
            <a:r>
              <a:rPr lang="en-US" dirty="0"/>
              <a:t>Notice the schema has tons of repeat data  </a:t>
            </a:r>
          </a:p>
        </p:txBody>
      </p:sp>
    </p:spTree>
    <p:extLst>
      <p:ext uri="{BB962C8B-B14F-4D97-AF65-F5344CB8AC3E}">
        <p14:creationId xmlns:p14="http://schemas.microsoft.com/office/powerpoint/2010/main" val="408751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404329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3324503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3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18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615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8008</TotalTime>
  <Words>1449</Words>
  <Application>Microsoft Office PowerPoint</Application>
  <PresentationFormat>Widescreen</PresentationFormat>
  <Paragraphs>391</Paragraphs>
  <Slides>51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Eloquera</vt:lpstr>
      <vt:lpstr>PowerPoint Presentation</vt:lpstr>
      <vt:lpstr>PowerPoint Presentation</vt:lpstr>
      <vt:lpstr>When To Use</vt:lpstr>
      <vt:lpstr>When Not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When To Use?</vt:lpstr>
      <vt:lpstr>When Not To Use?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90</cp:revision>
  <dcterms:created xsi:type="dcterms:W3CDTF">2015-03-09T19:04:34Z</dcterms:created>
  <dcterms:modified xsi:type="dcterms:W3CDTF">2016-03-19T19:39:36Z</dcterms:modified>
</cp:coreProperties>
</file>