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9A1A0-764B-4A97-9ADA-5706D4D3AFC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4D13-60BC-45C6-9C3D-8397E3E1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Windows" TargetMode="External"/><Relationship Id="rId13" Type="http://schemas.openxmlformats.org/officeDocument/2006/relationships/hyperlink" Target="https://en.wikipedia.org/wiki/Extensible_Storage_Engine" TargetMode="External"/><Relationship Id="rId3" Type="http://schemas.openxmlformats.org/officeDocument/2006/relationships/hyperlink" Target="https://en.wikipedia.org/wiki/Microsoft" TargetMode="External"/><Relationship Id="rId7" Type="http://schemas.openxmlformats.org/officeDocument/2006/relationships/hyperlink" Target="https://en.wikipedia.org/wiki/Windows_Search" TargetMode="External"/><Relationship Id="rId12" Type="http://schemas.openxmlformats.org/officeDocument/2006/relationships/hyperlink" Target="https://en.wikipedia.org/wiki/Exchange_Server_2003" TargetMode="External"/><Relationship Id="rId2" Type="http://schemas.openxmlformats.org/officeDocument/2006/relationships/hyperlink" Target="https://en.wikipedia.org/wiki/IS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title=Branch_Cache&amp;action=edit&amp;redlink=1" TargetMode="External"/><Relationship Id="rId11" Type="http://schemas.openxmlformats.org/officeDocument/2006/relationships/hyperlink" Target="https://en.wikipedia.org/wiki/Windows_Server_2003" TargetMode="External"/><Relationship Id="rId5" Type="http://schemas.openxmlformats.org/officeDocument/2006/relationships/hyperlink" Target="https://en.wikipedia.org/wiki/Active_Directory" TargetMode="External"/><Relationship Id="rId10" Type="http://schemas.openxmlformats.org/officeDocument/2006/relationships/hyperlink" Target="https://en.wikipedia.org/wiki/Windows_XP" TargetMode="External"/><Relationship Id="rId4" Type="http://schemas.openxmlformats.org/officeDocument/2006/relationships/hyperlink" Target="https://en.wikipedia.org/wiki/Microsoft_Exchange_Server" TargetMode="External"/><Relationship Id="rId9" Type="http://schemas.openxmlformats.org/officeDocument/2006/relationships/hyperlink" Target="https://en.wikipedia.org/wiki/Windows_20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824" y="1122363"/>
            <a:ext cx="9861176" cy="2387600"/>
          </a:xfrm>
        </p:spPr>
        <p:txBody>
          <a:bodyPr/>
          <a:lstStyle/>
          <a:p>
            <a:r>
              <a:rPr lang="en-US" b="1" dirty="0"/>
              <a:t>Extensible Storage Engine</a:t>
            </a:r>
            <a:r>
              <a:rPr lang="en-US" dirty="0"/>
              <a:t> (</a:t>
            </a:r>
            <a:r>
              <a:rPr lang="en-US" b="1" dirty="0"/>
              <a:t>ESE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065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a.k.a </a:t>
            </a:r>
            <a:r>
              <a:rPr lang="en-US" sz="3200" b="1" dirty="0"/>
              <a:t>JET Blue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2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529791"/>
            <a:ext cx="10515600" cy="4216586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hlinkClick r:id="rId2" tooltip="ISAM"/>
              </a:rPr>
              <a:t>ISAM</a:t>
            </a:r>
            <a:r>
              <a:rPr lang="en-US" sz="2400" dirty="0"/>
              <a:t> (Indexed Sequential Access Method) data storage technology from </a:t>
            </a:r>
            <a:r>
              <a:rPr lang="en-US" sz="2400" dirty="0">
                <a:hlinkClick r:id="rId3" tooltip="Microsoft"/>
              </a:rPr>
              <a:t>Microsoft</a:t>
            </a:r>
            <a:r>
              <a:rPr lang="en-US" sz="2400" dirty="0"/>
              <a:t>. ESE is notably a core of </a:t>
            </a:r>
            <a:r>
              <a:rPr lang="en-US" sz="2400" dirty="0">
                <a:hlinkClick r:id="rId4" tooltip="Microsoft Exchange Server"/>
              </a:rPr>
              <a:t>Microsoft Exchange Server</a:t>
            </a:r>
            <a:r>
              <a:rPr lang="en-US" sz="2400" dirty="0"/>
              <a:t>, </a:t>
            </a:r>
            <a:r>
              <a:rPr lang="en-US" sz="2400" dirty="0">
                <a:hlinkClick r:id="rId5" tooltip="Active Directory"/>
              </a:rPr>
              <a:t>Active Directory</a:t>
            </a:r>
            <a:r>
              <a:rPr lang="en-US" sz="2400" dirty="0"/>
              <a:t> and </a:t>
            </a:r>
            <a:r>
              <a:rPr lang="en-US" sz="2400" dirty="0">
                <a:hlinkClick r:id="rId6" tooltip="Branch Cache (page does not exist)"/>
              </a:rPr>
              <a:t>Branch Cache</a:t>
            </a:r>
            <a:r>
              <a:rPr lang="en-US" sz="2400" dirty="0"/>
              <a:t>. </a:t>
            </a:r>
          </a:p>
          <a:p>
            <a:r>
              <a:rPr lang="en-US" sz="2400" dirty="0"/>
              <a:t>Its purpose is to allow applications to store and retrieve data via indexed and sequential access. Numerous Windows components take advantage of ESE, such as </a:t>
            </a:r>
            <a:r>
              <a:rPr lang="en-US" sz="2400" dirty="0">
                <a:hlinkClick r:id="rId7" tooltip="Windows Search"/>
              </a:rPr>
              <a:t>Desktop Search</a:t>
            </a:r>
            <a:r>
              <a:rPr lang="en-US" sz="2400" dirty="0"/>
              <a:t> and </a:t>
            </a:r>
            <a:r>
              <a:rPr lang="en-US" sz="2400" dirty="0">
                <a:hlinkClick r:id="rId5" tooltip="Active Directory"/>
              </a:rPr>
              <a:t>Active Directory</a:t>
            </a:r>
            <a:r>
              <a:rPr lang="en-US" sz="2400" dirty="0"/>
              <a:t>.</a:t>
            </a:r>
          </a:p>
          <a:p>
            <a:r>
              <a:rPr lang="en-US" sz="2400" dirty="0"/>
              <a:t>The ESE Runtime (ESENT.DLL) has shipped in every </a:t>
            </a:r>
            <a:r>
              <a:rPr lang="en-US" sz="2400" dirty="0">
                <a:hlinkClick r:id="rId8" tooltip="Microsoft Windows"/>
              </a:rPr>
              <a:t>Windows</a:t>
            </a:r>
            <a:r>
              <a:rPr lang="en-US" sz="2400" dirty="0"/>
              <a:t> release since </a:t>
            </a:r>
            <a:r>
              <a:rPr lang="en-US" sz="2400" dirty="0">
                <a:hlinkClick r:id="rId9" tooltip="Windows 2000"/>
              </a:rPr>
              <a:t>Windows 2000</a:t>
            </a:r>
            <a:r>
              <a:rPr lang="en-US" sz="2400" dirty="0"/>
              <a:t>, with native x64 version of the ESE runtime shipping with x64 versions of </a:t>
            </a:r>
            <a:r>
              <a:rPr lang="en-US" sz="2400" dirty="0">
                <a:hlinkClick r:id="rId10" tooltip="Windows XP"/>
              </a:rPr>
              <a:t>Windows XP</a:t>
            </a:r>
            <a:r>
              <a:rPr lang="en-US" sz="2400" dirty="0"/>
              <a:t> and </a:t>
            </a:r>
            <a:r>
              <a:rPr lang="en-US" sz="2400" dirty="0">
                <a:hlinkClick r:id="rId11" tooltip="Windows Server 2003"/>
              </a:rPr>
              <a:t>Windows Server 2003</a:t>
            </a:r>
            <a:r>
              <a:rPr lang="en-US" sz="2400" dirty="0"/>
              <a:t>. </a:t>
            </a:r>
            <a:r>
              <a:rPr lang="en-US" sz="2400" dirty="0">
                <a:hlinkClick r:id="rId4" tooltip="Microsoft Exchange Server"/>
              </a:rPr>
              <a:t>Microsoft Exchange</a:t>
            </a:r>
            <a:r>
              <a:rPr lang="en-US" sz="2400" dirty="0"/>
              <a:t>, up to </a:t>
            </a:r>
            <a:r>
              <a:rPr lang="en-US" sz="2400" dirty="0">
                <a:hlinkClick r:id="rId12" tooltip="Exchange Server 2003"/>
              </a:rPr>
              <a:t>Exchange 2003</a:t>
            </a:r>
            <a:r>
              <a:rPr lang="en-US" sz="2400" dirty="0"/>
              <a:t> shipped with only the 32-bit edition, as it was the only supported platform</a:t>
            </a:r>
          </a:p>
        </p:txBody>
      </p:sp>
      <p:sp>
        <p:nvSpPr>
          <p:cNvPr id="4" name="TextBox 3">
            <a:hlinkClick r:id="rId13"/>
          </p:cNvPr>
          <p:cNvSpPr txBox="1"/>
          <p:nvPr/>
        </p:nvSpPr>
        <p:spPr>
          <a:xfrm>
            <a:off x="7888941" y="5934636"/>
            <a:ext cx="39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13"/>
              </a:rPr>
              <a:t>- Wikipedia, “Extensible Storage Engine”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501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4135"/>
          </a:xfrm>
        </p:spPr>
        <p:txBody>
          <a:bodyPr>
            <a:normAutofit/>
          </a:bodyPr>
          <a:lstStyle/>
          <a:p>
            <a:r>
              <a:rPr lang="en-US" sz="2000" i="1" dirty="0"/>
              <a:t>Acts like a single file database (.</a:t>
            </a:r>
            <a:r>
              <a:rPr lang="en-US" sz="2000" i="1" dirty="0" err="1"/>
              <a:t>edb</a:t>
            </a:r>
            <a:r>
              <a:rPr lang="en-US" sz="2000" i="1" dirty="0"/>
              <a:t>)</a:t>
            </a:r>
          </a:p>
          <a:p>
            <a:r>
              <a:rPr lang="en-US" sz="2000" b="1" i="1" dirty="0"/>
              <a:t>Supports transactions</a:t>
            </a:r>
          </a:p>
          <a:p>
            <a:r>
              <a:rPr lang="en-US" sz="2000" i="1" dirty="0"/>
              <a:t>Support for simple querying:</a:t>
            </a:r>
          </a:p>
          <a:p>
            <a:pPr lvl="1"/>
            <a:r>
              <a:rPr lang="en-US" sz="1600" i="1" dirty="0"/>
              <a:t>Single/multiple column “WHERE” like clauses.</a:t>
            </a:r>
          </a:p>
          <a:p>
            <a:pPr lvl="1"/>
            <a:r>
              <a:rPr lang="en-US" sz="1600" i="1" dirty="0"/>
              <a:t>Simple sorts, aggregates</a:t>
            </a:r>
          </a:p>
          <a:p>
            <a:pPr lvl="1"/>
            <a:r>
              <a:rPr lang="en-US" sz="1600" i="1" dirty="0"/>
              <a:t>No joins (but “pre-joining” allowed</a:t>
            </a:r>
            <a:r>
              <a:rPr lang="en-US" sz="1600" b="1" i="1" dirty="0"/>
              <a:t>*</a:t>
            </a:r>
            <a:r>
              <a:rPr lang="en-US" sz="1600" i="1" dirty="0"/>
              <a:t>) </a:t>
            </a:r>
          </a:p>
          <a:p>
            <a:r>
              <a:rPr lang="en-US" sz="2000" i="1" dirty="0"/>
              <a:t>Supports indexes.</a:t>
            </a:r>
          </a:p>
          <a:p>
            <a:r>
              <a:rPr lang="en-US" sz="2000" i="1" dirty="0"/>
              <a:t>C# - best to use Managed ESENT library (3</a:t>
            </a:r>
            <a:r>
              <a:rPr lang="en-US" sz="2000" i="1" baseline="30000" dirty="0"/>
              <a:t>rd</a:t>
            </a:r>
            <a:r>
              <a:rPr lang="en-US" sz="2000" i="1" dirty="0"/>
              <a:t> part .</a:t>
            </a:r>
            <a:r>
              <a:rPr lang="en-US" sz="2000" i="1" dirty="0" err="1"/>
              <a:t>dll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An ESE database may contain up to 232 pages, or </a:t>
            </a:r>
            <a:r>
              <a:rPr lang="en-US" sz="2000" b="1" i="1" dirty="0"/>
              <a:t>16 terabytes of data</a:t>
            </a:r>
            <a:r>
              <a:rPr lang="en-US" sz="2000" i="1" dirty="0"/>
              <a:t>, for 8 kilobyte sized pages.</a:t>
            </a:r>
          </a:p>
          <a:p>
            <a:r>
              <a:rPr lang="en-US" sz="2000" i="1" dirty="0"/>
              <a:t>The maximum size of a Long Text or Long Binary column value is </a:t>
            </a:r>
            <a:r>
              <a:rPr lang="en-US" sz="2000" b="1" i="1" dirty="0"/>
              <a:t>2 GB</a:t>
            </a:r>
            <a:r>
              <a:rPr lang="en-US" sz="2000" i="1" dirty="0"/>
              <a:t>. </a:t>
            </a:r>
          </a:p>
          <a:p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267446" y="6197283"/>
            <a:ext cx="824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* </a:t>
            </a:r>
            <a:r>
              <a:rPr lang="en-US" b="1" i="1" dirty="0">
                <a:solidFill>
                  <a:srgbClr val="0070C0"/>
                </a:solidFill>
              </a:rPr>
              <a:t>pre-joining</a:t>
            </a:r>
            <a:r>
              <a:rPr lang="en-US" i="1" dirty="0">
                <a:solidFill>
                  <a:srgbClr val="0070C0"/>
                </a:solidFill>
              </a:rPr>
              <a:t> is where one table represents the relationship between two other tables.</a:t>
            </a:r>
          </a:p>
        </p:txBody>
      </p:sp>
    </p:spTree>
    <p:extLst>
      <p:ext uri="{BB962C8B-B14F-4D97-AF65-F5344CB8AC3E}">
        <p14:creationId xmlns:p14="http://schemas.microsoft.com/office/powerpoint/2010/main" val="25873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11708"/>
              </p:ext>
            </p:extLst>
          </p:nvPr>
        </p:nvGraphicFramePr>
        <p:xfrm>
          <a:off x="838200" y="2091267"/>
          <a:ext cx="6502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62">
                  <a:extLst>
                    <a:ext uri="{9D8B030D-6E8A-4147-A177-3AD203B41FA5}">
                      <a16:colId xmlns:a16="http://schemas.microsoft.com/office/drawing/2014/main" val="2679583851"/>
                    </a:ext>
                  </a:extLst>
                </a:gridCol>
                <a:gridCol w="4054438">
                  <a:extLst>
                    <a:ext uri="{9D8B030D-6E8A-4147-A177-3AD203B41FA5}">
                      <a16:colId xmlns:a16="http://schemas.microsoft.com/office/drawing/2014/main" val="278386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 of data/transaction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7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128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10265"/>
              </p:ext>
            </p:extLst>
          </p:nvPr>
        </p:nvGraphicFramePr>
        <p:xfrm>
          <a:off x="838200" y="2091267"/>
          <a:ext cx="106186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424">
                  <a:extLst>
                    <a:ext uri="{9D8B030D-6E8A-4147-A177-3AD203B41FA5}">
                      <a16:colId xmlns:a16="http://schemas.microsoft.com/office/drawing/2014/main" val="1421372537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82020365"/>
                    </a:ext>
                  </a:extLst>
                </a:gridCol>
                <a:gridCol w="2146019">
                  <a:extLst>
                    <a:ext uri="{9D8B030D-6E8A-4147-A177-3AD203B41FA5}">
                      <a16:colId xmlns:a16="http://schemas.microsoft.com/office/drawing/2014/main" val="3127160430"/>
                    </a:ext>
                  </a:extLst>
                </a:gridCol>
                <a:gridCol w="1637087">
                  <a:extLst>
                    <a:ext uri="{9D8B030D-6E8A-4147-A177-3AD203B41FA5}">
                      <a16:colId xmlns:a16="http://schemas.microsoft.com/office/drawing/2014/main" val="2791433747"/>
                    </a:ext>
                  </a:extLst>
                </a:gridCol>
                <a:gridCol w="3039035">
                  <a:extLst>
                    <a:ext uri="{9D8B030D-6E8A-4147-A177-3AD203B41FA5}">
                      <a16:colId xmlns:a16="http://schemas.microsoft.com/office/drawing/2014/main" val="377216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 Bytes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</a:rPr>
                        <a:t> per 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Total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Row Insert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Bytes/sec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0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(0.14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1250 (1.22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6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10240</a:t>
                      </a:r>
                      <a:r>
                        <a:rPr lang="en-US" baseline="0" dirty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113,777 (111.9KB/s)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5242880 (5MB)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19,065,018 (18618.2 KB/s)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79394"/>
                  </a:ext>
                </a:extLst>
              </a:tr>
            </a:tbl>
          </a:graphicData>
        </a:graphic>
      </p:graphicFrame>
      <p:sp>
        <p:nvSpPr>
          <p:cNvPr id="10" name="Circular Arrow 9"/>
          <p:cNvSpPr/>
          <p:nvPr/>
        </p:nvSpPr>
        <p:spPr>
          <a:xfrm rot="5400000">
            <a:off x="2058210" y="3261766"/>
            <a:ext cx="919780" cy="645556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5400000">
            <a:off x="5242263" y="3229534"/>
            <a:ext cx="497840" cy="737502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5485" y="3318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b="1" dirty="0"/>
              <a:t>512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9535" y="34840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b="1" dirty="0"/>
              <a:t>17.5</a:t>
            </a:r>
          </a:p>
        </p:txBody>
      </p:sp>
      <p:sp>
        <p:nvSpPr>
          <p:cNvPr id="15" name="Circular Arrow 14"/>
          <p:cNvSpPr/>
          <p:nvPr/>
        </p:nvSpPr>
        <p:spPr>
          <a:xfrm rot="5400000">
            <a:off x="5078643" y="2534306"/>
            <a:ext cx="892615" cy="737502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9934" y="275532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b="1" dirty="0"/>
              <a:t>33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Some Benchmarks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605" y="4414429"/>
            <a:ext cx="532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*Using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System.IO: 19KB/second for 100 byte “bursts”.</a:t>
            </a:r>
          </a:p>
        </p:txBody>
      </p:sp>
    </p:spTree>
    <p:extLst>
      <p:ext uri="{BB962C8B-B14F-4D97-AF65-F5344CB8AC3E}">
        <p14:creationId xmlns:p14="http://schemas.microsoft.com/office/powerpoint/2010/main" val="30224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 is generally fixed at ~ 100ms.</a:t>
            </a:r>
          </a:p>
          <a:p>
            <a:r>
              <a:rPr lang="en-US" dirty="0"/>
              <a:t>The overhead is significant for small loads</a:t>
            </a:r>
          </a:p>
          <a:p>
            <a:pPr lvl="1"/>
            <a:r>
              <a:rPr lang="en-US" dirty="0"/>
              <a:t>Averaging 0.1 KB/sec for small loads e.g. 1 byte</a:t>
            </a:r>
          </a:p>
          <a:p>
            <a:r>
              <a:rPr lang="en-US" dirty="0"/>
              <a:t>Likewise, it becomes insignificant (relatively speaking) for large loads</a:t>
            </a:r>
          </a:p>
          <a:p>
            <a:pPr lvl="1"/>
            <a:r>
              <a:rPr lang="en-US" dirty="0"/>
              <a:t>Averaging~ 18+MB/sec for large loads e.g. 5MB</a:t>
            </a:r>
          </a:p>
          <a:p>
            <a:r>
              <a:rPr lang="en-US" dirty="0"/>
              <a:t>My benchmarks do not include trying code optimizations that might lower the overhead (fixed) time or variable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Extensible Storage Engine (ESE)</vt:lpstr>
      <vt:lpstr>What is ESE?</vt:lpstr>
      <vt:lpstr>ESENT Features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Green</dc:creator>
  <cp:lastModifiedBy>David Green</cp:lastModifiedBy>
  <cp:revision>16</cp:revision>
  <dcterms:created xsi:type="dcterms:W3CDTF">2015-10-26T15:42:17Z</dcterms:created>
  <dcterms:modified xsi:type="dcterms:W3CDTF">2016-03-29T07:04:08Z</dcterms:modified>
</cp:coreProperties>
</file>