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8" r:id="rId2"/>
    <p:sldId id="290" r:id="rId3"/>
    <p:sldId id="315" r:id="rId4"/>
    <p:sldId id="261" r:id="rId5"/>
    <p:sldId id="316" r:id="rId6"/>
    <p:sldId id="299" r:id="rId7"/>
    <p:sldId id="285" r:id="rId8"/>
    <p:sldId id="286" r:id="rId9"/>
    <p:sldId id="287" r:id="rId10"/>
    <p:sldId id="298" r:id="rId11"/>
    <p:sldId id="288" r:id="rId12"/>
    <p:sldId id="289" r:id="rId13"/>
    <p:sldId id="292" r:id="rId14"/>
    <p:sldId id="293" r:id="rId15"/>
    <p:sldId id="294" r:id="rId16"/>
    <p:sldId id="295" r:id="rId17"/>
    <p:sldId id="296" r:id="rId18"/>
    <p:sldId id="291" r:id="rId19"/>
    <p:sldId id="297" r:id="rId20"/>
    <p:sldId id="259" r:id="rId21"/>
    <p:sldId id="258" r:id="rId22"/>
    <p:sldId id="264" r:id="rId23"/>
    <p:sldId id="260" r:id="rId24"/>
    <p:sldId id="263" r:id="rId25"/>
    <p:sldId id="266" r:id="rId26"/>
    <p:sldId id="317" r:id="rId27"/>
    <p:sldId id="318" r:id="rId28"/>
    <p:sldId id="267" r:id="rId29"/>
    <p:sldId id="265" r:id="rId30"/>
    <p:sldId id="276" r:id="rId31"/>
    <p:sldId id="272" r:id="rId32"/>
    <p:sldId id="273" r:id="rId33"/>
    <p:sldId id="284" r:id="rId34"/>
    <p:sldId id="275" r:id="rId35"/>
    <p:sldId id="269" r:id="rId36"/>
    <p:sldId id="270" r:id="rId37"/>
    <p:sldId id="271" r:id="rId38"/>
    <p:sldId id="277" r:id="rId39"/>
    <p:sldId id="279" r:id="rId40"/>
    <p:sldId id="278" r:id="rId41"/>
    <p:sldId id="301" r:id="rId42"/>
    <p:sldId id="311" r:id="rId43"/>
    <p:sldId id="307" r:id="rId44"/>
    <p:sldId id="312" r:id="rId45"/>
    <p:sldId id="313" r:id="rId46"/>
    <p:sldId id="314" r:id="rId47"/>
    <p:sldId id="306" r:id="rId48"/>
    <p:sldId id="305" r:id="rId49"/>
    <p:sldId id="303"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003F0A3-616D-4170-A614-32B0C31025D2}">
          <p14:sldIdLst>
            <p14:sldId id="268"/>
            <p14:sldId id="290"/>
          </p14:sldIdLst>
        </p14:section>
        <p14:section name="History" id="{C1A8838F-33FD-4B50-B690-E8DBA8AF3CFD}">
          <p14:sldIdLst>
            <p14:sldId id="315"/>
            <p14:sldId id="261"/>
          </p14:sldIdLst>
        </p14:section>
        <p14:section name="Redis" id="{90F7D580-AFFF-431C-B8B3-3C0F56EBEE83}">
          <p14:sldIdLst>
            <p14:sldId id="316"/>
            <p14:sldId id="299"/>
            <p14:sldId id="285"/>
            <p14:sldId id="286"/>
            <p14:sldId id="287"/>
            <p14:sldId id="298"/>
            <p14:sldId id="288"/>
            <p14:sldId id="289"/>
            <p14:sldId id="292"/>
            <p14:sldId id="293"/>
            <p14:sldId id="294"/>
            <p14:sldId id="295"/>
            <p14:sldId id="296"/>
            <p14:sldId id="291"/>
            <p14:sldId id="297"/>
            <p14:sldId id="259"/>
          </p14:sldIdLst>
        </p14:section>
        <p14:section name="Bio" id="{319E30DF-D598-4D27-9A7F-1DC2D108D8E6}">
          <p14:sldIdLst>
            <p14:sldId id="258"/>
            <p14:sldId id="264"/>
          </p14:sldIdLst>
        </p14:section>
        <p14:section name="Intro" id="{B2436F3C-6426-4747-B5F2-43BE6832BC4C}">
          <p14:sldIdLst>
            <p14:sldId id="260"/>
            <p14:sldId id="263"/>
            <p14:sldId id="266"/>
          </p14:sldIdLst>
        </p14:section>
        <p14:section name="Storage Engines" id="{C914CA25-B48C-4F28-8AA9-991A448472D8}">
          <p14:sldIdLst>
            <p14:sldId id="317"/>
            <p14:sldId id="318"/>
            <p14:sldId id="267"/>
          </p14:sldIdLst>
        </p14:section>
        <p14:section name="Document Databases" id="{2DBD8B04-E905-421E-8328-5486C4CFC33A}">
          <p14:sldIdLst>
            <p14:sldId id="265"/>
            <p14:sldId id="276"/>
          </p14:sldIdLst>
        </p14:section>
        <p14:section name="Event Store Databases" id="{D9AAC089-80D4-4BF1-88DF-6E4F95CCB5C2}">
          <p14:sldIdLst>
            <p14:sldId id="272"/>
          </p14:sldIdLst>
        </p14:section>
        <p14:section name="Key Value (TempoIQ)" id="{FB52A3CE-6DEE-47A9-BFE9-10AE883D9D26}">
          <p14:sldIdLst>
            <p14:sldId id="273"/>
            <p14:sldId id="284"/>
          </p14:sldIdLst>
        </p14:section>
        <p14:section name="Graph Database" id="{FE2C71D0-3BBB-4CC9-988D-A3E496CEC6F2}">
          <p14:sldIdLst>
            <p14:sldId id="275"/>
          </p14:sldIdLst>
        </p14:section>
        <p14:section name="Wide Column DB" id="{56818F84-F7F7-4068-8407-49102792611D}">
          <p14:sldIdLst>
            <p14:sldId id="269"/>
            <p14:sldId id="270"/>
            <p14:sldId id="271"/>
            <p14:sldId id="277"/>
            <p14:sldId id="279"/>
            <p14:sldId id="278"/>
            <p14:sldId id="301"/>
            <p14:sldId id="311"/>
            <p14:sldId id="307"/>
            <p14:sldId id="312"/>
            <p14:sldId id="313"/>
            <p14:sldId id="314"/>
            <p14:sldId id="306"/>
            <p14:sldId id="305"/>
            <p14:sldId id="303"/>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99" autoAdjust="0"/>
    <p:restoredTop sz="94660"/>
  </p:normalViewPr>
  <p:slideViewPr>
    <p:cSldViewPr snapToGrid="0">
      <p:cViewPr varScale="1">
        <p:scale>
          <a:sx n="50" d="100"/>
          <a:sy n="50" d="100"/>
        </p:scale>
        <p:origin x="36" y="3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04D5E-80CA-44E6-9838-6D2C437BFBFD}"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E0029-498F-4E4D-802B-45F4CBBC7C84}" type="slidenum">
              <a:rPr lang="en-US" smtClean="0"/>
              <a:t>‹#›</a:t>
            </a:fld>
            <a:endParaRPr lang="en-US"/>
          </a:p>
        </p:txBody>
      </p:sp>
    </p:spTree>
    <p:extLst>
      <p:ext uri="{BB962C8B-B14F-4D97-AF65-F5344CB8AC3E}">
        <p14:creationId xmlns:p14="http://schemas.microsoft.com/office/powerpoint/2010/main" val="16134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gdatanerd.wordpress.com/2011/12/08/why-nosql-part-1-cap-theor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2</a:t>
            </a:fld>
            <a:endParaRPr lang="en-US"/>
          </a:p>
        </p:txBody>
      </p:sp>
    </p:spTree>
    <p:extLst>
      <p:ext uri="{BB962C8B-B14F-4D97-AF65-F5344CB8AC3E}">
        <p14:creationId xmlns:p14="http://schemas.microsoft.com/office/powerpoint/2010/main" val="266971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16</a:t>
            </a:fld>
            <a:endParaRPr lang="en-US"/>
          </a:p>
        </p:txBody>
      </p:sp>
    </p:spTree>
    <p:extLst>
      <p:ext uri="{BB962C8B-B14F-4D97-AF65-F5344CB8AC3E}">
        <p14:creationId xmlns:p14="http://schemas.microsoft.com/office/powerpoint/2010/main" val="558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17</a:t>
            </a:fld>
            <a:endParaRPr lang="en-US"/>
          </a:p>
        </p:txBody>
      </p:sp>
    </p:spTree>
    <p:extLst>
      <p:ext uri="{BB962C8B-B14F-4D97-AF65-F5344CB8AC3E}">
        <p14:creationId xmlns:p14="http://schemas.microsoft.com/office/powerpoint/2010/main" val="3424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18</a:t>
            </a:fld>
            <a:endParaRPr lang="en-US"/>
          </a:p>
        </p:txBody>
      </p:sp>
    </p:spTree>
    <p:extLst>
      <p:ext uri="{BB962C8B-B14F-4D97-AF65-F5344CB8AC3E}">
        <p14:creationId xmlns:p14="http://schemas.microsoft.com/office/powerpoint/2010/main" val="35229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3</a:t>
            </a:fld>
            <a:endParaRPr lang="en-US"/>
          </a:p>
        </p:txBody>
      </p:sp>
    </p:spTree>
    <p:extLst>
      <p:ext uri="{BB962C8B-B14F-4D97-AF65-F5344CB8AC3E}">
        <p14:creationId xmlns:p14="http://schemas.microsoft.com/office/powerpoint/2010/main" val="42497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 developer,</a:t>
            </a:r>
            <a:r>
              <a:rPr lang="en-US" baseline="0"/>
              <a:t> like many of you so I like </a:t>
            </a:r>
            <a:r>
              <a:rPr lang="en-US"/>
              <a:t>to try and spend as</a:t>
            </a:r>
            <a:r>
              <a:rPr lang="en-US" baseline="0"/>
              <a:t> little time in the slides and </a:t>
            </a:r>
            <a:r>
              <a:rPr lang="en-US"/>
              <a:t>as much time in the code as possible.</a:t>
            </a:r>
            <a:endParaRPr lang="en-US" baseline="0"/>
          </a:p>
          <a:p>
            <a:r>
              <a:rPr lang="en-US" baseline="0"/>
              <a:t>But there is some basic theory and core concepts we need to walk through in order to appreciate what you’re seeing code-wise.</a:t>
            </a:r>
            <a:r>
              <a:rPr lang="en-US"/>
              <a:t> </a:t>
            </a:r>
          </a:p>
        </p:txBody>
      </p:sp>
      <p:sp>
        <p:nvSpPr>
          <p:cNvPr id="4" name="Slide Number Placeholder 3"/>
          <p:cNvSpPr>
            <a:spLocks noGrp="1"/>
          </p:cNvSpPr>
          <p:nvPr>
            <p:ph type="sldNum" sz="quarter" idx="10"/>
          </p:nvPr>
        </p:nvSpPr>
        <p:spPr/>
        <p:txBody>
          <a:bodyPr/>
          <a:lstStyle/>
          <a:p>
            <a:fld id="{A8728570-A238-4228-9102-6BFA6D1FEED5}" type="slidenum">
              <a:rPr lang="en-US" smtClean="0"/>
              <a:t>7</a:t>
            </a:fld>
            <a:endParaRPr lang="en-US"/>
          </a:p>
        </p:txBody>
      </p:sp>
    </p:spTree>
    <p:extLst>
      <p:ext uri="{BB962C8B-B14F-4D97-AF65-F5344CB8AC3E}">
        <p14:creationId xmlns:p14="http://schemas.microsoft.com/office/powerpoint/2010/main" val="26563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http://bigdatanerd.wordpress.com/2011/12/08/why-nosql-part-1-cap-theorem/</a:t>
            </a:r>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8</a:t>
            </a:fld>
            <a:endParaRPr lang="en-US"/>
          </a:p>
        </p:txBody>
      </p:sp>
    </p:spTree>
    <p:extLst>
      <p:ext uri="{BB962C8B-B14F-4D97-AF65-F5344CB8AC3E}">
        <p14:creationId xmlns:p14="http://schemas.microsoft.com/office/powerpoint/2010/main" val="2196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hlinkClick r:id=""/>
            </a:endParaRPr>
          </a:p>
          <a:p>
            <a:r>
              <a:rPr lang="en-US">
                <a:hlinkClick r:id=""/>
              </a:rPr>
              <a:t>http://blog.beany.co.kr/archives/275</a:t>
            </a:r>
            <a:endParaRPr lang="en-US"/>
          </a:p>
          <a:p>
            <a:endParaRPr lang="en-US"/>
          </a:p>
          <a:p>
            <a:r>
              <a:rPr lang="en-US" sz="1200" b="1" i="0" kern="1200">
                <a:solidFill>
                  <a:schemeClr val="tx1"/>
                </a:solidFill>
                <a:effectLst/>
                <a:latin typeface="+mn-lt"/>
                <a:ea typeface="+mn-ea"/>
                <a:cs typeface="+mn-cs"/>
              </a:rPr>
              <a:t>Consistency</a:t>
            </a:r>
            <a:r>
              <a:rPr lang="en-US" sz="1200" b="0" i="0" kern="1200">
                <a:solidFill>
                  <a:schemeClr val="tx1"/>
                </a:solidFill>
                <a:effectLst/>
                <a:latin typeface="+mn-lt"/>
                <a:ea typeface="+mn-ea"/>
                <a:cs typeface="+mn-cs"/>
              </a:rPr>
              <a:t> means that each client always has the same view of the data.</a:t>
            </a:r>
          </a:p>
          <a:p>
            <a:r>
              <a:rPr lang="en-US" sz="1200" b="1" i="0" kern="1200">
                <a:solidFill>
                  <a:schemeClr val="tx1"/>
                </a:solidFill>
                <a:effectLst/>
                <a:latin typeface="+mn-lt"/>
                <a:ea typeface="+mn-ea"/>
                <a:cs typeface="+mn-cs"/>
              </a:rPr>
              <a:t>Availability</a:t>
            </a:r>
            <a:r>
              <a:rPr lang="en-US" sz="1200" b="0" i="0" kern="1200">
                <a:solidFill>
                  <a:schemeClr val="tx1"/>
                </a:solidFill>
                <a:effectLst/>
                <a:latin typeface="+mn-lt"/>
                <a:ea typeface="+mn-ea"/>
                <a:cs typeface="+mn-cs"/>
              </a:rPr>
              <a:t> means that all clients can always read and write.</a:t>
            </a:r>
          </a:p>
          <a:p>
            <a:r>
              <a:rPr lang="en-US" sz="1200" b="1" i="0" kern="1200">
                <a:solidFill>
                  <a:schemeClr val="tx1"/>
                </a:solidFill>
                <a:effectLst/>
                <a:latin typeface="+mn-lt"/>
                <a:ea typeface="+mn-ea"/>
                <a:cs typeface="+mn-cs"/>
              </a:rPr>
              <a:t>Partition tolerance</a:t>
            </a:r>
            <a:r>
              <a:rPr lang="en-US" sz="1200" b="0" i="0" kern="1200">
                <a:solidFill>
                  <a:schemeClr val="tx1"/>
                </a:solidFill>
                <a:effectLst/>
                <a:latin typeface="+mn-lt"/>
                <a:ea typeface="+mn-ea"/>
                <a:cs typeface="+mn-cs"/>
              </a:rPr>
              <a:t> means that the system works well across physical network partitions.</a:t>
            </a:r>
          </a:p>
          <a:p>
            <a:endParaRPr lang="en-US"/>
          </a:p>
          <a:p>
            <a:r>
              <a:rPr lang="en-US" sz="1200" b="0" i="0" kern="1200">
                <a:solidFill>
                  <a:schemeClr val="tx1"/>
                </a:solidFill>
                <a:effectLst/>
                <a:latin typeface="+mn-lt"/>
                <a:ea typeface="+mn-ea"/>
                <a:cs typeface="+mn-cs"/>
              </a:rPr>
              <a:t>One of the primary goals of NoSQL systems is to bolster horizontal scalability. To scale horizontally, you need strong network partition tolerance which requires giving up either consistency or availability. NoSQL systems typically accomplish this by relaxing relational abilities and/or loosening transactional semantics.</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Consistent, Available (CA) Systems</a:t>
            </a:r>
            <a:r>
              <a:rPr lang="en-US" sz="1200" b="0" i="0" kern="1200">
                <a:solidFill>
                  <a:schemeClr val="tx1"/>
                </a:solidFill>
                <a:effectLst/>
                <a:latin typeface="+mn-lt"/>
                <a:ea typeface="+mn-ea"/>
                <a:cs typeface="+mn-cs"/>
              </a:rPr>
              <a:t> have trouble with partitions and typically deal with it with replication.</a:t>
            </a:r>
          </a:p>
          <a:p>
            <a:r>
              <a:rPr lang="en-US" sz="1200" b="1" i="0" kern="1200">
                <a:solidFill>
                  <a:schemeClr val="tx1"/>
                </a:solidFill>
                <a:effectLst/>
                <a:latin typeface="+mn-lt"/>
                <a:ea typeface="+mn-ea"/>
                <a:cs typeface="+mn-cs"/>
              </a:rPr>
              <a:t>Consistent, Partition-Tolerant (CP) Systems</a:t>
            </a:r>
            <a:r>
              <a:rPr lang="en-US" sz="1200" b="0" i="0" kern="1200">
                <a:solidFill>
                  <a:schemeClr val="tx1"/>
                </a:solidFill>
                <a:effectLst/>
                <a:latin typeface="+mn-lt"/>
                <a:ea typeface="+mn-ea"/>
                <a:cs typeface="+mn-cs"/>
              </a:rPr>
              <a:t> have trouble with availability while keeping data consistent across partitioned nodes. </a:t>
            </a:r>
          </a:p>
          <a:p>
            <a:r>
              <a:rPr lang="en-US" sz="1200" b="1" i="0" kern="1200">
                <a:solidFill>
                  <a:schemeClr val="tx1"/>
                </a:solidFill>
                <a:effectLst/>
                <a:latin typeface="+mn-lt"/>
                <a:ea typeface="+mn-ea"/>
                <a:cs typeface="+mn-cs"/>
              </a:rPr>
              <a:t>Available, Partition-Tolerant (AP) Systems</a:t>
            </a:r>
            <a:r>
              <a:rPr lang="en-US" sz="1200" b="0" i="0" kern="1200">
                <a:solidFill>
                  <a:schemeClr val="tx1"/>
                </a:solidFill>
                <a:effectLst/>
                <a:latin typeface="+mn-lt"/>
                <a:ea typeface="+mn-ea"/>
                <a:cs typeface="+mn-cs"/>
              </a:rPr>
              <a:t> achieve “eventual consistency” through replication and verification.</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9</a:t>
            </a:fld>
            <a:endParaRPr lang="en-US"/>
          </a:p>
        </p:txBody>
      </p:sp>
    </p:spTree>
    <p:extLst>
      <p:ext uri="{BB962C8B-B14F-4D97-AF65-F5344CB8AC3E}">
        <p14:creationId xmlns:p14="http://schemas.microsoft.com/office/powerpoint/2010/main" val="17563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is this such a big thing? Because when the database can understand the format of the data that you send it, it can now do </a:t>
            </a:r>
            <a:r>
              <a:rPr lang="en-US" sz="1200" b="0" i="1" kern="1200">
                <a:solidFill>
                  <a:schemeClr val="tx1"/>
                </a:solidFill>
                <a:effectLst/>
                <a:latin typeface="+mn-lt"/>
                <a:ea typeface="+mn-ea"/>
                <a:cs typeface="+mn-cs"/>
              </a:rPr>
              <a:t>server side operations</a:t>
            </a:r>
            <a:r>
              <a:rPr lang="en-US" sz="1200" b="0" i="0" kern="1200">
                <a:solidFill>
                  <a:schemeClr val="tx1"/>
                </a:solidFill>
                <a:effectLst/>
                <a:latin typeface="+mn-lt"/>
                <a:ea typeface="+mn-ea"/>
                <a:cs typeface="+mn-cs"/>
              </a:rPr>
              <a:t> on that data. In most doc </a:t>
            </a:r>
            <a:r>
              <a:rPr lang="en-US" sz="1200" b="0" i="0" kern="1200" err="1">
                <a:solidFill>
                  <a:schemeClr val="tx1"/>
                </a:solidFill>
                <a:effectLst/>
                <a:latin typeface="+mn-lt"/>
                <a:ea typeface="+mn-ea"/>
                <a:cs typeface="+mn-cs"/>
              </a:rPr>
              <a:t>dbs</a:t>
            </a:r>
            <a:r>
              <a:rPr lang="en-US" sz="1200" b="0" i="0" kern="1200">
                <a:solidFill>
                  <a:schemeClr val="tx1"/>
                </a:solidFill>
                <a:effectLst/>
                <a:latin typeface="+mn-lt"/>
                <a:ea typeface="+mn-ea"/>
                <a:cs typeface="+mn-cs"/>
              </a:rPr>
              <a:t>, that means that we can now allow queries on the document </a:t>
            </a:r>
            <a:r>
              <a:rPr lang="en-US" sz="1200" b="0" i="0" kern="1200" err="1">
                <a:solidFill>
                  <a:schemeClr val="tx1"/>
                </a:solidFill>
                <a:effectLst/>
                <a:latin typeface="+mn-lt"/>
                <a:ea typeface="+mn-ea"/>
                <a:cs typeface="+mn-cs"/>
              </a:rPr>
              <a:t>data.The</a:t>
            </a:r>
            <a:r>
              <a:rPr lang="en-US" sz="1200" b="0" i="0" kern="1200">
                <a:solidFill>
                  <a:schemeClr val="tx1"/>
                </a:solidFill>
                <a:effectLst/>
                <a:latin typeface="+mn-lt"/>
                <a:ea typeface="+mn-ea"/>
                <a:cs typeface="+mn-cs"/>
              </a:rPr>
              <a:t> known format also means that it is much easier to write tooling for the database, since it is possible to show, display and edit the data.</a:t>
            </a:r>
          </a:p>
          <a:p>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It also allow us to store arbitrarily complex data. If I want to store trees, or collections, or dictionaries, that is quite easy. In fact, it is so natural that you don’t really think about it.</a:t>
            </a: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11</a:t>
            </a:fld>
            <a:endParaRPr lang="en-US"/>
          </a:p>
        </p:txBody>
      </p:sp>
    </p:spTree>
    <p:extLst>
      <p:ext uri="{BB962C8B-B14F-4D97-AF65-F5344CB8AC3E}">
        <p14:creationId xmlns:p14="http://schemas.microsoft.com/office/powerpoint/2010/main" val="1364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13</a:t>
            </a:fld>
            <a:endParaRPr lang="en-US"/>
          </a:p>
        </p:txBody>
      </p:sp>
    </p:spTree>
    <p:extLst>
      <p:ext uri="{BB962C8B-B14F-4D97-AF65-F5344CB8AC3E}">
        <p14:creationId xmlns:p14="http://schemas.microsoft.com/office/powerpoint/2010/main" val="272515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14</a:t>
            </a:fld>
            <a:endParaRPr lang="en-US"/>
          </a:p>
        </p:txBody>
      </p:sp>
    </p:spTree>
    <p:extLst>
      <p:ext uri="{BB962C8B-B14F-4D97-AF65-F5344CB8AC3E}">
        <p14:creationId xmlns:p14="http://schemas.microsoft.com/office/powerpoint/2010/main" val="6690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5875F-864E-904A-9895-73A722910F05}" type="slidenum">
              <a:rPr lang="en-US" smtClean="0"/>
              <a:t>15</a:t>
            </a:fld>
            <a:endParaRPr lang="en-US"/>
          </a:p>
        </p:txBody>
      </p:sp>
    </p:spTree>
    <p:extLst>
      <p:ext uri="{BB962C8B-B14F-4D97-AF65-F5344CB8AC3E}">
        <p14:creationId xmlns:p14="http://schemas.microsoft.com/office/powerpoint/2010/main" val="171377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525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4145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23854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9455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61F0C-C389-4F4C-A9F9-4D86F194D20A}"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5116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61F0C-C389-4F4C-A9F9-4D86F194D20A}"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93011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61F0C-C389-4F4C-A9F9-4D86F194D20A}"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496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61F0C-C389-4F4C-A9F9-4D86F194D20A}"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9259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61F0C-C389-4F4C-A9F9-4D86F194D20A}"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7764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563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9997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61F0C-C389-4F4C-A9F9-4D86F194D20A}" type="datetimeFigureOut">
              <a:rPr lang="en-US" smtClean="0"/>
              <a:t>3/29/2016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2735-F2E2-4891-8B41-87C623D977B4}" type="slidenum">
              <a:rPr lang="en-US" smtClean="0"/>
              <a:t>‹#›</a:t>
            </a:fld>
            <a:endParaRPr lang="en-US"/>
          </a:p>
        </p:txBody>
      </p:sp>
    </p:spTree>
    <p:extLst>
      <p:ext uri="{BB962C8B-B14F-4D97-AF65-F5344CB8AC3E}">
        <p14:creationId xmlns:p14="http://schemas.microsoft.com/office/powerpoint/2010/main" val="334156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yende.com/blog/4459/that-no-sql-thing-document-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osqlguy.com/" TargetMode="External"/><Relationship Id="rId2" Type="http://schemas.openxmlformats.org/officeDocument/2006/relationships/hyperlink" Target="http://justazur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rainyquote.com/quotes/quotes/y/yukihiroma21350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brainyquote.com/quotes/quotes/y/yukihiroma213503.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onsistency_(database_syste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Whirlwind</a:t>
            </a:r>
          </a:p>
        </p:txBody>
      </p:sp>
      <p:sp>
        <p:nvSpPr>
          <p:cNvPr id="3" name="Subtitle 2"/>
          <p:cNvSpPr>
            <a:spLocks noGrp="1"/>
          </p:cNvSpPr>
          <p:nvPr>
            <p:ph type="subTitle" idx="1"/>
          </p:nvPr>
        </p:nvSpPr>
        <p:spPr/>
        <p:txBody>
          <a:bodyPr/>
          <a:lstStyle/>
          <a:p>
            <a:r>
              <a:rPr lang="en-US" dirty="0"/>
              <a:t>Six Databases in Sixty Minutes</a:t>
            </a:r>
          </a:p>
        </p:txBody>
      </p:sp>
    </p:spTree>
    <p:extLst>
      <p:ext uri="{BB962C8B-B14F-4D97-AF65-F5344CB8AC3E}">
        <p14:creationId xmlns:p14="http://schemas.microsoft.com/office/powerpoint/2010/main" val="31836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28800" y="762000"/>
            <a:ext cx="8458200" cy="57912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3600" dirty="0">
                <a:solidFill>
                  <a:schemeClr val="bg1"/>
                </a:solidFill>
              </a:rPr>
              <a:t>All Databases</a:t>
            </a:r>
          </a:p>
        </p:txBody>
      </p:sp>
      <p:sp>
        <p:nvSpPr>
          <p:cNvPr id="4" name="Oval 3"/>
          <p:cNvSpPr/>
          <p:nvPr/>
        </p:nvSpPr>
        <p:spPr>
          <a:xfrm>
            <a:off x="2438400" y="2362200"/>
            <a:ext cx="3276600" cy="3200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Relational Databases </a:t>
            </a:r>
            <a:r>
              <a:rPr lang="en-US" dirty="0"/>
              <a:t>(Oracle, </a:t>
            </a:r>
            <a:r>
              <a:rPr lang="en-US" dirty="0" err="1"/>
              <a:t>mySQL</a:t>
            </a:r>
            <a:r>
              <a:rPr lang="en-US" dirty="0"/>
              <a:t>, </a:t>
            </a:r>
            <a:r>
              <a:rPr lang="en-US" dirty="0" err="1"/>
              <a:t>Postgres</a:t>
            </a:r>
            <a:r>
              <a:rPr lang="en-US" dirty="0"/>
              <a:t>, SQL Server)</a:t>
            </a:r>
          </a:p>
        </p:txBody>
      </p:sp>
      <p:sp>
        <p:nvSpPr>
          <p:cNvPr id="6" name="Oval 5"/>
          <p:cNvSpPr/>
          <p:nvPr/>
        </p:nvSpPr>
        <p:spPr>
          <a:xfrm>
            <a:off x="6019800" y="2438400"/>
            <a:ext cx="3276600" cy="3124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NoSQL</a:t>
            </a:r>
            <a:br>
              <a:rPr lang="en-US" sz="2800" dirty="0">
                <a:solidFill>
                  <a:schemeClr val="accent3"/>
                </a:solidFill>
              </a:rPr>
            </a:br>
            <a:r>
              <a:rPr lang="en-US" dirty="0"/>
              <a:t>(MongoDB, Redis, Neo4J, Cassandra, </a:t>
            </a:r>
            <a:r>
              <a:rPr lang="en-US" dirty="0" err="1"/>
              <a:t>Hbase</a:t>
            </a:r>
            <a:r>
              <a:rPr lang="en-US" dirty="0"/>
              <a:t>)</a:t>
            </a:r>
          </a:p>
        </p:txBody>
      </p:sp>
    </p:spTree>
    <p:extLst>
      <p:ext uri="{BB962C8B-B14F-4D97-AF65-F5344CB8AC3E}">
        <p14:creationId xmlns:p14="http://schemas.microsoft.com/office/powerpoint/2010/main" val="34995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129989"/>
            <a:ext cx="5867400" cy="646331"/>
          </a:xfrm>
          <a:prstGeom prst="rect">
            <a:avLst/>
          </a:prstGeom>
          <a:noFill/>
        </p:spPr>
        <p:txBody>
          <a:bodyPr wrap="square" rtlCol="0">
            <a:spAutoFit/>
          </a:bodyPr>
          <a:lstStyle/>
          <a:p>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Document</a:t>
            </a:r>
            <a:r>
              <a:rPr lang="en-US" sz="3600" b="1"/>
              <a:t> </a:t>
            </a:r>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databases*</a:t>
            </a:r>
          </a:p>
        </p:txBody>
      </p:sp>
      <p:sp>
        <p:nvSpPr>
          <p:cNvPr id="2" name="TextBox 1"/>
          <p:cNvSpPr txBox="1"/>
          <p:nvPr/>
        </p:nvSpPr>
        <p:spPr>
          <a:xfrm>
            <a:off x="2529396" y="838200"/>
            <a:ext cx="8166253" cy="4893647"/>
          </a:xfrm>
          <a:prstGeom prst="rect">
            <a:avLst/>
          </a:prstGeom>
          <a:noFill/>
        </p:spPr>
        <p:txBody>
          <a:bodyPr wrap="square" rtlCol="0">
            <a:spAutoFit/>
          </a:bodyPr>
          <a:lstStyle/>
          <a:p>
            <a:pPr marL="285750" indent="-285750">
              <a:spcAft>
                <a:spcPts val="1800"/>
              </a:spcAft>
              <a:buFont typeface="Arial" pitchFamily="34" charset="0"/>
              <a:buChar char="•"/>
            </a:pPr>
            <a:r>
              <a:rPr lang="en-US" b="1" dirty="0">
                <a:latin typeface="Lucida Console" pitchFamily="49" charset="0"/>
              </a:rPr>
              <a:t>Key/Value:  </a:t>
            </a:r>
            <a:r>
              <a:rPr lang="en-US" dirty="0">
                <a:latin typeface="Lucida Console" pitchFamily="49" charset="0"/>
              </a:rPr>
              <a:t>A document database is, at its core, a key/value store with one major exception. </a:t>
            </a:r>
          </a:p>
          <a:p>
            <a:pPr marL="285750" indent="-285750">
              <a:spcAft>
                <a:spcPts val="1800"/>
              </a:spcAft>
              <a:buFont typeface="Arial" pitchFamily="34" charset="0"/>
              <a:buChar char="•"/>
            </a:pPr>
            <a:r>
              <a:rPr lang="en-US" b="1" dirty="0">
                <a:latin typeface="Lucida Console" pitchFamily="49" charset="0"/>
              </a:rPr>
              <a:t>Format:</a:t>
            </a:r>
            <a:r>
              <a:rPr lang="en-US" dirty="0">
                <a:latin typeface="Lucida Console" pitchFamily="49" charset="0"/>
              </a:rPr>
              <a:t> The data will be stored in a format that the database can understand (XML, JSON, Binary JSON, etc.)</a:t>
            </a:r>
          </a:p>
          <a:p>
            <a:pPr marL="285750" indent="-285750">
              <a:spcAft>
                <a:spcPts val="1800"/>
              </a:spcAft>
              <a:buFont typeface="Arial" pitchFamily="34" charset="0"/>
              <a:buChar char="•"/>
            </a:pPr>
            <a:r>
              <a:rPr lang="en-US" b="1" dirty="0">
                <a:latin typeface="Lucida Console" pitchFamily="49" charset="0"/>
              </a:rPr>
              <a:t>Schema Free</a:t>
            </a:r>
            <a:r>
              <a:rPr lang="en-US" dirty="0">
                <a:latin typeface="Lucida Console" pitchFamily="49" charset="0"/>
              </a:rPr>
              <a:t>:  A document database is schema free, that is, you don’t have to define your schema ahead of time and adhere to that. </a:t>
            </a:r>
          </a:p>
          <a:p>
            <a:pPr marL="285750" indent="-285750">
              <a:spcAft>
                <a:spcPts val="1800"/>
              </a:spcAft>
              <a:buFont typeface="Arial" pitchFamily="34" charset="0"/>
              <a:buChar char="•"/>
            </a:pPr>
            <a:r>
              <a:rPr lang="en-US" b="1" dirty="0">
                <a:latin typeface="Lucida Console" pitchFamily="49" charset="0"/>
              </a:rPr>
              <a:t>Relationships Not Enforced: </a:t>
            </a:r>
            <a:r>
              <a:rPr lang="en-US" dirty="0">
                <a:latin typeface="Lucida Console" pitchFamily="49" charset="0"/>
              </a:rPr>
              <a:t>It does </a:t>
            </a:r>
            <a:r>
              <a:rPr lang="en-US" i="1" dirty="0">
                <a:latin typeface="Lucida Console" pitchFamily="49" charset="0"/>
              </a:rPr>
              <a:t>not</a:t>
            </a:r>
            <a:r>
              <a:rPr lang="en-US" dirty="0">
                <a:latin typeface="Lucida Console" pitchFamily="49" charset="0"/>
              </a:rPr>
              <a:t>, however, support relations. Each document is standalone. There is nothing to enforce relational integrity.</a:t>
            </a:r>
          </a:p>
          <a:p>
            <a:pPr marL="285750" indent="-285750">
              <a:spcAft>
                <a:spcPts val="1800"/>
              </a:spcAft>
              <a:buFont typeface="Arial" pitchFamily="34" charset="0"/>
              <a:buChar char="•"/>
            </a:pPr>
            <a:r>
              <a:rPr lang="en-US" b="1" dirty="0">
                <a:latin typeface="Lucida Console" pitchFamily="49" charset="0"/>
              </a:rPr>
              <a:t>Benefit: </a:t>
            </a:r>
            <a:r>
              <a:rPr lang="en-US" dirty="0">
                <a:latin typeface="Lucida Console" pitchFamily="49" charset="0"/>
              </a:rPr>
              <a:t> The major benefit of using a document database comes from the fact that while it has all the benefits of a key/value store, </a:t>
            </a:r>
            <a:r>
              <a:rPr lang="en-US" b="1" dirty="0">
                <a:latin typeface="Lucida Console" pitchFamily="49" charset="0"/>
              </a:rPr>
              <a:t>you aren’t limited to just querying by key</a:t>
            </a:r>
            <a:r>
              <a:rPr lang="en-US" dirty="0">
                <a:latin typeface="Lucida Console" pitchFamily="49" charset="0"/>
              </a:rPr>
              <a:t>.</a:t>
            </a:r>
          </a:p>
        </p:txBody>
      </p:sp>
      <p:sp>
        <p:nvSpPr>
          <p:cNvPr id="3" name="Rectangle 2"/>
          <p:cNvSpPr/>
          <p:nvPr/>
        </p:nvSpPr>
        <p:spPr>
          <a:xfrm>
            <a:off x="2603128" y="6084333"/>
            <a:ext cx="7836272" cy="584775"/>
          </a:xfrm>
          <a:prstGeom prst="rect">
            <a:avLst/>
          </a:prstGeom>
        </p:spPr>
        <p:txBody>
          <a:bodyPr wrap="square">
            <a:spAutoFit/>
          </a:bodyPr>
          <a:lstStyle/>
          <a:p>
            <a:r>
              <a:rPr lang="en-US" sz="1600" b="1">
                <a:solidFill>
                  <a:srgbClr val="0070C0"/>
                </a:solidFill>
                <a:latin typeface="Lucida Console" pitchFamily="49" charset="0"/>
              </a:rPr>
              <a:t>* Excerpts from: </a:t>
            </a:r>
            <a:r>
              <a:rPr lang="en-US" sz="1600" b="1">
                <a:solidFill>
                  <a:srgbClr val="0070C0"/>
                </a:solidFill>
                <a:latin typeface="Lucida Console" pitchFamily="49" charset="0"/>
                <a:hlinkClick r:id="rId3"/>
              </a:rPr>
              <a:t>http://ayende.com/blog/4459/that-no-sql-thing-document-databases</a:t>
            </a:r>
            <a:endParaRPr lang="en-US" sz="1600" b="1">
              <a:solidFill>
                <a:srgbClr val="0070C0"/>
              </a:solidFill>
              <a:latin typeface="Lucida Console" pitchFamily="49" charset="0"/>
            </a:endParaRPr>
          </a:p>
        </p:txBody>
      </p:sp>
    </p:spTree>
    <p:extLst>
      <p:ext uri="{BB962C8B-B14F-4D97-AF65-F5344CB8AC3E}">
        <p14:creationId xmlns:p14="http://schemas.microsoft.com/office/powerpoint/2010/main" val="38468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37986" y="1644134"/>
          <a:ext cx="5696415" cy="74168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20000"/>
                    </a:ext>
                  </a:extLst>
                </a:gridCol>
                <a:gridCol w="2522276">
                  <a:extLst>
                    <a:ext uri="{9D8B030D-6E8A-4147-A177-3AD203B41FA5}">
                      <a16:colId xmlns:a16="http://schemas.microsoft.com/office/drawing/2014/main" val="20001"/>
                    </a:ext>
                  </a:extLst>
                </a:gridCol>
                <a:gridCol w="2317354">
                  <a:extLst>
                    <a:ext uri="{9D8B030D-6E8A-4147-A177-3AD203B41FA5}">
                      <a16:colId xmlns:a16="http://schemas.microsoft.com/office/drawing/2014/main" val="20002"/>
                    </a:ext>
                  </a:extLst>
                </a:gridCol>
              </a:tblGrid>
              <a:tr h="370840">
                <a:tc>
                  <a:txBody>
                    <a:bodyPr/>
                    <a:lstStyle/>
                    <a:p>
                      <a:r>
                        <a:rPr lang="en-US">
                          <a:latin typeface="Lucida Console" pitchFamily="49" charset="0"/>
                          <a:cs typeface="Arial" pitchFamily="34" charset="0"/>
                        </a:rPr>
                        <a:t>Id</a:t>
                      </a:r>
                    </a:p>
                  </a:txBody>
                  <a:tcPr/>
                </a:tc>
                <a:tc>
                  <a:txBody>
                    <a:bodyPr/>
                    <a:lstStyle/>
                    <a:p>
                      <a:r>
                        <a:rPr lang="en-US">
                          <a:latin typeface="Lucida Console" pitchFamily="49" charset="0"/>
                          <a:cs typeface="Arial" pitchFamily="34" charset="0"/>
                        </a:rPr>
                        <a:t>Title</a:t>
                      </a:r>
                    </a:p>
                  </a:txBody>
                  <a:tcPr/>
                </a:tc>
                <a:tc>
                  <a:txBody>
                    <a:bodyPr/>
                    <a:lstStyle/>
                    <a:p>
                      <a:r>
                        <a:rPr lang="en-US">
                          <a:latin typeface="Lucida Console" pitchFamily="49" charset="0"/>
                          <a:cs typeface="Arial" pitchFamily="34" charset="0"/>
                        </a:rPr>
                        <a:t>Author</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cs typeface="Arial" pitchFamily="34" charset="0"/>
                        </a:rPr>
                        <a:t>33</a:t>
                      </a:r>
                    </a:p>
                  </a:txBody>
                  <a:tcPr/>
                </a:tc>
                <a:tc>
                  <a:txBody>
                    <a:bodyPr/>
                    <a:lstStyle/>
                    <a:p>
                      <a:r>
                        <a:rPr lang="en-US">
                          <a:latin typeface="Lucida Console" pitchFamily="49" charset="0"/>
                          <a:cs typeface="Lucida Sans Unicode" pitchFamily="34" charset="0"/>
                        </a:rPr>
                        <a:t>“War &amp; Peace”</a:t>
                      </a:r>
                    </a:p>
                  </a:txBody>
                  <a:tcPr/>
                </a:tc>
                <a:tc>
                  <a:txBody>
                    <a:bodyPr/>
                    <a:lstStyle/>
                    <a:p>
                      <a:r>
                        <a:rPr lang="en-US" dirty="0">
                          <a:latin typeface="Lucida Console" pitchFamily="49" charset="0"/>
                          <a:cs typeface="Arial" pitchFamily="34" charset="0"/>
                        </a:rPr>
                        <a:t>“Leo Tolstoy”</a:t>
                      </a: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2761299" y="1219200"/>
            <a:ext cx="1372492" cy="400110"/>
          </a:xfrm>
          <a:prstGeom prst="rect">
            <a:avLst/>
          </a:prstGeom>
          <a:noFill/>
        </p:spPr>
        <p:txBody>
          <a:bodyPr wrap="none" rtlCol="0">
            <a:spAutoFit/>
          </a:bodyPr>
          <a:lstStyle/>
          <a:p>
            <a:r>
              <a:rPr lang="en-US" sz="2000" b="1" dirty="0">
                <a:solidFill>
                  <a:schemeClr val="accent1">
                    <a:lumMod val="75000"/>
                  </a:schemeClr>
                </a:solidFill>
                <a:latin typeface="Lucida Console" pitchFamily="49" charset="0"/>
                <a:cs typeface="Arial" pitchFamily="34" charset="0"/>
              </a:rPr>
              <a:t>Books</a:t>
            </a:r>
            <a:r>
              <a:rPr lang="en-US" b="1" dirty="0">
                <a:solidFill>
                  <a:schemeClr val="accent1">
                    <a:lumMod val="75000"/>
                  </a:schemeClr>
                </a:solidFill>
                <a:latin typeface="Lucida Console" pitchFamily="49" charset="0"/>
                <a:cs typeface="Arial" pitchFamily="34" charset="0"/>
              </a:rPr>
              <a:t>/33</a:t>
            </a:r>
          </a:p>
        </p:txBody>
      </p:sp>
      <p:graphicFrame>
        <p:nvGraphicFramePr>
          <p:cNvPr id="5" name="Table 4"/>
          <p:cNvGraphicFramePr>
            <a:graphicFrameLocks noGrp="1"/>
          </p:cNvGraphicFramePr>
          <p:nvPr>
            <p:extLst/>
          </p:nvPr>
        </p:nvGraphicFramePr>
        <p:xfrm>
          <a:off x="2781934" y="3232360"/>
          <a:ext cx="7239000" cy="8178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561306">
                  <a:extLst>
                    <a:ext uri="{9D8B030D-6E8A-4147-A177-3AD203B41FA5}">
                      <a16:colId xmlns:a16="http://schemas.microsoft.com/office/drawing/2014/main" val="20002"/>
                    </a:ext>
                  </a:extLst>
                </a:gridCol>
                <a:gridCol w="1248694">
                  <a:extLst>
                    <a:ext uri="{9D8B030D-6E8A-4147-A177-3AD203B41FA5}">
                      <a16:colId xmlns:a16="http://schemas.microsoft.com/office/drawing/2014/main" val="20003"/>
                    </a:ext>
                  </a:extLst>
                </a:gridCol>
              </a:tblGrid>
              <a:tr h="4470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dirty="0">
                          <a:latin typeface="Lucida Console" pitchFamily="49" charset="0"/>
                        </a:rPr>
                        <a:t>Title</a:t>
                      </a:r>
                      <a:endParaRPr lang="en-US" dirty="0">
                        <a:latin typeface="Lucida Console" pitchFamily="49" charset="0"/>
                        <a:cs typeface="Arial" pitchFamily="34" charset="0"/>
                      </a:endParaRPr>
                    </a:p>
                  </a:txBody>
                  <a:tcPr/>
                </a:tc>
                <a:tc>
                  <a:txBody>
                    <a:bodyPr/>
                    <a:lstStyle/>
                    <a:p>
                      <a:r>
                        <a:rPr lang="en-US" dirty="0">
                          <a:latin typeface="Lucida Console" pitchFamily="49" charset="0"/>
                        </a:rPr>
                        <a:t>Author</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Price</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rPr>
                        <a:t>417</a:t>
                      </a:r>
                      <a:endParaRPr lang="en-US">
                        <a:latin typeface="Lucida Console" pitchFamily="49" charset="0"/>
                        <a:cs typeface="Arial" pitchFamily="34" charset="0"/>
                      </a:endParaRPr>
                    </a:p>
                  </a:txBody>
                  <a:tcPr/>
                </a:tc>
                <a:tc>
                  <a:txBody>
                    <a:bodyPr/>
                    <a:lstStyle/>
                    <a:p>
                      <a:r>
                        <a:rPr lang="en-US" dirty="0">
                          <a:latin typeface="Lucida Console" pitchFamily="49" charset="0"/>
                        </a:rPr>
                        <a:t>“Pro</a:t>
                      </a:r>
                      <a:r>
                        <a:rPr lang="en-US" baseline="0" dirty="0">
                          <a:latin typeface="Lucida Console" pitchFamily="49" charset="0"/>
                        </a:rPr>
                        <a:t> ASP.NET MVC 4”</a:t>
                      </a:r>
                      <a:endParaRPr lang="en-US" dirty="0">
                        <a:latin typeface="Lucida Console" pitchFamily="49" charset="0"/>
                        <a:cs typeface="Lucida Sans Unicode" pitchFamily="34" charset="0"/>
                      </a:endParaRPr>
                    </a:p>
                  </a:txBody>
                  <a:tcPr/>
                </a:tc>
                <a:tc>
                  <a:txBody>
                    <a:bodyPr/>
                    <a:lstStyle/>
                    <a:p>
                      <a:r>
                        <a:rPr lang="en-US" dirty="0">
                          <a:latin typeface="Lucida Console" pitchFamily="49" charset="0"/>
                        </a:rPr>
                        <a:t>“Adam Freeman”</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29.99</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667000" y="2863028"/>
            <a:ext cx="1439818" cy="369332"/>
          </a:xfrm>
          <a:prstGeom prst="rect">
            <a:avLst/>
          </a:prstGeom>
          <a:noFill/>
        </p:spPr>
        <p:txBody>
          <a:bodyPr wrap="none" rtlCol="0">
            <a:spAutoFit/>
          </a:bodyPr>
          <a:lstStyle/>
          <a:p>
            <a:r>
              <a:rPr lang="en-US" b="1" dirty="0">
                <a:solidFill>
                  <a:srgbClr val="FF0000"/>
                </a:solidFill>
                <a:latin typeface="Lucida Console" pitchFamily="49" charset="0"/>
                <a:cs typeface="Arial" pitchFamily="34" charset="0"/>
              </a:rPr>
              <a:t>Books/417</a:t>
            </a:r>
          </a:p>
        </p:txBody>
      </p:sp>
      <p:graphicFrame>
        <p:nvGraphicFramePr>
          <p:cNvPr id="7" name="Table 6"/>
          <p:cNvGraphicFramePr>
            <a:graphicFrameLocks noGrp="1"/>
          </p:cNvGraphicFramePr>
          <p:nvPr>
            <p:extLst/>
          </p:nvPr>
        </p:nvGraphicFramePr>
        <p:xfrm>
          <a:off x="2830552" y="5117068"/>
          <a:ext cx="7380248" cy="1559560"/>
        </p:xfrm>
        <a:graphic>
          <a:graphicData uri="http://schemas.openxmlformats.org/drawingml/2006/table">
            <a:tbl>
              <a:tblPr firstRow="1" bandRow="1">
                <a:tableStyleId>{00A15C55-8517-42AA-B614-E9B94910E393}</a:tableStyleId>
              </a:tblPr>
              <a:tblGrid>
                <a:gridCol w="881965">
                  <a:extLst>
                    <a:ext uri="{9D8B030D-6E8A-4147-A177-3AD203B41FA5}">
                      <a16:colId xmlns:a16="http://schemas.microsoft.com/office/drawing/2014/main" val="20000"/>
                    </a:ext>
                  </a:extLst>
                </a:gridCol>
                <a:gridCol w="154528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08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a:latin typeface="Lucida Console" pitchFamily="49" charset="0"/>
                        </a:rPr>
                        <a:t>Title</a:t>
                      </a:r>
                      <a:endParaRPr lang="en-US">
                        <a:latin typeface="Lucida Console" pitchFamily="49" charset="0"/>
                        <a:cs typeface="Arial" pitchFamily="34" charset="0"/>
                      </a:endParaRPr>
                    </a:p>
                  </a:txBody>
                  <a:tcPr/>
                </a:tc>
                <a:tc>
                  <a:txBody>
                    <a:bodyPr/>
                    <a:lstStyle/>
                    <a:p>
                      <a:r>
                        <a:rPr lang="en-US">
                          <a:latin typeface="Lucida Console" pitchFamily="49" charset="0"/>
                        </a:rPr>
                        <a:t>Price</a:t>
                      </a:r>
                      <a:endParaRPr lang="en-US">
                        <a:latin typeface="Lucida Console" pitchFamily="49" charset="0"/>
                        <a:cs typeface="Arial" pitchFamily="34" charset="0"/>
                      </a:endParaRPr>
                    </a:p>
                  </a:txBody>
                  <a:tcPr/>
                </a:tc>
                <a:tc>
                  <a:txBody>
                    <a:bodyPr/>
                    <a:lstStyle/>
                    <a:p>
                      <a:r>
                        <a:rPr lang="en-US" dirty="0">
                          <a:latin typeface="Lucida Console" pitchFamily="49" charset="0"/>
                        </a:rPr>
                        <a:t>Inventory</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ISBN</a:t>
                      </a:r>
                    </a:p>
                  </a:txBody>
                  <a:tcPr/>
                </a:tc>
                <a:extLst>
                  <a:ext uri="{0D108BD9-81ED-4DB2-BD59-A6C34878D82A}">
                    <a16:rowId xmlns:a16="http://schemas.microsoft.com/office/drawing/2014/main" val="10000"/>
                  </a:ext>
                </a:extLst>
              </a:tr>
              <a:tr h="370840">
                <a:tc>
                  <a:txBody>
                    <a:bodyPr/>
                    <a:lstStyle/>
                    <a:p>
                      <a:r>
                        <a:rPr lang="en-US" dirty="0">
                          <a:latin typeface="Lucida Console" pitchFamily="49" charset="0"/>
                        </a:rPr>
                        <a:t>5908</a:t>
                      </a:r>
                      <a:endParaRPr lang="en-US" dirty="0">
                        <a:latin typeface="Lucida Console" pitchFamily="49" charset="0"/>
                        <a:cs typeface="Arial" pitchFamily="34" charset="0"/>
                      </a:endParaRPr>
                    </a:p>
                  </a:txBody>
                  <a:tcPr/>
                </a:tc>
                <a:tc>
                  <a:txBody>
                    <a:bodyPr/>
                    <a:lstStyle/>
                    <a:p>
                      <a:r>
                        <a:rPr lang="en-US">
                          <a:latin typeface="Lucida Console" pitchFamily="49" charset="0"/>
                        </a:rPr>
                        <a:t>“Amistad”</a:t>
                      </a:r>
                      <a:endParaRPr lang="en-US" dirty="0">
                        <a:latin typeface="Lucida Console" pitchFamily="49" charset="0"/>
                        <a:cs typeface="Lucida Sans Unicode" pitchFamily="34" charset="0"/>
                      </a:endParaRPr>
                    </a:p>
                  </a:txBody>
                  <a:tcPr/>
                </a:tc>
                <a:tc>
                  <a:txBody>
                    <a:bodyPr/>
                    <a:lstStyle/>
                    <a:p>
                      <a:r>
                        <a:rPr lang="en-US">
                          <a:latin typeface="Lucida Console" pitchFamily="49" charset="0"/>
                        </a:rPr>
                        <a:t>7.18</a:t>
                      </a:r>
                      <a:endParaRPr lang="en-US">
                        <a:latin typeface="Lucida Console" pitchFamily="49" charset="0"/>
                        <a:cs typeface="Arial" pitchFamily="34" charset="0"/>
                      </a:endParaRPr>
                    </a:p>
                  </a:txBody>
                  <a:tcPr/>
                </a:tc>
                <a:tc>
                  <a:txBody>
                    <a:bodyPr/>
                    <a:lstStyle/>
                    <a:p>
                      <a:r>
                        <a:rPr lang="en-US" dirty="0">
                          <a:latin typeface="Lucida Console" pitchFamily="49" charset="0"/>
                          <a:cs typeface="+mn-cs"/>
                        </a:rPr>
                        <a:t>100</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a:t>
                      </a:r>
                    </a:p>
                    <a:p>
                      <a:r>
                        <a:rPr lang="en-US" sz="1800" dirty="0">
                          <a:latin typeface="Lucida Console" pitchFamily="49" charset="0"/>
                        </a:rPr>
                        <a:t>“</a:t>
                      </a:r>
                      <a:r>
                        <a:rPr lang="en-US" sz="1800" dirty="0">
                          <a:latin typeface="Lucida Console" pitchFamily="49" charset="0"/>
                          <a:cs typeface="Arial" pitchFamily="34" charset="0"/>
                        </a:rPr>
                        <a:t>1936719002”,</a:t>
                      </a:r>
                      <a:br>
                        <a:rPr lang="en-US" sz="1800" dirty="0">
                          <a:latin typeface="Lucida Console" pitchFamily="49" charset="0"/>
                          <a:cs typeface="Arial" pitchFamily="34" charset="0"/>
                        </a:rPr>
                      </a:br>
                      <a:r>
                        <a:rPr lang="en-US" sz="1800" dirty="0">
                          <a:latin typeface="Lucida Console" pitchFamily="49" charset="0"/>
                        </a:rPr>
                        <a:t>“</a:t>
                      </a:r>
                      <a:r>
                        <a:rPr lang="en-US" sz="1800" dirty="0">
                          <a:latin typeface="Lucida Console" pitchFamily="49" charset="0"/>
                          <a:cs typeface="Arial" pitchFamily="34" charset="0"/>
                        </a:rPr>
                        <a:t>978-1936719006”</a:t>
                      </a:r>
                      <a:endParaRPr lang="en-US" sz="1400" dirty="0">
                        <a:latin typeface="Lucida Console" pitchFamily="49" charset="0"/>
                        <a:cs typeface="Arial" pitchFamily="34" charset="0"/>
                      </a:endParaRPr>
                    </a:p>
                    <a:p>
                      <a:r>
                        <a:rPr lang="en-US" dirty="0">
                          <a:latin typeface="Lucida Console" pitchFamily="49" charset="0"/>
                          <a:cs typeface="Arial" pitchFamily="34" charset="0"/>
                        </a:rPr>
                        <a:t>}</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57363" y="4643684"/>
            <a:ext cx="1579278" cy="369332"/>
          </a:xfrm>
          <a:prstGeom prst="rect">
            <a:avLst/>
          </a:prstGeom>
          <a:noFill/>
        </p:spPr>
        <p:txBody>
          <a:bodyPr wrap="none" rtlCol="0">
            <a:spAutoFit/>
          </a:bodyPr>
          <a:lstStyle/>
          <a:p>
            <a:r>
              <a:rPr lang="en-US" b="1" dirty="0">
                <a:solidFill>
                  <a:schemeClr val="accent4"/>
                </a:solidFill>
                <a:latin typeface="Lucida Console" pitchFamily="49" charset="0"/>
                <a:cs typeface="Arial" pitchFamily="34" charset="0"/>
              </a:rPr>
              <a:t>Books/5908</a:t>
            </a:r>
          </a:p>
        </p:txBody>
      </p:sp>
      <p:sp>
        <p:nvSpPr>
          <p:cNvPr id="9" name="Title 1"/>
          <p:cNvSpPr txBox="1">
            <a:spLocks/>
          </p:cNvSpPr>
          <p:nvPr/>
        </p:nvSpPr>
        <p:spPr>
          <a:xfrm>
            <a:off x="2667000" y="274638"/>
            <a:ext cx="7848600" cy="63976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dirty="0"/>
              <a:t>Example of a schema-less data structure</a:t>
            </a:r>
            <a:endParaRPr lang="en-US" dirty="0"/>
          </a:p>
        </p:txBody>
      </p:sp>
    </p:spTree>
    <p:extLst>
      <p:ext uri="{BB962C8B-B14F-4D97-AF65-F5344CB8AC3E}">
        <p14:creationId xmlns:p14="http://schemas.microsoft.com/office/powerpoint/2010/main" val="243422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25" y="1219201"/>
            <a:ext cx="7888573"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MongoDB Search Trends – Google</a:t>
            </a:r>
          </a:p>
        </p:txBody>
      </p:sp>
      <p:pic>
        <p:nvPicPr>
          <p:cNvPr id="5" name="Picture 4"/>
          <p:cNvPicPr>
            <a:picLocks noChangeAspect="1"/>
          </p:cNvPicPr>
          <p:nvPr/>
        </p:nvPicPr>
        <p:blipFill>
          <a:blip r:embed="rId3"/>
          <a:stretch>
            <a:fillRect/>
          </a:stretch>
        </p:blipFill>
        <p:spPr>
          <a:xfrm>
            <a:off x="3048000" y="2349500"/>
            <a:ext cx="7610982" cy="2679700"/>
          </a:xfrm>
          <a:prstGeom prst="rect">
            <a:avLst/>
          </a:prstGeom>
        </p:spPr>
      </p:pic>
    </p:spTree>
    <p:extLst>
      <p:ext uri="{BB962C8B-B14F-4D97-AF65-F5344CB8AC3E}">
        <p14:creationId xmlns:p14="http://schemas.microsoft.com/office/powerpoint/2010/main" val="197901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0" y="2590800"/>
            <a:ext cx="7966250" cy="3733800"/>
          </a:xfrm>
          <a:prstGeom prst="rect">
            <a:avLst/>
          </a:prstGeom>
        </p:spPr>
      </p:pic>
      <p:sp>
        <p:nvSpPr>
          <p:cNvPr id="4" name="TextBox 3"/>
          <p:cNvSpPr txBox="1"/>
          <p:nvPr/>
        </p:nvSpPr>
        <p:spPr>
          <a:xfrm>
            <a:off x="3200401" y="990601"/>
            <a:ext cx="6365131"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rPr>
              <a:t>More Job Trends – LinkedIn</a:t>
            </a:r>
          </a:p>
        </p:txBody>
      </p:sp>
    </p:spTree>
    <p:extLst>
      <p:ext uri="{BB962C8B-B14F-4D97-AF65-F5344CB8AC3E}">
        <p14:creationId xmlns:p14="http://schemas.microsoft.com/office/powerpoint/2010/main" val="95358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62000"/>
            <a:ext cx="8458199" cy="579438"/>
          </a:xfrm>
        </p:spPr>
        <p:txBody>
          <a:bodyPr>
            <a:noAutofit/>
          </a:bodyPr>
          <a:lstStyle/>
          <a:p>
            <a:r>
              <a:rPr lang="en-US" dirty="0"/>
              <a:t>10gen Quick Reference Card</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03127" y="1447801"/>
            <a:ext cx="6585745" cy="513478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43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800" y="270260"/>
            <a:ext cx="6362700" cy="988227"/>
          </a:xfrm>
        </p:spPr>
        <p:txBody>
          <a:bodyPr>
            <a:normAutofit/>
          </a:bodyPr>
          <a:lstStyle/>
          <a:p>
            <a:r>
              <a:rPr lang="en-US" dirty="0"/>
              <a:t>Example BSON Document</a:t>
            </a:r>
          </a:p>
        </p:txBody>
      </p:sp>
      <p:sp>
        <p:nvSpPr>
          <p:cNvPr id="2" name="Rectangle 1"/>
          <p:cNvSpPr/>
          <p:nvPr/>
        </p:nvSpPr>
        <p:spPr>
          <a:xfrm>
            <a:off x="2590800" y="1143001"/>
            <a:ext cx="8564880" cy="5355312"/>
          </a:xfrm>
          <a:prstGeom prst="rect">
            <a:avLst/>
          </a:prstGeom>
          <a:ln>
            <a:solidFill>
              <a:schemeClr val="accent4"/>
            </a:solidFill>
          </a:ln>
        </p:spPr>
        <p:txBody>
          <a:bodyPr wrap="square">
            <a:spAutoFit/>
          </a:bodyPr>
          <a:lstStyle/>
          <a:p>
            <a:r>
              <a:rPr lang="en-US" dirty="0"/>
              <a:t>{</a:t>
            </a:r>
          </a:p>
          <a:p>
            <a:r>
              <a:rPr lang="en-US" dirty="0"/>
              <a:t>    "_id" : ObjectId("5218282429f4a04648f64870"),</a:t>
            </a:r>
          </a:p>
          <a:p>
            <a:r>
              <a:rPr lang="en-US" dirty="0"/>
              <a:t>    "Title": "What's new in MongoDB 2.4",</a:t>
            </a:r>
          </a:p>
          <a:p>
            <a:r>
              <a:rPr lang="en-US" dirty="0"/>
              <a:t>    "Content" : "MongoDB 2.4 represents hundreds of  improvements and features driven 	         by user requests...",</a:t>
            </a:r>
          </a:p>
          <a:p>
            <a:r>
              <a:rPr lang="en-US" dirty="0"/>
              <a:t>    "Author" : {</a:t>
            </a:r>
          </a:p>
          <a:p>
            <a:r>
              <a:rPr lang="en-US" dirty="0"/>
              <a:t>        "FirstName" : "David",</a:t>
            </a:r>
          </a:p>
          <a:p>
            <a:r>
              <a:rPr lang="en-US" dirty="0"/>
              <a:t>        "LastName" : "Green"</a:t>
            </a:r>
          </a:p>
          <a:p>
            <a:r>
              <a:rPr lang="en-US" dirty="0"/>
              <a:t>    },</a:t>
            </a:r>
          </a:p>
          <a:p>
            <a:r>
              <a:rPr lang="en-US" dirty="0"/>
              <a:t>    "CreatedOn" : ISODate("2013-07-19T01:30:52Z"),</a:t>
            </a:r>
          </a:p>
          <a:p>
            <a:r>
              <a:rPr lang="en-US" dirty="0"/>
              <a:t>    "LastModifiedOn" : ISODate("2013-08-24T03:27:32Z"),</a:t>
            </a:r>
          </a:p>
          <a:p>
            <a:r>
              <a:rPr lang="en-US" dirty="0"/>
              <a:t>    "Comments" : [],</a:t>
            </a:r>
          </a:p>
          <a:p>
            <a:r>
              <a:rPr lang="en-US" dirty="0"/>
              <a:t>    "Tags" : [ </a:t>
            </a:r>
          </a:p>
          <a:p>
            <a:r>
              <a:rPr lang="en-US" dirty="0"/>
              <a:t>        "C#", </a:t>
            </a:r>
          </a:p>
          <a:p>
            <a:r>
              <a:rPr lang="en-US" dirty="0"/>
              <a:t>        ".NET", </a:t>
            </a:r>
          </a:p>
          <a:p>
            <a:r>
              <a:rPr lang="en-US" dirty="0"/>
              <a:t>        "NoSQL", </a:t>
            </a:r>
          </a:p>
          <a:p>
            <a:r>
              <a:rPr lang="en-US" dirty="0"/>
              <a:t>        "MongoDB"</a:t>
            </a:r>
          </a:p>
          <a:p>
            <a:r>
              <a:rPr lang="en-US" dirty="0"/>
              <a:t>    ]</a:t>
            </a:r>
          </a:p>
          <a:p>
            <a:r>
              <a:rPr lang="en-US" dirty="0"/>
              <a:t>}</a:t>
            </a:r>
          </a:p>
        </p:txBody>
      </p:sp>
    </p:spTree>
    <p:extLst>
      <p:ext uri="{BB962C8B-B14F-4D97-AF65-F5344CB8AC3E}">
        <p14:creationId xmlns:p14="http://schemas.microsoft.com/office/powerpoint/2010/main" val="76763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8229600" cy="1143000"/>
          </a:xfrm>
        </p:spPr>
        <p:txBody>
          <a:bodyPr/>
          <a:lstStyle/>
          <a:p>
            <a:r>
              <a:rPr lang="en-US" dirty="0"/>
              <a:t>When </a:t>
            </a:r>
            <a:r>
              <a:rPr lang="en-US" b="1" dirty="0"/>
              <a:t>not</a:t>
            </a:r>
            <a:r>
              <a:rPr lang="en-US" dirty="0"/>
              <a:t> to use MongoDB</a:t>
            </a:r>
          </a:p>
        </p:txBody>
      </p:sp>
      <p:sp>
        <p:nvSpPr>
          <p:cNvPr id="3" name="Content Placeholder 2"/>
          <p:cNvSpPr>
            <a:spLocks noGrp="1"/>
          </p:cNvSpPr>
          <p:nvPr>
            <p:ph idx="1"/>
          </p:nvPr>
        </p:nvSpPr>
        <p:spPr>
          <a:xfrm>
            <a:off x="3429000" y="3581400"/>
            <a:ext cx="6172200" cy="1752600"/>
          </a:xfrm>
        </p:spPr>
        <p:txBody>
          <a:bodyPr>
            <a:normAutofit/>
          </a:bodyPr>
          <a:lstStyle/>
          <a:p>
            <a:r>
              <a:rPr lang="en-US" dirty="0"/>
              <a:t>Relationships/Join</a:t>
            </a:r>
          </a:p>
          <a:p>
            <a:r>
              <a:rPr lang="en-US" dirty="0"/>
              <a:t>Transactions</a:t>
            </a:r>
          </a:p>
          <a:p>
            <a:r>
              <a:rPr lang="en-US" dirty="0"/>
              <a:t>Write Safety</a:t>
            </a:r>
          </a:p>
          <a:p>
            <a:endParaRPr lang="en-US" dirty="0"/>
          </a:p>
        </p:txBody>
      </p:sp>
      <p:sp>
        <p:nvSpPr>
          <p:cNvPr id="4" name="TextBox 3"/>
          <p:cNvSpPr txBox="1"/>
          <p:nvPr/>
        </p:nvSpPr>
        <p:spPr>
          <a:xfrm>
            <a:off x="2402646" y="2209801"/>
            <a:ext cx="7386709" cy="954107"/>
          </a:xfrm>
          <a:prstGeom prst="rect">
            <a:avLst/>
          </a:prstGeom>
          <a:noFill/>
        </p:spPr>
        <p:txBody>
          <a:bodyPr wrap="square" rtlCol="0">
            <a:spAutoFit/>
          </a:bodyPr>
          <a:lstStyle/>
          <a:p>
            <a:r>
              <a:rPr lang="en-US" sz="2800" dirty="0"/>
              <a:t>When one or more of the following are insurmountable even after modelling:</a:t>
            </a:r>
          </a:p>
        </p:txBody>
      </p:sp>
    </p:spTree>
    <p:extLst>
      <p:ext uri="{BB962C8B-B14F-4D97-AF65-F5344CB8AC3E}">
        <p14:creationId xmlns:p14="http://schemas.microsoft.com/office/powerpoint/2010/main" val="4145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86" y="1066800"/>
            <a:ext cx="9134115" cy="518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2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52600" y="1295400"/>
            <a:ext cx="8877695" cy="5334000"/>
          </a:xfrm>
          <a:prstGeom prst="rect">
            <a:avLst/>
          </a:prstGeom>
        </p:spPr>
      </p:pic>
      <p:sp>
        <p:nvSpPr>
          <p:cNvPr id="5" name="TextBox 4"/>
          <p:cNvSpPr txBox="1"/>
          <p:nvPr/>
        </p:nvSpPr>
        <p:spPr>
          <a:xfrm>
            <a:off x="3200400" y="2438400"/>
            <a:ext cx="1359668" cy="369332"/>
          </a:xfrm>
          <a:prstGeom prst="rect">
            <a:avLst/>
          </a:prstGeom>
          <a:noFill/>
        </p:spPr>
        <p:txBody>
          <a:bodyPr wrap="none" rtlCol="0">
            <a:spAutoFit/>
          </a:bodyPr>
          <a:lstStyle/>
          <a:p>
            <a:r>
              <a:rPr lang="en-US" dirty="0">
                <a:solidFill>
                  <a:schemeClr val="accent1"/>
                </a:solidFill>
              </a:rPr>
              <a:t>memCached</a:t>
            </a:r>
          </a:p>
        </p:txBody>
      </p:sp>
      <p:sp>
        <p:nvSpPr>
          <p:cNvPr id="6" name="TextBox 5"/>
          <p:cNvSpPr txBox="1"/>
          <p:nvPr/>
        </p:nvSpPr>
        <p:spPr>
          <a:xfrm>
            <a:off x="3276600" y="2743200"/>
            <a:ext cx="304892" cy="369332"/>
          </a:xfrm>
          <a:prstGeom prst="rect">
            <a:avLst/>
          </a:prstGeom>
          <a:noFill/>
        </p:spPr>
        <p:txBody>
          <a:bodyPr wrap="none" rtlCol="0">
            <a:spAutoFit/>
          </a:bodyPr>
          <a:lstStyle/>
          <a:p>
            <a:r>
              <a:rPr lang="en-US" dirty="0">
                <a:solidFill>
                  <a:srgbClr val="DF2E28"/>
                </a:solidFill>
              </a:rPr>
              <a:t>X</a:t>
            </a:r>
          </a:p>
        </p:txBody>
      </p:sp>
      <p:sp>
        <p:nvSpPr>
          <p:cNvPr id="7" name="TextBox 6"/>
          <p:cNvSpPr txBox="1"/>
          <p:nvPr/>
        </p:nvSpPr>
        <p:spPr>
          <a:xfrm>
            <a:off x="8686800" y="4800600"/>
            <a:ext cx="1197636" cy="369332"/>
          </a:xfrm>
          <a:prstGeom prst="rect">
            <a:avLst/>
          </a:prstGeom>
          <a:noFill/>
        </p:spPr>
        <p:txBody>
          <a:bodyPr wrap="none" rtlCol="0">
            <a:spAutoFit/>
          </a:bodyPr>
          <a:lstStyle/>
          <a:p>
            <a:r>
              <a:rPr lang="en-US" dirty="0">
                <a:solidFill>
                  <a:schemeClr val="accent1"/>
                </a:solidFill>
              </a:rPr>
              <a:t>SQL Server</a:t>
            </a:r>
          </a:p>
        </p:txBody>
      </p:sp>
      <p:sp>
        <p:nvSpPr>
          <p:cNvPr id="8" name="TextBox 7"/>
          <p:cNvSpPr txBox="1"/>
          <p:nvPr/>
        </p:nvSpPr>
        <p:spPr>
          <a:xfrm>
            <a:off x="9448800" y="5029200"/>
            <a:ext cx="304892" cy="369332"/>
          </a:xfrm>
          <a:prstGeom prst="rect">
            <a:avLst/>
          </a:prstGeom>
          <a:noFill/>
        </p:spPr>
        <p:txBody>
          <a:bodyPr wrap="none" rtlCol="0">
            <a:spAutoFit/>
          </a:bodyPr>
          <a:lstStyle/>
          <a:p>
            <a:r>
              <a:rPr lang="en-US" dirty="0">
                <a:solidFill>
                  <a:srgbClr val="DF2E28"/>
                </a:solidFill>
              </a:rPr>
              <a:t>X</a:t>
            </a:r>
          </a:p>
        </p:txBody>
      </p:sp>
      <p:sp>
        <p:nvSpPr>
          <p:cNvPr id="10" name="TextBox 9"/>
          <p:cNvSpPr txBox="1"/>
          <p:nvPr/>
        </p:nvSpPr>
        <p:spPr>
          <a:xfrm>
            <a:off x="8001001" y="2438400"/>
            <a:ext cx="1122423" cy="369332"/>
          </a:xfrm>
          <a:prstGeom prst="rect">
            <a:avLst/>
          </a:prstGeom>
          <a:noFill/>
        </p:spPr>
        <p:txBody>
          <a:bodyPr wrap="none" rtlCol="0">
            <a:spAutoFit/>
          </a:bodyPr>
          <a:lstStyle/>
          <a:p>
            <a:r>
              <a:rPr lang="en-US" dirty="0">
                <a:solidFill>
                  <a:schemeClr val="accent1"/>
                </a:solidFill>
              </a:rPr>
              <a:t>MongoDB</a:t>
            </a:r>
          </a:p>
        </p:txBody>
      </p:sp>
      <p:sp>
        <p:nvSpPr>
          <p:cNvPr id="11" name="TextBox 10"/>
          <p:cNvSpPr txBox="1"/>
          <p:nvPr/>
        </p:nvSpPr>
        <p:spPr>
          <a:xfrm>
            <a:off x="8534400" y="2819400"/>
            <a:ext cx="304892" cy="369332"/>
          </a:xfrm>
          <a:prstGeom prst="rect">
            <a:avLst/>
          </a:prstGeom>
          <a:noFill/>
        </p:spPr>
        <p:txBody>
          <a:bodyPr wrap="none" rtlCol="0">
            <a:spAutoFit/>
          </a:bodyPr>
          <a:lstStyle/>
          <a:p>
            <a:r>
              <a:rPr lang="en-US" dirty="0">
                <a:solidFill>
                  <a:srgbClr val="DF2E28"/>
                </a:solidFill>
              </a:rPr>
              <a:t>X</a:t>
            </a:r>
          </a:p>
        </p:txBody>
      </p:sp>
    </p:spTree>
    <p:extLst>
      <p:ext uri="{BB962C8B-B14F-4D97-AF65-F5344CB8AC3E}">
        <p14:creationId xmlns:p14="http://schemas.microsoft.com/office/powerpoint/2010/main" val="1757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42518" y="2657098"/>
            <a:ext cx="8343901" cy="3466796"/>
            <a:chOff x="228600" y="3496503"/>
            <a:chExt cx="8343901" cy="2906534"/>
          </a:xfrm>
        </p:grpSpPr>
        <p:sp>
          <p:nvSpPr>
            <p:cNvPr id="7" name="Cloud 6"/>
            <p:cNvSpPr/>
            <p:nvPr/>
          </p:nvSpPr>
          <p:spPr>
            <a:xfrm>
              <a:off x="5901945" y="5392605"/>
              <a:ext cx="2670556" cy="1010432"/>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r>
                <a:rPr lang="en-US" sz="2000" dirty="0">
                  <a:solidFill>
                    <a:schemeClr val="tx1"/>
                  </a:solidFill>
                </a:rPr>
                <a:t>No schema enforced</a:t>
              </a:r>
            </a:p>
          </p:txBody>
        </p:sp>
        <p:sp>
          <p:nvSpPr>
            <p:cNvPr id="13" name="Cloud 12"/>
            <p:cNvSpPr/>
            <p:nvPr/>
          </p:nvSpPr>
          <p:spPr>
            <a:xfrm>
              <a:off x="691486" y="5777868"/>
              <a:ext cx="2798359" cy="609600"/>
            </a:xfrm>
            <a:prstGeom prst="cloud">
              <a:avLst/>
            </a:prstGeom>
            <a:gradFill>
              <a:gsLst>
                <a:gs pos="100000">
                  <a:schemeClr val="accent6">
                    <a:lumMod val="50000"/>
                  </a:schemeClr>
                </a:gs>
                <a:gs pos="100000">
                  <a:schemeClr val="accent5">
                    <a:tint val="74000"/>
                    <a:satMod val="100000"/>
                    <a:lumMod val="104000"/>
                  </a:schemeClr>
                </a:gs>
                <a:gs pos="100000">
                  <a:schemeClr val="accent5">
                    <a:tint val="78000"/>
                    <a:satMod val="100000"/>
                    <a:lumMod val="10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fontAlgn="base"/>
              <a:r>
                <a:rPr lang="en-US" sz="2000" dirty="0">
                  <a:solidFill>
                    <a:schemeClr val="tx1"/>
                  </a:solidFill>
                </a:rPr>
                <a:t>Open source</a:t>
              </a:r>
            </a:p>
          </p:txBody>
        </p:sp>
        <p:sp>
          <p:nvSpPr>
            <p:cNvPr id="15" name="Cloud 14"/>
            <p:cNvSpPr/>
            <p:nvPr/>
          </p:nvSpPr>
          <p:spPr>
            <a:xfrm>
              <a:off x="4396359" y="3560010"/>
              <a:ext cx="3855634" cy="9144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r>
                <a:rPr lang="en-US" sz="2000" dirty="0">
                  <a:solidFill>
                    <a:schemeClr val="tx1"/>
                  </a:solidFill>
                </a:rPr>
                <a:t>Designed to run on large clusters</a:t>
              </a:r>
            </a:p>
          </p:txBody>
        </p:sp>
        <p:sp>
          <p:nvSpPr>
            <p:cNvPr id="16" name="Cloud 15"/>
            <p:cNvSpPr/>
            <p:nvPr/>
          </p:nvSpPr>
          <p:spPr>
            <a:xfrm>
              <a:off x="2348484" y="4578741"/>
              <a:ext cx="3553462" cy="906513"/>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solidFill>
                    <a:schemeClr val="tx1"/>
                  </a:solidFill>
                </a:rPr>
                <a:t>Not using the relational model</a:t>
              </a:r>
            </a:p>
          </p:txBody>
        </p:sp>
        <p:sp>
          <p:nvSpPr>
            <p:cNvPr id="18" name="Cloud 17"/>
            <p:cNvSpPr/>
            <p:nvPr/>
          </p:nvSpPr>
          <p:spPr>
            <a:xfrm>
              <a:off x="228600" y="3496503"/>
              <a:ext cx="3261245" cy="115508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mj-lt"/>
                </a:rPr>
                <a:t>Model not using the SQL language</a:t>
              </a:r>
            </a:p>
          </p:txBody>
        </p:sp>
      </p:grpSp>
      <p:sp>
        <p:nvSpPr>
          <p:cNvPr id="20" name="Title 1"/>
          <p:cNvSpPr txBox="1">
            <a:spLocks/>
          </p:cNvSpPr>
          <p:nvPr/>
        </p:nvSpPr>
        <p:spPr>
          <a:xfrm>
            <a:off x="4267200" y="2971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What is NoSQL?</a:t>
            </a:r>
          </a:p>
        </p:txBody>
      </p:sp>
      <p:sp>
        <p:nvSpPr>
          <p:cNvPr id="3" name="Rectangle 2"/>
          <p:cNvSpPr/>
          <p:nvPr/>
        </p:nvSpPr>
        <p:spPr>
          <a:xfrm>
            <a:off x="1896382" y="1533125"/>
            <a:ext cx="7631232" cy="707886"/>
          </a:xfrm>
          <a:prstGeom prst="rect">
            <a:avLst/>
          </a:prstGeom>
        </p:spPr>
        <p:txBody>
          <a:bodyPr wrap="square">
            <a:spAutoFit/>
          </a:bodyPr>
          <a:lstStyle/>
          <a:p>
            <a:r>
              <a:rPr lang="en-US" sz="2000" b="1" dirty="0">
                <a:solidFill>
                  <a:srgbClr val="0070C0"/>
                </a:solidFill>
              </a:rPr>
              <a:t>Martin Fowler: </a:t>
            </a:r>
            <a:r>
              <a:rPr lang="en-US" sz="2000" dirty="0"/>
              <a:t>Some characteristics are common amongst these databases, but none are definitional</a:t>
            </a:r>
          </a:p>
        </p:txBody>
      </p:sp>
    </p:spTree>
    <p:extLst>
      <p:ext uri="{BB962C8B-B14F-4D97-AF65-F5344CB8AC3E}">
        <p14:creationId xmlns:p14="http://schemas.microsoft.com/office/powerpoint/2010/main" val="29183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stuff about history part 2</a:t>
            </a:r>
          </a:p>
        </p:txBody>
      </p:sp>
      <p:sp>
        <p:nvSpPr>
          <p:cNvPr id="7" name="TextBox 6"/>
          <p:cNvSpPr txBox="1"/>
          <p:nvPr/>
        </p:nvSpPr>
        <p:spPr>
          <a:xfrm>
            <a:off x="2928395" y="2870522"/>
            <a:ext cx="2609561" cy="369332"/>
          </a:xfrm>
          <a:prstGeom prst="rect">
            <a:avLst/>
          </a:prstGeom>
          <a:noFill/>
        </p:spPr>
        <p:txBody>
          <a:bodyPr wrap="none" rtlCol="0">
            <a:spAutoFit/>
          </a:bodyPr>
          <a:lstStyle/>
          <a:p>
            <a:r>
              <a:rPr lang="en-US" dirty="0" err="1"/>
              <a:t>noSQL</a:t>
            </a:r>
            <a:r>
              <a:rPr lang="en-US" dirty="0"/>
              <a:t> history in one slide</a:t>
            </a:r>
          </a:p>
        </p:txBody>
      </p:sp>
    </p:spTree>
    <p:extLst>
      <p:ext uri="{BB962C8B-B14F-4D97-AF65-F5344CB8AC3E}">
        <p14:creationId xmlns:p14="http://schemas.microsoft.com/office/powerpoint/2010/main" val="132135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358900"/>
            <a:ext cx="10515600" cy="4351338"/>
          </a:xfrm>
        </p:spPr>
        <p:txBody>
          <a:bodyPr>
            <a:normAutofit/>
          </a:bodyPr>
          <a:lstStyle/>
          <a:p>
            <a:r>
              <a:rPr lang="en-US" dirty="0"/>
              <a:t>David Green</a:t>
            </a:r>
          </a:p>
          <a:p>
            <a:r>
              <a:rPr lang="en-US" dirty="0"/>
              <a:t>Developer for 15 years in the MSFT stack (C#, VB.NET, MVC, SQL Server, etc.)</a:t>
            </a:r>
          </a:p>
          <a:p>
            <a:r>
              <a:rPr lang="en-US" dirty="0"/>
              <a:t>Speaker chair Monthly </a:t>
            </a:r>
            <a:r>
              <a:rPr lang="en-US" dirty="0" err="1"/>
              <a:t>TriNUG</a:t>
            </a:r>
            <a:r>
              <a:rPr lang="en-US" dirty="0"/>
              <a:t> </a:t>
            </a:r>
            <a:r>
              <a:rPr lang="en-US" dirty="0" err="1"/>
              <a:t>Meetup</a:t>
            </a:r>
            <a:endParaRPr lang="en-US" dirty="0"/>
          </a:p>
          <a:p>
            <a:r>
              <a:rPr lang="en-US" dirty="0"/>
              <a:t>Organizer of </a:t>
            </a:r>
            <a:r>
              <a:rPr lang="en-US" dirty="0" err="1"/>
              <a:t>TriNUG</a:t>
            </a:r>
            <a:r>
              <a:rPr lang="en-US" dirty="0"/>
              <a:t> Data SIG </a:t>
            </a:r>
            <a:r>
              <a:rPr lang="en-US" dirty="0" err="1"/>
              <a:t>Meetup</a:t>
            </a:r>
            <a:r>
              <a:rPr lang="en-US" dirty="0"/>
              <a:t> </a:t>
            </a:r>
          </a:p>
          <a:p>
            <a:r>
              <a:rPr lang="en-US" dirty="0"/>
              <a:t>Contributor to </a:t>
            </a:r>
            <a:r>
              <a:rPr lang="en-US" dirty="0">
                <a:hlinkClick r:id="rId2"/>
              </a:rPr>
              <a:t>http://justazure.com</a:t>
            </a:r>
            <a:endParaRPr lang="en-US" dirty="0"/>
          </a:p>
          <a:p>
            <a:r>
              <a:rPr lang="en-US" dirty="0"/>
              <a:t>My blog: </a:t>
            </a:r>
            <a:r>
              <a:rPr lang="en-US" dirty="0">
                <a:hlinkClick r:id="rId3"/>
              </a:rPr>
              <a:t>http://nosqlguy.com</a:t>
            </a:r>
            <a:endParaRPr lang="en-US" dirty="0"/>
          </a:p>
          <a:p>
            <a:r>
              <a:rPr lang="en-US" dirty="0"/>
              <a:t>Aspiring </a:t>
            </a:r>
            <a:r>
              <a:rPr lang="en-US" dirty="0" err="1"/>
              <a:t>PluralSight</a:t>
            </a:r>
            <a:r>
              <a:rPr lang="en-US" dirty="0"/>
              <a:t> Author</a:t>
            </a:r>
          </a:p>
        </p:txBody>
      </p:sp>
      <p:sp>
        <p:nvSpPr>
          <p:cNvPr id="4" name="TextBox 3"/>
          <p:cNvSpPr txBox="1"/>
          <p:nvPr/>
        </p:nvSpPr>
        <p:spPr>
          <a:xfrm>
            <a:off x="1943100" y="123825"/>
            <a:ext cx="3932487" cy="769441"/>
          </a:xfrm>
          <a:prstGeom prst="rect">
            <a:avLst/>
          </a:prstGeom>
          <a:noFill/>
        </p:spPr>
        <p:txBody>
          <a:bodyPr wrap="none" rtlCol="0">
            <a:spAutoFit/>
          </a:bodyPr>
          <a:lstStyle/>
          <a:p>
            <a:r>
              <a:rPr lang="en-US" sz="4400" dirty="0"/>
              <a:t>Who is this guy?</a:t>
            </a:r>
          </a:p>
        </p:txBody>
      </p:sp>
    </p:spTree>
    <p:extLst>
      <p:ext uri="{BB962C8B-B14F-4D97-AF65-F5344CB8AC3E}">
        <p14:creationId xmlns:p14="http://schemas.microsoft.com/office/powerpoint/2010/main" val="294202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07948"/>
            <a:ext cx="10515600" cy="1325563"/>
          </a:xfrm>
        </p:spPr>
        <p:txBody>
          <a:bodyPr/>
          <a:lstStyle/>
          <a:p>
            <a:r>
              <a:rPr lang="en-US" dirty="0"/>
              <a:t>How did I get into this?</a:t>
            </a:r>
          </a:p>
        </p:txBody>
      </p:sp>
      <p:pic>
        <p:nvPicPr>
          <p:cNvPr id="1026" name="Picture 2" descr="https://pbs.twimg.com/profile_images/427394915887095809/sS5J5mca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4298950"/>
            <a:ext cx="2559050" cy="255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301" y="1262061"/>
            <a:ext cx="3048000" cy="2286000"/>
          </a:xfrm>
          <a:prstGeom prst="rect">
            <a:avLst/>
          </a:prstGeom>
        </p:spPr>
      </p:pic>
      <p:cxnSp>
        <p:nvCxnSpPr>
          <p:cNvPr id="9" name="Straight Arrow Connector 8"/>
          <p:cNvCxnSpPr/>
          <p:nvPr/>
        </p:nvCxnSpPr>
        <p:spPr>
          <a:xfrm flipH="1">
            <a:off x="1495425" y="2447925"/>
            <a:ext cx="1476375" cy="1771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10359" y="5141117"/>
            <a:ext cx="3518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9901" y="3975784"/>
            <a:ext cx="3599243" cy="1954381"/>
          </a:xfrm>
          <a:prstGeom prst="rect">
            <a:avLst/>
          </a:prstGeom>
          <a:noFill/>
        </p:spPr>
        <p:txBody>
          <a:bodyPr wrap="square" rtlCol="0">
            <a:spAutoFit/>
          </a:bodyPr>
          <a:lstStyle/>
          <a:p>
            <a:r>
              <a:rPr lang="en-US" sz="1100" dirty="0"/>
              <a:t>Spent 2 months reading everything </a:t>
            </a:r>
            <a:br>
              <a:rPr lang="en-US" sz="1100" dirty="0"/>
            </a:br>
            <a:r>
              <a:rPr lang="en-US" sz="1100" dirty="0"/>
              <a:t>about RavenDB. Thought I could write a book </a:t>
            </a:r>
            <a:br>
              <a:rPr lang="en-US" sz="1100" dirty="0"/>
            </a:br>
            <a:r>
              <a:rPr lang="en-US" sz="1100" dirty="0"/>
              <a:t>and I wrote to </a:t>
            </a:r>
            <a:r>
              <a:rPr lang="en-US" sz="1100" dirty="0" err="1"/>
              <a:t>Apress</a:t>
            </a:r>
            <a:r>
              <a:rPr lang="en-US" sz="1100" dirty="0"/>
              <a:t> and they said yes. </a:t>
            </a:r>
            <a:br>
              <a:rPr lang="en-US" sz="1100" dirty="0"/>
            </a:br>
            <a:r>
              <a:rPr lang="en-US" sz="1100" dirty="0"/>
              <a:t>And then no, we think you should write a </a:t>
            </a:r>
          </a:p>
          <a:p>
            <a:r>
              <a:rPr lang="en-US" sz="1100" dirty="0"/>
              <a:t>book about MongoDB. I don’t know anything </a:t>
            </a:r>
            <a:br>
              <a:rPr lang="en-US" sz="1100" dirty="0"/>
            </a:br>
            <a:r>
              <a:rPr lang="en-US" sz="1100" dirty="0"/>
              <a:t>about MongoDB…yet. So I said give me a </a:t>
            </a:r>
            <a:br>
              <a:rPr lang="en-US" sz="1100" dirty="0"/>
            </a:br>
            <a:r>
              <a:rPr lang="en-US" sz="1100" dirty="0"/>
              <a:t>few months. Learned everything I could find</a:t>
            </a:r>
            <a:br>
              <a:rPr lang="en-US" sz="1100" dirty="0"/>
            </a:br>
            <a:r>
              <a:rPr lang="en-US" sz="1100" dirty="0"/>
              <a:t>for a few months…but ended up not writing </a:t>
            </a:r>
            <a:br>
              <a:rPr lang="en-US" sz="1100" dirty="0"/>
            </a:br>
            <a:r>
              <a:rPr lang="en-US" sz="1100" dirty="0"/>
              <a:t>a book. </a:t>
            </a:r>
            <a:br>
              <a:rPr lang="en-US" sz="1100" dirty="0"/>
            </a:br>
            <a:br>
              <a:rPr lang="en-US" sz="1100" dirty="0"/>
            </a:br>
            <a:endParaRPr lang="en-US" sz="1100" dirty="0"/>
          </a:p>
        </p:txBody>
      </p:sp>
      <p:sp>
        <p:nvSpPr>
          <p:cNvPr id="18" name="TextBox 17"/>
          <p:cNvSpPr txBox="1"/>
          <p:nvPr/>
        </p:nvSpPr>
        <p:spPr>
          <a:xfrm>
            <a:off x="6210301" y="1311710"/>
            <a:ext cx="5621091" cy="369332"/>
          </a:xfrm>
          <a:prstGeom prst="rect">
            <a:avLst/>
          </a:prstGeom>
          <a:noFill/>
        </p:spPr>
        <p:txBody>
          <a:bodyPr wrap="none" rtlCol="0">
            <a:spAutoFit/>
          </a:bodyPr>
          <a:lstStyle/>
          <a:p>
            <a:r>
              <a:rPr lang="en-US" dirty="0"/>
              <a:t>Tired of UI? Hate JS, </a:t>
            </a:r>
            <a:r>
              <a:rPr lang="en-US" dirty="0" err="1"/>
              <a:t>WebForms</a:t>
            </a:r>
            <a:r>
              <a:rPr lang="en-US" dirty="0"/>
              <a:t>, XAML, MVC, Angular, etc.</a:t>
            </a:r>
          </a:p>
        </p:txBody>
      </p:sp>
      <p:sp>
        <p:nvSpPr>
          <p:cNvPr id="19" name="TextBox 18"/>
          <p:cNvSpPr txBox="1"/>
          <p:nvPr/>
        </p:nvSpPr>
        <p:spPr>
          <a:xfrm>
            <a:off x="1457324" y="2885716"/>
            <a:ext cx="1111971" cy="369332"/>
          </a:xfrm>
          <a:prstGeom prst="rect">
            <a:avLst/>
          </a:prstGeom>
          <a:noFill/>
        </p:spPr>
        <p:txBody>
          <a:bodyPr wrap="none" rtlCol="0">
            <a:spAutoFit/>
          </a:bodyPr>
          <a:lstStyle/>
          <a:p>
            <a:r>
              <a:rPr lang="en-US" dirty="0"/>
              <a:t>Read blog</a:t>
            </a:r>
          </a:p>
        </p:txBody>
      </p:sp>
      <p:sp>
        <p:nvSpPr>
          <p:cNvPr id="17" name="TextBox 16"/>
          <p:cNvSpPr txBox="1"/>
          <p:nvPr/>
        </p:nvSpPr>
        <p:spPr>
          <a:xfrm>
            <a:off x="2720050" y="7541952"/>
            <a:ext cx="6855723" cy="646331"/>
          </a:xfrm>
          <a:prstGeom prst="rect">
            <a:avLst/>
          </a:prstGeom>
          <a:noFill/>
        </p:spPr>
        <p:txBody>
          <a:bodyPr wrap="none" rtlCol="0">
            <a:spAutoFit/>
          </a:bodyPr>
          <a:lstStyle/>
          <a:p>
            <a:r>
              <a:rPr lang="en-US" sz="1200" dirty="0"/>
              <a:t>But the process of learning something from nothing is what inspired this talk.</a:t>
            </a:r>
            <a:br>
              <a:rPr lang="en-US" sz="1200" dirty="0"/>
            </a:br>
            <a:r>
              <a:rPr lang="en-US" sz="1200" dirty="0"/>
              <a:t>This talk is about NoSQL databases. But it’s also about learning. How I learn things, maybe it’s of some help.</a:t>
            </a:r>
          </a:p>
          <a:p>
            <a:endParaRPr lang="en-US" sz="1200" dirty="0"/>
          </a:p>
        </p:txBody>
      </p:sp>
      <p:cxnSp>
        <p:nvCxnSpPr>
          <p:cNvPr id="21" name="Straight Arrow Connector 20"/>
          <p:cNvCxnSpPr/>
          <p:nvPr/>
        </p:nvCxnSpPr>
        <p:spPr>
          <a:xfrm flipH="1">
            <a:off x="5831505" y="6227180"/>
            <a:ext cx="3189341" cy="103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7129521" y="3875851"/>
            <a:ext cx="2939971" cy="17600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p:cNvSpPr txBox="1"/>
          <p:nvPr/>
        </p:nvSpPr>
        <p:spPr>
          <a:xfrm>
            <a:off x="3379084" y="5683257"/>
            <a:ext cx="2943819" cy="646331"/>
          </a:xfrm>
          <a:prstGeom prst="rect">
            <a:avLst/>
          </a:prstGeom>
          <a:noFill/>
        </p:spPr>
        <p:txBody>
          <a:bodyPr wrap="none" rtlCol="0">
            <a:spAutoFit/>
          </a:bodyPr>
          <a:lstStyle/>
          <a:p>
            <a:r>
              <a:rPr lang="en-US" dirty="0"/>
              <a:t>Kruger-Dunning effect of </a:t>
            </a:r>
          </a:p>
          <a:p>
            <a:r>
              <a:rPr lang="en-US" dirty="0"/>
              <a:t>Thinking I could write a book.</a:t>
            </a:r>
          </a:p>
        </p:txBody>
      </p:sp>
    </p:spTree>
    <p:extLst>
      <p:ext uri="{BB962C8B-B14F-4D97-AF65-F5344CB8AC3E}">
        <p14:creationId xmlns:p14="http://schemas.microsoft.com/office/powerpoint/2010/main" val="192736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talk mainly for developers, architects, or maybe just people who want to learn how to learn</a:t>
            </a:r>
          </a:p>
        </p:txBody>
      </p:sp>
      <p:sp>
        <p:nvSpPr>
          <p:cNvPr id="4" name="TextBox 3"/>
          <p:cNvSpPr txBox="1"/>
          <p:nvPr/>
        </p:nvSpPr>
        <p:spPr>
          <a:xfrm>
            <a:off x="838200" y="1925368"/>
            <a:ext cx="8943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take a step back and look at the profession of developers.</a:t>
            </a:r>
          </a:p>
          <a:p>
            <a:pPr marL="285750" indent="-285750">
              <a:buFont typeface="Arial" panose="020B0604020202020204" pitchFamily="34" charset="0"/>
              <a:buChar char="•"/>
            </a:pPr>
            <a:r>
              <a:rPr lang="en-US" dirty="0"/>
              <a:t>Many of you senior </a:t>
            </a:r>
            <a:r>
              <a:rPr lang="en-US" dirty="0" err="1"/>
              <a:t>peoplealready</a:t>
            </a:r>
            <a:r>
              <a:rPr lang="en-US" dirty="0"/>
              <a:t> know this stuff, but when I was starting out I didn’t and I think its good material for junior developers </a:t>
            </a:r>
          </a:p>
        </p:txBody>
      </p:sp>
      <p:sp>
        <p:nvSpPr>
          <p:cNvPr id="7" name="TextBox 6"/>
          <p:cNvSpPr txBox="1"/>
          <p:nvPr/>
        </p:nvSpPr>
        <p:spPr>
          <a:xfrm>
            <a:off x="3096330" y="3724312"/>
            <a:ext cx="3438314" cy="1754326"/>
          </a:xfrm>
          <a:prstGeom prst="rect">
            <a:avLst/>
          </a:prstGeom>
          <a:noFill/>
        </p:spPr>
        <p:txBody>
          <a:bodyPr wrap="none" rtlCol="0">
            <a:spAutoFit/>
          </a:bodyPr>
          <a:lstStyle/>
          <a:p>
            <a:r>
              <a:rPr lang="en-US" dirty="0"/>
              <a:t>Enterprise is typically (companies):</a:t>
            </a:r>
          </a:p>
          <a:p>
            <a:pPr marL="285750" indent="-285750">
              <a:buFont typeface="Arial" panose="020B0604020202020204" pitchFamily="34" charset="0"/>
              <a:buChar char="•"/>
            </a:pPr>
            <a:r>
              <a:rPr lang="en-US" dirty="0"/>
              <a:t>Brownfield developer</a:t>
            </a:r>
          </a:p>
          <a:p>
            <a:pPr marL="285750" indent="-285750">
              <a:buFont typeface="Arial" panose="020B0604020202020204" pitchFamily="34" charset="0"/>
              <a:buChar char="•"/>
            </a:pPr>
            <a:r>
              <a:rPr lang="en-US" dirty="0"/>
              <a:t>Single stack (somewhat rigid)</a:t>
            </a:r>
          </a:p>
          <a:p>
            <a:pPr marL="285750" indent="-285750">
              <a:buFont typeface="Arial" panose="020B0604020202020204" pitchFamily="34" charset="0"/>
              <a:buChar char="•"/>
            </a:pPr>
            <a:r>
              <a:rPr lang="en-US" dirty="0"/>
              <a:t>Typically Java or C# based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962775" y="3728084"/>
            <a:ext cx="4870564" cy="2031325"/>
          </a:xfrm>
          <a:prstGeom prst="rect">
            <a:avLst/>
          </a:prstGeom>
          <a:noFill/>
        </p:spPr>
        <p:txBody>
          <a:bodyPr wrap="none" rtlCol="0">
            <a:spAutoFit/>
          </a:bodyPr>
          <a:lstStyle/>
          <a:p>
            <a:r>
              <a:rPr lang="en-US" dirty="0"/>
              <a:t>Other is typically (startup, indie):</a:t>
            </a:r>
          </a:p>
          <a:p>
            <a:pPr marL="285750" indent="-285750">
              <a:buFont typeface="Arial" panose="020B0604020202020204" pitchFamily="34" charset="0"/>
              <a:buChar char="•"/>
            </a:pPr>
            <a:r>
              <a:rPr lang="en-US" dirty="0"/>
              <a:t>Greenfield developer</a:t>
            </a:r>
          </a:p>
          <a:p>
            <a:pPr marL="285750" indent="-285750">
              <a:buFont typeface="Arial" panose="020B0604020202020204" pitchFamily="34" charset="0"/>
              <a:buChar char="•"/>
            </a:pPr>
            <a:r>
              <a:rPr lang="en-US" dirty="0"/>
              <a:t>Maybe more than one stack (less rigid)</a:t>
            </a:r>
          </a:p>
          <a:p>
            <a:pPr marL="285750" indent="-285750">
              <a:buFont typeface="Arial" panose="020B0604020202020204" pitchFamily="34" charset="0"/>
              <a:buChar char="•"/>
            </a:pPr>
            <a:r>
              <a:rPr lang="en-US" dirty="0"/>
              <a:t>Usually tend to be alternative or hipster stacks </a:t>
            </a:r>
            <a:br>
              <a:rPr lang="en-US" dirty="0"/>
            </a:br>
            <a:r>
              <a:rPr lang="en-US" dirty="0"/>
              <a:t>like Ruby or Node.js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8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0065" y="1956122"/>
            <a:ext cx="8461996" cy="923330"/>
          </a:xfrm>
          <a:prstGeom prst="rect">
            <a:avLst/>
          </a:prstGeom>
          <a:noFill/>
        </p:spPr>
        <p:txBody>
          <a:bodyPr wrap="none" rtlCol="0">
            <a:spAutoFit/>
          </a:bodyPr>
          <a:lstStyle/>
          <a:p>
            <a:r>
              <a:rPr lang="en-US" dirty="0"/>
              <a:t>There is no such thing as a developer who does not understand databases at some level.</a:t>
            </a:r>
          </a:p>
          <a:p>
            <a:r>
              <a:rPr lang="en-US" dirty="0"/>
              <a:t>Things are changing.</a:t>
            </a:r>
          </a:p>
          <a:p>
            <a:r>
              <a:rPr lang="en-US" dirty="0"/>
              <a:t>That rigidity at the bottom of the stack is being tested…becoming more amorphous.</a:t>
            </a:r>
          </a:p>
        </p:txBody>
      </p:sp>
      <p:sp>
        <p:nvSpPr>
          <p:cNvPr id="5" name="Title 4"/>
          <p:cNvSpPr>
            <a:spLocks noGrp="1"/>
          </p:cNvSpPr>
          <p:nvPr>
            <p:ph type="title"/>
          </p:nvPr>
        </p:nvSpPr>
        <p:spPr>
          <a:xfrm>
            <a:off x="838199" y="723941"/>
            <a:ext cx="10515600" cy="1325563"/>
          </a:xfrm>
        </p:spPr>
        <p:txBody>
          <a:bodyPr/>
          <a:lstStyle/>
          <a:p>
            <a:r>
              <a:rPr lang="en-US" dirty="0"/>
              <a:t>Why do I care?</a:t>
            </a:r>
          </a:p>
        </p:txBody>
      </p:sp>
    </p:spTree>
    <p:extLst>
      <p:ext uri="{BB962C8B-B14F-4D97-AF65-F5344CB8AC3E}">
        <p14:creationId xmlns:p14="http://schemas.microsoft.com/office/powerpoint/2010/main" val="265407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Learn/Hack NoSQL</a:t>
            </a:r>
          </a:p>
        </p:txBody>
      </p:sp>
      <p:pic>
        <p:nvPicPr>
          <p:cNvPr id="2050" name="Picture 2" descr="https://pbs.twimg.com/profile_images/2799067571/3267e63a3bdd4c1eea3827a7e1d667fc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37" y="244225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6957" y="2442258"/>
            <a:ext cx="5606005" cy="1754326"/>
          </a:xfrm>
          <a:prstGeom prst="rect">
            <a:avLst/>
          </a:prstGeom>
          <a:noFill/>
        </p:spPr>
        <p:txBody>
          <a:bodyPr wrap="square" rtlCol="0">
            <a:spAutoFit/>
          </a:bodyPr>
          <a:lstStyle/>
          <a:p>
            <a:r>
              <a:rPr lang="en-US" dirty="0"/>
              <a:t>Include pictures of lots of </a:t>
            </a:r>
            <a:r>
              <a:rPr lang="en-US" dirty="0" err="1"/>
              <a:t>ppl</a:t>
            </a:r>
            <a:r>
              <a:rPr lang="en-US" dirty="0"/>
              <a:t> because learning and growing as a</a:t>
            </a:r>
          </a:p>
          <a:p>
            <a:r>
              <a:rPr lang="en-US" dirty="0"/>
              <a:t> developer involves other people. Recognizing that you may be smart</a:t>
            </a:r>
            <a:br>
              <a:rPr lang="en-US" dirty="0"/>
            </a:br>
            <a:r>
              <a:rPr lang="en-US" dirty="0"/>
              <a:t>but you need a mentor (even if its virtual). Someone to inspire and keep you going</a:t>
            </a:r>
          </a:p>
        </p:txBody>
      </p:sp>
    </p:spTree>
    <p:extLst>
      <p:ext uri="{BB962C8B-B14F-4D97-AF65-F5344CB8AC3E}">
        <p14:creationId xmlns:p14="http://schemas.microsoft.com/office/powerpoint/2010/main" val="1867714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38200" y="2091267"/>
          <a:ext cx="6502400" cy="1010920"/>
        </p:xfrm>
        <a:graphic>
          <a:graphicData uri="http://schemas.openxmlformats.org/drawingml/2006/table">
            <a:tbl>
              <a:tblPr firstRow="1" bandRow="1">
                <a:tableStyleId>{5C22544A-7EE6-4342-B048-85BDC9FD1C3A}</a:tableStyleId>
              </a:tblPr>
              <a:tblGrid>
                <a:gridCol w="2447962">
                  <a:extLst>
                    <a:ext uri="{9D8B030D-6E8A-4147-A177-3AD203B41FA5}">
                      <a16:colId xmlns:a16="http://schemas.microsoft.com/office/drawing/2014/main" val="2679583851"/>
                    </a:ext>
                  </a:extLst>
                </a:gridCol>
                <a:gridCol w="4054438">
                  <a:extLst>
                    <a:ext uri="{9D8B030D-6E8A-4147-A177-3AD203B41FA5}">
                      <a16:colId xmlns:a16="http://schemas.microsoft.com/office/drawing/2014/main" val="2783868415"/>
                    </a:ext>
                  </a:extLst>
                </a:gridCol>
              </a:tblGrid>
              <a:tr h="370840">
                <a:tc>
                  <a:txBody>
                    <a:bodyPr/>
                    <a:lstStyle/>
                    <a:p>
                      <a:r>
                        <a:rPr lang="en-US" dirty="0"/>
                        <a:t>Amount of data/transaction</a:t>
                      </a:r>
                    </a:p>
                  </a:txBody>
                  <a:tcPr/>
                </a:tc>
                <a:tc>
                  <a:txBody>
                    <a:bodyPr/>
                    <a:lstStyle/>
                    <a:p>
                      <a:endParaRPr lang="en-US" dirty="0"/>
                    </a:p>
                  </a:txBody>
                  <a:tcPr/>
                </a:tc>
                <a:extLst>
                  <a:ext uri="{0D108BD9-81ED-4DB2-BD59-A6C34878D82A}">
                    <a16:rowId xmlns:a16="http://schemas.microsoft.com/office/drawing/2014/main" val="350837193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926012805"/>
                  </a:ext>
                </a:extLst>
              </a:tr>
            </a:tbl>
          </a:graphicData>
        </a:graphic>
      </p:graphicFrame>
      <p:graphicFrame>
        <p:nvGraphicFramePr>
          <p:cNvPr id="5" name="Table 4"/>
          <p:cNvGraphicFramePr>
            <a:graphicFrameLocks noGrp="1"/>
          </p:cNvGraphicFramePr>
          <p:nvPr>
            <p:extLst/>
          </p:nvPr>
        </p:nvGraphicFramePr>
        <p:xfrm>
          <a:off x="838200" y="2091267"/>
          <a:ext cx="10618694" cy="1854200"/>
        </p:xfrm>
        <a:graphic>
          <a:graphicData uri="http://schemas.openxmlformats.org/drawingml/2006/table">
            <a:tbl>
              <a:tblPr firstRow="1" bandRow="1">
                <a:tableStyleId>{5C22544A-7EE6-4342-B048-85BDC9FD1C3A}</a:tableStyleId>
              </a:tblPr>
              <a:tblGrid>
                <a:gridCol w="2559424">
                  <a:extLst>
                    <a:ext uri="{9D8B030D-6E8A-4147-A177-3AD203B41FA5}">
                      <a16:colId xmlns:a16="http://schemas.microsoft.com/office/drawing/2014/main" val="1421372537"/>
                    </a:ext>
                  </a:extLst>
                </a:gridCol>
                <a:gridCol w="1237129">
                  <a:extLst>
                    <a:ext uri="{9D8B030D-6E8A-4147-A177-3AD203B41FA5}">
                      <a16:colId xmlns:a16="http://schemas.microsoft.com/office/drawing/2014/main" val="282020365"/>
                    </a:ext>
                  </a:extLst>
                </a:gridCol>
                <a:gridCol w="2146019">
                  <a:extLst>
                    <a:ext uri="{9D8B030D-6E8A-4147-A177-3AD203B41FA5}">
                      <a16:colId xmlns:a16="http://schemas.microsoft.com/office/drawing/2014/main" val="3127160430"/>
                    </a:ext>
                  </a:extLst>
                </a:gridCol>
                <a:gridCol w="1637087">
                  <a:extLst>
                    <a:ext uri="{9D8B030D-6E8A-4147-A177-3AD203B41FA5}">
                      <a16:colId xmlns:a16="http://schemas.microsoft.com/office/drawing/2014/main" val="2791433747"/>
                    </a:ext>
                  </a:extLst>
                </a:gridCol>
                <a:gridCol w="3039035">
                  <a:extLst>
                    <a:ext uri="{9D8B030D-6E8A-4147-A177-3AD203B41FA5}">
                      <a16:colId xmlns:a16="http://schemas.microsoft.com/office/drawing/2014/main" val="3772167858"/>
                    </a:ext>
                  </a:extLst>
                </a:gridCol>
              </a:tblGrid>
              <a:tr h="370840">
                <a:tc>
                  <a:txBody>
                    <a:bodyPr/>
                    <a:lstStyle/>
                    <a:p>
                      <a:r>
                        <a:rPr lang="en-US" dirty="0">
                          <a:solidFill>
                            <a:srgbClr val="FFFF00"/>
                          </a:solidFill>
                        </a:rPr>
                        <a:t># Bytes</a:t>
                      </a:r>
                      <a:r>
                        <a:rPr lang="en-US" baseline="0" dirty="0">
                          <a:solidFill>
                            <a:srgbClr val="FFFF00"/>
                          </a:solidFill>
                        </a:rPr>
                        <a:t> per </a:t>
                      </a:r>
                      <a:r>
                        <a:rPr lang="en-US" dirty="0">
                          <a:solidFill>
                            <a:srgbClr val="FFFF00"/>
                          </a:solidFill>
                        </a:rPr>
                        <a:t>transaction</a:t>
                      </a:r>
                    </a:p>
                  </a:txBody>
                  <a:tcPr/>
                </a:tc>
                <a:tc>
                  <a:txBody>
                    <a:bodyPr/>
                    <a:lstStyle/>
                    <a:p>
                      <a:r>
                        <a:rPr lang="en-US" dirty="0">
                          <a:solidFill>
                            <a:srgbClr val="FFFF00"/>
                          </a:solidFill>
                        </a:rPr>
                        <a:t>Total Time</a:t>
                      </a:r>
                    </a:p>
                  </a:txBody>
                  <a:tcPr/>
                </a:tc>
                <a:tc>
                  <a:txBody>
                    <a:bodyPr/>
                    <a:lstStyle/>
                    <a:p>
                      <a:r>
                        <a:rPr lang="en-US" dirty="0">
                          <a:solidFill>
                            <a:srgbClr val="FFFF00"/>
                          </a:solidFill>
                        </a:rPr>
                        <a:t>Row Insert Time</a:t>
                      </a:r>
                    </a:p>
                  </a:txBody>
                  <a:tcPr/>
                </a:tc>
                <a:tc>
                  <a:txBody>
                    <a:bodyPr/>
                    <a:lstStyle/>
                    <a:p>
                      <a:r>
                        <a:rPr lang="en-US" dirty="0">
                          <a:solidFill>
                            <a:srgbClr val="FFFF00"/>
                          </a:solidFill>
                        </a:rPr>
                        <a:t>Overhead</a:t>
                      </a:r>
                    </a:p>
                  </a:txBody>
                  <a:tcPr/>
                </a:tc>
                <a:tc>
                  <a:txBody>
                    <a:bodyPr/>
                    <a:lstStyle/>
                    <a:p>
                      <a:r>
                        <a:rPr lang="en-US" dirty="0">
                          <a:solidFill>
                            <a:srgbClr val="FFFF00"/>
                          </a:solidFill>
                        </a:rPr>
                        <a:t>Bytes/sec</a:t>
                      </a:r>
                    </a:p>
                  </a:txBody>
                  <a:tcPr/>
                </a:tc>
                <a:extLst>
                  <a:ext uri="{0D108BD9-81ED-4DB2-BD59-A6C34878D82A}">
                    <a16:rowId xmlns:a16="http://schemas.microsoft.com/office/drawing/2014/main" val="3203008105"/>
                  </a:ext>
                </a:extLst>
              </a:tr>
              <a:tr h="370840">
                <a:tc>
                  <a:txBody>
                    <a:bodyPr/>
                    <a:lstStyle/>
                    <a:p>
                      <a:r>
                        <a:rPr lang="en-US" dirty="0"/>
                        <a:t>1</a:t>
                      </a:r>
                    </a:p>
                  </a:txBody>
                  <a:tcPr/>
                </a:tc>
                <a:tc>
                  <a:txBody>
                    <a:bodyPr/>
                    <a:lstStyle/>
                    <a:p>
                      <a:r>
                        <a:rPr lang="en-US" dirty="0"/>
                        <a:t>71ms</a:t>
                      </a:r>
                    </a:p>
                  </a:txBody>
                  <a:tcPr/>
                </a:tc>
                <a:tc>
                  <a:txBody>
                    <a:bodyPr/>
                    <a:lstStyle/>
                    <a:p>
                      <a:r>
                        <a:rPr lang="en-US" dirty="0"/>
                        <a:t>0.3ms</a:t>
                      </a:r>
                    </a:p>
                  </a:txBody>
                  <a:tcPr/>
                </a:tc>
                <a:tc>
                  <a:txBody>
                    <a:bodyPr/>
                    <a:lstStyle/>
                    <a:p>
                      <a:r>
                        <a:rPr lang="en-US" dirty="0"/>
                        <a:t>~70ms</a:t>
                      </a:r>
                    </a:p>
                  </a:txBody>
                  <a:tcPr/>
                </a:tc>
                <a:tc>
                  <a:txBody>
                    <a:bodyPr/>
                    <a:lstStyle/>
                    <a:p>
                      <a:r>
                        <a:rPr lang="en-US" dirty="0"/>
                        <a:t>14 (0.14</a:t>
                      </a:r>
                      <a:r>
                        <a:rPr lang="en-US" baseline="0" dirty="0"/>
                        <a:t> </a:t>
                      </a:r>
                      <a:r>
                        <a:rPr lang="en-US" dirty="0"/>
                        <a:t>KB/s)</a:t>
                      </a:r>
                    </a:p>
                  </a:txBody>
                  <a:tcPr/>
                </a:tc>
                <a:extLst>
                  <a:ext uri="{0D108BD9-81ED-4DB2-BD59-A6C34878D82A}">
                    <a16:rowId xmlns:a16="http://schemas.microsoft.com/office/drawing/2014/main" val="3167324466"/>
                  </a:ext>
                </a:extLst>
              </a:tr>
              <a:tr h="370840">
                <a:tc>
                  <a:txBody>
                    <a:bodyPr/>
                    <a:lstStyle/>
                    <a:p>
                      <a:r>
                        <a:rPr lang="en-US" dirty="0"/>
                        <a:t>100</a:t>
                      </a:r>
                    </a:p>
                  </a:txBody>
                  <a:tcPr/>
                </a:tc>
                <a:tc>
                  <a:txBody>
                    <a:bodyPr/>
                    <a:lstStyle/>
                    <a:p>
                      <a:r>
                        <a:rPr lang="en-US" dirty="0"/>
                        <a:t>80ms</a:t>
                      </a:r>
                    </a:p>
                  </a:txBody>
                  <a:tcPr/>
                </a:tc>
                <a:tc>
                  <a:txBody>
                    <a:bodyPr/>
                    <a:lstStyle/>
                    <a:p>
                      <a:r>
                        <a:rPr lang="en-US" dirty="0"/>
                        <a:t>0.4ms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1250 (1.22</a:t>
                      </a:r>
                      <a:r>
                        <a:rPr lang="en-US" baseline="0" dirty="0"/>
                        <a:t> </a:t>
                      </a:r>
                      <a:r>
                        <a:rPr lang="en-US" dirty="0"/>
                        <a:t>KB/s)</a:t>
                      </a:r>
                    </a:p>
                  </a:txBody>
                  <a:tcPr/>
                </a:tc>
                <a:extLst>
                  <a:ext uri="{0D108BD9-81ED-4DB2-BD59-A6C34878D82A}">
                    <a16:rowId xmlns:a16="http://schemas.microsoft.com/office/drawing/2014/main" val="593162643"/>
                  </a:ext>
                </a:extLst>
              </a:tr>
              <a:tr h="370840">
                <a:tc>
                  <a:txBody>
                    <a:bodyPr/>
                    <a:lstStyle/>
                    <a:p>
                      <a:r>
                        <a:rPr lang="en-US" dirty="0"/>
                        <a:t>10240</a:t>
                      </a:r>
                      <a:r>
                        <a:rPr lang="en-US" baseline="0" dirty="0"/>
                        <a:t> (10KB)</a:t>
                      </a:r>
                      <a:endParaRPr lang="en-US" dirty="0"/>
                    </a:p>
                  </a:txBody>
                  <a:tcPr/>
                </a:tc>
                <a:tc>
                  <a:txBody>
                    <a:bodyPr/>
                    <a:lstStyle/>
                    <a:p>
                      <a:r>
                        <a:rPr lang="en-US" dirty="0"/>
                        <a:t>90ms</a:t>
                      </a:r>
                    </a:p>
                  </a:txBody>
                  <a:tcPr/>
                </a:tc>
                <a:tc>
                  <a:txBody>
                    <a:bodyPr/>
                    <a:lstStyle/>
                    <a:p>
                      <a:r>
                        <a:rPr lang="en-US" dirty="0"/>
                        <a:t>10ms</a:t>
                      </a:r>
                    </a:p>
                  </a:txBody>
                  <a:tcPr/>
                </a:tc>
                <a:tc>
                  <a:txBody>
                    <a:bodyPr/>
                    <a:lstStyle/>
                    <a:p>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113,777 (111.9KB/s)</a:t>
                      </a:r>
                    </a:p>
                  </a:txBody>
                  <a:tcPr/>
                </a:tc>
                <a:extLst>
                  <a:ext uri="{0D108BD9-81ED-4DB2-BD59-A6C34878D82A}">
                    <a16:rowId xmlns:a16="http://schemas.microsoft.com/office/drawing/2014/main" val="62180350"/>
                  </a:ext>
                </a:extLst>
              </a:tr>
              <a:tr h="370840">
                <a:tc>
                  <a:txBody>
                    <a:bodyPr/>
                    <a:lstStyle/>
                    <a:p>
                      <a:r>
                        <a:rPr lang="en-US" dirty="0"/>
                        <a:t>5242880 (5MB)</a:t>
                      </a:r>
                    </a:p>
                  </a:txBody>
                  <a:tcPr/>
                </a:tc>
                <a:tc>
                  <a:txBody>
                    <a:bodyPr/>
                    <a:lstStyle/>
                    <a:p>
                      <a:r>
                        <a:rPr lang="en-US" dirty="0"/>
                        <a:t>275ms</a:t>
                      </a:r>
                    </a:p>
                  </a:txBody>
                  <a:tcPr/>
                </a:tc>
                <a:tc>
                  <a:txBody>
                    <a:bodyPr/>
                    <a:lstStyle/>
                    <a:p>
                      <a:r>
                        <a:rPr lang="en-US" dirty="0"/>
                        <a:t>175ms</a:t>
                      </a:r>
                    </a:p>
                  </a:txBody>
                  <a:tcPr/>
                </a:tc>
                <a:tc>
                  <a:txBody>
                    <a:bodyPr/>
                    <a:lstStyle/>
                    <a:p>
                      <a:r>
                        <a:rPr lang="en-US" dirty="0"/>
                        <a:t>~100ms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19,065,018 (18618.2 KB/s)</a:t>
                      </a:r>
                    </a:p>
                  </a:txBody>
                  <a:tcPr/>
                </a:tc>
                <a:extLst>
                  <a:ext uri="{0D108BD9-81ED-4DB2-BD59-A6C34878D82A}">
                    <a16:rowId xmlns:a16="http://schemas.microsoft.com/office/drawing/2014/main" val="3337879394"/>
                  </a:ext>
                </a:extLst>
              </a:tr>
            </a:tbl>
          </a:graphicData>
        </a:graphic>
      </p:graphicFrame>
      <p:sp>
        <p:nvSpPr>
          <p:cNvPr id="10" name="Circular Arrow 9"/>
          <p:cNvSpPr/>
          <p:nvPr/>
        </p:nvSpPr>
        <p:spPr>
          <a:xfrm rot="5400000">
            <a:off x="2102392" y="3312851"/>
            <a:ext cx="695069" cy="570163"/>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ular Arrow 10"/>
          <p:cNvSpPr/>
          <p:nvPr/>
        </p:nvSpPr>
        <p:spPr>
          <a:xfrm rot="5400000">
            <a:off x="5242263" y="3229534"/>
            <a:ext cx="497840" cy="737502"/>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765485" y="3318100"/>
            <a:ext cx="635110"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500</a:t>
            </a:r>
          </a:p>
        </p:txBody>
      </p:sp>
      <p:sp>
        <p:nvSpPr>
          <p:cNvPr id="14" name="TextBox 13"/>
          <p:cNvSpPr txBox="1"/>
          <p:nvPr/>
        </p:nvSpPr>
        <p:spPr>
          <a:xfrm>
            <a:off x="5799535" y="3484084"/>
            <a:ext cx="696024"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17.5</a:t>
            </a:r>
          </a:p>
        </p:txBody>
      </p:sp>
    </p:spTree>
    <p:extLst>
      <p:ext uri="{BB962C8B-B14F-4D97-AF65-F5344CB8AC3E}">
        <p14:creationId xmlns:p14="http://schemas.microsoft.com/office/powerpoint/2010/main" val="274539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800" y="2730500"/>
            <a:ext cx="3454400" cy="14351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Database Management System (DBMS)</a:t>
            </a:r>
          </a:p>
        </p:txBody>
      </p:sp>
      <p:sp>
        <p:nvSpPr>
          <p:cNvPr id="9" name="Rectangle 8"/>
          <p:cNvSpPr/>
          <p:nvPr/>
        </p:nvSpPr>
        <p:spPr>
          <a:xfrm>
            <a:off x="5308600" y="5130800"/>
            <a:ext cx="2146300" cy="13081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Storage Engine</a:t>
            </a:r>
          </a:p>
        </p:txBody>
      </p:sp>
      <p:cxnSp>
        <p:nvCxnSpPr>
          <p:cNvPr id="6" name="Straight Arrow Connector 5"/>
          <p:cNvCxnSpPr/>
          <p:nvPr/>
        </p:nvCxnSpPr>
        <p:spPr>
          <a:xfrm>
            <a:off x="6858000" y="4165600"/>
            <a:ext cx="0" cy="9652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829300" y="4178300"/>
            <a:ext cx="12700" cy="9525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74223" y="181114"/>
            <a:ext cx="1383777" cy="707886"/>
          </a:xfrm>
          <a:prstGeom prst="rect">
            <a:avLst/>
          </a:prstGeom>
          <a:solidFill>
            <a:schemeClr val="bg1"/>
          </a:solidFill>
          <a:ln>
            <a:solidFill>
              <a:srgbClr val="FFC000"/>
            </a:solidFill>
          </a:ln>
        </p:spPr>
        <p:txBody>
          <a:bodyPr wrap="none" rtlCol="0">
            <a:spAutoFit/>
          </a:bodyPr>
          <a:lstStyle/>
          <a:p>
            <a:r>
              <a:rPr lang="en-US" sz="4000" dirty="0">
                <a:solidFill>
                  <a:srgbClr val="FFC000"/>
                </a:solidFill>
              </a:rPr>
              <a:t>Client</a:t>
            </a:r>
          </a:p>
        </p:txBody>
      </p:sp>
      <p:sp>
        <p:nvSpPr>
          <p:cNvPr id="17" name="Can 16"/>
          <p:cNvSpPr/>
          <p:nvPr/>
        </p:nvSpPr>
        <p:spPr>
          <a:xfrm>
            <a:off x="4191000" y="2019300"/>
            <a:ext cx="4089400" cy="4711700"/>
          </a:xfrm>
          <a:prstGeom prst="can">
            <a:avLst>
              <a:gd name="adj" fmla="val 91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565900" y="939800"/>
            <a:ext cx="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981700" y="939800"/>
            <a:ext cx="1270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786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Eloquera</a:t>
            </a:r>
            <a:endParaRPr lang="en-US" dirty="0"/>
          </a:p>
        </p:txBody>
      </p:sp>
      <p:sp>
        <p:nvSpPr>
          <p:cNvPr id="3" name="Content Placeholder 2"/>
          <p:cNvSpPr>
            <a:spLocks noGrp="1"/>
          </p:cNvSpPr>
          <p:nvPr>
            <p:ph idx="1"/>
          </p:nvPr>
        </p:nvSpPr>
        <p:spPr>
          <a:xfrm>
            <a:off x="1207625" y="1696977"/>
            <a:ext cx="5770945" cy="894426"/>
          </a:xfrm>
        </p:spPr>
        <p:txBody>
          <a:bodyPr/>
          <a:lstStyle/>
          <a:p>
            <a:r>
              <a:rPr lang="en-US" dirty="0"/>
              <a:t>Learning principle: quote from James </a:t>
            </a:r>
            <a:r>
              <a:rPr lang="en-US" dirty="0" err="1"/>
              <a:t>Altucher</a:t>
            </a:r>
            <a:r>
              <a:rPr lang="en-US" dirty="0"/>
              <a:t> about history</a:t>
            </a:r>
          </a:p>
        </p:txBody>
      </p:sp>
      <p:sp>
        <p:nvSpPr>
          <p:cNvPr id="4" name="Rectangle 3"/>
          <p:cNvSpPr/>
          <p:nvPr/>
        </p:nvSpPr>
        <p:spPr>
          <a:xfrm>
            <a:off x="1207625" y="3178456"/>
            <a:ext cx="9649427" cy="2031325"/>
          </a:xfrm>
          <a:prstGeom prst="rect">
            <a:avLst/>
          </a:prstGeom>
        </p:spPr>
        <p:txBody>
          <a:bodyPr wrap="square">
            <a:spAutoFit/>
          </a:bodyPr>
          <a:lstStyle/>
          <a:p>
            <a:r>
              <a:rPr lang="en-US" b="1" i="1" dirty="0">
                <a:solidFill>
                  <a:srgbClr val="3C3C3C"/>
                </a:solidFill>
                <a:latin typeface="Helvetica" panose="020B0604020202020204" pitchFamily="34" charset="0"/>
              </a:rPr>
              <a:t>If you don’t love the history of what want to master, then you will never master it</a:t>
            </a:r>
            <a:r>
              <a:rPr lang="en-US" i="1" dirty="0">
                <a:solidFill>
                  <a:srgbClr val="3C3C3C"/>
                </a:solidFill>
                <a:latin typeface="Helvetica" panose="020B0604020202020204" pitchFamily="34" charset="0"/>
              </a:rPr>
              <a:t>. I don’t think I know a single chess master who hasn’t read through Bronstein’s “1953 Zurich International” tournament book at least a dozen times. Or Mikhail Tal’s “Best games”. Poker players have read Doyle Brunson’s classic a dozen times. And entrepreneurs have all now read Walter Isaacson’s book on Steve Jobs and dozens of other biographies of successful businessmen. The history of a game or life is your virtual mentor if you don’t have a direct mentor.</a:t>
            </a:r>
            <a:r>
              <a:rPr lang="en-US" dirty="0"/>
              <a:t> </a:t>
            </a:r>
          </a:p>
        </p:txBody>
      </p:sp>
      <p:pic>
        <p:nvPicPr>
          <p:cNvPr id="3076" name="Picture 4" descr="http://stephbewitching.squarespace.com/storage/james%20altucher.jpg?__SQUARESPACE_CACHEVERSION=139120189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256" y="36512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66725"/>
            <a:ext cx="4955203" cy="1477328"/>
          </a:xfrm>
          <a:prstGeom prst="rect">
            <a:avLst/>
          </a:prstGeom>
          <a:noFill/>
        </p:spPr>
        <p:txBody>
          <a:bodyPr wrap="none" rtlCol="0">
            <a:spAutoFit/>
          </a:bodyPr>
          <a:lstStyle/>
          <a:p>
            <a:r>
              <a:rPr lang="en-US" dirty="0">
                <a:solidFill>
                  <a:srgbClr val="00B0F0"/>
                </a:solidFill>
                <a:latin typeface="Calibri" panose="020F0502020204030204" pitchFamily="34" charset="0"/>
                <a:cs typeface="Times New Roman" panose="02020603050405020304" pitchFamily="18" charset="0"/>
              </a:rPr>
              <a:t>“They see me rollin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They hatin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Patrolling they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p>
        </p:txBody>
      </p:sp>
      <p:sp>
        <p:nvSpPr>
          <p:cNvPr id="5" name="TextBox 4"/>
          <p:cNvSpPr txBox="1"/>
          <p:nvPr/>
        </p:nvSpPr>
        <p:spPr>
          <a:xfrm>
            <a:off x="2619375" y="1944053"/>
            <a:ext cx="1659621" cy="369332"/>
          </a:xfrm>
          <a:prstGeom prst="rect">
            <a:avLst/>
          </a:prstGeom>
          <a:noFill/>
        </p:spPr>
        <p:txBody>
          <a:bodyPr wrap="none" rtlCol="0">
            <a:spAutoFit/>
          </a:bodyPr>
          <a:lstStyle/>
          <a:p>
            <a:r>
              <a:rPr lang="en-US" dirty="0">
                <a:solidFill>
                  <a:srgbClr val="00B0F0"/>
                </a:solidFill>
              </a:rPr>
              <a:t>- Chamillionaire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719511"/>
            <a:ext cx="3790950" cy="2843213"/>
          </a:xfrm>
          <a:prstGeom prst="rect">
            <a:avLst/>
          </a:prstGeom>
        </p:spPr>
      </p:pic>
    </p:spTree>
    <p:extLst>
      <p:ext uri="{BB962C8B-B14F-4D97-AF65-F5344CB8AC3E}">
        <p14:creationId xmlns:p14="http://schemas.microsoft.com/office/powerpoint/2010/main" val="408657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9735" y="0"/>
            <a:ext cx="6175024" cy="769441"/>
          </a:xfrm>
          <a:prstGeom prst="rect">
            <a:avLst/>
          </a:prstGeom>
          <a:noFill/>
        </p:spPr>
        <p:txBody>
          <a:bodyPr wrap="none" rtlCol="0">
            <a:spAutoFit/>
          </a:bodyPr>
          <a:lstStyle/>
          <a:p>
            <a:r>
              <a:rPr lang="en-US" sz="4400" dirty="0">
                <a:effectLst>
                  <a:outerShdw blurRad="50000" dist="30000" dir="5400000" algn="tl" rotWithShape="0">
                    <a:srgbClr val="000000">
                      <a:alpha val="30000"/>
                    </a:srgbClr>
                  </a:outerShdw>
                </a:effectLst>
                <a:latin typeface="+mj-lt"/>
                <a:ea typeface="+mj-ea"/>
                <a:cs typeface="+mj-cs"/>
              </a:rPr>
              <a:t>NoSQL Database Families</a:t>
            </a:r>
            <a:r>
              <a:rPr lang="en-US" sz="4400" dirty="0">
                <a:solidFill>
                  <a:srgbClr val="FFFF00"/>
                </a:solidFill>
                <a:effectLst>
                  <a:outerShdw blurRad="50000" dist="30000" dir="5400000" algn="tl" rotWithShape="0">
                    <a:srgbClr val="000000">
                      <a:alpha val="30000"/>
                    </a:srgbClr>
                  </a:outerShdw>
                </a:effectLst>
                <a:latin typeface="+mj-lt"/>
                <a:ea typeface="+mj-ea"/>
                <a:cs typeface="+mj-cs"/>
              </a:rPr>
              <a:t>*</a:t>
            </a:r>
          </a:p>
        </p:txBody>
      </p:sp>
      <p:sp>
        <p:nvSpPr>
          <p:cNvPr id="11" name="Rounded Rectangle 10"/>
          <p:cNvSpPr/>
          <p:nvPr/>
        </p:nvSpPr>
        <p:spPr>
          <a:xfrm>
            <a:off x="5593811" y="970032"/>
            <a:ext cx="2730366" cy="26714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Redis</a:t>
            </a:r>
          </a:p>
          <a:p>
            <a:pPr marL="285750" indent="-285750">
              <a:buFont typeface="Arial" pitchFamily="34" charset="0"/>
              <a:buChar char="•"/>
            </a:pPr>
            <a:r>
              <a:rPr lang="en-US" sz="2800" dirty="0"/>
              <a:t>Riak</a:t>
            </a:r>
          </a:p>
          <a:p>
            <a:pPr marL="285750" indent="-285750">
              <a:buFont typeface="Arial" pitchFamily="34" charset="0"/>
              <a:buChar char="•"/>
            </a:pPr>
            <a:r>
              <a:rPr lang="en-US" sz="2800" dirty="0"/>
              <a:t>Memcached</a:t>
            </a:r>
          </a:p>
          <a:p>
            <a:endParaRPr lang="en-US" dirty="0">
              <a:latin typeface="Lucida Console" pitchFamily="49" charset="0"/>
            </a:endParaRPr>
          </a:p>
        </p:txBody>
      </p:sp>
      <p:sp>
        <p:nvSpPr>
          <p:cNvPr id="12" name="TextBox 11"/>
          <p:cNvSpPr txBox="1"/>
          <p:nvPr/>
        </p:nvSpPr>
        <p:spPr>
          <a:xfrm>
            <a:off x="5974811" y="931799"/>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Key-value</a:t>
            </a:r>
          </a:p>
        </p:txBody>
      </p:sp>
      <p:sp>
        <p:nvSpPr>
          <p:cNvPr id="13" name="Rounded Rectangle 12"/>
          <p:cNvSpPr/>
          <p:nvPr/>
        </p:nvSpPr>
        <p:spPr>
          <a:xfrm>
            <a:off x="2140077" y="4093731"/>
            <a:ext cx="2774664" cy="2484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MongoDB</a:t>
            </a:r>
          </a:p>
          <a:p>
            <a:pPr marL="285750" indent="-285750">
              <a:buFont typeface="Arial" pitchFamily="34" charset="0"/>
              <a:buChar char="•"/>
            </a:pPr>
            <a:r>
              <a:rPr lang="en-US" sz="2800" dirty="0"/>
              <a:t>CouchDB</a:t>
            </a:r>
          </a:p>
          <a:p>
            <a:pPr marL="285750" indent="-285750">
              <a:buFont typeface="Arial" pitchFamily="34" charset="0"/>
              <a:buChar char="•"/>
            </a:pPr>
            <a:r>
              <a:rPr lang="en-US" sz="2800" dirty="0"/>
              <a:t>RavenDB</a:t>
            </a:r>
            <a:endParaRPr lang="en-US" sz="2000" dirty="0"/>
          </a:p>
        </p:txBody>
      </p:sp>
      <p:sp>
        <p:nvSpPr>
          <p:cNvPr id="14" name="TextBox 13"/>
          <p:cNvSpPr txBox="1"/>
          <p:nvPr/>
        </p:nvSpPr>
        <p:spPr>
          <a:xfrm>
            <a:off x="2498710" y="4122438"/>
            <a:ext cx="2057399"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Document</a:t>
            </a:r>
          </a:p>
        </p:txBody>
      </p:sp>
      <p:sp>
        <p:nvSpPr>
          <p:cNvPr id="15" name="Rounded Rectangle 14"/>
          <p:cNvSpPr/>
          <p:nvPr/>
        </p:nvSpPr>
        <p:spPr>
          <a:xfrm>
            <a:off x="5593810" y="4121869"/>
            <a:ext cx="2730366" cy="247418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Neo4J</a:t>
            </a:r>
          </a:p>
          <a:p>
            <a:pPr marL="285750" indent="-285750">
              <a:buFont typeface="Arial" pitchFamily="34" charset="0"/>
              <a:buChar char="•"/>
            </a:pPr>
            <a:r>
              <a:rPr lang="en-US" sz="2800" dirty="0"/>
              <a:t>GiraffeDB</a:t>
            </a:r>
          </a:p>
          <a:p>
            <a:pPr marL="285750" indent="-285750">
              <a:buFont typeface="Arial" pitchFamily="34" charset="0"/>
              <a:buChar char="•"/>
            </a:pPr>
            <a:r>
              <a:rPr lang="en-US" sz="2800" dirty="0"/>
              <a:t>Infinite Graph</a:t>
            </a:r>
          </a:p>
          <a:p>
            <a:endParaRPr lang="en-US" dirty="0">
              <a:latin typeface="Lucida Console" pitchFamily="49" charset="0"/>
            </a:endParaRPr>
          </a:p>
        </p:txBody>
      </p:sp>
      <p:sp>
        <p:nvSpPr>
          <p:cNvPr id="16" name="TextBox 15"/>
          <p:cNvSpPr txBox="1"/>
          <p:nvPr/>
        </p:nvSpPr>
        <p:spPr>
          <a:xfrm>
            <a:off x="5974810" y="4093162"/>
            <a:ext cx="16002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Graph</a:t>
            </a:r>
          </a:p>
        </p:txBody>
      </p:sp>
      <p:sp>
        <p:nvSpPr>
          <p:cNvPr id="17" name="Rounded Rectangle 16"/>
          <p:cNvSpPr/>
          <p:nvPr/>
        </p:nvSpPr>
        <p:spPr>
          <a:xfrm>
            <a:off x="2140078" y="927246"/>
            <a:ext cx="2774664" cy="275705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HBase</a:t>
            </a:r>
          </a:p>
          <a:p>
            <a:pPr marL="285750" indent="-285750">
              <a:buFont typeface="Arial" pitchFamily="34" charset="0"/>
              <a:buChar char="•"/>
            </a:pPr>
            <a:r>
              <a:rPr lang="en-US" sz="2800" dirty="0"/>
              <a:t>Cassandra</a:t>
            </a:r>
          </a:p>
          <a:p>
            <a:pPr marL="285750" indent="-285750">
              <a:buFont typeface="Arial" pitchFamily="34" charset="0"/>
              <a:buChar char="•"/>
            </a:pPr>
            <a:r>
              <a:rPr lang="en-US" sz="2800" dirty="0"/>
              <a:t>Hypertable</a:t>
            </a:r>
          </a:p>
          <a:p>
            <a:endParaRPr lang="en-US" dirty="0">
              <a:latin typeface="Lucida Console" pitchFamily="49" charset="0"/>
            </a:endParaRPr>
          </a:p>
        </p:txBody>
      </p:sp>
      <p:sp>
        <p:nvSpPr>
          <p:cNvPr id="18" name="TextBox 17"/>
          <p:cNvSpPr txBox="1"/>
          <p:nvPr/>
        </p:nvSpPr>
        <p:spPr>
          <a:xfrm>
            <a:off x="2498710" y="995117"/>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Columnar</a:t>
            </a:r>
          </a:p>
        </p:txBody>
      </p:sp>
      <p:sp>
        <p:nvSpPr>
          <p:cNvPr id="19" name="Rectangle 18"/>
          <p:cNvSpPr/>
          <p:nvPr/>
        </p:nvSpPr>
        <p:spPr>
          <a:xfrm>
            <a:off x="8693703" y="5254960"/>
            <a:ext cx="2276061" cy="1323439"/>
          </a:xfrm>
          <a:prstGeom prst="rect">
            <a:avLst/>
          </a:prstGeom>
        </p:spPr>
        <p:txBody>
          <a:bodyPr wrap="square">
            <a:spAutoFit/>
          </a:bodyPr>
          <a:lstStyle/>
          <a:p>
            <a:r>
              <a:rPr lang="en-US" sz="2000" dirty="0">
                <a:solidFill>
                  <a:srgbClr val="FFFF00"/>
                </a:solidFill>
              </a:rPr>
              <a:t>*</a:t>
            </a:r>
            <a:r>
              <a:rPr lang="en-US" sz="2000" dirty="0"/>
              <a:t> “Seven Databases in Seven Weeks”, </a:t>
            </a:r>
            <a:br>
              <a:rPr lang="en-US" sz="2000" dirty="0"/>
            </a:br>
            <a:r>
              <a:rPr lang="en-US" sz="2000" i="1" dirty="0"/>
              <a:t>Eric Redmond and</a:t>
            </a:r>
            <a:br>
              <a:rPr lang="en-US" sz="2000" i="1" dirty="0"/>
            </a:br>
            <a:r>
              <a:rPr lang="en-US" sz="2000" i="1" dirty="0"/>
              <a:t> Jim R. Wilson</a:t>
            </a:r>
          </a:p>
        </p:txBody>
      </p:sp>
    </p:spTree>
    <p:extLst>
      <p:ext uri="{BB962C8B-B14F-4D97-AF65-F5344CB8AC3E}">
        <p14:creationId xmlns:p14="http://schemas.microsoft.com/office/powerpoint/2010/main" val="23099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10000"/>
                                  </p:iterate>
                                  <p:childTnLst>
                                    <p:animScale>
                                      <p:cBhvr>
                                        <p:cTn id="26" dur="250" autoRev="1" fill="hold">
                                          <p:stCondLst>
                                            <p:cond delay="0"/>
                                          </p:stCondLst>
                                        </p:cTn>
                                        <p:tgtEl>
                                          <p:spTgt spid="13"/>
                                        </p:tgtEl>
                                      </p:cBhvr>
                                      <p:to x="80000" y="100000"/>
                                    </p:animScale>
                                    <p:anim by="(#ppt_w*0.10)" calcmode="lin" valueType="num">
                                      <p:cBhvr>
                                        <p:cTn id="27" dur="250" autoRev="1" fill="hold">
                                          <p:stCondLst>
                                            <p:cond delay="0"/>
                                          </p:stCondLst>
                                        </p:cTn>
                                        <p:tgtEl>
                                          <p:spTgt spid="13"/>
                                        </p:tgtEl>
                                        <p:attrNameLst>
                                          <p:attrName>ppt_x</p:attrName>
                                        </p:attrNameLst>
                                      </p:cBhvr>
                                    </p:anim>
                                    <p:anim by="(-#ppt_w*0.10)" calcmode="lin" valueType="num">
                                      <p:cBhvr>
                                        <p:cTn id="28" dur="250" autoRev="1" fill="hold">
                                          <p:stCondLst>
                                            <p:cond delay="0"/>
                                          </p:stCondLst>
                                        </p:cTn>
                                        <p:tgtEl>
                                          <p:spTgt spid="13"/>
                                        </p:tgtEl>
                                        <p:attrNameLst>
                                          <p:attrName>ppt_y</p:attrName>
                                        </p:attrNameLst>
                                      </p:cBhvr>
                                    </p:anim>
                                    <p:animRot by="-480000">
                                      <p:cBhvr>
                                        <p:cTn id="29" dur="250" autoRev="1" fill="hold">
                                          <p:stCondLst>
                                            <p:cond delay="0"/>
                                          </p:stCondLst>
                                        </p:cTn>
                                        <p:tgtEl>
                                          <p:spTgt spid="13"/>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3" grpId="1" animBg="1"/>
      <p:bldP spid="14" grpId="0"/>
      <p:bldP spid="15" grpId="0" animBg="1"/>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35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948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17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82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8790280"/>
              </p:ext>
            </p:extLst>
          </p:nvPr>
        </p:nvGraphicFramePr>
        <p:xfrm>
          <a:off x="1626886" y="1738238"/>
          <a:ext cx="8128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b="1" dirty="0"/>
                        <a:t>Id</a:t>
                      </a:r>
                    </a:p>
                  </a:txBody>
                  <a:tcPr/>
                </a:tc>
                <a:tc>
                  <a:txBody>
                    <a:bodyPr/>
                    <a:lstStyle/>
                    <a:p>
                      <a:r>
                        <a:rPr lang="en-US" b="1" dirty="0"/>
                        <a:t>Name</a:t>
                      </a:r>
                    </a:p>
                  </a:txBody>
                  <a:tcPr/>
                </a:tc>
                <a:tc>
                  <a:txBody>
                    <a:bodyPr/>
                    <a:lstStyle/>
                    <a:p>
                      <a:r>
                        <a:rPr lang="en-US" b="1" dirty="0"/>
                        <a:t>City</a:t>
                      </a:r>
                    </a:p>
                  </a:txBody>
                  <a:tcPr/>
                </a:tc>
                <a:tc>
                  <a:txBody>
                    <a:bodyPr/>
                    <a:lstStyle/>
                    <a:p>
                      <a:r>
                        <a:rPr lang="en-US" b="1"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Jeff</a:t>
                      </a:r>
                    </a:p>
                  </a:txBody>
                  <a:tcPr/>
                </a:tc>
                <a:tc>
                  <a:txBody>
                    <a:bodyPr/>
                    <a:lstStyle/>
                    <a:p>
                      <a:r>
                        <a:rPr lang="en-US" dirty="0"/>
                        <a:t>Durham</a:t>
                      </a:r>
                    </a:p>
                  </a:txBody>
                  <a:tcPr/>
                </a:tc>
                <a:tc>
                  <a:txBody>
                    <a:bodyPr/>
                    <a:lstStyle/>
                    <a:p>
                      <a:r>
                        <a:rPr lang="en-US" dirty="0"/>
                        <a:t>70,000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Mary</a:t>
                      </a:r>
                    </a:p>
                  </a:txBody>
                  <a:tcPr/>
                </a:tc>
                <a:tc>
                  <a:txBody>
                    <a:bodyPr/>
                    <a:lstStyle/>
                    <a:p>
                      <a:r>
                        <a:rPr lang="en-US" dirty="0"/>
                        <a:t>Raleigh</a:t>
                      </a:r>
                    </a:p>
                  </a:txBody>
                  <a:tcPr/>
                </a:tc>
                <a:tc>
                  <a:txBody>
                    <a:bodyPr/>
                    <a:lstStyle/>
                    <a:p>
                      <a:r>
                        <a:rPr lang="en-US" dirty="0"/>
                        <a:t>25,000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Peter</a:t>
                      </a:r>
                    </a:p>
                  </a:txBody>
                  <a:tcPr/>
                </a:tc>
                <a:tc>
                  <a:txBody>
                    <a:bodyPr/>
                    <a:lstStyle/>
                    <a:p>
                      <a:r>
                        <a:rPr lang="en-US" dirty="0"/>
                        <a:t>Raleigh</a:t>
                      </a:r>
                    </a:p>
                  </a:txBody>
                  <a:tcPr/>
                </a:tc>
                <a:tc>
                  <a:txBody>
                    <a:bodyPr/>
                    <a:lstStyle/>
                    <a:p>
                      <a:r>
                        <a:rPr lang="en-US" dirty="0"/>
                        <a:t>110,000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Sanjay</a:t>
                      </a:r>
                    </a:p>
                  </a:txBody>
                  <a:tcPr/>
                </a:tc>
                <a:tc>
                  <a:txBody>
                    <a:bodyPr/>
                    <a:lstStyle/>
                    <a:p>
                      <a:r>
                        <a:rPr lang="en-US" dirty="0"/>
                        <a:t>Durham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150,000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Beth</a:t>
                      </a:r>
                    </a:p>
                  </a:txBody>
                  <a:tcPr/>
                </a:tc>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693193" y="1249579"/>
            <a:ext cx="2759730" cy="461665"/>
          </a:xfrm>
          <a:prstGeom prst="rect">
            <a:avLst/>
          </a:prstGeom>
          <a:noFill/>
        </p:spPr>
        <p:txBody>
          <a:bodyPr wrap="none" rtlCol="0">
            <a:spAutoFit/>
          </a:bodyPr>
          <a:lstStyle/>
          <a:p>
            <a:r>
              <a:rPr lang="en-US" sz="2400" b="1" dirty="0"/>
              <a:t>Relational Modeling</a:t>
            </a:r>
          </a:p>
        </p:txBody>
      </p:sp>
      <p:sp>
        <p:nvSpPr>
          <p:cNvPr id="10" name="TextBox 9"/>
          <p:cNvSpPr txBox="1"/>
          <p:nvPr/>
        </p:nvSpPr>
        <p:spPr>
          <a:xfrm>
            <a:off x="1576087" y="4587941"/>
            <a:ext cx="2715808" cy="461665"/>
          </a:xfrm>
          <a:prstGeom prst="rect">
            <a:avLst/>
          </a:prstGeom>
          <a:noFill/>
        </p:spPr>
        <p:txBody>
          <a:bodyPr wrap="none" rtlCol="0">
            <a:spAutoFit/>
          </a:bodyPr>
          <a:lstStyle/>
          <a:p>
            <a:r>
              <a:rPr lang="en-US" sz="2400" b="1" dirty="0"/>
              <a:t>Columnar Modeling</a:t>
            </a:r>
          </a:p>
        </p:txBody>
      </p:sp>
      <p:graphicFrame>
        <p:nvGraphicFramePr>
          <p:cNvPr id="11" name="Table 10"/>
          <p:cNvGraphicFramePr>
            <a:graphicFrameLocks noGrp="1"/>
          </p:cNvGraphicFramePr>
          <p:nvPr>
            <p:extLst>
              <p:ext uri="{D42A27DB-BD31-4B8C-83A1-F6EECF244321}">
                <p14:modId xmlns:p14="http://schemas.microsoft.com/office/powerpoint/2010/main" val="1069601518"/>
              </p:ext>
            </p:extLst>
          </p:nvPr>
        </p:nvGraphicFramePr>
        <p:xfrm>
          <a:off x="1693193" y="5049606"/>
          <a:ext cx="8128000" cy="1112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Durham</a:t>
                      </a:r>
                    </a:p>
                  </a:txBody>
                  <a:tcPr/>
                </a:tc>
                <a:tc>
                  <a:txBody>
                    <a:bodyPr/>
                    <a:lstStyle/>
                    <a:p>
                      <a:r>
                        <a:rPr lang="en-US" dirty="0"/>
                        <a:t>[70,000, 1500,000]</a:t>
                      </a:r>
                    </a:p>
                  </a:txBody>
                  <a:tcPr/>
                </a:tc>
                <a:extLst>
                  <a:ext uri="{0D108BD9-81ED-4DB2-BD59-A6C34878D82A}">
                    <a16:rowId xmlns:a16="http://schemas.microsoft.com/office/drawing/2014/main" val="10000"/>
                  </a:ext>
                </a:extLst>
              </a:tr>
              <a:tr h="370840">
                <a:tc>
                  <a:txBody>
                    <a:bodyPr/>
                    <a:lstStyle/>
                    <a:p>
                      <a:r>
                        <a:rPr lang="en-US" dirty="0"/>
                        <a:t>Raleigh</a:t>
                      </a:r>
                    </a:p>
                  </a:txBody>
                  <a:tcPr/>
                </a:tc>
                <a:tc>
                  <a:txBody>
                    <a:bodyPr/>
                    <a:lstStyle/>
                    <a:p>
                      <a:r>
                        <a:rPr lang="en-US" dirty="0"/>
                        <a:t>[25,000, 11000,000]</a:t>
                      </a:r>
                    </a:p>
                  </a:txBody>
                  <a:tcPr/>
                </a:tc>
                <a:extLst>
                  <a:ext uri="{0D108BD9-81ED-4DB2-BD59-A6C34878D82A}">
                    <a16:rowId xmlns:a16="http://schemas.microsoft.com/office/drawing/2014/main" val="10001"/>
                  </a:ext>
                </a:extLst>
              </a:tr>
              <a:tr h="370840">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412111" y="289368"/>
            <a:ext cx="7947304" cy="707886"/>
          </a:xfrm>
          <a:prstGeom prst="rect">
            <a:avLst/>
          </a:prstGeom>
          <a:noFill/>
        </p:spPr>
        <p:txBody>
          <a:bodyPr wrap="none" rtlCol="0">
            <a:spAutoFit/>
          </a:bodyPr>
          <a:lstStyle/>
          <a:p>
            <a:r>
              <a:rPr lang="en-US" sz="4000" dirty="0">
                <a:solidFill>
                  <a:srgbClr val="FFFF00"/>
                </a:solidFill>
              </a:rPr>
              <a:t>Canonical (Simple)Columnar Example</a:t>
            </a:r>
          </a:p>
        </p:txBody>
      </p:sp>
    </p:spTree>
    <p:extLst>
      <p:ext uri="{BB962C8B-B14F-4D97-AF65-F5344CB8AC3E}">
        <p14:creationId xmlns:p14="http://schemas.microsoft.com/office/powerpoint/2010/main" val="286439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00075" y="1876425"/>
            <a:ext cx="10120848" cy="2308324"/>
          </a:xfrm>
          <a:prstGeom prst="rect">
            <a:avLst/>
          </a:prstGeom>
          <a:noFill/>
        </p:spPr>
        <p:txBody>
          <a:bodyPr wrap="none" rtlCol="0">
            <a:spAutoFit/>
          </a:bodyPr>
          <a:lstStyle/>
          <a:p>
            <a:pPr marL="285750" indent="-285750">
              <a:buFont typeface="Arial" panose="020B0604020202020204" pitchFamily="34" charset="0"/>
              <a:buChar char="•"/>
            </a:pPr>
            <a:r>
              <a:rPr lang="en-US" dirty="0"/>
              <a:t>Useful in Big Data scenarios</a:t>
            </a:r>
          </a:p>
          <a:p>
            <a:pPr marL="285750" indent="-285750">
              <a:buFont typeface="Arial" panose="020B0604020202020204" pitchFamily="34" charset="0"/>
              <a:buChar char="•"/>
            </a:pPr>
            <a:r>
              <a:rPr lang="en-US" dirty="0"/>
              <a:t>There is no point to running this as a single node…you want to run this a as distributed set of nodes on </a:t>
            </a:r>
            <a:br>
              <a:rPr lang="en-US" dirty="0"/>
            </a:br>
            <a:r>
              <a:rPr lang="en-US" dirty="0"/>
              <a:t>commodity hardware to get any real benefit from wide column</a:t>
            </a:r>
          </a:p>
          <a:p>
            <a:pPr marL="285750" indent="-285750">
              <a:buFont typeface="Arial" panose="020B0604020202020204" pitchFamily="34" charset="0"/>
              <a:buChar char="•"/>
            </a:pPr>
            <a:r>
              <a:rPr lang="en-US" dirty="0"/>
              <a:t>Memory considerations (working set) - Canonical example of computing average salary of users:</a:t>
            </a:r>
          </a:p>
          <a:p>
            <a:pPr marL="742950" lvl="1" indent="-285750">
              <a:buFont typeface="Arial" panose="020B0604020202020204" pitchFamily="34" charset="0"/>
              <a:buChar char="•"/>
            </a:pPr>
            <a:r>
              <a:rPr lang="en-US" dirty="0"/>
              <a:t>Show schema in RDMS/document</a:t>
            </a:r>
          </a:p>
          <a:p>
            <a:pPr marL="742950" lvl="1" indent="-285750">
              <a:buFont typeface="Arial" panose="020B0604020202020204" pitchFamily="34" charset="0"/>
              <a:buChar char="•"/>
            </a:pPr>
            <a:r>
              <a:rPr lang="en-US" dirty="0"/>
              <a:t>Show schema in Wide Column</a:t>
            </a:r>
          </a:p>
          <a:p>
            <a:pPr marL="285750" indent="-285750">
              <a:buFont typeface="Arial" panose="020B0604020202020204" pitchFamily="34" charset="0"/>
              <a:buChar char="•"/>
            </a:pPr>
            <a:r>
              <a:rPr lang="en-US" dirty="0"/>
              <a:t>Tend to be Eventually consistent</a:t>
            </a:r>
          </a:p>
          <a:p>
            <a:pPr marL="285750" indent="-285750">
              <a:buFont typeface="Arial" panose="020B0604020202020204" pitchFamily="34" charset="0"/>
              <a:buChar char="•"/>
            </a:pPr>
            <a:endParaRPr lang="en-US" dirty="0"/>
          </a:p>
        </p:txBody>
      </p:sp>
      <p:sp>
        <p:nvSpPr>
          <p:cNvPr id="16" name="TextBox 15"/>
          <p:cNvSpPr txBox="1"/>
          <p:nvPr/>
        </p:nvSpPr>
        <p:spPr>
          <a:xfrm>
            <a:off x="2638425" y="457200"/>
            <a:ext cx="4157613" cy="584775"/>
          </a:xfrm>
          <a:prstGeom prst="rect">
            <a:avLst/>
          </a:prstGeom>
          <a:noFill/>
        </p:spPr>
        <p:txBody>
          <a:bodyPr wrap="none" rtlCol="0">
            <a:spAutoFit/>
          </a:bodyPr>
          <a:lstStyle/>
          <a:p>
            <a:r>
              <a:rPr lang="en-US" sz="4800" baseline="-25000" dirty="0"/>
              <a:t>COLUMNAR DATABASES</a:t>
            </a:r>
          </a:p>
        </p:txBody>
      </p:sp>
    </p:spTree>
    <p:extLst>
      <p:ext uri="{BB962C8B-B14F-4D97-AF65-F5344CB8AC3E}">
        <p14:creationId xmlns:p14="http://schemas.microsoft.com/office/powerpoint/2010/main" val="2287619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715" y="1299685"/>
            <a:ext cx="3442674" cy="1477328"/>
          </a:xfrm>
          <a:prstGeom prst="rect">
            <a:avLst/>
          </a:prstGeom>
          <a:noFill/>
        </p:spPr>
        <p:txBody>
          <a:bodyPr wrap="none" rtlCol="0">
            <a:spAutoFit/>
          </a:bodyPr>
          <a:lstStyle/>
          <a:p>
            <a:pPr marL="285750" indent="-285750">
              <a:buFont typeface="Arial" panose="020B0604020202020204" pitchFamily="34" charset="0"/>
              <a:buChar char="•"/>
            </a:pPr>
            <a:r>
              <a:rPr lang="en-US" dirty="0"/>
              <a:t>Show all users</a:t>
            </a:r>
          </a:p>
          <a:p>
            <a:pPr marL="285750" indent="-285750">
              <a:buFont typeface="Arial" panose="020B0604020202020204" pitchFamily="34" charset="0"/>
              <a:buChar char="•"/>
            </a:pPr>
            <a:r>
              <a:rPr lang="en-US" dirty="0"/>
              <a:t>Show who a user is friends with</a:t>
            </a:r>
          </a:p>
          <a:p>
            <a:pPr marL="285750" indent="-285750">
              <a:buFont typeface="Arial" panose="020B0604020202020204" pitchFamily="34" charset="0"/>
              <a:buChar char="•"/>
            </a:pPr>
            <a:r>
              <a:rPr lang="en-US" dirty="0"/>
              <a:t>Show all posts (default)</a:t>
            </a:r>
          </a:p>
          <a:p>
            <a:pPr marL="285750" indent="-285750">
              <a:buFont typeface="Arial" panose="020B0604020202020204" pitchFamily="34" charset="0"/>
              <a:buChar char="•"/>
            </a:pPr>
            <a:r>
              <a:rPr lang="en-US" dirty="0"/>
              <a:t>Show all posts of a user</a:t>
            </a:r>
          </a:p>
          <a:p>
            <a:pPr marL="285750" indent="-285750">
              <a:buFont typeface="Arial" panose="020B0604020202020204" pitchFamily="34" charset="0"/>
              <a:buChar char="•"/>
            </a:pPr>
            <a:endParaRPr lang="en-US" dirty="0"/>
          </a:p>
        </p:txBody>
      </p:sp>
      <p:sp>
        <p:nvSpPr>
          <p:cNvPr id="6" name="Rectangle 5"/>
          <p:cNvSpPr/>
          <p:nvPr/>
        </p:nvSpPr>
        <p:spPr>
          <a:xfrm>
            <a:off x="419100" y="1099660"/>
            <a:ext cx="1295400" cy="107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USERS</a:t>
            </a:r>
            <a:br>
              <a:rPr lang="en-US" sz="1400" dirty="0"/>
            </a:br>
            <a:r>
              <a:rPr lang="en-US" sz="1400" dirty="0"/>
              <a:t>username</a:t>
            </a:r>
            <a:br>
              <a:rPr lang="en-US" sz="1400" dirty="0"/>
            </a:br>
            <a:r>
              <a:rPr lang="en-US" sz="1400" dirty="0"/>
              <a:t>password</a:t>
            </a:r>
            <a:br>
              <a:rPr lang="en-US" sz="1400" dirty="0"/>
            </a:br>
            <a:r>
              <a:rPr lang="en-US" sz="1400" dirty="0"/>
              <a:t>email</a:t>
            </a:r>
            <a:br>
              <a:rPr lang="en-US" sz="1400" dirty="0"/>
            </a:br>
            <a:r>
              <a:rPr lang="en-US" sz="1400" dirty="0"/>
              <a:t>name</a:t>
            </a:r>
          </a:p>
        </p:txBody>
      </p:sp>
      <p:sp>
        <p:nvSpPr>
          <p:cNvPr id="8" name="Rectangle 7"/>
          <p:cNvSpPr/>
          <p:nvPr/>
        </p:nvSpPr>
        <p:spPr>
          <a:xfrm>
            <a:off x="2066924" y="1099661"/>
            <a:ext cx="1333501" cy="93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FRIENDS</a:t>
            </a:r>
            <a:br>
              <a:rPr lang="en-US" sz="1400" dirty="0"/>
            </a:br>
            <a:r>
              <a:rPr lang="en-US" sz="1400" dirty="0"/>
              <a:t>username</a:t>
            </a:r>
            <a:br>
              <a:rPr lang="en-US" sz="1400" dirty="0"/>
            </a:br>
            <a:r>
              <a:rPr lang="en-US" sz="1400" dirty="0"/>
              <a:t>friendsWith</a:t>
            </a:r>
          </a:p>
        </p:txBody>
      </p:sp>
      <p:sp>
        <p:nvSpPr>
          <p:cNvPr id="9" name="Rectangle 8"/>
          <p:cNvSpPr/>
          <p:nvPr/>
        </p:nvSpPr>
        <p:spPr>
          <a:xfrm>
            <a:off x="2066925" y="2419021"/>
            <a:ext cx="1333501" cy="93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POSTS</a:t>
            </a:r>
            <a:br>
              <a:rPr lang="en-US" sz="1400" dirty="0"/>
            </a:br>
            <a:r>
              <a:rPr lang="en-US" sz="1400" dirty="0"/>
              <a:t>post_id (uuid)</a:t>
            </a:r>
            <a:br>
              <a:rPr lang="en-US" sz="1400" dirty="0"/>
            </a:br>
            <a:r>
              <a:rPr lang="en-US" sz="1400" dirty="0"/>
              <a:t>username</a:t>
            </a:r>
            <a:br>
              <a:rPr lang="en-US" sz="1400" dirty="0"/>
            </a:br>
            <a:r>
              <a:rPr lang="en-US" sz="1400" dirty="0"/>
              <a:t>body</a:t>
            </a:r>
          </a:p>
        </p:txBody>
      </p:sp>
      <p:sp>
        <p:nvSpPr>
          <p:cNvPr id="10" name="Rectangle 9"/>
          <p:cNvSpPr/>
          <p:nvPr/>
        </p:nvSpPr>
        <p:spPr>
          <a:xfrm>
            <a:off x="419100" y="2419021"/>
            <a:ext cx="1295400" cy="93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USERPOSTS</a:t>
            </a:r>
            <a:br>
              <a:rPr lang="en-US" sz="1400" dirty="0"/>
            </a:br>
            <a:r>
              <a:rPr lang="en-US" sz="1400" dirty="0"/>
              <a:t>username</a:t>
            </a:r>
            <a:br>
              <a:rPr lang="en-US" sz="1400" dirty="0"/>
            </a:br>
            <a:r>
              <a:rPr lang="en-US" sz="1400" dirty="0"/>
              <a:t>post_id</a:t>
            </a:r>
            <a:br>
              <a:rPr lang="en-US" sz="1400" dirty="0"/>
            </a:br>
            <a:r>
              <a:rPr lang="en-US" sz="1400" dirty="0"/>
              <a:t>body</a:t>
            </a:r>
          </a:p>
        </p:txBody>
      </p:sp>
      <p:cxnSp>
        <p:nvCxnSpPr>
          <p:cNvPr id="13" name="Straight Connector 12"/>
          <p:cNvCxnSpPr/>
          <p:nvPr/>
        </p:nvCxnSpPr>
        <p:spPr>
          <a:xfrm flipV="1">
            <a:off x="752475" y="447675"/>
            <a:ext cx="8077200" cy="47625"/>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5800" y="4362450"/>
            <a:ext cx="4261616" cy="369332"/>
          </a:xfrm>
          <a:prstGeom prst="rect">
            <a:avLst/>
          </a:prstGeom>
          <a:noFill/>
        </p:spPr>
        <p:txBody>
          <a:bodyPr wrap="none" rtlCol="0">
            <a:spAutoFit/>
          </a:bodyPr>
          <a:lstStyle/>
          <a:p>
            <a:r>
              <a:rPr lang="en-US" dirty="0"/>
              <a:t>Notice the schema has tons of repeat data  </a:t>
            </a:r>
          </a:p>
        </p:txBody>
      </p:sp>
    </p:spTree>
    <p:extLst>
      <p:ext uri="{BB962C8B-B14F-4D97-AF65-F5344CB8AC3E}">
        <p14:creationId xmlns:p14="http://schemas.microsoft.com/office/powerpoint/2010/main" val="4087515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specific to Cassandra</a:t>
            </a:r>
          </a:p>
        </p:txBody>
      </p:sp>
      <p:sp>
        <p:nvSpPr>
          <p:cNvPr id="3" name="Content Placeholder 2"/>
          <p:cNvSpPr>
            <a:spLocks noGrp="1"/>
          </p:cNvSpPr>
          <p:nvPr>
            <p:ph idx="1"/>
          </p:nvPr>
        </p:nvSpPr>
        <p:spPr/>
        <p:txBody>
          <a:bodyPr/>
          <a:lstStyle/>
          <a:p>
            <a:r>
              <a:rPr lang="en-US" dirty="0"/>
              <a:t>Optimizes on fast and durable writes.</a:t>
            </a:r>
          </a:p>
          <a:p>
            <a:r>
              <a:rPr lang="en-US" dirty="0"/>
              <a:t>Underlying data structure: Bloom Filter</a:t>
            </a:r>
          </a:p>
          <a:p>
            <a:r>
              <a:rPr lang="en-US" dirty="0"/>
              <a:t>There a local mode for Windows (community edition). And its free.</a:t>
            </a:r>
          </a:p>
          <a:p>
            <a:r>
              <a:rPr lang="en-US" dirty="0"/>
              <a:t>Has CQL which is like SQL (not all wide column are this nice!)</a:t>
            </a:r>
          </a:p>
          <a:p>
            <a:endParaRPr lang="en-US" dirty="0"/>
          </a:p>
          <a:p>
            <a:endParaRPr lang="en-US" dirty="0"/>
          </a:p>
        </p:txBody>
      </p:sp>
    </p:spTree>
    <p:extLst>
      <p:ext uri="{BB962C8B-B14F-4D97-AF65-F5344CB8AC3E}">
        <p14:creationId xmlns:p14="http://schemas.microsoft.com/office/powerpoint/2010/main" val="2546500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4043290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332450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583191" y="5219806"/>
            <a:ext cx="7325769" cy="1238249"/>
          </a:xfrm>
          <a:prstGeom prst="ellipse">
            <a:avLst/>
          </a:prstGeom>
          <a:solidFill>
            <a:srgbClr val="FF0000">
              <a:alpha val="1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0816" y="439266"/>
            <a:ext cx="8033951" cy="1325563"/>
          </a:xfrm>
        </p:spPr>
        <p:txBody>
          <a:bodyPr/>
          <a:lstStyle/>
          <a:p>
            <a:r>
              <a:rPr lang="en-US" dirty="0"/>
              <a:t>Typical.NET Stack vs. MEAN Stack</a:t>
            </a:r>
          </a:p>
        </p:txBody>
      </p:sp>
      <p:sp>
        <p:nvSpPr>
          <p:cNvPr id="3" name="Rectangle 2"/>
          <p:cNvSpPr/>
          <p:nvPr/>
        </p:nvSpPr>
        <p:spPr>
          <a:xfrm>
            <a:off x="2481388" y="1810399"/>
            <a:ext cx="1543456"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MVC</a:t>
            </a:r>
          </a:p>
        </p:txBody>
      </p:sp>
      <p:sp>
        <p:nvSpPr>
          <p:cNvPr id="4" name="Rectangle 3"/>
          <p:cNvSpPr/>
          <p:nvPr/>
        </p:nvSpPr>
        <p:spPr>
          <a:xfrm>
            <a:off x="2481390" y="2988791"/>
            <a:ext cx="1543453"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5" name="Rectangle 4"/>
          <p:cNvSpPr/>
          <p:nvPr/>
        </p:nvSpPr>
        <p:spPr>
          <a:xfrm>
            <a:off x="2481389" y="4190946"/>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IIS</a:t>
            </a:r>
          </a:p>
        </p:txBody>
      </p:sp>
      <p:sp>
        <p:nvSpPr>
          <p:cNvPr id="6" name="Rectangle 5"/>
          <p:cNvSpPr/>
          <p:nvPr/>
        </p:nvSpPr>
        <p:spPr>
          <a:xfrm>
            <a:off x="2481388" y="5279921"/>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 Server</a:t>
            </a:r>
          </a:p>
        </p:txBody>
      </p:sp>
      <p:sp>
        <p:nvSpPr>
          <p:cNvPr id="11" name="TextBox 10"/>
          <p:cNvSpPr txBox="1"/>
          <p:nvPr/>
        </p:nvSpPr>
        <p:spPr>
          <a:xfrm>
            <a:off x="4656335" y="5654263"/>
            <a:ext cx="1111202" cy="461665"/>
          </a:xfrm>
          <a:prstGeom prst="rect">
            <a:avLst/>
          </a:prstGeom>
          <a:noFill/>
        </p:spPr>
        <p:txBody>
          <a:bodyPr wrap="none" rtlCol="0">
            <a:spAutoFit/>
          </a:bodyPr>
          <a:lstStyle/>
          <a:p>
            <a:r>
              <a:rPr lang="en-US" sz="2400" dirty="0">
                <a:solidFill>
                  <a:srgbClr val="FFFF00"/>
                </a:solidFill>
              </a:rPr>
              <a:t>Rigidity</a:t>
            </a:r>
          </a:p>
        </p:txBody>
      </p:sp>
      <p:sp>
        <p:nvSpPr>
          <p:cNvPr id="13" name="Rectangle 12"/>
          <p:cNvSpPr/>
          <p:nvPr/>
        </p:nvSpPr>
        <p:spPr>
          <a:xfrm>
            <a:off x="6451106" y="1778165"/>
            <a:ext cx="1543455"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Express</a:t>
            </a:r>
          </a:p>
        </p:txBody>
      </p:sp>
      <p:sp>
        <p:nvSpPr>
          <p:cNvPr id="14" name="Rectangle 13"/>
          <p:cNvSpPr/>
          <p:nvPr/>
        </p:nvSpPr>
        <p:spPr>
          <a:xfrm>
            <a:off x="6451107" y="2934750"/>
            <a:ext cx="1543454"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(Node.js)</a:t>
            </a:r>
          </a:p>
        </p:txBody>
      </p:sp>
      <p:sp>
        <p:nvSpPr>
          <p:cNvPr id="15" name="Rectangle 14"/>
          <p:cNvSpPr/>
          <p:nvPr/>
        </p:nvSpPr>
        <p:spPr>
          <a:xfrm>
            <a:off x="6451105" y="4136905"/>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Apache</a:t>
            </a:r>
          </a:p>
          <a:p>
            <a:pPr algn="ctr"/>
            <a:endParaRPr lang="en-US" sz="2400" dirty="0"/>
          </a:p>
        </p:txBody>
      </p:sp>
      <p:sp>
        <p:nvSpPr>
          <p:cNvPr id="16" name="Rectangle 15"/>
          <p:cNvSpPr/>
          <p:nvPr/>
        </p:nvSpPr>
        <p:spPr>
          <a:xfrm>
            <a:off x="6451104" y="5225880"/>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MongoDB</a:t>
            </a:r>
          </a:p>
        </p:txBody>
      </p:sp>
    </p:spTree>
    <p:extLst>
      <p:ext uri="{BB962C8B-B14F-4D97-AF65-F5344CB8AC3E}">
        <p14:creationId xmlns:p14="http://schemas.microsoft.com/office/powerpoint/2010/main" val="314590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176572"/>
            <a:ext cx="3493168" cy="1007632"/>
          </a:xfrm>
        </p:spPr>
        <p:txBody>
          <a:bodyPr/>
          <a:lstStyle/>
          <a:p>
            <a:r>
              <a:rPr lang="en-US" b="1" dirty="0">
                <a:solidFill>
                  <a:srgbClr val="FFFF00"/>
                </a:solidFill>
              </a:rPr>
              <a:t>The Checklist</a:t>
            </a:r>
          </a:p>
        </p:txBody>
      </p:sp>
      <p:sp>
        <p:nvSpPr>
          <p:cNvPr id="3" name="Content Placeholder 2"/>
          <p:cNvSpPr>
            <a:spLocks noGrp="1"/>
          </p:cNvSpPr>
          <p:nvPr>
            <p:ph idx="1"/>
          </p:nvPr>
        </p:nvSpPr>
        <p:spPr>
          <a:xfrm>
            <a:off x="389224" y="1184204"/>
            <a:ext cx="10872334" cy="5149219"/>
          </a:xfrm>
        </p:spPr>
        <p:txBody>
          <a:bodyPr>
            <a:normAutofit fontScale="62500" lnSpcReduction="20000"/>
          </a:bodyPr>
          <a:lstStyle/>
          <a:p>
            <a:pPr marL="514350" indent="-514350">
              <a:buFont typeface="+mj-lt"/>
              <a:buAutoNum type="arabicPeriod"/>
            </a:pPr>
            <a:r>
              <a:rPr lang="en-US" dirty="0"/>
              <a:t>What category does this belong in? (Relational, Key-Value, Document, Graph, Columnar, Hybrid, Other)</a:t>
            </a:r>
          </a:p>
          <a:p>
            <a:pPr marL="514350" indent="-514350">
              <a:buFont typeface="+mj-lt"/>
              <a:buAutoNum type="arabicPeriod"/>
            </a:pPr>
            <a:r>
              <a:rPr lang="en-US" dirty="0"/>
              <a:t>What does this optimize on (i.e. do very well)? Reads, writes, transactions?</a:t>
            </a:r>
          </a:p>
          <a:p>
            <a:pPr marL="514350" indent="-514350">
              <a:buFont typeface="+mj-lt"/>
              <a:buAutoNum type="arabicPeriod"/>
            </a:pPr>
            <a:r>
              <a:rPr lang="en-US" dirty="0"/>
              <a:t>Is there a REST API? An SDK? Some native querying language?</a:t>
            </a:r>
          </a:p>
          <a:p>
            <a:pPr marL="514350" indent="-514350">
              <a:buFont typeface="+mj-lt"/>
              <a:buAutoNum type="arabicPeriod"/>
            </a:pPr>
            <a:r>
              <a:rPr lang="en-US" dirty="0"/>
              <a:t>Is the data format human readable: XML, JSON, etc. </a:t>
            </a:r>
          </a:p>
          <a:p>
            <a:pPr marL="514350" indent="-514350">
              <a:buFont typeface="+mj-lt"/>
              <a:buAutoNum type="arabicPeriod"/>
            </a:pPr>
            <a:r>
              <a:rPr lang="en-US" dirty="0"/>
              <a:t>Can it run on Windows? Linux? PAAS (Azure)?</a:t>
            </a:r>
          </a:p>
          <a:p>
            <a:pPr marL="514350" indent="-514350">
              <a:buFont typeface="+mj-lt"/>
              <a:buAutoNum type="arabicPeriod"/>
            </a:pPr>
            <a:r>
              <a:rPr lang="en-US" dirty="0"/>
              <a:t>Where does it fall on the CAP spectrum?</a:t>
            </a:r>
          </a:p>
          <a:p>
            <a:pPr marL="514350" indent="-514350">
              <a:buFont typeface="+mj-lt"/>
              <a:buAutoNum type="arabicPeriod"/>
            </a:pPr>
            <a:r>
              <a:rPr lang="en-US" dirty="0"/>
              <a:t>Auto-create database? Auto-create collections?</a:t>
            </a:r>
          </a:p>
          <a:p>
            <a:pPr marL="514350" indent="-514350">
              <a:buFont typeface="+mj-lt"/>
              <a:buAutoNum type="arabicPeriod"/>
            </a:pPr>
            <a:r>
              <a:rPr lang="en-US" dirty="0"/>
              <a:t>Is there a local mode?</a:t>
            </a:r>
          </a:p>
          <a:p>
            <a:pPr marL="514350" indent="-514350">
              <a:buFont typeface="+mj-lt"/>
              <a:buAutoNum type="arabicPeriod"/>
            </a:pPr>
            <a:r>
              <a:rPr lang="en-US" dirty="0"/>
              <a:t>Type of Indexing (Hash, B-tree, something else)</a:t>
            </a:r>
          </a:p>
          <a:p>
            <a:pPr marL="514350" indent="-514350">
              <a:buFont typeface="+mj-lt"/>
              <a:buAutoNum type="arabicPeriod"/>
            </a:pPr>
            <a:r>
              <a:rPr lang="en-US" dirty="0"/>
              <a:t>Does it support full-text search?</a:t>
            </a:r>
          </a:p>
          <a:p>
            <a:pPr marL="514350" indent="-514350">
              <a:buFont typeface="+mj-lt"/>
              <a:buAutoNum type="arabicPeriod"/>
            </a:pPr>
            <a:r>
              <a:rPr lang="en-US" dirty="0"/>
              <a:t>How does it scale? Support sharding?</a:t>
            </a:r>
          </a:p>
          <a:p>
            <a:pPr marL="514350" indent="-514350">
              <a:buFont typeface="+mj-lt"/>
              <a:buAutoNum type="arabicPeriod"/>
            </a:pPr>
            <a:r>
              <a:rPr lang="en-US" dirty="0"/>
              <a:t>How does it replicate? Master-slave or peer-peer?</a:t>
            </a:r>
          </a:p>
          <a:p>
            <a:pPr marL="514350" indent="-514350">
              <a:buFont typeface="+mj-lt"/>
              <a:buAutoNum type="arabicPeriod"/>
            </a:pPr>
            <a:r>
              <a:rPr lang="en-US" dirty="0"/>
              <a:t>Open Source?</a:t>
            </a:r>
          </a:p>
          <a:p>
            <a:pPr marL="514350" indent="-514350">
              <a:buFont typeface="+mj-lt"/>
              <a:buAutoNum type="arabicPeriod"/>
            </a:pPr>
            <a:r>
              <a:rPr lang="en-US" dirty="0"/>
              <a:t>Cost? If cloud based, how is this billed?</a:t>
            </a:r>
          </a:p>
          <a:p>
            <a:pPr marL="514350" indent="-514350">
              <a:buFont typeface="+mj-lt"/>
              <a:buAutoNum type="arabicPeriod"/>
            </a:pPr>
            <a:r>
              <a:rPr lang="en-US" dirty="0"/>
              <a:t>What kind of tooling is available? GUI based?</a:t>
            </a:r>
          </a:p>
          <a:p>
            <a:pPr marL="514350" indent="-514350">
              <a:buFont typeface="+mj-lt"/>
              <a:buAutoNum type="arabicPeriod"/>
            </a:pPr>
            <a:r>
              <a:rPr lang="en-US" dirty="0"/>
              <a:t>What are my options for technical support?</a:t>
            </a:r>
          </a:p>
          <a:p>
            <a:pPr marL="514350" indent="-514350">
              <a:buFont typeface="+mj-lt"/>
              <a:buAutoNum type="arabicPeriod"/>
            </a:pPr>
            <a:endParaRPr lang="en-US" dirty="0"/>
          </a:p>
        </p:txBody>
      </p:sp>
    </p:spTree>
    <p:extLst>
      <p:ext uri="{BB962C8B-B14F-4D97-AF65-F5344CB8AC3E}">
        <p14:creationId xmlns:p14="http://schemas.microsoft.com/office/powerpoint/2010/main" val="2388893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488" y="2367815"/>
            <a:ext cx="3368842" cy="1299411"/>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Familiar</a:t>
            </a:r>
          </a:p>
        </p:txBody>
      </p:sp>
      <p:sp>
        <p:nvSpPr>
          <p:cNvPr id="8" name="Rounded Rectangle 7"/>
          <p:cNvSpPr/>
          <p:nvPr/>
        </p:nvSpPr>
        <p:spPr>
          <a:xfrm>
            <a:off x="519764" y="4812632"/>
            <a:ext cx="3627120" cy="1357162"/>
          </a:xfrm>
          <a:prstGeom prst="roundRect">
            <a:avLst/>
          </a:prstGeom>
          <a:solidFill>
            <a:schemeClr val="accent2">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Transactional</a:t>
            </a:r>
          </a:p>
        </p:txBody>
      </p:sp>
      <p:sp>
        <p:nvSpPr>
          <p:cNvPr id="9" name="Rounded Rectangle 8"/>
          <p:cNvSpPr/>
          <p:nvPr/>
        </p:nvSpPr>
        <p:spPr>
          <a:xfrm>
            <a:off x="7623208" y="4649003"/>
            <a:ext cx="3397718" cy="1453413"/>
          </a:xfrm>
          <a:prstGeom prst="roundRect">
            <a:avLst/>
          </a:prstGeom>
          <a:solidFill>
            <a:srgbClr val="FF000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Sandboxed</a:t>
            </a:r>
          </a:p>
        </p:txBody>
      </p:sp>
      <p:sp>
        <p:nvSpPr>
          <p:cNvPr id="10" name="TextBox 9"/>
          <p:cNvSpPr txBox="1"/>
          <p:nvPr/>
        </p:nvSpPr>
        <p:spPr>
          <a:xfrm>
            <a:off x="673768" y="370375"/>
            <a:ext cx="10442282" cy="1015663"/>
          </a:xfrm>
          <a:prstGeom prst="rect">
            <a:avLst/>
          </a:prstGeom>
          <a:noFill/>
        </p:spPr>
        <p:txBody>
          <a:bodyPr wrap="none" rtlCol="0">
            <a:spAutoFit/>
          </a:bodyPr>
          <a:lstStyle/>
          <a:p>
            <a:r>
              <a:rPr lang="en-US" sz="6000" dirty="0">
                <a:solidFill>
                  <a:srgbClr val="FFFF00"/>
                </a:solidFill>
              </a:rPr>
              <a:t>Programmability in DocumentDB</a:t>
            </a:r>
          </a:p>
        </p:txBody>
      </p:sp>
    </p:spTree>
    <p:extLst>
      <p:ext uri="{BB962C8B-B14F-4D97-AF65-F5344CB8AC3E}">
        <p14:creationId xmlns:p14="http://schemas.microsoft.com/office/powerpoint/2010/main" val="3748666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552" y="1941572"/>
            <a:ext cx="393539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b="1" dirty="0"/>
              <a:t>Strong</a:t>
            </a:r>
          </a:p>
        </p:txBody>
      </p:sp>
      <p:sp>
        <p:nvSpPr>
          <p:cNvPr id="5" name="TextBox 4"/>
          <p:cNvSpPr txBox="1"/>
          <p:nvPr/>
        </p:nvSpPr>
        <p:spPr>
          <a:xfrm>
            <a:off x="3740552" y="3077599"/>
            <a:ext cx="3935392"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b="1" dirty="0"/>
              <a:t>Bounded Staleness</a:t>
            </a:r>
          </a:p>
        </p:txBody>
      </p:sp>
      <p:sp>
        <p:nvSpPr>
          <p:cNvPr id="6" name="TextBox 5"/>
          <p:cNvSpPr txBox="1"/>
          <p:nvPr/>
        </p:nvSpPr>
        <p:spPr>
          <a:xfrm>
            <a:off x="3740552" y="4282875"/>
            <a:ext cx="393539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b="1" dirty="0"/>
              <a:t>Session (Default)</a:t>
            </a:r>
          </a:p>
        </p:txBody>
      </p:sp>
      <p:sp>
        <p:nvSpPr>
          <p:cNvPr id="7" name="TextBox 6"/>
          <p:cNvSpPr txBox="1"/>
          <p:nvPr/>
        </p:nvSpPr>
        <p:spPr>
          <a:xfrm>
            <a:off x="3740552" y="5488151"/>
            <a:ext cx="3935392" cy="646331"/>
          </a:xfrm>
          <a:prstGeom prst="rect">
            <a:avLst/>
          </a:prstGeom>
        </p:spPr>
        <p:style>
          <a:lnRef idx="0">
            <a:schemeClr val="accent1"/>
          </a:lnRef>
          <a:fillRef idx="1003">
            <a:schemeClr val="dk2"/>
          </a:fillRef>
          <a:effectRef idx="3">
            <a:schemeClr val="accent1"/>
          </a:effectRef>
          <a:fontRef idx="minor">
            <a:schemeClr val="lt1"/>
          </a:fontRef>
        </p:style>
        <p:txBody>
          <a:bodyPr wrap="square" rtlCol="0">
            <a:spAutoFit/>
          </a:bodyPr>
          <a:lstStyle/>
          <a:p>
            <a:r>
              <a:rPr lang="en-US" sz="3600" b="1" dirty="0"/>
              <a:t>Eventual</a:t>
            </a:r>
          </a:p>
        </p:txBody>
      </p:sp>
      <p:sp>
        <p:nvSpPr>
          <p:cNvPr id="9" name="Down Arrow 8"/>
          <p:cNvSpPr/>
          <p:nvPr/>
        </p:nvSpPr>
        <p:spPr>
          <a:xfrm rot="10800000">
            <a:off x="2002420" y="1770924"/>
            <a:ext cx="1296362" cy="4363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4276" y="374670"/>
            <a:ext cx="8737392" cy="769441"/>
          </a:xfrm>
          <a:prstGeom prst="rect">
            <a:avLst/>
          </a:prstGeom>
          <a:noFill/>
        </p:spPr>
        <p:txBody>
          <a:bodyPr wrap="none" rtlCol="0">
            <a:spAutoFit/>
          </a:bodyPr>
          <a:lstStyle/>
          <a:p>
            <a:r>
              <a:rPr lang="en-US" sz="4400" b="1" dirty="0">
                <a:solidFill>
                  <a:srgbClr val="FFFF00"/>
                </a:solidFill>
              </a:rPr>
              <a:t>Tunable Consistency in DocumentDB</a:t>
            </a:r>
          </a:p>
        </p:txBody>
      </p:sp>
    </p:spTree>
    <p:extLst>
      <p:ext uri="{BB962C8B-B14F-4D97-AF65-F5344CB8AC3E}">
        <p14:creationId xmlns:p14="http://schemas.microsoft.com/office/powerpoint/2010/main" val="1038922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R2</a:t>
            </a:r>
          </a:p>
        </p:txBody>
      </p:sp>
      <p:sp>
        <p:nvSpPr>
          <p:cNvPr id="4" name="Can 3"/>
          <p:cNvSpPr/>
          <p:nvPr/>
        </p:nvSpPr>
        <p:spPr>
          <a:xfrm>
            <a:off x="5434720" y="1456643"/>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R3</a:t>
            </a: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2928" y="70273"/>
            <a:ext cx="5096395" cy="769441"/>
          </a:xfrm>
          <a:prstGeom prst="rect">
            <a:avLst/>
          </a:prstGeom>
          <a:noFill/>
        </p:spPr>
        <p:txBody>
          <a:bodyPr wrap="none" rtlCol="0">
            <a:spAutoFit/>
          </a:bodyPr>
          <a:lstStyle/>
          <a:p>
            <a:r>
              <a:rPr lang="en-US" sz="4400" b="1" dirty="0">
                <a:solidFill>
                  <a:srgbClr val="FFFF00"/>
                </a:solidFill>
              </a:rPr>
              <a:t>Eventual Consistency</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2416705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endParaRPr lang="en-US" b="1" dirty="0">
              <a:solidFill>
                <a:srgbClr val="FF0000"/>
              </a:solidFill>
            </a:endParaRP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127668" cy="769441"/>
          </a:xfrm>
          <a:prstGeom prst="rect">
            <a:avLst/>
          </a:prstGeom>
          <a:noFill/>
        </p:spPr>
        <p:txBody>
          <a:bodyPr wrap="none" rtlCol="0">
            <a:spAutoFit/>
          </a:bodyPr>
          <a:lstStyle/>
          <a:p>
            <a:r>
              <a:rPr lang="en-US" sz="4400" b="1" dirty="0">
                <a:solidFill>
                  <a:srgbClr val="FFFF00"/>
                </a:solidFill>
              </a:rPr>
              <a:t>Session (Default)</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3910851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619470" cy="769441"/>
          </a:xfrm>
          <a:prstGeom prst="rect">
            <a:avLst/>
          </a:prstGeom>
          <a:noFill/>
        </p:spPr>
        <p:txBody>
          <a:bodyPr wrap="none" rtlCol="0">
            <a:spAutoFit/>
          </a:bodyPr>
          <a:lstStyle/>
          <a:p>
            <a:r>
              <a:rPr lang="en-US" sz="4400" b="1" dirty="0">
                <a:solidFill>
                  <a:srgbClr val="FFFF00"/>
                </a:solidFill>
              </a:rPr>
              <a:t>Bounded Staleness</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706698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1713482" cy="769441"/>
          </a:xfrm>
          <a:prstGeom prst="rect">
            <a:avLst/>
          </a:prstGeom>
          <a:noFill/>
        </p:spPr>
        <p:txBody>
          <a:bodyPr wrap="none" rtlCol="0">
            <a:spAutoFit/>
          </a:bodyPr>
          <a:lstStyle/>
          <a:p>
            <a:r>
              <a:rPr lang="en-US" sz="4400" b="1" dirty="0">
                <a:solidFill>
                  <a:srgbClr val="FFFF00"/>
                </a:solidFill>
              </a:rPr>
              <a:t>Strong</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888498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33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180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61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9345" y="1465006"/>
            <a:ext cx="1887794" cy="2035278"/>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Products</a:t>
            </a:r>
          </a:p>
        </p:txBody>
      </p:sp>
      <p:sp>
        <p:nvSpPr>
          <p:cNvPr id="5" name="Rectangle 4"/>
          <p:cNvSpPr/>
          <p:nvPr/>
        </p:nvSpPr>
        <p:spPr>
          <a:xfrm>
            <a:off x="5530644" y="1465006"/>
            <a:ext cx="1887794" cy="203527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Reviews</a:t>
            </a:r>
          </a:p>
        </p:txBody>
      </p:sp>
      <p:sp>
        <p:nvSpPr>
          <p:cNvPr id="6" name="TextBox 5"/>
          <p:cNvSpPr txBox="1"/>
          <p:nvPr/>
        </p:nvSpPr>
        <p:spPr>
          <a:xfrm>
            <a:off x="1529345" y="3755923"/>
            <a:ext cx="1603516" cy="369332"/>
          </a:xfrm>
          <a:prstGeom prst="rect">
            <a:avLst/>
          </a:prstGeom>
          <a:noFill/>
        </p:spPr>
        <p:txBody>
          <a:bodyPr wrap="none" rtlCol="0">
            <a:spAutoFit/>
          </a:bodyPr>
          <a:lstStyle/>
          <a:p>
            <a:r>
              <a:rPr lang="en-US" dirty="0"/>
              <a:t>Store as strings</a:t>
            </a:r>
          </a:p>
        </p:txBody>
      </p:sp>
      <p:sp>
        <p:nvSpPr>
          <p:cNvPr id="7" name="TextBox 6"/>
          <p:cNvSpPr txBox="1"/>
          <p:nvPr/>
        </p:nvSpPr>
        <p:spPr>
          <a:xfrm>
            <a:off x="5530644" y="3755923"/>
            <a:ext cx="2063706" cy="369332"/>
          </a:xfrm>
          <a:prstGeom prst="rect">
            <a:avLst/>
          </a:prstGeom>
          <a:noFill/>
        </p:spPr>
        <p:txBody>
          <a:bodyPr wrap="none" rtlCol="0">
            <a:spAutoFit/>
          </a:bodyPr>
          <a:lstStyle/>
          <a:p>
            <a:r>
              <a:rPr lang="en-US" dirty="0"/>
              <a:t>List of last 5 reviews</a:t>
            </a:r>
          </a:p>
        </p:txBody>
      </p:sp>
    </p:spTree>
    <p:extLst>
      <p:ext uri="{BB962C8B-B14F-4D97-AF65-F5344CB8AC3E}">
        <p14:creationId xmlns:p14="http://schemas.microsoft.com/office/powerpoint/2010/main" val="3017650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7375"/>
          </a:xfrm>
        </p:spPr>
        <p:txBody>
          <a:bodyPr>
            <a:normAutofit/>
          </a:bodyPr>
          <a:lstStyle/>
          <a:p>
            <a:pPr marL="571500" indent="-571500">
              <a:buFont typeface="Arial" panose="020B0604020202020204" pitchFamily="34" charset="0"/>
              <a:buChar char="•"/>
            </a:pPr>
            <a:r>
              <a:rPr lang="en-US" dirty="0"/>
              <a:t>Ja Rule, </a:t>
            </a:r>
            <a:br>
              <a:rPr lang="en-US" dirty="0"/>
            </a:br>
            <a:r>
              <a:rPr lang="en-US" dirty="0"/>
              <a:t>Office Space, </a:t>
            </a:r>
            <a:br>
              <a:rPr lang="en-US" dirty="0"/>
            </a:br>
            <a:r>
              <a:rPr lang="en-US" dirty="0"/>
              <a:t>Gladiator,</a:t>
            </a:r>
            <a:br>
              <a:rPr lang="en-US" dirty="0"/>
            </a:br>
            <a:r>
              <a:rPr lang="en-US" dirty="0" err="1"/>
              <a:t>Zoolander</a:t>
            </a:r>
            <a:r>
              <a:rPr lang="en-US" dirty="0"/>
              <a:t>,</a:t>
            </a:r>
            <a:br>
              <a:rPr lang="en-US" dirty="0"/>
            </a:br>
            <a:r>
              <a:rPr lang="en-US" dirty="0"/>
              <a:t>Night at the Roxbury, </a:t>
            </a:r>
            <a:br>
              <a:rPr lang="en-US" dirty="0"/>
            </a:br>
            <a:r>
              <a:rPr lang="en-US" dirty="0" err="1"/>
              <a:t>yukihiro</a:t>
            </a:r>
            <a:r>
              <a:rPr lang="en-US" dirty="0"/>
              <a:t> </a:t>
            </a:r>
            <a:r>
              <a:rPr lang="en-US" dirty="0" err="1"/>
              <a:t>matsumoto</a:t>
            </a:r>
            <a:endParaRPr lang="en-US" dirty="0"/>
          </a:p>
        </p:txBody>
      </p:sp>
      <p:pic>
        <p:nvPicPr>
          <p:cNvPr id="1026" name="Picture 2" descr="http://upload.wikimedia.org/wikipedia/commons/thumb/7/76/Yukihiro_Matsumoto.JPG/220px-Yukihiro_Matsum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1516062"/>
            <a:ext cx="2095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9650" y="4458038"/>
            <a:ext cx="6203950" cy="2031325"/>
          </a:xfrm>
          <a:prstGeom prst="rect">
            <a:avLst/>
          </a:prstGeom>
        </p:spPr>
        <p:txBody>
          <a:bodyPr wrap="square">
            <a:spAutoFit/>
          </a:bodyPr>
          <a:lstStyle/>
          <a:p>
            <a:r>
              <a:rPr lang="en-US" dirty="0">
                <a:solidFill>
                  <a:srgbClr val="000000"/>
                </a:solidFill>
                <a:latin typeface="Helvetica Neue"/>
                <a:hlinkClick r:id="rId3" tooltip="view quote"/>
              </a:rPr>
              <a:t>I believe consistency and </a:t>
            </a:r>
            <a:r>
              <a:rPr lang="en-US" dirty="0" err="1">
                <a:solidFill>
                  <a:srgbClr val="000000"/>
                </a:solidFill>
                <a:latin typeface="Helvetica Neue"/>
                <a:hlinkClick r:id="rId3" tooltip="view quote"/>
              </a:rPr>
              <a:t>orthogonality</a:t>
            </a:r>
            <a:r>
              <a:rPr lang="en-US" dirty="0">
                <a:solidFill>
                  <a:srgbClr val="000000"/>
                </a:solidFill>
                <a:latin typeface="Helvetica Neue"/>
                <a:hlinkClick r:id="rId3" tooltip="view quote"/>
              </a:rPr>
              <a:t> are tools of design, not the primary goal in design.</a:t>
            </a:r>
            <a:br>
              <a:rPr lang="en-US" dirty="0"/>
            </a:br>
            <a:r>
              <a:rPr lang="en-US" b="1" dirty="0">
                <a:solidFill>
                  <a:srgbClr val="0000AA"/>
                </a:solidFill>
                <a:latin typeface="Helvetica Neue"/>
                <a:hlinkClick r:id="rId3"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 http://www.brainyquote.com/quotes/authors/y/yukihiro_matsumoto.html#6XTioVg3r8TXrlDS.99</a:t>
            </a:r>
            <a:endParaRPr lang="en-US" dirty="0"/>
          </a:p>
        </p:txBody>
      </p:sp>
      <p:sp>
        <p:nvSpPr>
          <p:cNvPr id="6" name="Rectangle 5"/>
          <p:cNvSpPr/>
          <p:nvPr/>
        </p:nvSpPr>
        <p:spPr>
          <a:xfrm>
            <a:off x="4533900" y="5473700"/>
            <a:ext cx="6096000" cy="1477328"/>
          </a:xfrm>
          <a:prstGeom prst="rect">
            <a:avLst/>
          </a:prstGeom>
        </p:spPr>
        <p:txBody>
          <a:bodyPr>
            <a:spAutoFit/>
          </a:bodyPr>
          <a:lstStyle/>
          <a:p>
            <a:r>
              <a:rPr lang="en-US" dirty="0">
                <a:solidFill>
                  <a:srgbClr val="000000"/>
                </a:solidFill>
                <a:latin typeface="Helvetica Neue"/>
                <a:hlinkClick r:id="rId4" tooltip="view quote"/>
              </a:rPr>
              <a:t>The orthogonal features, when combined, can explode into complexity.</a:t>
            </a:r>
            <a:br>
              <a:rPr lang="en-US" dirty="0"/>
            </a:br>
            <a:r>
              <a:rPr lang="en-US" b="1" dirty="0">
                <a:solidFill>
                  <a:srgbClr val="0000AA"/>
                </a:solidFill>
                <a:latin typeface="Helvetica Neue"/>
                <a:hlinkClick r:id="rId4"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a:t>
            </a:r>
            <a:endParaRPr lang="en-US" dirty="0"/>
          </a:p>
        </p:txBody>
      </p:sp>
    </p:spTree>
    <p:extLst>
      <p:ext uri="{BB962C8B-B14F-4D97-AF65-F5344CB8AC3E}">
        <p14:creationId xmlns:p14="http://schemas.microsoft.com/office/powerpoint/2010/main" val="252824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81001"/>
            <a:ext cx="3720314" cy="754053"/>
          </a:xfrm>
          <a:prstGeom prst="rect">
            <a:avLst/>
          </a:prstGeom>
          <a:noFill/>
        </p:spPr>
        <p:txBody>
          <a:bodyPr wrap="none" rtlCol="0">
            <a:spAutoFit/>
          </a:bodyPr>
          <a:lstStyle/>
          <a:p>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What is NoSQL?</a:t>
            </a:r>
          </a:p>
        </p:txBody>
      </p:sp>
      <p:sp>
        <p:nvSpPr>
          <p:cNvPr id="7" name="Rectangle 6"/>
          <p:cNvSpPr/>
          <p:nvPr/>
        </p:nvSpPr>
        <p:spPr>
          <a:xfrm>
            <a:off x="2590800" y="1295401"/>
            <a:ext cx="7848600" cy="1200329"/>
          </a:xfrm>
          <a:prstGeom prst="rect">
            <a:avLst/>
          </a:prstGeom>
        </p:spPr>
        <p:txBody>
          <a:bodyPr wrap="square">
            <a:spAutoFit/>
          </a:bodyPr>
          <a:lstStyle/>
          <a:p>
            <a:r>
              <a:rPr lang="en-US" b="1">
                <a:solidFill>
                  <a:srgbClr val="0070C0"/>
                </a:solidFill>
                <a:latin typeface="Lucida Console" pitchFamily="49" charset="0"/>
              </a:rPr>
              <a:t>Wikipedia: </a:t>
            </a:r>
            <a:r>
              <a:rPr lang="en-US">
                <a:latin typeface="Lucida Console" pitchFamily="49" charset="0"/>
              </a:rPr>
              <a:t>A broad class of database management systems identified by non-adherence to the widely used relational database management system model. </a:t>
            </a:r>
          </a:p>
          <a:p>
            <a:pPr algn="ctr"/>
            <a:endParaRPr lang="en-US"/>
          </a:p>
        </p:txBody>
      </p:sp>
      <p:sp>
        <p:nvSpPr>
          <p:cNvPr id="8" name="Rectangle 7"/>
          <p:cNvSpPr/>
          <p:nvPr/>
        </p:nvSpPr>
        <p:spPr>
          <a:xfrm>
            <a:off x="2590800" y="2667000"/>
            <a:ext cx="7848600" cy="923330"/>
          </a:xfrm>
          <a:prstGeom prst="rect">
            <a:avLst/>
          </a:prstGeom>
        </p:spPr>
        <p:txBody>
          <a:bodyPr wrap="square">
            <a:spAutoFit/>
          </a:bodyPr>
          <a:lstStyle/>
          <a:p>
            <a:r>
              <a:rPr lang="en-US" b="1">
                <a:solidFill>
                  <a:srgbClr val="0070C0"/>
                </a:solidFill>
                <a:latin typeface="Lucida Console" pitchFamily="49" charset="0"/>
              </a:rPr>
              <a:t>nosql-database.org: </a:t>
            </a:r>
            <a:r>
              <a:rPr lang="en-US">
                <a:latin typeface="Lucida Console" pitchFamily="49" charset="0"/>
              </a:rPr>
              <a:t>Next Generation Databases mostly addressing some of the points: being non-relational, distributed, open-source and horizontally scalable.</a:t>
            </a:r>
          </a:p>
        </p:txBody>
      </p:sp>
      <p:sp>
        <p:nvSpPr>
          <p:cNvPr id="9" name="Rectangle 8"/>
          <p:cNvSpPr/>
          <p:nvPr/>
        </p:nvSpPr>
        <p:spPr>
          <a:xfrm>
            <a:off x="2590800" y="4114800"/>
            <a:ext cx="7924800" cy="2308324"/>
          </a:xfrm>
          <a:prstGeom prst="rect">
            <a:avLst/>
          </a:prstGeom>
        </p:spPr>
        <p:txBody>
          <a:bodyPr wrap="square">
            <a:spAutoFit/>
          </a:bodyPr>
          <a:lstStyle/>
          <a:p>
            <a:pPr fontAlgn="base"/>
            <a:r>
              <a:rPr lang="en-US" b="1">
                <a:solidFill>
                  <a:srgbClr val="0070C0"/>
                </a:solidFill>
                <a:latin typeface="Lucida Console" pitchFamily="49" charset="0"/>
              </a:rPr>
              <a:t>Martin Fowler: </a:t>
            </a:r>
            <a:r>
              <a:rPr lang="en-US">
                <a:latin typeface="Lucida Console" pitchFamily="49" charset="0"/>
              </a:rPr>
              <a:t>Some characteristics are common amongst these databases, but none are definitional.</a:t>
            </a:r>
          </a:p>
          <a:p>
            <a:pPr marL="285750" indent="-285750" fontAlgn="base">
              <a:buFont typeface="Arial" pitchFamily="34" charset="0"/>
              <a:buChar char="•"/>
            </a:pPr>
            <a:r>
              <a:rPr lang="en-US">
                <a:latin typeface="Lucida Console" pitchFamily="49" charset="0"/>
              </a:rPr>
              <a:t>Not using the relational model (nor the SQL language)</a:t>
            </a:r>
          </a:p>
          <a:p>
            <a:pPr marL="285750" indent="-285750" fontAlgn="base">
              <a:buFont typeface="Arial" pitchFamily="34" charset="0"/>
              <a:buChar char="•"/>
            </a:pPr>
            <a:r>
              <a:rPr lang="en-US">
                <a:latin typeface="Lucida Console" pitchFamily="49" charset="0"/>
              </a:rPr>
              <a:t>Open source</a:t>
            </a:r>
          </a:p>
          <a:p>
            <a:pPr marL="285750" indent="-285750" fontAlgn="base">
              <a:buFont typeface="Arial" pitchFamily="34" charset="0"/>
              <a:buChar char="•"/>
            </a:pPr>
            <a:r>
              <a:rPr lang="en-US">
                <a:latin typeface="Lucida Console" pitchFamily="49" charset="0"/>
              </a:rPr>
              <a:t>Designed to run on large clusters</a:t>
            </a:r>
          </a:p>
          <a:p>
            <a:pPr marL="285750" indent="-285750" fontAlgn="base">
              <a:buFont typeface="Arial" pitchFamily="34" charset="0"/>
              <a:buChar char="•"/>
            </a:pPr>
            <a:r>
              <a:rPr lang="en-US">
                <a:latin typeface="Lucida Console" pitchFamily="49" charset="0"/>
              </a:rPr>
              <a:t>Based on the needs of 21st century web properties</a:t>
            </a:r>
          </a:p>
          <a:p>
            <a:pPr marL="285750" indent="-285750" fontAlgn="base">
              <a:buFont typeface="Arial" pitchFamily="34" charset="0"/>
              <a:buChar char="•"/>
            </a:pPr>
            <a:r>
              <a:rPr lang="en-US">
                <a:latin typeface="Lucida Console" pitchFamily="49" charset="0"/>
              </a:rPr>
              <a:t>No schema, allowing fields to be added to any record without controls</a:t>
            </a:r>
          </a:p>
        </p:txBody>
      </p:sp>
    </p:spTree>
    <p:extLst>
      <p:ext uri="{BB962C8B-B14F-4D97-AF65-F5344CB8AC3E}">
        <p14:creationId xmlns:p14="http://schemas.microsoft.com/office/powerpoint/2010/main" val="418405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CAP Theorem</a:t>
            </a:r>
          </a:p>
        </p:txBody>
      </p:sp>
      <p:pic>
        <p:nvPicPr>
          <p:cNvPr id="4098" name="Picture 2" descr="The cap theorem with no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720"/>
            <a:ext cx="3657600" cy="353568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667000" y="4724400"/>
            <a:ext cx="7848600" cy="1815882"/>
          </a:xfrm>
          <a:prstGeom prst="rect">
            <a:avLst/>
          </a:prstGeom>
        </p:spPr>
        <p:txBody>
          <a:bodyPr wrap="square">
            <a:spAutoFit/>
          </a:bodyPr>
          <a:lstStyle/>
          <a:p>
            <a:pPr marL="285750" indent="-285750">
              <a:buFont typeface="Arial" pitchFamily="34" charset="0"/>
              <a:buChar char="•"/>
            </a:pPr>
            <a:r>
              <a:rPr lang="en-US" sz="1600" b="1">
                <a:latin typeface="Lucida Console" pitchFamily="49" charset="0"/>
                <a:hlinkClick r:id="rId4" tooltip="Consistency (database systems)"/>
              </a:rPr>
              <a:t>Consistency</a:t>
            </a:r>
            <a:r>
              <a:rPr lang="en-US" sz="1600" b="1">
                <a:latin typeface="Lucida Console" pitchFamily="49" charset="0"/>
              </a:rPr>
              <a:t> </a:t>
            </a:r>
            <a:r>
              <a:rPr lang="en-US" sz="1600">
                <a:latin typeface="Lucida Console" pitchFamily="49" charset="0"/>
              </a:rPr>
              <a:t>All nodes see the same data at the same time.</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5" tooltip="Availability"/>
              </a:rPr>
              <a:t>Availability</a:t>
            </a:r>
            <a:r>
              <a:rPr lang="en-US" sz="1600">
                <a:latin typeface="Lucida Console" pitchFamily="49" charset="0"/>
              </a:rPr>
              <a:t> A guarantee that every request receives a response about whether it was successful or failed.</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6" tooltip="Network partitioning (page does not exist)"/>
              </a:rPr>
              <a:t>Partition tolerance</a:t>
            </a:r>
            <a:r>
              <a:rPr lang="en-US" sz="1600">
                <a:latin typeface="Lucida Console" pitchFamily="49" charset="0"/>
              </a:rPr>
              <a:t> The system continues to operate despite arbitrary message loss or failure of part of the system.</a:t>
            </a:r>
          </a:p>
        </p:txBody>
      </p:sp>
    </p:spTree>
    <p:extLst>
      <p:ext uri="{BB962C8B-B14F-4D97-AF65-F5344CB8AC3E}">
        <p14:creationId xmlns:p14="http://schemas.microsoft.com/office/powerpoint/2010/main" val="14202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beany.co.kr/wp-content/uploads/2011/03/nosql_c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685"/>
            <a:ext cx="9143999"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5345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8129</TotalTime>
  <Words>1413</Words>
  <Application>Microsoft Office PowerPoint</Application>
  <PresentationFormat>Widescreen</PresentationFormat>
  <Paragraphs>373</Paragraphs>
  <Slides>50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Helvetica</vt:lpstr>
      <vt:lpstr>Helvetica Neue</vt:lpstr>
      <vt:lpstr>Lucida Console</vt:lpstr>
      <vt:lpstr>Lucida Sans Unicode</vt:lpstr>
      <vt:lpstr>Times New Roman</vt:lpstr>
      <vt:lpstr>Office Theme</vt:lpstr>
      <vt:lpstr>NoSQL Whirlwind</vt:lpstr>
      <vt:lpstr>PowerPoint Presentation</vt:lpstr>
      <vt:lpstr>PowerPoint Presentation</vt:lpstr>
      <vt:lpstr>Typical.NET Stack vs. MEAN Stack</vt:lpstr>
      <vt:lpstr>PowerPoint Presentation</vt:lpstr>
      <vt:lpstr>Ja Rule,  Office Space,  Gladiator, Zoolander, Night at the Roxbury,  yukihiro matsumoto</vt:lpstr>
      <vt:lpstr>PowerPoint Presentation</vt:lpstr>
      <vt:lpstr>CAP Theorem</vt:lpstr>
      <vt:lpstr>PowerPoint Presentation</vt:lpstr>
      <vt:lpstr>PowerPoint Presentation</vt:lpstr>
      <vt:lpstr>PowerPoint Presentation</vt:lpstr>
      <vt:lpstr>PowerPoint Presentation</vt:lpstr>
      <vt:lpstr>PowerPoint Presentation</vt:lpstr>
      <vt:lpstr>PowerPoint Presentation</vt:lpstr>
      <vt:lpstr>10gen Quick Reference Card</vt:lpstr>
      <vt:lpstr>Example BSON Document</vt:lpstr>
      <vt:lpstr>When not to use MongoDB</vt:lpstr>
      <vt:lpstr>PowerPoint Presentation</vt:lpstr>
      <vt:lpstr>PowerPoint Presentation</vt:lpstr>
      <vt:lpstr>Some stuff about history part 2</vt:lpstr>
      <vt:lpstr>PowerPoint Presentation</vt:lpstr>
      <vt:lpstr>How did I get into this?</vt:lpstr>
      <vt:lpstr>This is a talk mainly for developers, architects, or maybe just people who want to learn how to learn</vt:lpstr>
      <vt:lpstr>Why do I care?</vt:lpstr>
      <vt:lpstr>Ways to Learn/Hack NoSQL</vt:lpstr>
      <vt:lpstr>PowerPoint Presentation</vt:lpstr>
      <vt:lpstr>PowerPoint Presentation</vt:lpstr>
      <vt:lpstr>Eloquera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specific to Cassandra</vt:lpstr>
      <vt:lpstr>When To Use?</vt:lpstr>
      <vt:lpstr>When Not To Use?</vt:lpstr>
      <vt:lpstr>The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David</dc:creator>
  <cp:lastModifiedBy>David Green</cp:lastModifiedBy>
  <cp:revision>98</cp:revision>
  <dcterms:created xsi:type="dcterms:W3CDTF">2015-03-09T19:04:34Z</dcterms:created>
  <dcterms:modified xsi:type="dcterms:W3CDTF">2016-03-29T07:29:04Z</dcterms:modified>
</cp:coreProperties>
</file>