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8" r:id="rId2"/>
    <p:sldId id="290" r:id="rId3"/>
    <p:sldId id="315" r:id="rId4"/>
    <p:sldId id="261" r:id="rId5"/>
    <p:sldId id="316" r:id="rId6"/>
    <p:sldId id="299" r:id="rId7"/>
    <p:sldId id="285" r:id="rId8"/>
    <p:sldId id="286" r:id="rId9"/>
    <p:sldId id="287" r:id="rId10"/>
    <p:sldId id="298" r:id="rId11"/>
    <p:sldId id="288" r:id="rId12"/>
    <p:sldId id="289" r:id="rId13"/>
    <p:sldId id="292" r:id="rId14"/>
    <p:sldId id="293" r:id="rId15"/>
    <p:sldId id="294" r:id="rId16"/>
    <p:sldId id="295" r:id="rId17"/>
    <p:sldId id="296" r:id="rId18"/>
    <p:sldId id="291" r:id="rId19"/>
    <p:sldId id="297" r:id="rId20"/>
    <p:sldId id="259" r:id="rId21"/>
    <p:sldId id="258" r:id="rId22"/>
    <p:sldId id="264" r:id="rId23"/>
    <p:sldId id="260" r:id="rId24"/>
    <p:sldId id="263" r:id="rId25"/>
    <p:sldId id="266" r:id="rId26"/>
    <p:sldId id="317" r:id="rId27"/>
    <p:sldId id="319" r:id="rId28"/>
    <p:sldId id="318" r:id="rId29"/>
    <p:sldId id="267" r:id="rId30"/>
    <p:sldId id="265" r:id="rId31"/>
    <p:sldId id="276" r:id="rId32"/>
    <p:sldId id="272" r:id="rId33"/>
    <p:sldId id="273" r:id="rId34"/>
    <p:sldId id="284" r:id="rId35"/>
    <p:sldId id="275" r:id="rId36"/>
    <p:sldId id="269" r:id="rId37"/>
    <p:sldId id="270" r:id="rId38"/>
    <p:sldId id="271" r:id="rId39"/>
    <p:sldId id="320" r:id="rId40"/>
    <p:sldId id="321" r:id="rId41"/>
    <p:sldId id="322" r:id="rId42"/>
    <p:sldId id="323" r:id="rId43"/>
    <p:sldId id="324" r:id="rId44"/>
    <p:sldId id="278" r:id="rId45"/>
    <p:sldId id="301" r:id="rId46"/>
    <p:sldId id="311" r:id="rId47"/>
    <p:sldId id="307" r:id="rId48"/>
    <p:sldId id="312" r:id="rId49"/>
    <p:sldId id="313" r:id="rId50"/>
    <p:sldId id="314" r:id="rId51"/>
    <p:sldId id="306"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Lst>
        </p14:section>
        <p14:section name="Redis" id="{90F7D580-AFFF-431C-B8B3-3C0F56EBEE83}">
          <p14:sldIdLst>
            <p14:sldId id="316"/>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Storage Engines" id="{C914CA25-B48C-4F28-8AA9-991A448472D8}">
          <p14:sldIdLst>
            <p14:sldId id="317"/>
            <p14:sldId id="319"/>
            <p14:sldId id="318"/>
            <p14:sldId id="267"/>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Lst>
        </p14:section>
        <p14:section name="Wide Column DB" id="{56818F84-F7F7-4068-8407-49102792611D}">
          <p14:sldIdLst>
            <p14:sldId id="269"/>
            <p14:sldId id="270"/>
            <p14:sldId id="271"/>
            <p14:sldId id="320"/>
            <p14:sldId id="321"/>
            <p14:sldId id="322"/>
            <p14:sldId id="323"/>
            <p14:sldId id="324"/>
            <p14:sldId id="278"/>
            <p14:sldId id="301"/>
            <p14:sldId id="311"/>
            <p14:sldId id="307"/>
            <p14:sldId id="312"/>
            <p14:sldId id="313"/>
            <p14:sldId id="314"/>
            <p14:sldId id="306"/>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99" autoAdjust="0"/>
    <p:restoredTop sz="94660"/>
  </p:normalViewPr>
  <p:slideViewPr>
    <p:cSldViewPr snapToGrid="0">
      <p:cViewPr varScale="1">
        <p:scale>
          <a:sx n="65" d="100"/>
          <a:sy n="65"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4/2/2016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18</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9</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11</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14</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15</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4/2/2016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4/2/2016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4/2/2016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4/2/2016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2.4",</a:t>
            </a:r>
          </a:p>
          <a:p>
            <a:r>
              <a:rPr lang="en-US" dirty="0"/>
              <a:t>    "Content" : "MongoDB 2.4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38200" y="2091267"/>
          <a:ext cx="6502400" cy="1010920"/>
        </p:xfrm>
        <a:graphic>
          <a:graphicData uri="http://schemas.openxmlformats.org/drawingml/2006/table">
            <a:tbl>
              <a:tblPr firstRow="1" bandRow="1">
                <a:tableStyleId>{5C22544A-7EE6-4342-B048-85BDC9FD1C3A}</a:tableStyleId>
              </a:tblPr>
              <a:tblGrid>
                <a:gridCol w="2447962">
                  <a:extLst>
                    <a:ext uri="{9D8B030D-6E8A-4147-A177-3AD203B41FA5}">
                      <a16:colId xmlns:a16="http://schemas.microsoft.com/office/drawing/2014/main" val="2679583851"/>
                    </a:ext>
                  </a:extLst>
                </a:gridCol>
                <a:gridCol w="4054438">
                  <a:extLst>
                    <a:ext uri="{9D8B030D-6E8A-4147-A177-3AD203B41FA5}">
                      <a16:colId xmlns:a16="http://schemas.microsoft.com/office/drawing/2014/main" val="2783868415"/>
                    </a:ext>
                  </a:extLst>
                </a:gridCol>
              </a:tblGrid>
              <a:tr h="370840">
                <a:tc>
                  <a:txBody>
                    <a:bodyPr/>
                    <a:lstStyle/>
                    <a:p>
                      <a:r>
                        <a:rPr lang="en-US" dirty="0"/>
                        <a:t>Amount of data/transaction</a:t>
                      </a:r>
                    </a:p>
                  </a:txBody>
                  <a:tcPr/>
                </a:tc>
                <a:tc>
                  <a:txBody>
                    <a:bodyPr/>
                    <a:lstStyle/>
                    <a:p>
                      <a:endParaRPr lang="en-US" dirty="0"/>
                    </a:p>
                  </a:txBody>
                  <a:tcPr/>
                </a:tc>
                <a:extLst>
                  <a:ext uri="{0D108BD9-81ED-4DB2-BD59-A6C34878D82A}">
                    <a16:rowId xmlns:a16="http://schemas.microsoft.com/office/drawing/2014/main" val="350837193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926012805"/>
                  </a:ext>
                </a:extLst>
              </a:tr>
            </a:tbl>
          </a:graphicData>
        </a:graphic>
      </p:graphicFrame>
      <p:graphicFrame>
        <p:nvGraphicFramePr>
          <p:cNvPr id="5" name="Table 4"/>
          <p:cNvGraphicFramePr>
            <a:graphicFrameLocks noGrp="1"/>
          </p:cNvGraphicFramePr>
          <p:nvPr>
            <p:extLst/>
          </p:nvPr>
        </p:nvGraphicFramePr>
        <p:xfrm>
          <a:off x="838200" y="2091267"/>
          <a:ext cx="10618694" cy="1854200"/>
        </p:xfrm>
        <a:graphic>
          <a:graphicData uri="http://schemas.openxmlformats.org/drawingml/2006/table">
            <a:tbl>
              <a:tblPr firstRow="1" bandRow="1">
                <a:tableStyleId>{5C22544A-7EE6-4342-B048-85BDC9FD1C3A}</a:tableStyleId>
              </a:tblPr>
              <a:tblGrid>
                <a:gridCol w="2559424">
                  <a:extLst>
                    <a:ext uri="{9D8B030D-6E8A-4147-A177-3AD203B41FA5}">
                      <a16:colId xmlns:a16="http://schemas.microsoft.com/office/drawing/2014/main" val="1421372537"/>
                    </a:ext>
                  </a:extLst>
                </a:gridCol>
                <a:gridCol w="1237129">
                  <a:extLst>
                    <a:ext uri="{9D8B030D-6E8A-4147-A177-3AD203B41FA5}">
                      <a16:colId xmlns:a16="http://schemas.microsoft.com/office/drawing/2014/main" val="282020365"/>
                    </a:ext>
                  </a:extLst>
                </a:gridCol>
                <a:gridCol w="2146019">
                  <a:extLst>
                    <a:ext uri="{9D8B030D-6E8A-4147-A177-3AD203B41FA5}">
                      <a16:colId xmlns:a16="http://schemas.microsoft.com/office/drawing/2014/main" val="3127160430"/>
                    </a:ext>
                  </a:extLst>
                </a:gridCol>
                <a:gridCol w="1637087">
                  <a:extLst>
                    <a:ext uri="{9D8B030D-6E8A-4147-A177-3AD203B41FA5}">
                      <a16:colId xmlns:a16="http://schemas.microsoft.com/office/drawing/2014/main" val="2791433747"/>
                    </a:ext>
                  </a:extLst>
                </a:gridCol>
                <a:gridCol w="3039035">
                  <a:extLst>
                    <a:ext uri="{9D8B030D-6E8A-4147-A177-3AD203B41FA5}">
                      <a16:colId xmlns:a16="http://schemas.microsoft.com/office/drawing/2014/main" val="3772167858"/>
                    </a:ext>
                  </a:extLst>
                </a:gridCol>
              </a:tblGrid>
              <a:tr h="370840">
                <a:tc>
                  <a:txBody>
                    <a:bodyPr/>
                    <a:lstStyle/>
                    <a:p>
                      <a:r>
                        <a:rPr lang="en-US" dirty="0">
                          <a:solidFill>
                            <a:srgbClr val="FFFF00"/>
                          </a:solidFill>
                        </a:rPr>
                        <a:t># Bytes</a:t>
                      </a:r>
                      <a:r>
                        <a:rPr lang="en-US" baseline="0" dirty="0">
                          <a:solidFill>
                            <a:srgbClr val="FFFF00"/>
                          </a:solidFill>
                        </a:rPr>
                        <a:t> per </a:t>
                      </a:r>
                      <a:r>
                        <a:rPr lang="en-US" dirty="0">
                          <a:solidFill>
                            <a:srgbClr val="FFFF00"/>
                          </a:solidFill>
                        </a:rPr>
                        <a:t>transaction</a:t>
                      </a:r>
                    </a:p>
                  </a:txBody>
                  <a:tcPr/>
                </a:tc>
                <a:tc>
                  <a:txBody>
                    <a:bodyPr/>
                    <a:lstStyle/>
                    <a:p>
                      <a:r>
                        <a:rPr lang="en-US" dirty="0">
                          <a:solidFill>
                            <a:srgbClr val="FFFF00"/>
                          </a:solidFill>
                        </a:rPr>
                        <a:t>Total Time</a:t>
                      </a:r>
                    </a:p>
                  </a:txBody>
                  <a:tcPr/>
                </a:tc>
                <a:tc>
                  <a:txBody>
                    <a:bodyPr/>
                    <a:lstStyle/>
                    <a:p>
                      <a:r>
                        <a:rPr lang="en-US" dirty="0">
                          <a:solidFill>
                            <a:srgbClr val="FFFF00"/>
                          </a:solidFill>
                        </a:rPr>
                        <a:t>Row Insert Time</a:t>
                      </a:r>
                    </a:p>
                  </a:txBody>
                  <a:tcPr/>
                </a:tc>
                <a:tc>
                  <a:txBody>
                    <a:bodyPr/>
                    <a:lstStyle/>
                    <a:p>
                      <a:r>
                        <a:rPr lang="en-US" dirty="0">
                          <a:solidFill>
                            <a:srgbClr val="FFFF00"/>
                          </a:solidFill>
                        </a:rPr>
                        <a:t>Overhead</a:t>
                      </a:r>
                    </a:p>
                  </a:txBody>
                  <a:tcPr/>
                </a:tc>
                <a:tc>
                  <a:txBody>
                    <a:bodyPr/>
                    <a:lstStyle/>
                    <a:p>
                      <a:r>
                        <a:rPr lang="en-US" dirty="0">
                          <a:solidFill>
                            <a:srgbClr val="FFFF00"/>
                          </a:solidFill>
                        </a:rPr>
                        <a:t>Bytes/sec</a:t>
                      </a:r>
                    </a:p>
                  </a:txBody>
                  <a:tcPr/>
                </a:tc>
                <a:extLst>
                  <a:ext uri="{0D108BD9-81ED-4DB2-BD59-A6C34878D82A}">
                    <a16:rowId xmlns:a16="http://schemas.microsoft.com/office/drawing/2014/main" val="3203008105"/>
                  </a:ext>
                </a:extLst>
              </a:tr>
              <a:tr h="370840">
                <a:tc>
                  <a:txBody>
                    <a:bodyPr/>
                    <a:lstStyle/>
                    <a:p>
                      <a:r>
                        <a:rPr lang="en-US" dirty="0"/>
                        <a:t>1</a:t>
                      </a:r>
                    </a:p>
                  </a:txBody>
                  <a:tcPr/>
                </a:tc>
                <a:tc>
                  <a:txBody>
                    <a:bodyPr/>
                    <a:lstStyle/>
                    <a:p>
                      <a:r>
                        <a:rPr lang="en-US" dirty="0"/>
                        <a:t>71ms</a:t>
                      </a:r>
                    </a:p>
                  </a:txBody>
                  <a:tcPr/>
                </a:tc>
                <a:tc>
                  <a:txBody>
                    <a:bodyPr/>
                    <a:lstStyle/>
                    <a:p>
                      <a:r>
                        <a:rPr lang="en-US" dirty="0"/>
                        <a:t>0.3ms</a:t>
                      </a:r>
                    </a:p>
                  </a:txBody>
                  <a:tcPr/>
                </a:tc>
                <a:tc>
                  <a:txBody>
                    <a:bodyPr/>
                    <a:lstStyle/>
                    <a:p>
                      <a:r>
                        <a:rPr lang="en-US" dirty="0"/>
                        <a:t>~70ms</a:t>
                      </a:r>
                    </a:p>
                  </a:txBody>
                  <a:tcPr/>
                </a:tc>
                <a:tc>
                  <a:txBody>
                    <a:bodyPr/>
                    <a:lstStyle/>
                    <a:p>
                      <a:r>
                        <a:rPr lang="en-US" dirty="0"/>
                        <a:t>14 (0.14</a:t>
                      </a:r>
                      <a:r>
                        <a:rPr lang="en-US" baseline="0" dirty="0"/>
                        <a:t> </a:t>
                      </a:r>
                      <a:r>
                        <a:rPr lang="en-US" dirty="0"/>
                        <a:t>KB/s)</a:t>
                      </a:r>
                    </a:p>
                  </a:txBody>
                  <a:tcPr/>
                </a:tc>
                <a:extLst>
                  <a:ext uri="{0D108BD9-81ED-4DB2-BD59-A6C34878D82A}">
                    <a16:rowId xmlns:a16="http://schemas.microsoft.com/office/drawing/2014/main" val="3167324466"/>
                  </a:ext>
                </a:extLst>
              </a:tr>
              <a:tr h="370840">
                <a:tc>
                  <a:txBody>
                    <a:bodyPr/>
                    <a:lstStyle/>
                    <a:p>
                      <a:r>
                        <a:rPr lang="en-US" dirty="0"/>
                        <a:t>100</a:t>
                      </a:r>
                    </a:p>
                  </a:txBody>
                  <a:tcPr/>
                </a:tc>
                <a:tc>
                  <a:txBody>
                    <a:bodyPr/>
                    <a:lstStyle/>
                    <a:p>
                      <a:r>
                        <a:rPr lang="en-US" dirty="0"/>
                        <a:t>80ms</a:t>
                      </a:r>
                    </a:p>
                  </a:txBody>
                  <a:tcPr/>
                </a:tc>
                <a:tc>
                  <a:txBody>
                    <a:bodyPr/>
                    <a:lstStyle/>
                    <a:p>
                      <a:r>
                        <a:rPr lang="en-US" dirty="0"/>
                        <a:t>0.4ms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1250 (1.22</a:t>
                      </a:r>
                      <a:r>
                        <a:rPr lang="en-US" baseline="0" dirty="0"/>
                        <a:t> </a:t>
                      </a:r>
                      <a:r>
                        <a:rPr lang="en-US" dirty="0"/>
                        <a:t>KB/s)</a:t>
                      </a:r>
                    </a:p>
                  </a:txBody>
                  <a:tcPr/>
                </a:tc>
                <a:extLst>
                  <a:ext uri="{0D108BD9-81ED-4DB2-BD59-A6C34878D82A}">
                    <a16:rowId xmlns:a16="http://schemas.microsoft.com/office/drawing/2014/main" val="593162643"/>
                  </a:ext>
                </a:extLst>
              </a:tr>
              <a:tr h="370840">
                <a:tc>
                  <a:txBody>
                    <a:bodyPr/>
                    <a:lstStyle/>
                    <a:p>
                      <a:r>
                        <a:rPr lang="en-US" dirty="0"/>
                        <a:t>10240</a:t>
                      </a:r>
                      <a:r>
                        <a:rPr lang="en-US" baseline="0" dirty="0"/>
                        <a:t> (10KB)</a:t>
                      </a:r>
                      <a:endParaRPr lang="en-US" dirty="0"/>
                    </a:p>
                  </a:txBody>
                  <a:tcPr/>
                </a:tc>
                <a:tc>
                  <a:txBody>
                    <a:bodyPr/>
                    <a:lstStyle/>
                    <a:p>
                      <a:r>
                        <a:rPr lang="en-US" dirty="0"/>
                        <a:t>90ms</a:t>
                      </a:r>
                    </a:p>
                  </a:txBody>
                  <a:tcPr/>
                </a:tc>
                <a:tc>
                  <a:txBody>
                    <a:bodyPr/>
                    <a:lstStyle/>
                    <a:p>
                      <a:r>
                        <a:rPr lang="en-US" dirty="0"/>
                        <a:t>10ms</a:t>
                      </a:r>
                    </a:p>
                  </a:txBody>
                  <a:tcPr/>
                </a:tc>
                <a:tc>
                  <a:txBody>
                    <a:bodyPr/>
                    <a:lstStyle/>
                    <a:p>
                      <a:r>
                        <a:rPr lang="en-US" dirty="0"/>
                        <a:t>~80ms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113,777 (111.9KB/s)</a:t>
                      </a:r>
                    </a:p>
                  </a:txBody>
                  <a:tcPr/>
                </a:tc>
                <a:extLst>
                  <a:ext uri="{0D108BD9-81ED-4DB2-BD59-A6C34878D82A}">
                    <a16:rowId xmlns:a16="http://schemas.microsoft.com/office/drawing/2014/main" val="62180350"/>
                  </a:ext>
                </a:extLst>
              </a:tr>
              <a:tr h="370840">
                <a:tc>
                  <a:txBody>
                    <a:bodyPr/>
                    <a:lstStyle/>
                    <a:p>
                      <a:r>
                        <a:rPr lang="en-US" dirty="0"/>
                        <a:t>5242880 (5MB)</a:t>
                      </a:r>
                    </a:p>
                  </a:txBody>
                  <a:tcPr/>
                </a:tc>
                <a:tc>
                  <a:txBody>
                    <a:bodyPr/>
                    <a:lstStyle/>
                    <a:p>
                      <a:r>
                        <a:rPr lang="en-US" dirty="0"/>
                        <a:t>275ms</a:t>
                      </a:r>
                    </a:p>
                  </a:txBody>
                  <a:tcPr/>
                </a:tc>
                <a:tc>
                  <a:txBody>
                    <a:bodyPr/>
                    <a:lstStyle/>
                    <a:p>
                      <a:r>
                        <a:rPr lang="en-US" dirty="0"/>
                        <a:t>175ms</a:t>
                      </a:r>
                    </a:p>
                  </a:txBody>
                  <a:tcPr/>
                </a:tc>
                <a:tc>
                  <a:txBody>
                    <a:bodyPr/>
                    <a:lstStyle/>
                    <a:p>
                      <a:r>
                        <a:rPr lang="en-US" dirty="0"/>
                        <a:t>~100ms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19,065,018 (18618.2 KB/s)</a:t>
                      </a:r>
                    </a:p>
                  </a:txBody>
                  <a:tcPr/>
                </a:tc>
                <a:extLst>
                  <a:ext uri="{0D108BD9-81ED-4DB2-BD59-A6C34878D82A}">
                    <a16:rowId xmlns:a16="http://schemas.microsoft.com/office/drawing/2014/main" val="3337879394"/>
                  </a:ext>
                </a:extLst>
              </a:tr>
            </a:tbl>
          </a:graphicData>
        </a:graphic>
      </p:graphicFrame>
      <p:sp>
        <p:nvSpPr>
          <p:cNvPr id="10" name="Circular Arrow 9"/>
          <p:cNvSpPr/>
          <p:nvPr/>
        </p:nvSpPr>
        <p:spPr>
          <a:xfrm rot="5400000">
            <a:off x="2102392" y="3312851"/>
            <a:ext cx="695069" cy="570163"/>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ular Arrow 10"/>
          <p:cNvSpPr/>
          <p:nvPr/>
        </p:nvSpPr>
        <p:spPr>
          <a:xfrm rot="5400000">
            <a:off x="5242263" y="3229534"/>
            <a:ext cx="497840" cy="737502"/>
          </a:xfrm>
          <a:prstGeom prst="circular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765485" y="3318100"/>
            <a:ext cx="635110"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500</a:t>
            </a:r>
          </a:p>
        </p:txBody>
      </p:sp>
      <p:sp>
        <p:nvSpPr>
          <p:cNvPr id="14" name="TextBox 13"/>
          <p:cNvSpPr txBox="1"/>
          <p:nvPr/>
        </p:nvSpPr>
        <p:spPr>
          <a:xfrm>
            <a:off x="5799535" y="3484084"/>
            <a:ext cx="696024" cy="369332"/>
          </a:xfrm>
          <a:prstGeom prst="rect">
            <a:avLst/>
          </a:prstGeom>
          <a:noFill/>
        </p:spPr>
        <p:txBody>
          <a:bodyPr wrap="none" rtlCol="0">
            <a:spAutoFit/>
          </a:bodyPr>
          <a:lstStyle/>
          <a:p>
            <a:r>
              <a:rPr lang="en-US" sz="1400" b="1" dirty="0">
                <a:solidFill>
                  <a:srgbClr val="FF0000"/>
                </a:solidFill>
              </a:rPr>
              <a:t>X</a:t>
            </a:r>
            <a:r>
              <a:rPr lang="en-US" b="1" dirty="0">
                <a:solidFill>
                  <a:srgbClr val="FF0000"/>
                </a:solidFill>
              </a:rPr>
              <a:t>17.5</a:t>
            </a:r>
          </a:p>
        </p:txBody>
      </p:sp>
    </p:spTree>
    <p:extLst>
      <p:ext uri="{BB962C8B-B14F-4D97-AF65-F5344CB8AC3E}">
        <p14:creationId xmlns:p14="http://schemas.microsoft.com/office/powerpoint/2010/main" val="274539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874135"/>
          </a:xfrm>
        </p:spPr>
        <p:txBody>
          <a:bodyPr>
            <a:normAutofit/>
          </a:bodyPr>
          <a:lstStyle/>
          <a:p>
            <a:r>
              <a:rPr lang="en-US" sz="2000" i="1" dirty="0"/>
              <a:t>Acts like a single file database (.</a:t>
            </a:r>
            <a:r>
              <a:rPr lang="en-US" sz="2000" i="1" dirty="0" err="1"/>
              <a:t>edb</a:t>
            </a:r>
            <a:r>
              <a:rPr lang="en-US" sz="2000" i="1" dirty="0"/>
              <a:t>)</a:t>
            </a:r>
          </a:p>
          <a:p>
            <a:r>
              <a:rPr lang="en-US" sz="2000" b="1" i="1" dirty="0"/>
              <a:t>Supports transactions</a:t>
            </a:r>
          </a:p>
          <a:p>
            <a:r>
              <a:rPr lang="en-US" sz="2000" i="1" dirty="0"/>
              <a:t>Support for simple querying (</a:t>
            </a:r>
            <a:r>
              <a:rPr lang="en-US" sz="1600" i="1" dirty="0"/>
              <a:t>Single/multiple column “WHERE” like clauses, simple aggregates)</a:t>
            </a:r>
          </a:p>
          <a:p>
            <a:r>
              <a:rPr lang="en-US" sz="2000" i="1" dirty="0"/>
              <a:t>Supports indexes.</a:t>
            </a:r>
          </a:p>
          <a:p>
            <a:r>
              <a:rPr lang="en-US" sz="2000" i="1" dirty="0"/>
              <a:t>C# - best to use Managed ESENT library (3</a:t>
            </a:r>
            <a:r>
              <a:rPr lang="en-US" sz="2000" i="1" baseline="30000" dirty="0"/>
              <a:t>rd</a:t>
            </a:r>
            <a:r>
              <a:rPr lang="en-US" sz="2000" i="1" dirty="0"/>
              <a:t> part .</a:t>
            </a:r>
            <a:r>
              <a:rPr lang="en-US" sz="2000" i="1" dirty="0" err="1"/>
              <a:t>dll</a:t>
            </a:r>
            <a:r>
              <a:rPr lang="en-US" sz="2000" i="1" dirty="0"/>
              <a:t>)</a:t>
            </a:r>
          </a:p>
          <a:p>
            <a:r>
              <a:rPr lang="en-US" sz="2000" i="1" dirty="0"/>
              <a:t>An ESE database may contain up to 232 pages, or </a:t>
            </a:r>
            <a:r>
              <a:rPr lang="en-US" sz="2000" b="1" i="1" dirty="0"/>
              <a:t>16 terabytes of data</a:t>
            </a:r>
            <a:r>
              <a:rPr lang="en-US" sz="2000" i="1" dirty="0"/>
              <a:t>, for 8 kilobyte sized pages.</a:t>
            </a:r>
          </a:p>
          <a:p>
            <a:r>
              <a:rPr lang="en-US" sz="2000" i="1" dirty="0"/>
              <a:t>The maximum size of a Long Text or Long Binary column value is </a:t>
            </a:r>
            <a:r>
              <a:rPr lang="en-US" sz="2000" b="1" i="1" dirty="0"/>
              <a:t>2 GB</a:t>
            </a:r>
            <a:r>
              <a:rPr lang="en-US" sz="2000" i="1" dirty="0"/>
              <a:t>. </a:t>
            </a:r>
          </a:p>
          <a:p>
            <a:endParaRPr lang="en-US" sz="2000" i="1" dirty="0"/>
          </a:p>
        </p:txBody>
      </p:sp>
    </p:spTree>
    <p:extLst>
      <p:ext uri="{BB962C8B-B14F-4D97-AF65-F5344CB8AC3E}">
        <p14:creationId xmlns:p14="http://schemas.microsoft.com/office/powerpoint/2010/main" val="23306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0" y="2730500"/>
            <a:ext cx="3454400" cy="14351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Database Management System (DBMS)</a:t>
            </a:r>
          </a:p>
        </p:txBody>
      </p:sp>
      <p:sp>
        <p:nvSpPr>
          <p:cNvPr id="9" name="Rectangle 8"/>
          <p:cNvSpPr/>
          <p:nvPr/>
        </p:nvSpPr>
        <p:spPr>
          <a:xfrm>
            <a:off x="5308600" y="5130800"/>
            <a:ext cx="2146300" cy="13081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Storage Engine</a:t>
            </a:r>
          </a:p>
        </p:txBody>
      </p:sp>
      <p:cxnSp>
        <p:nvCxnSpPr>
          <p:cNvPr id="6" name="Straight Arrow Connector 5"/>
          <p:cNvCxnSpPr/>
          <p:nvPr/>
        </p:nvCxnSpPr>
        <p:spPr>
          <a:xfrm>
            <a:off x="6858000" y="4165600"/>
            <a:ext cx="0" cy="9652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829300" y="4178300"/>
            <a:ext cx="12700" cy="9525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74223" y="181114"/>
            <a:ext cx="1383777" cy="707886"/>
          </a:xfrm>
          <a:prstGeom prst="rect">
            <a:avLst/>
          </a:prstGeom>
          <a:solidFill>
            <a:schemeClr val="bg1"/>
          </a:solidFill>
          <a:ln>
            <a:solidFill>
              <a:srgbClr val="FFC000"/>
            </a:solidFill>
          </a:ln>
        </p:spPr>
        <p:txBody>
          <a:bodyPr wrap="none" rtlCol="0">
            <a:spAutoFit/>
          </a:bodyPr>
          <a:lstStyle/>
          <a:p>
            <a:r>
              <a:rPr lang="en-US" sz="4000" dirty="0">
                <a:solidFill>
                  <a:srgbClr val="FFC000"/>
                </a:solidFill>
              </a:rPr>
              <a:t>Client</a:t>
            </a:r>
          </a:p>
        </p:txBody>
      </p:sp>
      <p:sp>
        <p:nvSpPr>
          <p:cNvPr id="17" name="Can 16"/>
          <p:cNvSpPr/>
          <p:nvPr/>
        </p:nvSpPr>
        <p:spPr>
          <a:xfrm>
            <a:off x="4191000" y="2019300"/>
            <a:ext cx="4089400" cy="4711700"/>
          </a:xfrm>
          <a:prstGeom prst="can">
            <a:avLst>
              <a:gd name="adj" fmla="val 91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565900" y="939800"/>
            <a:ext cx="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981700" y="939800"/>
            <a:ext cx="12700" cy="17907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78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1110" y="3660796"/>
            <a:ext cx="3707047"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following</a:t>
            </a:r>
          </a:p>
          <a:p>
            <a:pPr marL="285750" indent="-285750">
              <a:buFont typeface="Arial" panose="020B0604020202020204" pitchFamily="34" charset="0"/>
              <a:buChar char="•"/>
            </a:pPr>
            <a:r>
              <a:rPr lang="en-US" dirty="0"/>
              <a:t>Show all posts</a:t>
            </a:r>
            <a:br>
              <a:rPr lang="en-US" dirty="0"/>
            </a:br>
            <a:r>
              <a:rPr lang="en-US" dirty="0"/>
              <a:t>Show all posts of a specific user</a:t>
            </a:r>
          </a:p>
          <a:p>
            <a:pPr marL="285750" indent="-285750">
              <a:buFont typeface="Arial" panose="020B0604020202020204" pitchFamily="34" charset="0"/>
              <a:buChar char="•"/>
            </a:pPr>
            <a:endParaRPr lang="en-US" dirty="0"/>
          </a:p>
        </p:txBody>
      </p:sp>
      <p:sp>
        <p:nvSpPr>
          <p:cNvPr id="6" name="Rectangle 5"/>
          <p:cNvSpPr/>
          <p:nvPr/>
        </p:nvSpPr>
        <p:spPr>
          <a:xfrm>
            <a:off x="1576540" y="1566984"/>
            <a:ext cx="1795924"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USERS</a:t>
            </a:r>
            <a:br>
              <a:rPr lang="en-US" sz="2400" b="1" dirty="0">
                <a:solidFill>
                  <a:srgbClr val="FFFF00"/>
                </a:solidFill>
              </a:rPr>
            </a:br>
            <a:br>
              <a:rPr lang="en-US" dirty="0"/>
            </a:br>
            <a:r>
              <a:rPr lang="en-US" b="1" dirty="0">
                <a:solidFill>
                  <a:srgbClr val="FF0000"/>
                </a:solidFill>
              </a:rPr>
              <a:t>username (text)</a:t>
            </a:r>
            <a:br>
              <a:rPr lang="en-US" dirty="0"/>
            </a:br>
            <a:r>
              <a:rPr lang="en-US" dirty="0"/>
              <a:t>password (text)</a:t>
            </a:r>
          </a:p>
        </p:txBody>
      </p:sp>
      <p:sp>
        <p:nvSpPr>
          <p:cNvPr id="8" name="Rectangle 7"/>
          <p:cNvSpPr/>
          <p:nvPr/>
        </p:nvSpPr>
        <p:spPr>
          <a:xfrm>
            <a:off x="3837959" y="1566984"/>
            <a:ext cx="2082158" cy="137286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FOLLOWED</a:t>
            </a:r>
            <a:br>
              <a:rPr lang="en-US" dirty="0"/>
            </a:br>
            <a:br>
              <a:rPr lang="en-US" dirty="0"/>
            </a:br>
            <a:r>
              <a:rPr lang="en-US" b="1" dirty="0">
                <a:solidFill>
                  <a:srgbClr val="FF0000"/>
                </a:solidFill>
              </a:rPr>
              <a:t>username (text)</a:t>
            </a:r>
            <a:br>
              <a:rPr lang="en-US" dirty="0"/>
            </a:br>
            <a:r>
              <a:rPr lang="en-US" dirty="0"/>
              <a:t>following (set {text})</a:t>
            </a:r>
          </a:p>
        </p:txBody>
      </p:sp>
      <p:sp>
        <p:nvSpPr>
          <p:cNvPr id="10" name="Rectangle 9"/>
          <p:cNvSpPr/>
          <p:nvPr/>
        </p:nvSpPr>
        <p:spPr>
          <a:xfrm>
            <a:off x="4586759" y="3660797"/>
            <a:ext cx="2255966" cy="18944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USERPOSTS</a:t>
            </a:r>
            <a:br>
              <a:rPr lang="en-US" sz="2400" b="1" dirty="0">
                <a:solidFill>
                  <a:srgbClr val="FFFF00"/>
                </a:solidFill>
              </a:rPr>
            </a:br>
            <a:br>
              <a:rPr lang="en-US" dirty="0"/>
            </a:br>
            <a:r>
              <a:rPr lang="en-US" b="1" dirty="0">
                <a:solidFill>
                  <a:srgbClr val="FF0000"/>
                </a:solidFill>
              </a:rPr>
              <a:t>username (text)</a:t>
            </a:r>
            <a:br>
              <a:rPr lang="en-US" b="1" dirty="0">
                <a:solidFill>
                  <a:srgbClr val="FF0000"/>
                </a:solidFill>
              </a:rPr>
            </a:br>
            <a:r>
              <a:rPr lang="en-US" b="1" dirty="0">
                <a:solidFill>
                  <a:srgbClr val="FF0000"/>
                </a:solidFill>
              </a:rPr>
              <a:t>post_id (uuid)</a:t>
            </a:r>
            <a:br>
              <a:rPr lang="en-US" dirty="0"/>
            </a:br>
            <a:r>
              <a:rPr lang="en-US" dirty="0"/>
              <a:t>body (text)</a:t>
            </a:r>
          </a:p>
        </p:txBody>
      </p:sp>
      <p:sp>
        <p:nvSpPr>
          <p:cNvPr id="11" name="Rectangle 10"/>
          <p:cNvSpPr/>
          <p:nvPr/>
        </p:nvSpPr>
        <p:spPr>
          <a:xfrm>
            <a:off x="1576540" y="3660796"/>
            <a:ext cx="2487561" cy="18944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POSTS</a:t>
            </a:r>
            <a:br>
              <a:rPr lang="en-US" sz="2400" b="1" dirty="0">
                <a:solidFill>
                  <a:srgbClr val="FFFF00"/>
                </a:solidFill>
              </a:rPr>
            </a:br>
            <a:br>
              <a:rPr lang="en-US" dirty="0"/>
            </a:br>
            <a:r>
              <a:rPr lang="en-US" b="1" dirty="0">
                <a:solidFill>
                  <a:srgbClr val="FF0000"/>
                </a:solidFill>
              </a:rPr>
              <a:t>post_id (uuid)</a:t>
            </a:r>
            <a:br>
              <a:rPr lang="en-US" dirty="0"/>
            </a:br>
            <a:r>
              <a:rPr lang="en-US" dirty="0"/>
              <a:t>username (text)</a:t>
            </a:r>
          </a:p>
          <a:p>
            <a:r>
              <a:rPr lang="en-US" dirty="0"/>
              <a:t>post_date (timestamp)</a:t>
            </a:r>
            <a:br>
              <a:rPr lang="en-US" dirty="0"/>
            </a:br>
            <a:r>
              <a:rPr lang="en-US" dirty="0"/>
              <a:t>body (text)</a:t>
            </a:r>
          </a:p>
        </p:txBody>
      </p:sp>
      <p:sp>
        <p:nvSpPr>
          <p:cNvPr id="12" name="TextBox 11"/>
          <p:cNvSpPr txBox="1"/>
          <p:nvPr/>
        </p:nvSpPr>
        <p:spPr>
          <a:xfrm>
            <a:off x="1271740" y="233878"/>
            <a:ext cx="7082452" cy="830997"/>
          </a:xfrm>
          <a:prstGeom prst="rect">
            <a:avLst/>
          </a:prstGeom>
          <a:noFill/>
        </p:spPr>
        <p:txBody>
          <a:bodyPr wrap="none" rtlCol="0">
            <a:spAutoFit/>
          </a:bodyPr>
          <a:lstStyle/>
          <a:p>
            <a:r>
              <a:rPr lang="en-US" sz="4800" dirty="0"/>
              <a:t>Schema for Casandra Demo</a:t>
            </a:r>
            <a:endParaRPr lang="en-US" sz="4800" baseline="-25000" dirty="0"/>
          </a:p>
        </p:txBody>
      </p:sp>
      <p:sp>
        <p:nvSpPr>
          <p:cNvPr id="13" name="Rectangle 12"/>
          <p:cNvSpPr/>
          <p:nvPr/>
        </p:nvSpPr>
        <p:spPr>
          <a:xfrm>
            <a:off x="6385612" y="1616136"/>
            <a:ext cx="2061802" cy="132370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rgbClr val="FFFF00"/>
                </a:solidFill>
              </a:rPr>
              <a:t>FOLLOWING</a:t>
            </a:r>
            <a:br>
              <a:rPr lang="en-US" sz="2400" b="1" dirty="0">
                <a:solidFill>
                  <a:srgbClr val="FFFF00"/>
                </a:solidFill>
              </a:rPr>
            </a:br>
            <a:br>
              <a:rPr lang="en-US" dirty="0"/>
            </a:br>
            <a:r>
              <a:rPr lang="en-US" b="1" dirty="0">
                <a:solidFill>
                  <a:srgbClr val="FF0000"/>
                </a:solidFill>
              </a:rPr>
              <a:t>username (text)</a:t>
            </a:r>
            <a:br>
              <a:rPr lang="en-US" dirty="0"/>
            </a:br>
            <a:r>
              <a:rPr lang="en-US" dirty="0"/>
              <a:t>followed (set {text})</a:t>
            </a:r>
          </a:p>
        </p:txBody>
      </p:sp>
    </p:spTree>
    <p:extLst>
      <p:ext uri="{BB962C8B-B14F-4D97-AF65-F5344CB8AC3E}">
        <p14:creationId xmlns:p14="http://schemas.microsoft.com/office/powerpoint/2010/main" val="408751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67000" y="457200"/>
            <a:ext cx="6781800" cy="1066800"/>
          </a:xfrm>
        </p:spPr>
        <p:txBody>
          <a:bodyPr>
            <a:normAutofit/>
          </a:bodyPr>
          <a:lstStyle/>
          <a:p>
            <a:pPr algn="ctr"/>
            <a:r>
              <a:rPr lang="en-US" dirty="0"/>
              <a:t>Cassandra Overview</a:t>
            </a:r>
          </a:p>
        </p:txBody>
      </p:sp>
      <p:sp>
        <p:nvSpPr>
          <p:cNvPr id="2" name="TextBox 1"/>
          <p:cNvSpPr txBox="1"/>
          <p:nvPr/>
        </p:nvSpPr>
        <p:spPr>
          <a:xfrm>
            <a:off x="2362200" y="2057401"/>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Open source distributed database management system </a:t>
            </a:r>
            <a:r>
              <a:rPr lang="en-US" sz="2400" dirty="0"/>
              <a:t>for handling huge amounts of data across many commodity systems</a:t>
            </a:r>
          </a:p>
          <a:p>
            <a:pPr marL="342900" indent="-342900">
              <a:lnSpc>
                <a:spcPct val="150000"/>
              </a:lnSpc>
              <a:buFont typeface="Arial" panose="020B0604020202020204" pitchFamily="34" charset="0"/>
              <a:buChar char="•"/>
            </a:pPr>
            <a:r>
              <a:rPr lang="en-US" sz="2400" b="1" dirty="0"/>
              <a:t>Cassandra </a:t>
            </a:r>
            <a:r>
              <a:rPr lang="en-US" sz="2400" dirty="0"/>
              <a:t>is a “</a:t>
            </a:r>
            <a:r>
              <a:rPr lang="en-US" sz="2400" b="1" dirty="0"/>
              <a:t>NoSQL” or “Non-Relational” </a:t>
            </a:r>
            <a:r>
              <a:rPr lang="en-US" sz="2400" dirty="0"/>
              <a:t>database</a:t>
            </a:r>
            <a:r>
              <a:rPr lang="en-US" sz="2400" b="1" dirty="0"/>
              <a:t> </a:t>
            </a:r>
            <a:r>
              <a:rPr lang="en-US" sz="2400" dirty="0"/>
              <a:t>and </a:t>
            </a:r>
            <a:r>
              <a:rPr lang="en-US" sz="2400" b="1" dirty="0"/>
              <a:t> </a:t>
            </a:r>
            <a:r>
              <a:rPr lang="en-US" sz="2400" dirty="0"/>
              <a:t>can be described as a mix between a </a:t>
            </a:r>
            <a:r>
              <a:rPr lang="en-US" sz="2400" b="1" dirty="0"/>
              <a:t>“Key-value Store”</a:t>
            </a:r>
            <a:r>
              <a:rPr lang="en-US" sz="2400" dirty="0"/>
              <a:t> and a </a:t>
            </a:r>
            <a:r>
              <a:rPr lang="en-US" sz="2400" b="1" dirty="0"/>
              <a:t>“Column-Orientated” </a:t>
            </a:r>
            <a:r>
              <a:rPr lang="en-US" sz="2400" dirty="0"/>
              <a:t>database</a:t>
            </a:r>
          </a:p>
        </p:txBody>
      </p:sp>
    </p:spTree>
    <p:extLst>
      <p:ext uri="{BB962C8B-B14F-4D97-AF65-F5344CB8AC3E}">
        <p14:creationId xmlns:p14="http://schemas.microsoft.com/office/powerpoint/2010/main" val="353764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fontScale="90000"/>
          </a:bodyPr>
          <a:lstStyle/>
          <a:p>
            <a:pPr algn="ctr"/>
            <a:r>
              <a:rPr lang="en-US" dirty="0"/>
              <a:t>Where Did Cassandra Come From?</a:t>
            </a:r>
          </a:p>
        </p:txBody>
      </p:sp>
      <p:sp>
        <p:nvSpPr>
          <p:cNvPr id="2" name="TextBox 1"/>
          <p:cNvSpPr txBox="1"/>
          <p:nvPr/>
        </p:nvSpPr>
        <p:spPr>
          <a:xfrm>
            <a:off x="2362200" y="2057401"/>
            <a:ext cx="70866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Cassandra was initially created at Facebook</a:t>
            </a:r>
          </a:p>
          <a:p>
            <a:pPr marL="342900" indent="-342900">
              <a:lnSpc>
                <a:spcPct val="150000"/>
              </a:lnSpc>
              <a:buFont typeface="Arial" panose="020B0604020202020204" pitchFamily="34" charset="0"/>
              <a:buChar char="•"/>
            </a:pPr>
            <a:r>
              <a:rPr lang="en-US" sz="2200" dirty="0"/>
              <a:t>Combination of Google Big Table and Amazon Dynamo</a:t>
            </a:r>
          </a:p>
          <a:p>
            <a:pPr marL="342900" indent="-342900">
              <a:lnSpc>
                <a:spcPct val="150000"/>
              </a:lnSpc>
              <a:buFont typeface="Arial" panose="020B0604020202020204" pitchFamily="34" charset="0"/>
              <a:buChar char="•"/>
            </a:pPr>
            <a:r>
              <a:rPr lang="en-US" sz="2200" dirty="0"/>
              <a:t>It was created to power the </a:t>
            </a:r>
            <a:r>
              <a:rPr lang="en-US" sz="2200" b="1" dirty="0"/>
              <a:t>“Inbox Search” </a:t>
            </a:r>
            <a:r>
              <a:rPr lang="en-US" sz="2200" dirty="0"/>
              <a:t>feature</a:t>
            </a:r>
          </a:p>
          <a:p>
            <a:pPr marL="342900" indent="-342900">
              <a:lnSpc>
                <a:spcPct val="150000"/>
              </a:lnSpc>
              <a:buFont typeface="Arial" panose="020B0604020202020204" pitchFamily="34" charset="0"/>
              <a:buChar char="•"/>
            </a:pPr>
            <a:r>
              <a:rPr lang="en-US" sz="2200" dirty="0"/>
              <a:t>Cassandra was released as open source in </a:t>
            </a:r>
            <a:r>
              <a:rPr lang="en-US" sz="2200" b="1" dirty="0"/>
              <a:t>July of 2008</a:t>
            </a:r>
          </a:p>
          <a:p>
            <a:pPr marL="342900" indent="-342900">
              <a:lnSpc>
                <a:spcPct val="150000"/>
              </a:lnSpc>
              <a:buFont typeface="Arial" panose="020B0604020202020204" pitchFamily="34" charset="0"/>
              <a:buChar char="•"/>
            </a:pPr>
            <a:r>
              <a:rPr lang="en-US" sz="2200" dirty="0"/>
              <a:t>It became an </a:t>
            </a:r>
            <a:r>
              <a:rPr lang="en-US" sz="2200" b="1" dirty="0"/>
              <a:t>Apache Incubator </a:t>
            </a:r>
            <a:r>
              <a:rPr lang="en-US" sz="2200" dirty="0"/>
              <a:t>project in </a:t>
            </a:r>
            <a:r>
              <a:rPr lang="en-US" sz="2200" b="1" dirty="0"/>
              <a:t>February of 2009</a:t>
            </a:r>
            <a:r>
              <a:rPr lang="en-US" sz="2200" dirty="0"/>
              <a:t> and It became a full level project a year after that</a:t>
            </a:r>
          </a:p>
        </p:txBody>
      </p:sp>
    </p:spTree>
    <p:extLst>
      <p:ext uri="{BB962C8B-B14F-4D97-AF65-F5344CB8AC3E}">
        <p14:creationId xmlns:p14="http://schemas.microsoft.com/office/powerpoint/2010/main" val="3686043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Cassandra Architecture</a:t>
            </a:r>
          </a:p>
        </p:txBody>
      </p:sp>
      <p:sp>
        <p:nvSpPr>
          <p:cNvPr id="2" name="TextBox 1"/>
          <p:cNvSpPr txBox="1"/>
          <p:nvPr/>
        </p:nvSpPr>
        <p:spPr>
          <a:xfrm>
            <a:off x="2362200" y="1905000"/>
            <a:ext cx="7086600" cy="41549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Built with the understanding that hardware &amp; software failures can happen</a:t>
            </a:r>
          </a:p>
          <a:p>
            <a:pPr marL="342900" indent="-342900">
              <a:lnSpc>
                <a:spcPct val="150000"/>
              </a:lnSpc>
              <a:buFont typeface="Arial" panose="020B0604020202020204" pitchFamily="34" charset="0"/>
              <a:buChar char="•"/>
            </a:pPr>
            <a:r>
              <a:rPr lang="en-US" sz="2200" dirty="0"/>
              <a:t>Peer to Peer Architecture</a:t>
            </a:r>
          </a:p>
          <a:p>
            <a:pPr marL="342900" indent="-342900">
              <a:lnSpc>
                <a:spcPct val="150000"/>
              </a:lnSpc>
              <a:buFont typeface="Arial" panose="020B0604020202020204" pitchFamily="34" charset="0"/>
              <a:buChar char="•"/>
            </a:pPr>
            <a:r>
              <a:rPr lang="en-US" sz="2200" dirty="0"/>
              <a:t>All nodes are the same</a:t>
            </a:r>
          </a:p>
          <a:p>
            <a:pPr marL="342900" indent="-342900">
              <a:lnSpc>
                <a:spcPct val="150000"/>
              </a:lnSpc>
              <a:buFont typeface="Arial" panose="020B0604020202020204" pitchFamily="34" charset="0"/>
              <a:buChar char="•"/>
            </a:pPr>
            <a:r>
              <a:rPr lang="en-US" sz="2200" dirty="0"/>
              <a:t>Read/Write Anywhere</a:t>
            </a:r>
          </a:p>
          <a:p>
            <a:pPr marL="342900" indent="-342900">
              <a:lnSpc>
                <a:spcPct val="150000"/>
              </a:lnSpc>
              <a:buFont typeface="Arial" panose="020B0604020202020204" pitchFamily="34" charset="0"/>
              <a:buChar char="•"/>
            </a:pPr>
            <a:r>
              <a:rPr lang="en-US" sz="2200" dirty="0"/>
              <a:t>Gossip Protocol</a:t>
            </a:r>
          </a:p>
          <a:p>
            <a:pPr marL="342900" indent="-342900">
              <a:lnSpc>
                <a:spcPct val="150000"/>
              </a:lnSpc>
              <a:buFont typeface="Arial" panose="020B0604020202020204" pitchFamily="34" charset="0"/>
              <a:buChar char="•"/>
            </a:pPr>
            <a:r>
              <a:rPr lang="en-US" sz="2200" dirty="0"/>
              <a:t>Commit Log Captures All Activity</a:t>
            </a:r>
          </a:p>
          <a:p>
            <a:pPr marL="342900" indent="-342900">
              <a:lnSpc>
                <a:spcPct val="150000"/>
              </a:lnSpc>
              <a:buFont typeface="Arial" panose="020B0604020202020204" pitchFamily="34" charset="0"/>
              <a:buChar char="•"/>
            </a:pPr>
            <a:r>
              <a:rPr lang="en-US" sz="2200" dirty="0"/>
              <a:t>Well suited for cloud deployments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2955510"/>
            <a:ext cx="3840979" cy="2749043"/>
          </a:xfrm>
          <a:prstGeom prst="rect">
            <a:avLst/>
          </a:prstGeom>
        </p:spPr>
      </p:pic>
    </p:spTree>
    <p:extLst>
      <p:ext uri="{BB962C8B-B14F-4D97-AF65-F5344CB8AC3E}">
        <p14:creationId xmlns:p14="http://schemas.microsoft.com/office/powerpoint/2010/main" val="2834481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Features of Cassandra</a:t>
            </a:r>
          </a:p>
        </p:txBody>
      </p:sp>
      <p:sp>
        <p:nvSpPr>
          <p:cNvPr id="2" name="TextBox 1"/>
          <p:cNvSpPr txBox="1"/>
          <p:nvPr/>
        </p:nvSpPr>
        <p:spPr>
          <a:xfrm>
            <a:off x="2362200" y="2057400"/>
            <a:ext cx="70866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Decentralized</a:t>
            </a:r>
            <a:r>
              <a:rPr lang="en-US" sz="2000" dirty="0"/>
              <a:t> – No master &amp; no single point of failure. Data is distributed across the cluster</a:t>
            </a:r>
          </a:p>
          <a:p>
            <a:pPr marL="342900" indent="-342900">
              <a:lnSpc>
                <a:spcPct val="150000"/>
              </a:lnSpc>
              <a:buFont typeface="Arial" panose="020B0604020202020204" pitchFamily="34" charset="0"/>
              <a:buChar char="•"/>
            </a:pPr>
            <a:r>
              <a:rPr lang="en-US" sz="2000" b="1" dirty="0"/>
              <a:t>Replication</a:t>
            </a:r>
            <a:r>
              <a:rPr lang="en-US" sz="2000" dirty="0"/>
              <a:t> – Tailored for multiple-data center deployment</a:t>
            </a:r>
          </a:p>
          <a:p>
            <a:pPr marL="342900" indent="-342900">
              <a:lnSpc>
                <a:spcPct val="150000"/>
              </a:lnSpc>
              <a:buFont typeface="Arial" panose="020B0604020202020204" pitchFamily="34" charset="0"/>
              <a:buChar char="•"/>
            </a:pPr>
            <a:r>
              <a:rPr lang="en-US" sz="2000" b="1" dirty="0"/>
              <a:t>Scalability </a:t>
            </a:r>
            <a:r>
              <a:rPr lang="en-US" sz="2000" dirty="0"/>
              <a:t>– New machines can easily be added with no downtime or interruption</a:t>
            </a:r>
          </a:p>
          <a:p>
            <a:pPr marL="342900" indent="-342900">
              <a:lnSpc>
                <a:spcPct val="150000"/>
              </a:lnSpc>
              <a:buFont typeface="Arial" panose="020B0604020202020204" pitchFamily="34" charset="0"/>
              <a:buChar char="•"/>
            </a:pPr>
            <a:r>
              <a:rPr lang="en-US" sz="2000" dirty="0"/>
              <a:t> </a:t>
            </a:r>
            <a:r>
              <a:rPr lang="en-US" sz="2000" b="1" dirty="0"/>
              <a:t>Fault Tolerance </a:t>
            </a:r>
            <a:r>
              <a:rPr lang="en-US" sz="2000" dirty="0"/>
              <a:t>– Failed nodes can be replaced with no downtime</a:t>
            </a:r>
          </a:p>
          <a:p>
            <a:pPr marL="342900" indent="-342900">
              <a:lnSpc>
                <a:spcPct val="150000"/>
              </a:lnSpc>
              <a:buFont typeface="Arial" panose="020B0604020202020204" pitchFamily="34" charset="0"/>
              <a:buChar char="•"/>
            </a:pPr>
            <a:r>
              <a:rPr lang="en-US" sz="2000" b="1" dirty="0"/>
              <a:t>Cassandra Query Language (CQL) </a:t>
            </a:r>
            <a:r>
              <a:rPr lang="en-US" sz="2000" dirty="0"/>
              <a:t>– An SQL-like alternative</a:t>
            </a:r>
          </a:p>
        </p:txBody>
      </p:sp>
    </p:spTree>
    <p:extLst>
      <p:ext uri="{BB962C8B-B14F-4D97-AF65-F5344CB8AC3E}">
        <p14:creationId xmlns:p14="http://schemas.microsoft.com/office/powerpoint/2010/main" val="3008326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2200" y="457200"/>
            <a:ext cx="7620000" cy="1066800"/>
          </a:xfrm>
        </p:spPr>
        <p:txBody>
          <a:bodyPr>
            <a:normAutofit/>
          </a:bodyPr>
          <a:lstStyle/>
          <a:p>
            <a:pPr algn="ctr"/>
            <a:r>
              <a:rPr lang="en-US" dirty="0"/>
              <a:t>CQL (Cassandra Query Language)</a:t>
            </a:r>
          </a:p>
        </p:txBody>
      </p:sp>
      <p:sp>
        <p:nvSpPr>
          <p:cNvPr id="2" name="TextBox 1"/>
          <p:cNvSpPr txBox="1"/>
          <p:nvPr/>
        </p:nvSpPr>
        <p:spPr>
          <a:xfrm>
            <a:off x="2362200" y="2057400"/>
            <a:ext cx="7086600"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t>CQL</a:t>
            </a:r>
            <a:r>
              <a:rPr lang="en-US" sz="2400" dirty="0"/>
              <a:t> is very similar to </a:t>
            </a:r>
            <a:r>
              <a:rPr lang="en-US" sz="2400" b="1" dirty="0"/>
              <a:t>SQL </a:t>
            </a:r>
            <a:r>
              <a:rPr lang="en-US" sz="2400" dirty="0"/>
              <a:t>(Structured Query Language) in terms of syntax and commands</a:t>
            </a:r>
          </a:p>
          <a:p>
            <a:pPr marL="342900" indent="-342900">
              <a:lnSpc>
                <a:spcPct val="150000"/>
              </a:lnSpc>
              <a:buFont typeface="Arial" panose="020B0604020202020204" pitchFamily="34" charset="0"/>
              <a:buChar char="•"/>
            </a:pPr>
            <a:r>
              <a:rPr lang="en-US" sz="2400" dirty="0"/>
              <a:t>Statements directly change data and/or change the way data is stored</a:t>
            </a:r>
          </a:p>
          <a:p>
            <a:pPr marL="342900" indent="-342900">
              <a:lnSpc>
                <a:spcPct val="150000"/>
              </a:lnSpc>
              <a:buFont typeface="Arial" panose="020B0604020202020204" pitchFamily="34" charset="0"/>
              <a:buChar char="•"/>
            </a:pPr>
            <a:r>
              <a:rPr lang="en-US" sz="2400" dirty="0"/>
              <a:t>All statements end with a semi-colon</a:t>
            </a:r>
          </a:p>
          <a:p>
            <a:pPr>
              <a:lnSpc>
                <a:spcPct val="150000"/>
              </a:lnSpc>
            </a:pPr>
            <a:endParaRPr lang="en-US" sz="2400" dirty="0"/>
          </a:p>
          <a:p>
            <a:pPr>
              <a:lnSpc>
                <a:spcPct val="150000"/>
              </a:lnSpc>
            </a:pPr>
            <a:r>
              <a:rPr lang="en-US" sz="2400" dirty="0">
                <a:solidFill>
                  <a:schemeClr val="tx2"/>
                </a:solidFill>
              </a:rPr>
              <a:t>SELECT * FROM sampletable;</a:t>
            </a:r>
          </a:p>
        </p:txBody>
      </p:sp>
    </p:spTree>
    <p:extLst>
      <p:ext uri="{BB962C8B-B14F-4D97-AF65-F5344CB8AC3E}">
        <p14:creationId xmlns:p14="http://schemas.microsoft.com/office/powerpoint/2010/main" val="3971468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345" y="1465006"/>
            <a:ext cx="1887794" cy="2035278"/>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5" name="Rectangle 4"/>
          <p:cNvSpPr/>
          <p:nvPr/>
        </p:nvSpPr>
        <p:spPr>
          <a:xfrm>
            <a:off x="5530644" y="1465006"/>
            <a:ext cx="1887794" cy="203527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Reviews</a:t>
            </a:r>
          </a:p>
        </p:txBody>
      </p:sp>
      <p:sp>
        <p:nvSpPr>
          <p:cNvPr id="6" name="TextBox 5"/>
          <p:cNvSpPr txBox="1"/>
          <p:nvPr/>
        </p:nvSpPr>
        <p:spPr>
          <a:xfrm>
            <a:off x="1529345" y="3755923"/>
            <a:ext cx="1603516" cy="369332"/>
          </a:xfrm>
          <a:prstGeom prst="rect">
            <a:avLst/>
          </a:prstGeom>
          <a:noFill/>
        </p:spPr>
        <p:txBody>
          <a:bodyPr wrap="none" rtlCol="0">
            <a:spAutoFit/>
          </a:bodyPr>
          <a:lstStyle/>
          <a:p>
            <a:r>
              <a:rPr lang="en-US" dirty="0"/>
              <a:t>Store as strings</a:t>
            </a:r>
          </a:p>
        </p:txBody>
      </p:sp>
      <p:sp>
        <p:nvSpPr>
          <p:cNvPr id="7" name="TextBox 6"/>
          <p:cNvSpPr txBox="1"/>
          <p:nvPr/>
        </p:nvSpPr>
        <p:spPr>
          <a:xfrm>
            <a:off x="5530644" y="3755923"/>
            <a:ext cx="2063706" cy="369332"/>
          </a:xfrm>
          <a:prstGeom prst="rect">
            <a:avLst/>
          </a:prstGeom>
          <a:noFill/>
        </p:spPr>
        <p:txBody>
          <a:bodyPr wrap="none" rtlCol="0">
            <a:spAutoFit/>
          </a:bodyPr>
          <a:lstStyle/>
          <a:p>
            <a:r>
              <a:rPr lang="en-US" dirty="0"/>
              <a:t>List of last 5 reviews</a:t>
            </a:r>
          </a:p>
        </p:txBody>
      </p:sp>
    </p:spTree>
    <p:extLst>
      <p:ext uri="{BB962C8B-B14F-4D97-AF65-F5344CB8AC3E}">
        <p14:creationId xmlns:p14="http://schemas.microsoft.com/office/powerpoint/2010/main" val="3017650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33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8512</TotalTime>
  <Words>1727</Words>
  <Application>Microsoft Office PowerPoint</Application>
  <PresentationFormat>Widescreen</PresentationFormat>
  <Paragraphs>408</Paragraphs>
  <Slides>52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PowerPoint Presentation</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PowerPoint Presentation</vt:lpstr>
      <vt:lpstr>PowerPoint Presentation</vt:lpstr>
      <vt:lpstr>PowerPoint Presentation</vt:lpstr>
      <vt:lpstr>Eloquera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Cassandra Overview</vt:lpstr>
      <vt:lpstr>Where Did Cassandra Come From?</vt:lpstr>
      <vt:lpstr>Cassandra Architecture</vt:lpstr>
      <vt:lpstr>Features of Cassandra</vt:lpstr>
      <vt:lpstr>CQL (Cassandra Query Language)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105</cp:revision>
  <dcterms:created xsi:type="dcterms:W3CDTF">2015-03-09T19:04:34Z</dcterms:created>
  <dcterms:modified xsi:type="dcterms:W3CDTF">2016-04-02T20:09:13Z</dcterms:modified>
</cp:coreProperties>
</file>