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Helvetica Neue"/>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HelveticaNeue-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italic.fntdata"/><Relationship Id="rId14" Type="http://schemas.openxmlformats.org/officeDocument/2006/relationships/font" Target="fonts/HelveticaNeue-bold.fntdata"/><Relationship Id="rId16"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c3f4e19f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c3f4e19f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-&gt; With the rise of Airbnb, homeowners are faced with multiple options when deciding how to rent their place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Solution: Basing it off of price which one is better -&gt; price per day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6c3f4e19f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c3f4e19f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rental data covers the whole United states, but by inner joining to the airbnb data, all of the irrelevant data (non sf) got dropped. We also cleaned the data by using z scores, getting rid of all the rows that had a z score higher than 3. </a:t>
            </a:r>
            <a:endParaRPr/>
          </a:p>
          <a:p>
            <a:pPr indent="0" lvl="0" marL="0" rtl="0" algn="l">
              <a:spcBef>
                <a:spcPts val="0"/>
              </a:spcBef>
              <a:spcAft>
                <a:spcPts val="0"/>
              </a:spcAft>
              <a:buClr>
                <a:schemeClr val="dk1"/>
              </a:buClr>
              <a:buSzPts val="1100"/>
              <a:buFont typeface="Arial"/>
              <a:buNone/>
            </a:pPr>
            <a:r>
              <a:rPr lang="en">
                <a:solidFill>
                  <a:schemeClr val="dk1"/>
                </a:solidFill>
              </a:rPr>
              <a:t>We dropped outliers from our data.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6c3f4e19f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c3f4e19f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After we ran our linear regression model, we checked the vif of each variable to see if there was any multicollinearity within them. We noticed that bedrooms ,beds, and accommodates had  very similar values of vif around 5 so we decided to remove beds from our features.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6c3f4e19f3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c3f4e19f3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 random forest model </a:t>
            </a:r>
            <a:endParaRPr/>
          </a:p>
          <a:p>
            <a:pPr indent="0" lvl="0" marL="0" rtl="0" algn="l">
              <a:spcBef>
                <a:spcPts val="0"/>
              </a:spcBef>
              <a:spcAft>
                <a:spcPts val="0"/>
              </a:spcAft>
              <a:buNone/>
            </a:pPr>
            <a:r>
              <a:rPr lang="en"/>
              <a:t>Had those results on the test 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Summary for random forest does not work well but this is the output </a:t>
            </a:r>
            <a:endParaRPr/>
          </a:p>
          <a:p>
            <a:pPr indent="0" lvl="0" marL="0" rtl="0" algn="l">
              <a:spcBef>
                <a:spcPts val="0"/>
              </a:spcBef>
              <a:spcAft>
                <a:spcPts val="0"/>
              </a:spcAft>
              <a:buNone/>
            </a:pPr>
            <a:r>
              <a:rPr lang="en"/>
              <a:t>The output is the feature importance provided by the rf model.</a:t>
            </a:r>
            <a:endParaRPr/>
          </a:p>
          <a:p>
            <a:pPr indent="0" lvl="0" marL="0" rtl="0" algn="l">
              <a:spcBef>
                <a:spcPts val="0"/>
              </a:spcBef>
              <a:spcAft>
                <a:spcPts val="0"/>
              </a:spcAft>
              <a:buNone/>
            </a:pPr>
            <a:r>
              <a:rPr lang="en"/>
              <a:t>IncMSE is analogous to accuracy-based importance.</a:t>
            </a:r>
            <a:endParaRPr/>
          </a:p>
          <a:p>
            <a:pPr indent="0" lvl="0" marL="0" rtl="0" algn="l">
              <a:spcBef>
                <a:spcPts val="0"/>
              </a:spcBef>
              <a:spcAft>
                <a:spcPts val="0"/>
              </a:spcAft>
              <a:buNone/>
            </a:pPr>
            <a:r>
              <a:rPr lang="en"/>
              <a:t>IncNodePurity is analogous to Gini-based importance meaning that higher numbers refer to a higher importance.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6c3f4e19f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c3f4e19f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6c3f4e19f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c3f4e19f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500"/>
            <a:ext cx="91548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flipH="1">
            <a:off x="3240497" y="685000"/>
            <a:ext cx="2663000" cy="2663025"/>
          </a:xfrm>
          <a:prstGeom prst="rect">
            <a:avLst/>
          </a:prstGeom>
          <a:noFill/>
          <a:ln>
            <a:noFill/>
          </a:ln>
        </p:spPr>
      </p:pic>
      <p:sp>
        <p:nvSpPr>
          <p:cNvPr id="56" name="Google Shape;56;p13"/>
          <p:cNvSpPr txBox="1"/>
          <p:nvPr/>
        </p:nvSpPr>
        <p:spPr>
          <a:xfrm>
            <a:off x="2401650" y="3348025"/>
            <a:ext cx="4340700" cy="40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Helvetica Neue"/>
                <a:ea typeface="Helvetica Neue"/>
                <a:cs typeface="Helvetica Neue"/>
                <a:sym typeface="Helvetica Neue"/>
              </a:rPr>
              <a:t>Rent or Airbnb? </a:t>
            </a:r>
            <a:endParaRPr sz="3600">
              <a:solidFill>
                <a:srgbClr val="FFFFFF"/>
              </a:solidFill>
              <a:latin typeface="Helvetica Neue"/>
              <a:ea typeface="Helvetica Neue"/>
              <a:cs typeface="Helvetica Neue"/>
              <a:sym typeface="Helvetica Neue"/>
            </a:endParaRPr>
          </a:p>
          <a:p>
            <a:pPr indent="0" lvl="0" marL="0" rtl="0" algn="ctr">
              <a:spcBef>
                <a:spcPts val="0"/>
              </a:spcBef>
              <a:spcAft>
                <a:spcPts val="0"/>
              </a:spcAft>
              <a:buNone/>
            </a:pPr>
            <a:r>
              <a:t/>
            </a:r>
            <a:endParaRPr i="1" sz="1800">
              <a:solidFill>
                <a:srgbClr val="FFFFFF"/>
              </a:solidFill>
              <a:latin typeface="Helvetica Neue"/>
              <a:ea typeface="Helvetica Neue"/>
              <a:cs typeface="Helvetica Neue"/>
              <a:sym typeface="Helvetica Neue"/>
            </a:endParaRPr>
          </a:p>
        </p:txBody>
      </p:sp>
      <p:sp>
        <p:nvSpPr>
          <p:cNvPr id="57" name="Google Shape;57;p13"/>
          <p:cNvSpPr txBox="1"/>
          <p:nvPr/>
        </p:nvSpPr>
        <p:spPr>
          <a:xfrm>
            <a:off x="6742350" y="3927525"/>
            <a:ext cx="2422200" cy="116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1200">
              <a:solidFill>
                <a:srgbClr val="FFFFFF"/>
              </a:solidFill>
              <a:latin typeface="Helvetica Neue"/>
              <a:ea typeface="Helvetica Neue"/>
              <a:cs typeface="Helvetica Neue"/>
              <a:sym typeface="Helvetica Neue"/>
            </a:endParaRPr>
          </a:p>
          <a:p>
            <a:pPr indent="0" lvl="0" marL="0" rtl="0" algn="r">
              <a:spcBef>
                <a:spcPts val="0"/>
              </a:spcBef>
              <a:spcAft>
                <a:spcPts val="0"/>
              </a:spcAft>
              <a:buClr>
                <a:schemeClr val="dk1"/>
              </a:buClr>
              <a:buSzPts val="1100"/>
              <a:buFont typeface="Arial"/>
              <a:buNone/>
            </a:pPr>
            <a:r>
              <a:rPr lang="en" sz="1200">
                <a:solidFill>
                  <a:srgbClr val="FFFFFF"/>
                </a:solidFill>
                <a:latin typeface="Helvetica Neue"/>
                <a:ea typeface="Helvetica Neue"/>
                <a:cs typeface="Helvetica Neue"/>
                <a:sym typeface="Helvetica Neue"/>
              </a:rPr>
              <a:t>Terry Kim</a:t>
            </a:r>
            <a:endParaRPr sz="1200">
              <a:solidFill>
                <a:srgbClr val="FFFFFF"/>
              </a:solidFill>
              <a:latin typeface="Helvetica Neue"/>
              <a:ea typeface="Helvetica Neue"/>
              <a:cs typeface="Helvetica Neue"/>
              <a:sym typeface="Helvetica Neue"/>
            </a:endParaRPr>
          </a:p>
          <a:p>
            <a:pPr indent="0" lvl="0" marL="0" rtl="0" algn="r">
              <a:spcBef>
                <a:spcPts val="0"/>
              </a:spcBef>
              <a:spcAft>
                <a:spcPts val="0"/>
              </a:spcAft>
              <a:buNone/>
            </a:pPr>
            <a:r>
              <a:rPr lang="en" sz="1200">
                <a:solidFill>
                  <a:srgbClr val="FFFFFF"/>
                </a:solidFill>
                <a:latin typeface="Helvetica Neue"/>
                <a:ea typeface="Helvetica Neue"/>
                <a:cs typeface="Helvetica Neue"/>
                <a:sym typeface="Helvetica Neue"/>
              </a:rPr>
              <a:t>Brian Yang</a:t>
            </a:r>
            <a:endParaRPr sz="1200">
              <a:solidFill>
                <a:srgbClr val="FFFFFF"/>
              </a:solidFill>
              <a:latin typeface="Helvetica Neue"/>
              <a:ea typeface="Helvetica Neue"/>
              <a:cs typeface="Helvetica Neue"/>
              <a:sym typeface="Helvetica Neue"/>
            </a:endParaRPr>
          </a:p>
          <a:p>
            <a:pPr indent="0" lvl="0" marL="0" rtl="0" algn="r">
              <a:spcBef>
                <a:spcPts val="0"/>
              </a:spcBef>
              <a:spcAft>
                <a:spcPts val="0"/>
              </a:spcAft>
              <a:buClr>
                <a:schemeClr val="dk1"/>
              </a:buClr>
              <a:buSzPts val="1100"/>
              <a:buFont typeface="Arial"/>
              <a:buNone/>
            </a:pPr>
            <a:r>
              <a:rPr lang="en" sz="1200">
                <a:solidFill>
                  <a:srgbClr val="FFFFFF"/>
                </a:solidFill>
                <a:latin typeface="Helvetica Neue"/>
                <a:ea typeface="Helvetica Neue"/>
                <a:cs typeface="Helvetica Neue"/>
                <a:sym typeface="Helvetica Neue"/>
              </a:rPr>
              <a:t>Abhi Nathan</a:t>
            </a:r>
            <a:endParaRPr sz="1200">
              <a:solidFill>
                <a:srgbClr val="FFFFFF"/>
              </a:solidFill>
              <a:latin typeface="Helvetica Neue"/>
              <a:ea typeface="Helvetica Neue"/>
              <a:cs typeface="Helvetica Neue"/>
              <a:sym typeface="Helvetica Neue"/>
            </a:endParaRPr>
          </a:p>
          <a:p>
            <a:pPr indent="0" lvl="0" marL="0" rtl="0" algn="r">
              <a:spcBef>
                <a:spcPts val="0"/>
              </a:spcBef>
              <a:spcAft>
                <a:spcPts val="0"/>
              </a:spcAft>
              <a:buClr>
                <a:schemeClr val="dk1"/>
              </a:buClr>
              <a:buSzPts val="1100"/>
              <a:buFont typeface="Arial"/>
              <a:buNone/>
            </a:pPr>
            <a:r>
              <a:rPr lang="en" sz="1200">
                <a:solidFill>
                  <a:srgbClr val="FFFFFF"/>
                </a:solidFill>
                <a:latin typeface="Helvetica Neue"/>
                <a:ea typeface="Helvetica Neue"/>
                <a:cs typeface="Helvetica Neue"/>
                <a:sym typeface="Helvetica Neue"/>
              </a:rPr>
              <a:t>David Jeong</a:t>
            </a:r>
            <a:endParaRPr sz="1200">
              <a:solidFill>
                <a:srgbClr val="FFFFFF"/>
              </a:solidFill>
              <a:latin typeface="Helvetica Neue"/>
              <a:ea typeface="Helvetica Neue"/>
              <a:cs typeface="Helvetica Neue"/>
              <a:sym typeface="Helvetica Neue"/>
            </a:endParaRPr>
          </a:p>
          <a:p>
            <a:pPr indent="0" lvl="0" marL="0" rtl="0" algn="r">
              <a:spcBef>
                <a:spcPts val="0"/>
              </a:spcBef>
              <a:spcAft>
                <a:spcPts val="0"/>
              </a:spcAft>
              <a:buClr>
                <a:schemeClr val="dk1"/>
              </a:buClr>
              <a:buSzPts val="1100"/>
              <a:buFont typeface="Arial"/>
              <a:buNone/>
            </a:pPr>
            <a:r>
              <a:rPr lang="en" sz="1200">
                <a:solidFill>
                  <a:srgbClr val="FFFFFF"/>
                </a:solidFill>
                <a:latin typeface="Helvetica Neue"/>
                <a:ea typeface="Helvetica Neue"/>
                <a:cs typeface="Helvetica Neue"/>
                <a:sym typeface="Helvetica Neue"/>
              </a:rPr>
              <a:t>Aishwarya Bhupatiraju</a:t>
            </a:r>
            <a:endParaRPr sz="1200">
              <a:solidFill>
                <a:srgbClr val="FFFFFF"/>
              </a:solidFill>
              <a:latin typeface="Helvetica Neue"/>
              <a:ea typeface="Helvetica Neue"/>
              <a:cs typeface="Helvetica Neue"/>
              <a:sym typeface="Helvetica Neue"/>
            </a:endParaRPr>
          </a:p>
          <a:p>
            <a:pPr indent="0" lvl="0" marL="0" rtl="0" algn="r">
              <a:spcBef>
                <a:spcPts val="0"/>
              </a:spcBef>
              <a:spcAft>
                <a:spcPts val="0"/>
              </a:spcAft>
              <a:buNone/>
            </a:pPr>
            <a:r>
              <a:t/>
            </a:r>
            <a:endParaRPr>
              <a:solidFill>
                <a:srgbClr val="FFFFF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125" y="4431475"/>
            <a:ext cx="9144000" cy="71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 name="Google Shape;63;p14"/>
          <p:cNvPicPr preferRelativeResize="0"/>
          <p:nvPr/>
        </p:nvPicPr>
        <p:blipFill>
          <a:blip r:embed="rId3">
            <a:alphaModFix/>
          </a:blip>
          <a:stretch>
            <a:fillRect/>
          </a:stretch>
        </p:blipFill>
        <p:spPr>
          <a:xfrm>
            <a:off x="4396025" y="4524325"/>
            <a:ext cx="351701" cy="351701"/>
          </a:xfrm>
          <a:prstGeom prst="rect">
            <a:avLst/>
          </a:prstGeom>
          <a:noFill/>
          <a:ln>
            <a:noFill/>
          </a:ln>
        </p:spPr>
      </p:pic>
      <p:pic>
        <p:nvPicPr>
          <p:cNvPr id="64" name="Google Shape;64;p14"/>
          <p:cNvPicPr preferRelativeResize="0"/>
          <p:nvPr/>
        </p:nvPicPr>
        <p:blipFill>
          <a:blip r:embed="rId3">
            <a:alphaModFix/>
          </a:blip>
          <a:stretch>
            <a:fillRect/>
          </a:stretch>
        </p:blipFill>
        <p:spPr>
          <a:xfrm>
            <a:off x="2516388" y="4524325"/>
            <a:ext cx="351701" cy="351701"/>
          </a:xfrm>
          <a:prstGeom prst="rect">
            <a:avLst/>
          </a:prstGeom>
          <a:noFill/>
          <a:ln>
            <a:noFill/>
          </a:ln>
        </p:spPr>
      </p:pic>
      <p:pic>
        <p:nvPicPr>
          <p:cNvPr id="65" name="Google Shape;65;p14"/>
          <p:cNvPicPr preferRelativeResize="0"/>
          <p:nvPr/>
        </p:nvPicPr>
        <p:blipFill>
          <a:blip r:embed="rId3">
            <a:alphaModFix/>
          </a:blip>
          <a:stretch>
            <a:fillRect/>
          </a:stretch>
        </p:blipFill>
        <p:spPr>
          <a:xfrm>
            <a:off x="6275650" y="4524325"/>
            <a:ext cx="351701" cy="351701"/>
          </a:xfrm>
          <a:prstGeom prst="rect">
            <a:avLst/>
          </a:prstGeom>
          <a:noFill/>
          <a:ln>
            <a:noFill/>
          </a:ln>
        </p:spPr>
      </p:pic>
      <p:pic>
        <p:nvPicPr>
          <p:cNvPr id="66" name="Google Shape;66;p14"/>
          <p:cNvPicPr preferRelativeResize="0"/>
          <p:nvPr/>
        </p:nvPicPr>
        <p:blipFill>
          <a:blip r:embed="rId3">
            <a:alphaModFix/>
          </a:blip>
          <a:stretch>
            <a:fillRect/>
          </a:stretch>
        </p:blipFill>
        <p:spPr>
          <a:xfrm>
            <a:off x="8155275" y="4524325"/>
            <a:ext cx="351701" cy="351701"/>
          </a:xfrm>
          <a:prstGeom prst="rect">
            <a:avLst/>
          </a:prstGeom>
          <a:noFill/>
          <a:ln>
            <a:noFill/>
          </a:ln>
        </p:spPr>
      </p:pic>
      <p:sp>
        <p:nvSpPr>
          <p:cNvPr id="67" name="Google Shape;67;p14"/>
          <p:cNvSpPr txBox="1"/>
          <p:nvPr/>
        </p:nvSpPr>
        <p:spPr>
          <a:xfrm>
            <a:off x="419150"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latin typeface="Helvetica Neue"/>
                <a:ea typeface="Helvetica Neue"/>
                <a:cs typeface="Helvetica Neue"/>
                <a:sym typeface="Helvetica Neue"/>
              </a:rPr>
              <a:t>MOTIVATION</a:t>
            </a:r>
            <a:endParaRPr b="1" sz="700">
              <a:latin typeface="Helvetica Neue"/>
              <a:ea typeface="Helvetica Neue"/>
              <a:cs typeface="Helvetica Neue"/>
              <a:sym typeface="Helvetica Neue"/>
            </a:endParaRPr>
          </a:p>
        </p:txBody>
      </p:sp>
      <p:sp>
        <p:nvSpPr>
          <p:cNvPr id="68" name="Google Shape;68;p14"/>
          <p:cNvSpPr txBox="1"/>
          <p:nvPr/>
        </p:nvSpPr>
        <p:spPr>
          <a:xfrm>
            <a:off x="2298775"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DATA</a:t>
            </a:r>
            <a:endParaRPr sz="700">
              <a:latin typeface="Helvetica Neue"/>
              <a:ea typeface="Helvetica Neue"/>
              <a:cs typeface="Helvetica Neue"/>
              <a:sym typeface="Helvetica Neue"/>
            </a:endParaRPr>
          </a:p>
        </p:txBody>
      </p:sp>
      <p:sp>
        <p:nvSpPr>
          <p:cNvPr id="69" name="Google Shape;69;p14"/>
          <p:cNvSpPr txBox="1"/>
          <p:nvPr/>
        </p:nvSpPr>
        <p:spPr>
          <a:xfrm>
            <a:off x="4178425"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ANALYSIS</a:t>
            </a:r>
            <a:endParaRPr sz="700">
              <a:latin typeface="Helvetica Neue"/>
              <a:ea typeface="Helvetica Neue"/>
              <a:cs typeface="Helvetica Neue"/>
              <a:sym typeface="Helvetica Neue"/>
            </a:endParaRPr>
          </a:p>
        </p:txBody>
      </p:sp>
      <p:sp>
        <p:nvSpPr>
          <p:cNvPr id="70" name="Google Shape;70;p14"/>
          <p:cNvSpPr txBox="1"/>
          <p:nvPr/>
        </p:nvSpPr>
        <p:spPr>
          <a:xfrm>
            <a:off x="6058050"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IMPACT</a:t>
            </a:r>
            <a:endParaRPr sz="700">
              <a:latin typeface="Helvetica Neue"/>
              <a:ea typeface="Helvetica Neue"/>
              <a:cs typeface="Helvetica Neue"/>
              <a:sym typeface="Helvetica Neue"/>
            </a:endParaRPr>
          </a:p>
        </p:txBody>
      </p:sp>
      <p:sp>
        <p:nvSpPr>
          <p:cNvPr id="71" name="Google Shape;71;p14"/>
          <p:cNvSpPr txBox="1"/>
          <p:nvPr/>
        </p:nvSpPr>
        <p:spPr>
          <a:xfrm>
            <a:off x="7937675"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NEXT STEPS</a:t>
            </a:r>
            <a:endParaRPr sz="700">
              <a:latin typeface="Helvetica Neue"/>
              <a:ea typeface="Helvetica Neue"/>
              <a:cs typeface="Helvetica Neue"/>
              <a:sym typeface="Helvetica Neue"/>
            </a:endParaRPr>
          </a:p>
        </p:txBody>
      </p:sp>
      <p:pic>
        <p:nvPicPr>
          <p:cNvPr id="72" name="Google Shape;72;p14"/>
          <p:cNvPicPr preferRelativeResize="0"/>
          <p:nvPr/>
        </p:nvPicPr>
        <p:blipFill>
          <a:blip r:embed="rId4">
            <a:alphaModFix/>
          </a:blip>
          <a:stretch>
            <a:fillRect/>
          </a:stretch>
        </p:blipFill>
        <p:spPr>
          <a:xfrm>
            <a:off x="640950" y="4526438"/>
            <a:ext cx="347473" cy="347473"/>
          </a:xfrm>
          <a:prstGeom prst="rect">
            <a:avLst/>
          </a:prstGeom>
          <a:noFill/>
          <a:ln>
            <a:noFill/>
          </a:ln>
        </p:spPr>
      </p:pic>
      <p:sp>
        <p:nvSpPr>
          <p:cNvPr id="73" name="Google Shape;73;p14"/>
          <p:cNvSpPr txBox="1"/>
          <p:nvPr>
            <p:ph type="title"/>
          </p:nvPr>
        </p:nvSpPr>
        <p:spPr>
          <a:xfrm>
            <a:off x="-12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MOTIVATION</a:t>
            </a:r>
            <a:endParaRPr b="1">
              <a:latin typeface="Helvetica Neue"/>
              <a:ea typeface="Helvetica Neue"/>
              <a:cs typeface="Helvetica Neue"/>
              <a:sym typeface="Helvetica Neue"/>
            </a:endParaRPr>
          </a:p>
          <a:p>
            <a:pPr indent="0" lvl="0" marL="0" rtl="0" algn="l">
              <a:spcBef>
                <a:spcPts val="0"/>
              </a:spcBef>
              <a:spcAft>
                <a:spcPts val="0"/>
              </a:spcAft>
              <a:buNone/>
            </a:pPr>
            <a:r>
              <a:rPr i="1" lang="en" sz="1400">
                <a:latin typeface="Helvetica Neue"/>
                <a:ea typeface="Helvetica Neue"/>
                <a:cs typeface="Helvetica Neue"/>
                <a:sym typeface="Helvetica Neue"/>
              </a:rPr>
              <a:t>The Problem</a:t>
            </a:r>
            <a:endParaRPr i="1" sz="1400">
              <a:latin typeface="Helvetica Neue"/>
              <a:ea typeface="Helvetica Neue"/>
              <a:cs typeface="Helvetica Neue"/>
              <a:sym typeface="Helvetica Neue"/>
            </a:endParaRPr>
          </a:p>
        </p:txBody>
      </p:sp>
      <p:sp>
        <p:nvSpPr>
          <p:cNvPr id="74" name="Google Shape;74;p14"/>
          <p:cNvSpPr txBox="1"/>
          <p:nvPr/>
        </p:nvSpPr>
        <p:spPr>
          <a:xfrm>
            <a:off x="-125" y="947200"/>
            <a:ext cx="9144000" cy="34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t>Goal: To provide homeowners the information they need to make smarter financial decisions about renting out their house. </a:t>
            </a:r>
            <a:endParaRPr sz="1300"/>
          </a:p>
        </p:txBody>
      </p:sp>
      <p:pic>
        <p:nvPicPr>
          <p:cNvPr id="75" name="Google Shape;75;p14"/>
          <p:cNvPicPr preferRelativeResize="0"/>
          <p:nvPr/>
        </p:nvPicPr>
        <p:blipFill>
          <a:blip r:embed="rId5">
            <a:alphaModFix/>
          </a:blip>
          <a:stretch>
            <a:fillRect/>
          </a:stretch>
        </p:blipFill>
        <p:spPr>
          <a:xfrm>
            <a:off x="1326950" y="1533050"/>
            <a:ext cx="2030925" cy="2030925"/>
          </a:xfrm>
          <a:prstGeom prst="rect">
            <a:avLst/>
          </a:prstGeom>
          <a:noFill/>
          <a:ln>
            <a:noFill/>
          </a:ln>
        </p:spPr>
      </p:pic>
      <p:pic>
        <p:nvPicPr>
          <p:cNvPr id="76" name="Google Shape;76;p14"/>
          <p:cNvPicPr preferRelativeResize="0"/>
          <p:nvPr/>
        </p:nvPicPr>
        <p:blipFill>
          <a:blip r:embed="rId6">
            <a:alphaModFix/>
          </a:blip>
          <a:stretch>
            <a:fillRect/>
          </a:stretch>
        </p:blipFill>
        <p:spPr>
          <a:xfrm>
            <a:off x="5575600" y="1556763"/>
            <a:ext cx="2029969" cy="2029967"/>
          </a:xfrm>
          <a:prstGeom prst="rect">
            <a:avLst/>
          </a:prstGeom>
          <a:noFill/>
          <a:ln>
            <a:noFill/>
          </a:ln>
        </p:spPr>
      </p:pic>
      <p:sp>
        <p:nvSpPr>
          <p:cNvPr id="77" name="Google Shape;77;p14"/>
          <p:cNvSpPr txBox="1"/>
          <p:nvPr/>
        </p:nvSpPr>
        <p:spPr>
          <a:xfrm>
            <a:off x="3706525" y="2472359"/>
            <a:ext cx="1107300" cy="4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Helvetica Neue"/>
                <a:ea typeface="Helvetica Neue"/>
                <a:cs typeface="Helvetica Neue"/>
                <a:sym typeface="Helvetica Neue"/>
              </a:rPr>
              <a:t>VS.</a:t>
            </a:r>
            <a:endParaRPr b="1" sz="1800">
              <a:latin typeface="Helvetica Neue"/>
              <a:ea typeface="Helvetica Neue"/>
              <a:cs typeface="Helvetica Neue"/>
              <a:sym typeface="Helvetica Neue"/>
            </a:endParaRPr>
          </a:p>
        </p:txBody>
      </p:sp>
      <p:sp>
        <p:nvSpPr>
          <p:cNvPr id="78" name="Google Shape;78;p14"/>
          <p:cNvSpPr txBox="1"/>
          <p:nvPr/>
        </p:nvSpPr>
        <p:spPr>
          <a:xfrm>
            <a:off x="1392275" y="3724825"/>
            <a:ext cx="6213300" cy="38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Helvetica Neue"/>
                <a:ea typeface="Helvetica Neue"/>
                <a:cs typeface="Helvetica Neue"/>
                <a:sym typeface="Helvetica Neue"/>
              </a:rPr>
              <a:t>Should homeowners use Airbnb or more traditional rental methods? </a:t>
            </a:r>
            <a:endParaRPr i="1">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p:nvPr/>
        </p:nvSpPr>
        <p:spPr>
          <a:xfrm>
            <a:off x="-125" y="4431475"/>
            <a:ext cx="9144000" cy="71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 name="Google Shape;84;p15"/>
          <p:cNvPicPr preferRelativeResize="0"/>
          <p:nvPr/>
        </p:nvPicPr>
        <p:blipFill>
          <a:blip r:embed="rId3">
            <a:alphaModFix/>
          </a:blip>
          <a:stretch>
            <a:fillRect/>
          </a:stretch>
        </p:blipFill>
        <p:spPr>
          <a:xfrm>
            <a:off x="4396025" y="4524325"/>
            <a:ext cx="351701" cy="351701"/>
          </a:xfrm>
          <a:prstGeom prst="rect">
            <a:avLst/>
          </a:prstGeom>
          <a:noFill/>
          <a:ln>
            <a:noFill/>
          </a:ln>
        </p:spPr>
      </p:pic>
      <p:pic>
        <p:nvPicPr>
          <p:cNvPr id="85" name="Google Shape;85;p15"/>
          <p:cNvPicPr preferRelativeResize="0"/>
          <p:nvPr/>
        </p:nvPicPr>
        <p:blipFill>
          <a:blip r:embed="rId3">
            <a:alphaModFix/>
          </a:blip>
          <a:stretch>
            <a:fillRect/>
          </a:stretch>
        </p:blipFill>
        <p:spPr>
          <a:xfrm>
            <a:off x="636713" y="4524325"/>
            <a:ext cx="351701" cy="351701"/>
          </a:xfrm>
          <a:prstGeom prst="rect">
            <a:avLst/>
          </a:prstGeom>
          <a:noFill/>
          <a:ln>
            <a:noFill/>
          </a:ln>
        </p:spPr>
      </p:pic>
      <p:pic>
        <p:nvPicPr>
          <p:cNvPr id="86" name="Google Shape;86;p15"/>
          <p:cNvPicPr preferRelativeResize="0"/>
          <p:nvPr/>
        </p:nvPicPr>
        <p:blipFill>
          <a:blip r:embed="rId3">
            <a:alphaModFix/>
          </a:blip>
          <a:stretch>
            <a:fillRect/>
          </a:stretch>
        </p:blipFill>
        <p:spPr>
          <a:xfrm>
            <a:off x="6275650" y="4524325"/>
            <a:ext cx="351701" cy="351701"/>
          </a:xfrm>
          <a:prstGeom prst="rect">
            <a:avLst/>
          </a:prstGeom>
          <a:noFill/>
          <a:ln>
            <a:noFill/>
          </a:ln>
        </p:spPr>
      </p:pic>
      <p:pic>
        <p:nvPicPr>
          <p:cNvPr id="87" name="Google Shape;87;p15"/>
          <p:cNvPicPr preferRelativeResize="0"/>
          <p:nvPr/>
        </p:nvPicPr>
        <p:blipFill>
          <a:blip r:embed="rId3">
            <a:alphaModFix/>
          </a:blip>
          <a:stretch>
            <a:fillRect/>
          </a:stretch>
        </p:blipFill>
        <p:spPr>
          <a:xfrm>
            <a:off x="8155275" y="4524325"/>
            <a:ext cx="351701" cy="351701"/>
          </a:xfrm>
          <a:prstGeom prst="rect">
            <a:avLst/>
          </a:prstGeom>
          <a:noFill/>
          <a:ln>
            <a:noFill/>
          </a:ln>
        </p:spPr>
      </p:pic>
      <p:sp>
        <p:nvSpPr>
          <p:cNvPr id="88" name="Google Shape;88;p15"/>
          <p:cNvSpPr txBox="1"/>
          <p:nvPr/>
        </p:nvSpPr>
        <p:spPr>
          <a:xfrm>
            <a:off x="419150"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MOTIVATION</a:t>
            </a:r>
            <a:endParaRPr sz="700">
              <a:latin typeface="Helvetica Neue"/>
              <a:ea typeface="Helvetica Neue"/>
              <a:cs typeface="Helvetica Neue"/>
              <a:sym typeface="Helvetica Neue"/>
            </a:endParaRPr>
          </a:p>
        </p:txBody>
      </p:sp>
      <p:sp>
        <p:nvSpPr>
          <p:cNvPr id="89" name="Google Shape;89;p15"/>
          <p:cNvSpPr txBox="1"/>
          <p:nvPr/>
        </p:nvSpPr>
        <p:spPr>
          <a:xfrm>
            <a:off x="2298775"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latin typeface="Helvetica Neue"/>
                <a:ea typeface="Helvetica Neue"/>
                <a:cs typeface="Helvetica Neue"/>
                <a:sym typeface="Helvetica Neue"/>
              </a:rPr>
              <a:t>DATA</a:t>
            </a:r>
            <a:endParaRPr b="1" sz="700">
              <a:latin typeface="Helvetica Neue"/>
              <a:ea typeface="Helvetica Neue"/>
              <a:cs typeface="Helvetica Neue"/>
              <a:sym typeface="Helvetica Neue"/>
            </a:endParaRPr>
          </a:p>
        </p:txBody>
      </p:sp>
      <p:sp>
        <p:nvSpPr>
          <p:cNvPr id="90" name="Google Shape;90;p15"/>
          <p:cNvSpPr txBox="1"/>
          <p:nvPr/>
        </p:nvSpPr>
        <p:spPr>
          <a:xfrm>
            <a:off x="4178425"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ANALYSIS</a:t>
            </a:r>
            <a:endParaRPr sz="700">
              <a:latin typeface="Helvetica Neue"/>
              <a:ea typeface="Helvetica Neue"/>
              <a:cs typeface="Helvetica Neue"/>
              <a:sym typeface="Helvetica Neue"/>
            </a:endParaRPr>
          </a:p>
        </p:txBody>
      </p:sp>
      <p:sp>
        <p:nvSpPr>
          <p:cNvPr id="91" name="Google Shape;91;p15"/>
          <p:cNvSpPr txBox="1"/>
          <p:nvPr/>
        </p:nvSpPr>
        <p:spPr>
          <a:xfrm>
            <a:off x="6058050"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IMPACT</a:t>
            </a:r>
            <a:endParaRPr sz="700">
              <a:latin typeface="Helvetica Neue"/>
              <a:ea typeface="Helvetica Neue"/>
              <a:cs typeface="Helvetica Neue"/>
              <a:sym typeface="Helvetica Neue"/>
            </a:endParaRPr>
          </a:p>
        </p:txBody>
      </p:sp>
      <p:sp>
        <p:nvSpPr>
          <p:cNvPr id="92" name="Google Shape;92;p15"/>
          <p:cNvSpPr txBox="1"/>
          <p:nvPr/>
        </p:nvSpPr>
        <p:spPr>
          <a:xfrm>
            <a:off x="7937675"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NEXT STEPS</a:t>
            </a:r>
            <a:endParaRPr sz="700">
              <a:latin typeface="Helvetica Neue"/>
              <a:ea typeface="Helvetica Neue"/>
              <a:cs typeface="Helvetica Neue"/>
              <a:sym typeface="Helvetica Neue"/>
            </a:endParaRPr>
          </a:p>
        </p:txBody>
      </p:sp>
      <p:pic>
        <p:nvPicPr>
          <p:cNvPr id="93" name="Google Shape;93;p15"/>
          <p:cNvPicPr preferRelativeResize="0"/>
          <p:nvPr/>
        </p:nvPicPr>
        <p:blipFill>
          <a:blip r:embed="rId4">
            <a:alphaModFix/>
          </a:blip>
          <a:stretch>
            <a:fillRect/>
          </a:stretch>
        </p:blipFill>
        <p:spPr>
          <a:xfrm>
            <a:off x="2518500" y="4526438"/>
            <a:ext cx="347473" cy="347473"/>
          </a:xfrm>
          <a:prstGeom prst="rect">
            <a:avLst/>
          </a:prstGeom>
          <a:noFill/>
          <a:ln>
            <a:noFill/>
          </a:ln>
        </p:spPr>
      </p:pic>
      <p:sp>
        <p:nvSpPr>
          <p:cNvPr id="94" name="Google Shape;94;p15"/>
          <p:cNvSpPr txBox="1"/>
          <p:nvPr/>
        </p:nvSpPr>
        <p:spPr>
          <a:xfrm>
            <a:off x="0" y="0"/>
            <a:ext cx="9144000" cy="7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1"/>
                </a:solidFill>
                <a:latin typeface="Helvetica Neue"/>
                <a:ea typeface="Helvetica Neue"/>
                <a:cs typeface="Helvetica Neue"/>
                <a:sym typeface="Helvetica Neue"/>
              </a:rPr>
              <a:t>DATA</a:t>
            </a:r>
            <a:endParaRPr b="1" sz="28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i="1" lang="en">
                <a:solidFill>
                  <a:schemeClr val="dk1"/>
                </a:solidFill>
                <a:latin typeface="Helvetica Neue"/>
                <a:ea typeface="Helvetica Neue"/>
                <a:cs typeface="Helvetica Neue"/>
                <a:sym typeface="Helvetica Neue"/>
              </a:rPr>
              <a:t>Collection and Process</a:t>
            </a:r>
            <a:endParaRPr i="1">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i="1">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b="1" sz="2800">
              <a:solidFill>
                <a:schemeClr val="dk1"/>
              </a:solidFill>
              <a:latin typeface="Helvetica Neue"/>
              <a:ea typeface="Helvetica Neue"/>
              <a:cs typeface="Helvetica Neue"/>
              <a:sym typeface="Helvetica Neue"/>
            </a:endParaRPr>
          </a:p>
        </p:txBody>
      </p:sp>
      <p:grpSp>
        <p:nvGrpSpPr>
          <p:cNvPr id="95" name="Google Shape;95;p15"/>
          <p:cNvGrpSpPr/>
          <p:nvPr/>
        </p:nvGrpSpPr>
        <p:grpSpPr>
          <a:xfrm>
            <a:off x="222725" y="1017450"/>
            <a:ext cx="4173300" cy="388500"/>
            <a:chOff x="222725" y="1017450"/>
            <a:chExt cx="4173300" cy="388500"/>
          </a:xfrm>
        </p:grpSpPr>
        <p:sp>
          <p:nvSpPr>
            <p:cNvPr id="96" name="Google Shape;96;p15"/>
            <p:cNvSpPr/>
            <p:nvPr/>
          </p:nvSpPr>
          <p:spPr>
            <a:xfrm>
              <a:off x="222725" y="1017450"/>
              <a:ext cx="4173300" cy="38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txBox="1"/>
            <p:nvPr/>
          </p:nvSpPr>
          <p:spPr>
            <a:xfrm>
              <a:off x="914225" y="1017450"/>
              <a:ext cx="2790300" cy="38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Helvetica Neue"/>
                  <a:ea typeface="Helvetica Neue"/>
                  <a:cs typeface="Helvetica Neue"/>
                  <a:sym typeface="Helvetica Neue"/>
                </a:rPr>
                <a:t>Airbnb Data</a:t>
              </a:r>
              <a:endParaRPr b="1">
                <a:latin typeface="Helvetica Neue"/>
                <a:ea typeface="Helvetica Neue"/>
                <a:cs typeface="Helvetica Neue"/>
                <a:sym typeface="Helvetica Neue"/>
              </a:endParaRPr>
            </a:p>
          </p:txBody>
        </p:sp>
      </p:grpSp>
      <p:grpSp>
        <p:nvGrpSpPr>
          <p:cNvPr id="98" name="Google Shape;98;p15"/>
          <p:cNvGrpSpPr/>
          <p:nvPr/>
        </p:nvGrpSpPr>
        <p:grpSpPr>
          <a:xfrm>
            <a:off x="4747725" y="1017450"/>
            <a:ext cx="4173300" cy="388500"/>
            <a:chOff x="222725" y="1017450"/>
            <a:chExt cx="4173300" cy="388500"/>
          </a:xfrm>
        </p:grpSpPr>
        <p:sp>
          <p:nvSpPr>
            <p:cNvPr id="99" name="Google Shape;99;p15"/>
            <p:cNvSpPr/>
            <p:nvPr/>
          </p:nvSpPr>
          <p:spPr>
            <a:xfrm>
              <a:off x="222725" y="1017450"/>
              <a:ext cx="4173300" cy="38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txBox="1"/>
            <p:nvPr/>
          </p:nvSpPr>
          <p:spPr>
            <a:xfrm>
              <a:off x="914225" y="1017450"/>
              <a:ext cx="2790300" cy="38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Helvetica Neue"/>
                  <a:ea typeface="Helvetica Neue"/>
                  <a:cs typeface="Helvetica Neue"/>
                  <a:sym typeface="Helvetica Neue"/>
                </a:rPr>
                <a:t>Rental</a:t>
              </a:r>
              <a:r>
                <a:rPr b="1" lang="en">
                  <a:latin typeface="Helvetica Neue"/>
                  <a:ea typeface="Helvetica Neue"/>
                  <a:cs typeface="Helvetica Neue"/>
                  <a:sym typeface="Helvetica Neue"/>
                </a:rPr>
                <a:t> Data</a:t>
              </a:r>
              <a:endParaRPr b="1">
                <a:latin typeface="Helvetica Neue"/>
                <a:ea typeface="Helvetica Neue"/>
                <a:cs typeface="Helvetica Neue"/>
                <a:sym typeface="Helvetica Neue"/>
              </a:endParaRPr>
            </a:p>
          </p:txBody>
        </p:sp>
      </p:grpSp>
      <p:sp>
        <p:nvSpPr>
          <p:cNvPr id="101" name="Google Shape;101;p15"/>
          <p:cNvSpPr txBox="1"/>
          <p:nvPr/>
        </p:nvSpPr>
        <p:spPr>
          <a:xfrm>
            <a:off x="246975" y="1599950"/>
            <a:ext cx="4173300" cy="971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Helvetica Neue"/>
              <a:buChar char="●"/>
            </a:pPr>
            <a:r>
              <a:rPr i="1" lang="en" sz="1200">
                <a:latin typeface="Helvetica Neue"/>
                <a:ea typeface="Helvetica Neue"/>
                <a:cs typeface="Helvetica Neue"/>
                <a:sym typeface="Helvetica Neue"/>
              </a:rPr>
              <a:t>Geography</a:t>
            </a:r>
            <a:r>
              <a:rPr lang="en" sz="1200">
                <a:latin typeface="Helvetica Neue"/>
                <a:ea typeface="Helvetica Neue"/>
                <a:cs typeface="Helvetica Neue"/>
                <a:sym typeface="Helvetica Neue"/>
              </a:rPr>
              <a:t>: San Francisco</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i="1" lang="en" sz="1200">
                <a:latin typeface="Helvetica Neue"/>
                <a:ea typeface="Helvetica Neue"/>
                <a:cs typeface="Helvetica Neue"/>
                <a:sym typeface="Helvetica Neue"/>
              </a:rPr>
              <a:t>Source</a:t>
            </a:r>
            <a:r>
              <a:rPr lang="en" sz="1200">
                <a:latin typeface="Helvetica Neue"/>
                <a:ea typeface="Helvetica Neue"/>
                <a:cs typeface="Helvetica Neue"/>
                <a:sym typeface="Helvetica Neue"/>
              </a:rPr>
              <a:t>: “Inside Airbnb Adding Data to the Debate” </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i="1" lang="en" sz="1200">
                <a:latin typeface="Helvetica Neue"/>
                <a:ea typeface="Helvetica Neue"/>
                <a:cs typeface="Helvetica Neue"/>
                <a:sym typeface="Helvetica Neue"/>
              </a:rPr>
              <a:t>Description</a:t>
            </a:r>
            <a:r>
              <a:rPr lang="en" sz="1200">
                <a:latin typeface="Helvetica Neue"/>
                <a:ea typeface="Helvetica Neue"/>
                <a:cs typeface="Helvetica Neue"/>
                <a:sym typeface="Helvetica Neue"/>
              </a:rPr>
              <a:t>: Contains all possible details about the establishment and the host.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2" name="Google Shape;102;p15"/>
          <p:cNvSpPr txBox="1"/>
          <p:nvPr/>
        </p:nvSpPr>
        <p:spPr>
          <a:xfrm>
            <a:off x="4747725" y="1517925"/>
            <a:ext cx="4173300" cy="1335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Helvetica Neue"/>
              <a:buChar char="●"/>
            </a:pPr>
            <a:r>
              <a:rPr i="1" lang="en" sz="1200">
                <a:solidFill>
                  <a:schemeClr val="dk1"/>
                </a:solidFill>
                <a:latin typeface="Helvetica Neue"/>
                <a:ea typeface="Helvetica Neue"/>
                <a:cs typeface="Helvetica Neue"/>
                <a:sym typeface="Helvetica Neue"/>
              </a:rPr>
              <a:t>Geography</a:t>
            </a:r>
            <a:r>
              <a:rPr lang="en" sz="1200">
                <a:solidFill>
                  <a:schemeClr val="dk1"/>
                </a:solidFill>
                <a:latin typeface="Helvetica Neue"/>
                <a:ea typeface="Helvetica Neue"/>
                <a:cs typeface="Helvetica Neue"/>
                <a:sym typeface="Helvetica Neue"/>
              </a:rPr>
              <a:t>: US</a:t>
            </a:r>
            <a:endParaRPr sz="1200">
              <a:solidFill>
                <a:schemeClr val="dk1"/>
              </a:solidFill>
              <a:latin typeface="Helvetica Neue"/>
              <a:ea typeface="Helvetica Neue"/>
              <a:cs typeface="Helvetica Neue"/>
              <a:sym typeface="Helvetica Neue"/>
            </a:endParaRPr>
          </a:p>
          <a:p>
            <a:pPr indent="-304800" lvl="0" marL="457200" rtl="0" algn="l">
              <a:spcBef>
                <a:spcPts val="0"/>
              </a:spcBef>
              <a:spcAft>
                <a:spcPts val="0"/>
              </a:spcAft>
              <a:buClr>
                <a:schemeClr val="dk1"/>
              </a:buClr>
              <a:buSzPts val="1200"/>
              <a:buFont typeface="Helvetica Neue"/>
              <a:buChar char="●"/>
            </a:pPr>
            <a:r>
              <a:rPr i="1" lang="en" sz="1200">
                <a:solidFill>
                  <a:schemeClr val="dk1"/>
                </a:solidFill>
                <a:latin typeface="Helvetica Neue"/>
                <a:ea typeface="Helvetica Neue"/>
                <a:cs typeface="Helvetica Neue"/>
                <a:sym typeface="Helvetica Neue"/>
              </a:rPr>
              <a:t>Source</a:t>
            </a:r>
            <a:r>
              <a:rPr lang="en" sz="1200">
                <a:solidFill>
                  <a:schemeClr val="dk1"/>
                </a:solidFill>
                <a:latin typeface="Helvetica Neue"/>
                <a:ea typeface="Helvetica Neue"/>
                <a:cs typeface="Helvetica Neue"/>
                <a:sym typeface="Helvetica Neue"/>
              </a:rPr>
              <a:t>: Rental Listing Data from Zillow </a:t>
            </a:r>
            <a:endParaRPr sz="1200">
              <a:solidFill>
                <a:schemeClr val="dk1"/>
              </a:solidFill>
              <a:latin typeface="Helvetica Neue"/>
              <a:ea typeface="Helvetica Neue"/>
              <a:cs typeface="Helvetica Neue"/>
              <a:sym typeface="Helvetica Neue"/>
            </a:endParaRPr>
          </a:p>
          <a:p>
            <a:pPr indent="-304800" lvl="0" marL="457200" rtl="0" algn="l">
              <a:spcBef>
                <a:spcPts val="0"/>
              </a:spcBef>
              <a:spcAft>
                <a:spcPts val="0"/>
              </a:spcAft>
              <a:buClr>
                <a:schemeClr val="dk1"/>
              </a:buClr>
              <a:buSzPts val="1200"/>
              <a:buFont typeface="Helvetica Neue"/>
              <a:buChar char="●"/>
            </a:pPr>
            <a:r>
              <a:rPr i="1" lang="en" sz="1200">
                <a:solidFill>
                  <a:schemeClr val="dk1"/>
                </a:solidFill>
                <a:latin typeface="Helvetica Neue"/>
                <a:ea typeface="Helvetica Neue"/>
                <a:cs typeface="Helvetica Neue"/>
                <a:sym typeface="Helvetica Neue"/>
              </a:rPr>
              <a:t>Description</a:t>
            </a:r>
            <a:r>
              <a:rPr lang="en" sz="1200">
                <a:solidFill>
                  <a:schemeClr val="dk1"/>
                </a:solidFill>
                <a:latin typeface="Helvetica Neue"/>
                <a:ea typeface="Helvetica Neue"/>
                <a:cs typeface="Helvetica Neue"/>
                <a:sym typeface="Helvetica Neue"/>
              </a:rPr>
              <a:t>: Combined median rental listing data for studio apartments, one bedrooms, two bedrooms, three bedrooms, four bedrooms, and five bedrooms. </a:t>
            </a:r>
            <a:endParaRPr sz="1200">
              <a:solidFill>
                <a:schemeClr val="dk1"/>
              </a:solidFill>
              <a:latin typeface="Helvetica Neue"/>
              <a:ea typeface="Helvetica Neue"/>
              <a:cs typeface="Helvetica Neue"/>
              <a:sym typeface="Helvetica Neue"/>
            </a:endParaRPr>
          </a:p>
          <a:p>
            <a:pPr indent="0" lvl="0" marL="457200" rtl="0" algn="l">
              <a:spcBef>
                <a:spcPts val="0"/>
              </a:spcBef>
              <a:spcAft>
                <a:spcPts val="0"/>
              </a:spcAft>
              <a:buNone/>
            </a:pPr>
            <a:r>
              <a:t/>
            </a:r>
            <a:endParaRPr sz="12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chemeClr val="dk1"/>
              </a:solidFill>
              <a:latin typeface="Helvetica Neue"/>
              <a:ea typeface="Helvetica Neue"/>
              <a:cs typeface="Helvetica Neue"/>
              <a:sym typeface="Helvetica Neue"/>
            </a:endParaRPr>
          </a:p>
        </p:txBody>
      </p:sp>
      <p:grpSp>
        <p:nvGrpSpPr>
          <p:cNvPr id="103" name="Google Shape;103;p15"/>
          <p:cNvGrpSpPr/>
          <p:nvPr/>
        </p:nvGrpSpPr>
        <p:grpSpPr>
          <a:xfrm>
            <a:off x="222725" y="3013975"/>
            <a:ext cx="8698319" cy="388500"/>
            <a:chOff x="133955" y="1017450"/>
            <a:chExt cx="4350900" cy="388500"/>
          </a:xfrm>
        </p:grpSpPr>
        <p:sp>
          <p:nvSpPr>
            <p:cNvPr id="104" name="Google Shape;104;p15"/>
            <p:cNvSpPr/>
            <p:nvPr/>
          </p:nvSpPr>
          <p:spPr>
            <a:xfrm>
              <a:off x="133955" y="1017450"/>
              <a:ext cx="4350900" cy="38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txBox="1"/>
            <p:nvPr/>
          </p:nvSpPr>
          <p:spPr>
            <a:xfrm>
              <a:off x="914225" y="1017450"/>
              <a:ext cx="2790300" cy="38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Helvetica Neue"/>
                  <a:ea typeface="Helvetica Neue"/>
                  <a:cs typeface="Helvetica Neue"/>
                  <a:sym typeface="Helvetica Neue"/>
                </a:rPr>
                <a:t>Merged</a:t>
              </a:r>
              <a:r>
                <a:rPr b="1" lang="en">
                  <a:latin typeface="Helvetica Neue"/>
                  <a:ea typeface="Helvetica Neue"/>
                  <a:cs typeface="Helvetica Neue"/>
                  <a:sym typeface="Helvetica Neue"/>
                </a:rPr>
                <a:t> Data</a:t>
              </a:r>
              <a:endParaRPr b="1">
                <a:latin typeface="Helvetica Neue"/>
                <a:ea typeface="Helvetica Neue"/>
                <a:cs typeface="Helvetica Neue"/>
                <a:sym typeface="Helvetica Neue"/>
              </a:endParaRPr>
            </a:p>
          </p:txBody>
        </p:sp>
      </p:grpSp>
      <p:sp>
        <p:nvSpPr>
          <p:cNvPr id="106" name="Google Shape;106;p15"/>
          <p:cNvSpPr txBox="1"/>
          <p:nvPr/>
        </p:nvSpPr>
        <p:spPr>
          <a:xfrm>
            <a:off x="400250" y="3596475"/>
            <a:ext cx="8343300" cy="262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Helvetica Neue"/>
                <a:ea typeface="Helvetica Neue"/>
                <a:cs typeface="Helvetica Neue"/>
                <a:sym typeface="Helvetica Neue"/>
              </a:rPr>
              <a:t>We s</a:t>
            </a:r>
            <a:r>
              <a:rPr lang="en" sz="1200">
                <a:latin typeface="Helvetica Neue"/>
                <a:ea typeface="Helvetica Neue"/>
                <a:cs typeface="Helvetica Neue"/>
                <a:sym typeface="Helvetica Neue"/>
              </a:rPr>
              <a:t>elected specific features for the model after determining which columns were significant. </a:t>
            </a:r>
            <a:endParaRPr sz="1200">
              <a:latin typeface="Helvetica Neue"/>
              <a:ea typeface="Helvetica Neue"/>
              <a:cs typeface="Helvetica Neue"/>
              <a:sym typeface="Helvetica Neue"/>
            </a:endParaRPr>
          </a:p>
          <a:p>
            <a:pPr indent="0" lvl="0" marL="0" rtl="0" algn="l">
              <a:spcBef>
                <a:spcPts val="0"/>
              </a:spcBef>
              <a:spcAft>
                <a:spcPts val="0"/>
              </a:spcAft>
              <a:buNone/>
            </a:pPr>
            <a:r>
              <a:t/>
            </a:r>
            <a:endParaRPr sz="1200">
              <a:latin typeface="Helvetica Neue"/>
              <a:ea typeface="Helvetica Neue"/>
              <a:cs typeface="Helvetica Neue"/>
              <a:sym typeface="Helvetica Neue"/>
            </a:endParaRPr>
          </a:p>
          <a:p>
            <a:pPr indent="0" lvl="0" marL="0" rtl="0" algn="l">
              <a:spcBef>
                <a:spcPts val="0"/>
              </a:spcBef>
              <a:spcAft>
                <a:spcPts val="0"/>
              </a:spcAft>
              <a:buNone/>
            </a:pPr>
            <a:r>
              <a:t/>
            </a:r>
            <a:endParaRPr sz="1200">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p:nvPr/>
        </p:nvSpPr>
        <p:spPr>
          <a:xfrm>
            <a:off x="-125" y="4431475"/>
            <a:ext cx="9144000" cy="71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16"/>
          <p:cNvPicPr preferRelativeResize="0"/>
          <p:nvPr/>
        </p:nvPicPr>
        <p:blipFill>
          <a:blip r:embed="rId3">
            <a:alphaModFix/>
          </a:blip>
          <a:stretch>
            <a:fillRect/>
          </a:stretch>
        </p:blipFill>
        <p:spPr>
          <a:xfrm>
            <a:off x="2516388" y="4524325"/>
            <a:ext cx="351701" cy="351701"/>
          </a:xfrm>
          <a:prstGeom prst="rect">
            <a:avLst/>
          </a:prstGeom>
          <a:noFill/>
          <a:ln>
            <a:noFill/>
          </a:ln>
        </p:spPr>
      </p:pic>
      <p:pic>
        <p:nvPicPr>
          <p:cNvPr id="113" name="Google Shape;113;p16"/>
          <p:cNvPicPr preferRelativeResize="0"/>
          <p:nvPr/>
        </p:nvPicPr>
        <p:blipFill>
          <a:blip r:embed="rId3">
            <a:alphaModFix/>
          </a:blip>
          <a:stretch>
            <a:fillRect/>
          </a:stretch>
        </p:blipFill>
        <p:spPr>
          <a:xfrm>
            <a:off x="636713" y="4524325"/>
            <a:ext cx="351701" cy="351701"/>
          </a:xfrm>
          <a:prstGeom prst="rect">
            <a:avLst/>
          </a:prstGeom>
          <a:noFill/>
          <a:ln>
            <a:noFill/>
          </a:ln>
        </p:spPr>
      </p:pic>
      <p:pic>
        <p:nvPicPr>
          <p:cNvPr id="114" name="Google Shape;114;p16"/>
          <p:cNvPicPr preferRelativeResize="0"/>
          <p:nvPr/>
        </p:nvPicPr>
        <p:blipFill>
          <a:blip r:embed="rId3">
            <a:alphaModFix/>
          </a:blip>
          <a:stretch>
            <a:fillRect/>
          </a:stretch>
        </p:blipFill>
        <p:spPr>
          <a:xfrm>
            <a:off x="6275650" y="4524325"/>
            <a:ext cx="351701" cy="351701"/>
          </a:xfrm>
          <a:prstGeom prst="rect">
            <a:avLst/>
          </a:prstGeom>
          <a:noFill/>
          <a:ln>
            <a:noFill/>
          </a:ln>
        </p:spPr>
      </p:pic>
      <p:pic>
        <p:nvPicPr>
          <p:cNvPr id="115" name="Google Shape;115;p16"/>
          <p:cNvPicPr preferRelativeResize="0"/>
          <p:nvPr/>
        </p:nvPicPr>
        <p:blipFill>
          <a:blip r:embed="rId3">
            <a:alphaModFix/>
          </a:blip>
          <a:stretch>
            <a:fillRect/>
          </a:stretch>
        </p:blipFill>
        <p:spPr>
          <a:xfrm>
            <a:off x="8155275" y="4524325"/>
            <a:ext cx="351701" cy="351701"/>
          </a:xfrm>
          <a:prstGeom prst="rect">
            <a:avLst/>
          </a:prstGeom>
          <a:noFill/>
          <a:ln>
            <a:noFill/>
          </a:ln>
        </p:spPr>
      </p:pic>
      <p:sp>
        <p:nvSpPr>
          <p:cNvPr id="116" name="Google Shape;116;p16"/>
          <p:cNvSpPr txBox="1"/>
          <p:nvPr/>
        </p:nvSpPr>
        <p:spPr>
          <a:xfrm>
            <a:off x="419150"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MOTIVATION</a:t>
            </a:r>
            <a:endParaRPr sz="700">
              <a:latin typeface="Helvetica Neue"/>
              <a:ea typeface="Helvetica Neue"/>
              <a:cs typeface="Helvetica Neue"/>
              <a:sym typeface="Helvetica Neue"/>
            </a:endParaRPr>
          </a:p>
        </p:txBody>
      </p:sp>
      <p:sp>
        <p:nvSpPr>
          <p:cNvPr id="117" name="Google Shape;117;p16"/>
          <p:cNvSpPr txBox="1"/>
          <p:nvPr/>
        </p:nvSpPr>
        <p:spPr>
          <a:xfrm>
            <a:off x="2298775"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DATA</a:t>
            </a:r>
            <a:endParaRPr sz="700">
              <a:latin typeface="Helvetica Neue"/>
              <a:ea typeface="Helvetica Neue"/>
              <a:cs typeface="Helvetica Neue"/>
              <a:sym typeface="Helvetica Neue"/>
            </a:endParaRPr>
          </a:p>
        </p:txBody>
      </p:sp>
      <p:sp>
        <p:nvSpPr>
          <p:cNvPr id="118" name="Google Shape;118;p16"/>
          <p:cNvSpPr txBox="1"/>
          <p:nvPr/>
        </p:nvSpPr>
        <p:spPr>
          <a:xfrm>
            <a:off x="4178425"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latin typeface="Helvetica Neue"/>
                <a:ea typeface="Helvetica Neue"/>
                <a:cs typeface="Helvetica Neue"/>
                <a:sym typeface="Helvetica Neue"/>
              </a:rPr>
              <a:t>ANALYSIS</a:t>
            </a:r>
            <a:endParaRPr b="1" sz="700">
              <a:latin typeface="Helvetica Neue"/>
              <a:ea typeface="Helvetica Neue"/>
              <a:cs typeface="Helvetica Neue"/>
              <a:sym typeface="Helvetica Neue"/>
            </a:endParaRPr>
          </a:p>
        </p:txBody>
      </p:sp>
      <p:sp>
        <p:nvSpPr>
          <p:cNvPr id="119" name="Google Shape;119;p16"/>
          <p:cNvSpPr txBox="1"/>
          <p:nvPr/>
        </p:nvSpPr>
        <p:spPr>
          <a:xfrm>
            <a:off x="6058050"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IMPACT</a:t>
            </a:r>
            <a:endParaRPr sz="700">
              <a:latin typeface="Helvetica Neue"/>
              <a:ea typeface="Helvetica Neue"/>
              <a:cs typeface="Helvetica Neue"/>
              <a:sym typeface="Helvetica Neue"/>
            </a:endParaRPr>
          </a:p>
        </p:txBody>
      </p:sp>
      <p:sp>
        <p:nvSpPr>
          <p:cNvPr id="120" name="Google Shape;120;p16"/>
          <p:cNvSpPr txBox="1"/>
          <p:nvPr/>
        </p:nvSpPr>
        <p:spPr>
          <a:xfrm>
            <a:off x="7937675"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NEXT STEPS</a:t>
            </a:r>
            <a:endParaRPr sz="700">
              <a:latin typeface="Helvetica Neue"/>
              <a:ea typeface="Helvetica Neue"/>
              <a:cs typeface="Helvetica Neue"/>
              <a:sym typeface="Helvetica Neue"/>
            </a:endParaRPr>
          </a:p>
        </p:txBody>
      </p:sp>
      <p:pic>
        <p:nvPicPr>
          <p:cNvPr id="121" name="Google Shape;121;p16"/>
          <p:cNvPicPr preferRelativeResize="0"/>
          <p:nvPr/>
        </p:nvPicPr>
        <p:blipFill>
          <a:blip r:embed="rId4">
            <a:alphaModFix/>
          </a:blip>
          <a:stretch>
            <a:fillRect/>
          </a:stretch>
        </p:blipFill>
        <p:spPr>
          <a:xfrm>
            <a:off x="4398125" y="4526438"/>
            <a:ext cx="347473" cy="347473"/>
          </a:xfrm>
          <a:prstGeom prst="rect">
            <a:avLst/>
          </a:prstGeom>
          <a:noFill/>
          <a:ln>
            <a:noFill/>
          </a:ln>
        </p:spPr>
      </p:pic>
      <p:sp>
        <p:nvSpPr>
          <p:cNvPr id="122" name="Google Shape;122;p16"/>
          <p:cNvSpPr txBox="1"/>
          <p:nvPr/>
        </p:nvSpPr>
        <p:spPr>
          <a:xfrm>
            <a:off x="0" y="0"/>
            <a:ext cx="9144000" cy="7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1"/>
                </a:solidFill>
                <a:latin typeface="Helvetica Neue"/>
                <a:ea typeface="Helvetica Neue"/>
                <a:cs typeface="Helvetica Neue"/>
                <a:sym typeface="Helvetica Neue"/>
              </a:rPr>
              <a:t>ANALYTICS MODEL #1 </a:t>
            </a:r>
            <a:endParaRPr b="1" sz="28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i="1" lang="en">
                <a:solidFill>
                  <a:schemeClr val="dk1"/>
                </a:solidFill>
                <a:latin typeface="Helvetica Neue"/>
                <a:ea typeface="Helvetica Neue"/>
                <a:cs typeface="Helvetica Neue"/>
                <a:sym typeface="Helvetica Neue"/>
              </a:rPr>
              <a:t>Linear Regression Model</a:t>
            </a:r>
            <a:endParaRPr b="1" sz="2800">
              <a:solidFill>
                <a:schemeClr val="dk1"/>
              </a:solidFill>
              <a:latin typeface="Helvetica Neue"/>
              <a:ea typeface="Helvetica Neue"/>
              <a:cs typeface="Helvetica Neue"/>
              <a:sym typeface="Helvetica Neue"/>
            </a:endParaRPr>
          </a:p>
        </p:txBody>
      </p:sp>
      <p:grpSp>
        <p:nvGrpSpPr>
          <p:cNvPr id="123" name="Google Shape;123;p16"/>
          <p:cNvGrpSpPr/>
          <p:nvPr/>
        </p:nvGrpSpPr>
        <p:grpSpPr>
          <a:xfrm>
            <a:off x="5406655" y="848500"/>
            <a:ext cx="3231386" cy="388500"/>
            <a:chOff x="594296" y="1017450"/>
            <a:chExt cx="4173300" cy="388500"/>
          </a:xfrm>
        </p:grpSpPr>
        <p:sp>
          <p:nvSpPr>
            <p:cNvPr id="124" name="Google Shape;124;p16"/>
            <p:cNvSpPr/>
            <p:nvPr/>
          </p:nvSpPr>
          <p:spPr>
            <a:xfrm>
              <a:off x="594296" y="1017450"/>
              <a:ext cx="4173300" cy="38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txBox="1"/>
            <p:nvPr/>
          </p:nvSpPr>
          <p:spPr>
            <a:xfrm>
              <a:off x="1285796" y="1017450"/>
              <a:ext cx="2790300" cy="38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Helvetica Neue"/>
                  <a:ea typeface="Helvetica Neue"/>
                  <a:cs typeface="Helvetica Neue"/>
                  <a:sym typeface="Helvetica Neue"/>
                </a:rPr>
                <a:t>Summary Statistics</a:t>
              </a:r>
              <a:endParaRPr b="1">
                <a:latin typeface="Helvetica Neue"/>
                <a:ea typeface="Helvetica Neue"/>
                <a:cs typeface="Helvetica Neue"/>
                <a:sym typeface="Helvetica Neue"/>
              </a:endParaRPr>
            </a:p>
          </p:txBody>
        </p:sp>
      </p:grpSp>
      <p:grpSp>
        <p:nvGrpSpPr>
          <p:cNvPr id="126" name="Google Shape;126;p16"/>
          <p:cNvGrpSpPr/>
          <p:nvPr/>
        </p:nvGrpSpPr>
        <p:grpSpPr>
          <a:xfrm>
            <a:off x="597193" y="856375"/>
            <a:ext cx="2824489" cy="388500"/>
            <a:chOff x="222725" y="1017450"/>
            <a:chExt cx="4173300" cy="388500"/>
          </a:xfrm>
        </p:grpSpPr>
        <p:sp>
          <p:nvSpPr>
            <p:cNvPr id="127" name="Google Shape;127;p16"/>
            <p:cNvSpPr/>
            <p:nvPr/>
          </p:nvSpPr>
          <p:spPr>
            <a:xfrm>
              <a:off x="222725" y="1017450"/>
              <a:ext cx="4173300" cy="38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txBox="1"/>
            <p:nvPr/>
          </p:nvSpPr>
          <p:spPr>
            <a:xfrm>
              <a:off x="914225" y="1017450"/>
              <a:ext cx="2790300" cy="38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Helvetica Neue"/>
                  <a:ea typeface="Helvetica Neue"/>
                  <a:cs typeface="Helvetica Neue"/>
                  <a:sym typeface="Helvetica Neue"/>
                </a:rPr>
                <a:t>Key Metrics</a:t>
              </a:r>
              <a:endParaRPr b="1">
                <a:latin typeface="Helvetica Neue"/>
                <a:ea typeface="Helvetica Neue"/>
                <a:cs typeface="Helvetica Neue"/>
                <a:sym typeface="Helvetica Neue"/>
              </a:endParaRPr>
            </a:p>
          </p:txBody>
        </p:sp>
      </p:grpSp>
      <p:grpSp>
        <p:nvGrpSpPr>
          <p:cNvPr id="129" name="Google Shape;129;p16"/>
          <p:cNvGrpSpPr/>
          <p:nvPr/>
        </p:nvGrpSpPr>
        <p:grpSpPr>
          <a:xfrm>
            <a:off x="825672" y="1373309"/>
            <a:ext cx="2191878" cy="388500"/>
            <a:chOff x="368472" y="1373309"/>
            <a:chExt cx="2191878" cy="388500"/>
          </a:xfrm>
        </p:grpSpPr>
        <p:pic>
          <p:nvPicPr>
            <p:cNvPr id="130" name="Google Shape;130;p16"/>
            <p:cNvPicPr preferRelativeResize="0"/>
            <p:nvPr/>
          </p:nvPicPr>
          <p:blipFill>
            <a:blip r:embed="rId5">
              <a:alphaModFix/>
            </a:blip>
            <a:stretch>
              <a:fillRect/>
            </a:stretch>
          </p:blipFill>
          <p:spPr>
            <a:xfrm>
              <a:off x="368472" y="1373309"/>
              <a:ext cx="388500" cy="388500"/>
            </a:xfrm>
            <a:prstGeom prst="rect">
              <a:avLst/>
            </a:prstGeom>
            <a:noFill/>
            <a:ln>
              <a:noFill/>
            </a:ln>
          </p:spPr>
        </p:pic>
        <p:sp>
          <p:nvSpPr>
            <p:cNvPr id="131" name="Google Shape;131;p16"/>
            <p:cNvSpPr txBox="1"/>
            <p:nvPr/>
          </p:nvSpPr>
          <p:spPr>
            <a:xfrm>
              <a:off x="875850" y="1389050"/>
              <a:ext cx="16845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OSR</a:t>
              </a:r>
              <a:r>
                <a:rPr baseline="30000" lang="en">
                  <a:latin typeface="Helvetica Neue"/>
                  <a:ea typeface="Helvetica Neue"/>
                  <a:cs typeface="Helvetica Neue"/>
                  <a:sym typeface="Helvetica Neue"/>
                </a:rPr>
                <a:t>2 </a:t>
              </a:r>
              <a:r>
                <a:rPr lang="en">
                  <a:latin typeface="Helvetica Neue"/>
                  <a:ea typeface="Helvetica Neue"/>
                  <a:cs typeface="Helvetica Neue"/>
                  <a:sym typeface="Helvetica Neue"/>
                </a:rPr>
                <a:t>= 0.6388653</a:t>
              </a:r>
              <a:endParaRPr>
                <a:latin typeface="Helvetica Neue"/>
                <a:ea typeface="Helvetica Neue"/>
                <a:cs typeface="Helvetica Neue"/>
                <a:sym typeface="Helvetica Neue"/>
              </a:endParaRPr>
            </a:p>
          </p:txBody>
        </p:sp>
      </p:grpSp>
      <p:grpSp>
        <p:nvGrpSpPr>
          <p:cNvPr id="132" name="Google Shape;132;p16"/>
          <p:cNvGrpSpPr/>
          <p:nvPr/>
        </p:nvGrpSpPr>
        <p:grpSpPr>
          <a:xfrm>
            <a:off x="825672" y="1853547"/>
            <a:ext cx="2554878" cy="388500"/>
            <a:chOff x="368472" y="1373309"/>
            <a:chExt cx="2554878" cy="388500"/>
          </a:xfrm>
        </p:grpSpPr>
        <p:pic>
          <p:nvPicPr>
            <p:cNvPr id="133" name="Google Shape;133;p16"/>
            <p:cNvPicPr preferRelativeResize="0"/>
            <p:nvPr/>
          </p:nvPicPr>
          <p:blipFill>
            <a:blip r:embed="rId5">
              <a:alphaModFix/>
            </a:blip>
            <a:stretch>
              <a:fillRect/>
            </a:stretch>
          </p:blipFill>
          <p:spPr>
            <a:xfrm>
              <a:off x="368472" y="1373309"/>
              <a:ext cx="388500" cy="388500"/>
            </a:xfrm>
            <a:prstGeom prst="rect">
              <a:avLst/>
            </a:prstGeom>
            <a:noFill/>
            <a:ln>
              <a:noFill/>
            </a:ln>
          </p:spPr>
        </p:pic>
        <p:sp>
          <p:nvSpPr>
            <p:cNvPr id="134" name="Google Shape;134;p16"/>
            <p:cNvSpPr txBox="1"/>
            <p:nvPr/>
          </p:nvSpPr>
          <p:spPr>
            <a:xfrm>
              <a:off x="875850" y="1389063"/>
              <a:ext cx="20475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RMSE</a:t>
              </a:r>
              <a:r>
                <a:rPr baseline="30000" lang="en">
                  <a:latin typeface="Helvetica Neue"/>
                  <a:ea typeface="Helvetica Neue"/>
                  <a:cs typeface="Helvetica Neue"/>
                  <a:sym typeface="Helvetica Neue"/>
                </a:rPr>
                <a:t> </a:t>
              </a:r>
              <a:r>
                <a:rPr lang="en">
                  <a:latin typeface="Helvetica Neue"/>
                  <a:ea typeface="Helvetica Neue"/>
                  <a:cs typeface="Helvetica Neue"/>
                  <a:sym typeface="Helvetica Neue"/>
                </a:rPr>
                <a:t>= 120.1169</a:t>
              </a:r>
              <a:endParaRPr>
                <a:latin typeface="Helvetica Neue"/>
                <a:ea typeface="Helvetica Neue"/>
                <a:cs typeface="Helvetica Neue"/>
                <a:sym typeface="Helvetica Neue"/>
              </a:endParaRPr>
            </a:p>
          </p:txBody>
        </p:sp>
      </p:grpSp>
      <p:grpSp>
        <p:nvGrpSpPr>
          <p:cNvPr id="135" name="Google Shape;135;p16"/>
          <p:cNvGrpSpPr/>
          <p:nvPr/>
        </p:nvGrpSpPr>
        <p:grpSpPr>
          <a:xfrm>
            <a:off x="825672" y="2333797"/>
            <a:ext cx="2554878" cy="388500"/>
            <a:chOff x="368472" y="1373309"/>
            <a:chExt cx="2554878" cy="388500"/>
          </a:xfrm>
        </p:grpSpPr>
        <p:pic>
          <p:nvPicPr>
            <p:cNvPr id="136" name="Google Shape;136;p16"/>
            <p:cNvPicPr preferRelativeResize="0"/>
            <p:nvPr/>
          </p:nvPicPr>
          <p:blipFill>
            <a:blip r:embed="rId5">
              <a:alphaModFix/>
            </a:blip>
            <a:stretch>
              <a:fillRect/>
            </a:stretch>
          </p:blipFill>
          <p:spPr>
            <a:xfrm>
              <a:off x="368472" y="1373309"/>
              <a:ext cx="388500" cy="388500"/>
            </a:xfrm>
            <a:prstGeom prst="rect">
              <a:avLst/>
            </a:prstGeom>
            <a:noFill/>
            <a:ln>
              <a:noFill/>
            </a:ln>
          </p:spPr>
        </p:pic>
        <p:sp>
          <p:nvSpPr>
            <p:cNvPr id="137" name="Google Shape;137;p16"/>
            <p:cNvSpPr txBox="1"/>
            <p:nvPr/>
          </p:nvSpPr>
          <p:spPr>
            <a:xfrm>
              <a:off x="875850" y="1389063"/>
              <a:ext cx="20475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MAE</a:t>
              </a:r>
              <a:r>
                <a:rPr baseline="30000" lang="en">
                  <a:latin typeface="Helvetica Neue"/>
                  <a:ea typeface="Helvetica Neue"/>
                  <a:cs typeface="Helvetica Neue"/>
                  <a:sym typeface="Helvetica Neue"/>
                </a:rPr>
                <a:t> </a:t>
              </a:r>
              <a:r>
                <a:rPr lang="en">
                  <a:latin typeface="Helvetica Neue"/>
                  <a:ea typeface="Helvetica Neue"/>
                  <a:cs typeface="Helvetica Neue"/>
                  <a:sym typeface="Helvetica Neue"/>
                </a:rPr>
                <a:t>= 74.02877</a:t>
              </a:r>
              <a:endParaRPr>
                <a:latin typeface="Helvetica Neue"/>
                <a:ea typeface="Helvetica Neue"/>
                <a:cs typeface="Helvetica Neue"/>
                <a:sym typeface="Helvetica Neue"/>
              </a:endParaRPr>
            </a:p>
          </p:txBody>
        </p:sp>
      </p:grpSp>
      <p:pic>
        <p:nvPicPr>
          <p:cNvPr id="138" name="Google Shape;138;p16"/>
          <p:cNvPicPr preferRelativeResize="0"/>
          <p:nvPr/>
        </p:nvPicPr>
        <p:blipFill>
          <a:blip r:embed="rId6">
            <a:alphaModFix/>
          </a:blip>
          <a:stretch>
            <a:fillRect/>
          </a:stretch>
        </p:blipFill>
        <p:spPr>
          <a:xfrm>
            <a:off x="5395550" y="1287800"/>
            <a:ext cx="3268925" cy="3009950"/>
          </a:xfrm>
          <a:prstGeom prst="rect">
            <a:avLst/>
          </a:prstGeom>
          <a:noFill/>
          <a:ln>
            <a:noFill/>
          </a:ln>
        </p:spPr>
      </p:pic>
      <p:pic>
        <p:nvPicPr>
          <p:cNvPr id="139" name="Google Shape;139;p16"/>
          <p:cNvPicPr preferRelativeResize="0"/>
          <p:nvPr/>
        </p:nvPicPr>
        <p:blipFill>
          <a:blip r:embed="rId7">
            <a:alphaModFix/>
          </a:blip>
          <a:stretch>
            <a:fillRect/>
          </a:stretch>
        </p:blipFill>
        <p:spPr>
          <a:xfrm>
            <a:off x="27100" y="3756362"/>
            <a:ext cx="5337164" cy="600488"/>
          </a:xfrm>
          <a:prstGeom prst="rect">
            <a:avLst/>
          </a:prstGeom>
          <a:noFill/>
          <a:ln>
            <a:noFill/>
          </a:ln>
        </p:spPr>
      </p:pic>
      <p:grpSp>
        <p:nvGrpSpPr>
          <p:cNvPr id="140" name="Google Shape;140;p16"/>
          <p:cNvGrpSpPr/>
          <p:nvPr/>
        </p:nvGrpSpPr>
        <p:grpSpPr>
          <a:xfrm>
            <a:off x="636688" y="3248100"/>
            <a:ext cx="2843269" cy="388513"/>
            <a:chOff x="-4460935" y="709125"/>
            <a:chExt cx="4173300" cy="388513"/>
          </a:xfrm>
        </p:grpSpPr>
        <p:sp>
          <p:nvSpPr>
            <p:cNvPr id="141" name="Google Shape;141;p16"/>
            <p:cNvSpPr/>
            <p:nvPr/>
          </p:nvSpPr>
          <p:spPr>
            <a:xfrm>
              <a:off x="-4460935" y="709138"/>
              <a:ext cx="4173300" cy="38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txBox="1"/>
            <p:nvPr/>
          </p:nvSpPr>
          <p:spPr>
            <a:xfrm>
              <a:off x="-3769430" y="709125"/>
              <a:ext cx="2790300" cy="38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Helvetica Neue"/>
                  <a:ea typeface="Helvetica Neue"/>
                  <a:cs typeface="Helvetica Neue"/>
                  <a:sym typeface="Helvetica Neue"/>
                </a:rPr>
                <a:t>Multicollinearity</a:t>
              </a:r>
              <a:endParaRPr b="1">
                <a:latin typeface="Helvetica Neue"/>
                <a:ea typeface="Helvetica Neue"/>
                <a:cs typeface="Helvetica Neue"/>
                <a:sym typeface="Helvetica Neue"/>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p:nvPr/>
        </p:nvSpPr>
        <p:spPr>
          <a:xfrm>
            <a:off x="-125" y="4431475"/>
            <a:ext cx="9144000" cy="71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17"/>
          <p:cNvPicPr preferRelativeResize="0"/>
          <p:nvPr/>
        </p:nvPicPr>
        <p:blipFill>
          <a:blip r:embed="rId3">
            <a:alphaModFix/>
          </a:blip>
          <a:stretch>
            <a:fillRect/>
          </a:stretch>
        </p:blipFill>
        <p:spPr>
          <a:xfrm>
            <a:off x="2516388" y="4524325"/>
            <a:ext cx="351701" cy="351701"/>
          </a:xfrm>
          <a:prstGeom prst="rect">
            <a:avLst/>
          </a:prstGeom>
          <a:noFill/>
          <a:ln>
            <a:noFill/>
          </a:ln>
        </p:spPr>
      </p:pic>
      <p:pic>
        <p:nvPicPr>
          <p:cNvPr id="149" name="Google Shape;149;p17"/>
          <p:cNvPicPr preferRelativeResize="0"/>
          <p:nvPr/>
        </p:nvPicPr>
        <p:blipFill>
          <a:blip r:embed="rId3">
            <a:alphaModFix/>
          </a:blip>
          <a:stretch>
            <a:fillRect/>
          </a:stretch>
        </p:blipFill>
        <p:spPr>
          <a:xfrm>
            <a:off x="636713" y="4524325"/>
            <a:ext cx="351701" cy="351701"/>
          </a:xfrm>
          <a:prstGeom prst="rect">
            <a:avLst/>
          </a:prstGeom>
          <a:noFill/>
          <a:ln>
            <a:noFill/>
          </a:ln>
        </p:spPr>
      </p:pic>
      <p:pic>
        <p:nvPicPr>
          <p:cNvPr id="150" name="Google Shape;150;p17"/>
          <p:cNvPicPr preferRelativeResize="0"/>
          <p:nvPr/>
        </p:nvPicPr>
        <p:blipFill>
          <a:blip r:embed="rId3">
            <a:alphaModFix/>
          </a:blip>
          <a:stretch>
            <a:fillRect/>
          </a:stretch>
        </p:blipFill>
        <p:spPr>
          <a:xfrm>
            <a:off x="6275650" y="4524325"/>
            <a:ext cx="351701" cy="351701"/>
          </a:xfrm>
          <a:prstGeom prst="rect">
            <a:avLst/>
          </a:prstGeom>
          <a:noFill/>
          <a:ln>
            <a:noFill/>
          </a:ln>
        </p:spPr>
      </p:pic>
      <p:pic>
        <p:nvPicPr>
          <p:cNvPr id="151" name="Google Shape;151;p17"/>
          <p:cNvPicPr preferRelativeResize="0"/>
          <p:nvPr/>
        </p:nvPicPr>
        <p:blipFill>
          <a:blip r:embed="rId3">
            <a:alphaModFix/>
          </a:blip>
          <a:stretch>
            <a:fillRect/>
          </a:stretch>
        </p:blipFill>
        <p:spPr>
          <a:xfrm>
            <a:off x="8155275" y="4524325"/>
            <a:ext cx="351701" cy="351701"/>
          </a:xfrm>
          <a:prstGeom prst="rect">
            <a:avLst/>
          </a:prstGeom>
          <a:noFill/>
          <a:ln>
            <a:noFill/>
          </a:ln>
        </p:spPr>
      </p:pic>
      <p:sp>
        <p:nvSpPr>
          <p:cNvPr id="152" name="Google Shape;152;p17"/>
          <p:cNvSpPr txBox="1"/>
          <p:nvPr/>
        </p:nvSpPr>
        <p:spPr>
          <a:xfrm>
            <a:off x="419150"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MOTIVATION</a:t>
            </a:r>
            <a:endParaRPr sz="700">
              <a:latin typeface="Helvetica Neue"/>
              <a:ea typeface="Helvetica Neue"/>
              <a:cs typeface="Helvetica Neue"/>
              <a:sym typeface="Helvetica Neue"/>
            </a:endParaRPr>
          </a:p>
        </p:txBody>
      </p:sp>
      <p:sp>
        <p:nvSpPr>
          <p:cNvPr id="153" name="Google Shape;153;p17"/>
          <p:cNvSpPr txBox="1"/>
          <p:nvPr/>
        </p:nvSpPr>
        <p:spPr>
          <a:xfrm>
            <a:off x="2298775"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DATA</a:t>
            </a:r>
            <a:endParaRPr sz="700">
              <a:latin typeface="Helvetica Neue"/>
              <a:ea typeface="Helvetica Neue"/>
              <a:cs typeface="Helvetica Neue"/>
              <a:sym typeface="Helvetica Neue"/>
            </a:endParaRPr>
          </a:p>
        </p:txBody>
      </p:sp>
      <p:sp>
        <p:nvSpPr>
          <p:cNvPr id="154" name="Google Shape;154;p17"/>
          <p:cNvSpPr txBox="1"/>
          <p:nvPr/>
        </p:nvSpPr>
        <p:spPr>
          <a:xfrm>
            <a:off x="4178425"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latin typeface="Helvetica Neue"/>
                <a:ea typeface="Helvetica Neue"/>
                <a:cs typeface="Helvetica Neue"/>
                <a:sym typeface="Helvetica Neue"/>
              </a:rPr>
              <a:t>ANALYSIS</a:t>
            </a:r>
            <a:endParaRPr b="1" sz="700">
              <a:latin typeface="Helvetica Neue"/>
              <a:ea typeface="Helvetica Neue"/>
              <a:cs typeface="Helvetica Neue"/>
              <a:sym typeface="Helvetica Neue"/>
            </a:endParaRPr>
          </a:p>
        </p:txBody>
      </p:sp>
      <p:sp>
        <p:nvSpPr>
          <p:cNvPr id="155" name="Google Shape;155;p17"/>
          <p:cNvSpPr txBox="1"/>
          <p:nvPr/>
        </p:nvSpPr>
        <p:spPr>
          <a:xfrm>
            <a:off x="6058050"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IMPACT</a:t>
            </a:r>
            <a:endParaRPr sz="700">
              <a:latin typeface="Helvetica Neue"/>
              <a:ea typeface="Helvetica Neue"/>
              <a:cs typeface="Helvetica Neue"/>
              <a:sym typeface="Helvetica Neue"/>
            </a:endParaRPr>
          </a:p>
        </p:txBody>
      </p:sp>
      <p:sp>
        <p:nvSpPr>
          <p:cNvPr id="156" name="Google Shape;156;p17"/>
          <p:cNvSpPr txBox="1"/>
          <p:nvPr/>
        </p:nvSpPr>
        <p:spPr>
          <a:xfrm>
            <a:off x="7937675"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NEXT STEPS</a:t>
            </a:r>
            <a:endParaRPr sz="700">
              <a:latin typeface="Helvetica Neue"/>
              <a:ea typeface="Helvetica Neue"/>
              <a:cs typeface="Helvetica Neue"/>
              <a:sym typeface="Helvetica Neue"/>
            </a:endParaRPr>
          </a:p>
        </p:txBody>
      </p:sp>
      <p:pic>
        <p:nvPicPr>
          <p:cNvPr id="157" name="Google Shape;157;p17"/>
          <p:cNvPicPr preferRelativeResize="0"/>
          <p:nvPr/>
        </p:nvPicPr>
        <p:blipFill>
          <a:blip r:embed="rId4">
            <a:alphaModFix/>
          </a:blip>
          <a:stretch>
            <a:fillRect/>
          </a:stretch>
        </p:blipFill>
        <p:spPr>
          <a:xfrm>
            <a:off x="4398125" y="4526438"/>
            <a:ext cx="347473" cy="347473"/>
          </a:xfrm>
          <a:prstGeom prst="rect">
            <a:avLst/>
          </a:prstGeom>
          <a:noFill/>
          <a:ln>
            <a:noFill/>
          </a:ln>
        </p:spPr>
      </p:pic>
      <p:sp>
        <p:nvSpPr>
          <p:cNvPr id="158" name="Google Shape;158;p17"/>
          <p:cNvSpPr txBox="1"/>
          <p:nvPr/>
        </p:nvSpPr>
        <p:spPr>
          <a:xfrm>
            <a:off x="0" y="0"/>
            <a:ext cx="9144000" cy="7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1"/>
                </a:solidFill>
                <a:latin typeface="Helvetica Neue"/>
                <a:ea typeface="Helvetica Neue"/>
                <a:cs typeface="Helvetica Neue"/>
                <a:sym typeface="Helvetica Neue"/>
              </a:rPr>
              <a:t>ANALYTICS MODEL #2 </a:t>
            </a:r>
            <a:endParaRPr b="1" sz="28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i="1" lang="en">
                <a:solidFill>
                  <a:schemeClr val="dk1"/>
                </a:solidFill>
                <a:latin typeface="Helvetica Neue"/>
                <a:ea typeface="Helvetica Neue"/>
                <a:cs typeface="Helvetica Neue"/>
                <a:sym typeface="Helvetica Neue"/>
              </a:rPr>
              <a:t>Random Forest Model</a:t>
            </a:r>
            <a:endParaRPr b="1" sz="2800">
              <a:solidFill>
                <a:schemeClr val="dk1"/>
              </a:solidFill>
              <a:latin typeface="Helvetica Neue"/>
              <a:ea typeface="Helvetica Neue"/>
              <a:cs typeface="Helvetica Neue"/>
              <a:sym typeface="Helvetica Neue"/>
            </a:endParaRPr>
          </a:p>
        </p:txBody>
      </p:sp>
      <p:grpSp>
        <p:nvGrpSpPr>
          <p:cNvPr id="159" name="Google Shape;159;p17"/>
          <p:cNvGrpSpPr/>
          <p:nvPr/>
        </p:nvGrpSpPr>
        <p:grpSpPr>
          <a:xfrm>
            <a:off x="4095370" y="856375"/>
            <a:ext cx="4411595" cy="388500"/>
            <a:chOff x="594296" y="1017450"/>
            <a:chExt cx="4173300" cy="388500"/>
          </a:xfrm>
        </p:grpSpPr>
        <p:sp>
          <p:nvSpPr>
            <p:cNvPr id="160" name="Google Shape;160;p17"/>
            <p:cNvSpPr/>
            <p:nvPr/>
          </p:nvSpPr>
          <p:spPr>
            <a:xfrm>
              <a:off x="594296" y="1017450"/>
              <a:ext cx="4173300" cy="38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txBox="1"/>
            <p:nvPr/>
          </p:nvSpPr>
          <p:spPr>
            <a:xfrm>
              <a:off x="1285796" y="1017450"/>
              <a:ext cx="2790300" cy="38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Helvetica Neue"/>
                  <a:ea typeface="Helvetica Neue"/>
                  <a:cs typeface="Helvetica Neue"/>
                  <a:sym typeface="Helvetica Neue"/>
                </a:rPr>
                <a:t>Summary Statistics</a:t>
              </a:r>
              <a:endParaRPr b="1">
                <a:latin typeface="Helvetica Neue"/>
                <a:ea typeface="Helvetica Neue"/>
                <a:cs typeface="Helvetica Neue"/>
                <a:sym typeface="Helvetica Neue"/>
              </a:endParaRPr>
            </a:p>
          </p:txBody>
        </p:sp>
      </p:grpSp>
      <p:pic>
        <p:nvPicPr>
          <p:cNvPr id="162" name="Google Shape;162;p17"/>
          <p:cNvPicPr preferRelativeResize="0"/>
          <p:nvPr/>
        </p:nvPicPr>
        <p:blipFill>
          <a:blip r:embed="rId5">
            <a:alphaModFix/>
          </a:blip>
          <a:stretch>
            <a:fillRect/>
          </a:stretch>
        </p:blipFill>
        <p:spPr>
          <a:xfrm>
            <a:off x="4098125" y="1287546"/>
            <a:ext cx="4406075" cy="2785904"/>
          </a:xfrm>
          <a:prstGeom prst="rect">
            <a:avLst/>
          </a:prstGeom>
          <a:noFill/>
          <a:ln>
            <a:noFill/>
          </a:ln>
        </p:spPr>
      </p:pic>
      <p:grpSp>
        <p:nvGrpSpPr>
          <p:cNvPr id="163" name="Google Shape;163;p17"/>
          <p:cNvGrpSpPr/>
          <p:nvPr/>
        </p:nvGrpSpPr>
        <p:grpSpPr>
          <a:xfrm>
            <a:off x="597193" y="856375"/>
            <a:ext cx="2824489" cy="388500"/>
            <a:chOff x="222725" y="1017450"/>
            <a:chExt cx="4173300" cy="388500"/>
          </a:xfrm>
        </p:grpSpPr>
        <p:sp>
          <p:nvSpPr>
            <p:cNvPr id="164" name="Google Shape;164;p17"/>
            <p:cNvSpPr/>
            <p:nvPr/>
          </p:nvSpPr>
          <p:spPr>
            <a:xfrm>
              <a:off x="222725" y="1017450"/>
              <a:ext cx="4173300" cy="38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txBox="1"/>
            <p:nvPr/>
          </p:nvSpPr>
          <p:spPr>
            <a:xfrm>
              <a:off x="914225" y="1017450"/>
              <a:ext cx="2790300" cy="38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Helvetica Neue"/>
                  <a:ea typeface="Helvetica Neue"/>
                  <a:cs typeface="Helvetica Neue"/>
                  <a:sym typeface="Helvetica Neue"/>
                </a:rPr>
                <a:t>Key Metrics</a:t>
              </a:r>
              <a:endParaRPr b="1">
                <a:latin typeface="Helvetica Neue"/>
                <a:ea typeface="Helvetica Neue"/>
                <a:cs typeface="Helvetica Neue"/>
                <a:sym typeface="Helvetica Neue"/>
              </a:endParaRPr>
            </a:p>
          </p:txBody>
        </p:sp>
      </p:grpSp>
      <p:grpSp>
        <p:nvGrpSpPr>
          <p:cNvPr id="166" name="Google Shape;166;p17"/>
          <p:cNvGrpSpPr/>
          <p:nvPr/>
        </p:nvGrpSpPr>
        <p:grpSpPr>
          <a:xfrm>
            <a:off x="825672" y="1373309"/>
            <a:ext cx="2191878" cy="388500"/>
            <a:chOff x="368472" y="1373309"/>
            <a:chExt cx="2191878" cy="388500"/>
          </a:xfrm>
        </p:grpSpPr>
        <p:pic>
          <p:nvPicPr>
            <p:cNvPr id="167" name="Google Shape;167;p17"/>
            <p:cNvPicPr preferRelativeResize="0"/>
            <p:nvPr/>
          </p:nvPicPr>
          <p:blipFill>
            <a:blip r:embed="rId6">
              <a:alphaModFix/>
            </a:blip>
            <a:stretch>
              <a:fillRect/>
            </a:stretch>
          </p:blipFill>
          <p:spPr>
            <a:xfrm>
              <a:off x="368472" y="1373309"/>
              <a:ext cx="388500" cy="388500"/>
            </a:xfrm>
            <a:prstGeom prst="rect">
              <a:avLst/>
            </a:prstGeom>
            <a:noFill/>
            <a:ln>
              <a:noFill/>
            </a:ln>
          </p:spPr>
        </p:pic>
        <p:sp>
          <p:nvSpPr>
            <p:cNvPr id="168" name="Google Shape;168;p17"/>
            <p:cNvSpPr txBox="1"/>
            <p:nvPr/>
          </p:nvSpPr>
          <p:spPr>
            <a:xfrm>
              <a:off x="875850" y="1389050"/>
              <a:ext cx="16845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OSR</a:t>
              </a:r>
              <a:r>
                <a:rPr baseline="30000" lang="en">
                  <a:latin typeface="Helvetica Neue"/>
                  <a:ea typeface="Helvetica Neue"/>
                  <a:cs typeface="Helvetica Neue"/>
                  <a:sym typeface="Helvetica Neue"/>
                </a:rPr>
                <a:t>2 </a:t>
              </a:r>
              <a:r>
                <a:rPr lang="en">
                  <a:latin typeface="Helvetica Neue"/>
                  <a:ea typeface="Helvetica Neue"/>
                  <a:cs typeface="Helvetica Neue"/>
                  <a:sym typeface="Helvetica Neue"/>
                </a:rPr>
                <a:t>= 0.6388653</a:t>
              </a:r>
              <a:endParaRPr>
                <a:latin typeface="Helvetica Neue"/>
                <a:ea typeface="Helvetica Neue"/>
                <a:cs typeface="Helvetica Neue"/>
                <a:sym typeface="Helvetica Neue"/>
              </a:endParaRPr>
            </a:p>
          </p:txBody>
        </p:sp>
      </p:grpSp>
      <p:grpSp>
        <p:nvGrpSpPr>
          <p:cNvPr id="169" name="Google Shape;169;p17"/>
          <p:cNvGrpSpPr/>
          <p:nvPr/>
        </p:nvGrpSpPr>
        <p:grpSpPr>
          <a:xfrm>
            <a:off x="825672" y="2486247"/>
            <a:ext cx="2554878" cy="388500"/>
            <a:chOff x="368472" y="1373309"/>
            <a:chExt cx="2554878" cy="388500"/>
          </a:xfrm>
        </p:grpSpPr>
        <p:pic>
          <p:nvPicPr>
            <p:cNvPr id="170" name="Google Shape;170;p17"/>
            <p:cNvPicPr preferRelativeResize="0"/>
            <p:nvPr/>
          </p:nvPicPr>
          <p:blipFill>
            <a:blip r:embed="rId6">
              <a:alphaModFix/>
            </a:blip>
            <a:stretch>
              <a:fillRect/>
            </a:stretch>
          </p:blipFill>
          <p:spPr>
            <a:xfrm>
              <a:off x="368472" y="1373309"/>
              <a:ext cx="388500" cy="388500"/>
            </a:xfrm>
            <a:prstGeom prst="rect">
              <a:avLst/>
            </a:prstGeom>
            <a:noFill/>
            <a:ln>
              <a:noFill/>
            </a:ln>
          </p:spPr>
        </p:pic>
        <p:sp>
          <p:nvSpPr>
            <p:cNvPr id="171" name="Google Shape;171;p17"/>
            <p:cNvSpPr txBox="1"/>
            <p:nvPr/>
          </p:nvSpPr>
          <p:spPr>
            <a:xfrm>
              <a:off x="875850" y="1389063"/>
              <a:ext cx="20475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RMSE</a:t>
              </a:r>
              <a:r>
                <a:rPr baseline="30000" lang="en">
                  <a:latin typeface="Helvetica Neue"/>
                  <a:ea typeface="Helvetica Neue"/>
                  <a:cs typeface="Helvetica Neue"/>
                  <a:sym typeface="Helvetica Neue"/>
                </a:rPr>
                <a:t> </a:t>
              </a:r>
              <a:r>
                <a:rPr lang="en">
                  <a:latin typeface="Helvetica Neue"/>
                  <a:ea typeface="Helvetica Neue"/>
                  <a:cs typeface="Helvetica Neue"/>
                  <a:sym typeface="Helvetica Neue"/>
                </a:rPr>
                <a:t>= 120.1169</a:t>
              </a:r>
              <a:endParaRPr>
                <a:latin typeface="Helvetica Neue"/>
                <a:ea typeface="Helvetica Neue"/>
                <a:cs typeface="Helvetica Neue"/>
                <a:sym typeface="Helvetica Neue"/>
              </a:endParaRPr>
            </a:p>
          </p:txBody>
        </p:sp>
      </p:grpSp>
      <p:grpSp>
        <p:nvGrpSpPr>
          <p:cNvPr id="172" name="Google Shape;172;p17"/>
          <p:cNvGrpSpPr/>
          <p:nvPr/>
        </p:nvGrpSpPr>
        <p:grpSpPr>
          <a:xfrm>
            <a:off x="825672" y="3599197"/>
            <a:ext cx="2554878" cy="388500"/>
            <a:chOff x="368472" y="1373309"/>
            <a:chExt cx="2554878" cy="388500"/>
          </a:xfrm>
        </p:grpSpPr>
        <p:pic>
          <p:nvPicPr>
            <p:cNvPr id="173" name="Google Shape;173;p17"/>
            <p:cNvPicPr preferRelativeResize="0"/>
            <p:nvPr/>
          </p:nvPicPr>
          <p:blipFill>
            <a:blip r:embed="rId6">
              <a:alphaModFix/>
            </a:blip>
            <a:stretch>
              <a:fillRect/>
            </a:stretch>
          </p:blipFill>
          <p:spPr>
            <a:xfrm>
              <a:off x="368472" y="1373309"/>
              <a:ext cx="388500" cy="388500"/>
            </a:xfrm>
            <a:prstGeom prst="rect">
              <a:avLst/>
            </a:prstGeom>
            <a:noFill/>
            <a:ln>
              <a:noFill/>
            </a:ln>
          </p:spPr>
        </p:pic>
        <p:sp>
          <p:nvSpPr>
            <p:cNvPr id="174" name="Google Shape;174;p17"/>
            <p:cNvSpPr txBox="1"/>
            <p:nvPr/>
          </p:nvSpPr>
          <p:spPr>
            <a:xfrm>
              <a:off x="875850" y="1389063"/>
              <a:ext cx="20475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MAE</a:t>
              </a:r>
              <a:r>
                <a:rPr baseline="30000" lang="en">
                  <a:latin typeface="Helvetica Neue"/>
                  <a:ea typeface="Helvetica Neue"/>
                  <a:cs typeface="Helvetica Neue"/>
                  <a:sym typeface="Helvetica Neue"/>
                </a:rPr>
                <a:t> </a:t>
              </a:r>
              <a:r>
                <a:rPr lang="en">
                  <a:latin typeface="Helvetica Neue"/>
                  <a:ea typeface="Helvetica Neue"/>
                  <a:cs typeface="Helvetica Neue"/>
                  <a:sym typeface="Helvetica Neue"/>
                </a:rPr>
                <a:t>= 74.02877</a:t>
              </a:r>
              <a:endParaRPr>
                <a:latin typeface="Helvetica Neue"/>
                <a:ea typeface="Helvetica Neue"/>
                <a:cs typeface="Helvetica Neue"/>
                <a:sym typeface="Helvetica Neue"/>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p:nvPr/>
        </p:nvSpPr>
        <p:spPr>
          <a:xfrm>
            <a:off x="-125" y="4431475"/>
            <a:ext cx="9144000" cy="71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0" name="Google Shape;180;p18"/>
          <p:cNvPicPr preferRelativeResize="0"/>
          <p:nvPr/>
        </p:nvPicPr>
        <p:blipFill>
          <a:blip r:embed="rId3">
            <a:alphaModFix/>
          </a:blip>
          <a:stretch>
            <a:fillRect/>
          </a:stretch>
        </p:blipFill>
        <p:spPr>
          <a:xfrm>
            <a:off x="2516388" y="4524325"/>
            <a:ext cx="351701" cy="351701"/>
          </a:xfrm>
          <a:prstGeom prst="rect">
            <a:avLst/>
          </a:prstGeom>
          <a:noFill/>
          <a:ln>
            <a:noFill/>
          </a:ln>
        </p:spPr>
      </p:pic>
      <p:pic>
        <p:nvPicPr>
          <p:cNvPr id="181" name="Google Shape;181;p18"/>
          <p:cNvPicPr preferRelativeResize="0"/>
          <p:nvPr/>
        </p:nvPicPr>
        <p:blipFill>
          <a:blip r:embed="rId3">
            <a:alphaModFix/>
          </a:blip>
          <a:stretch>
            <a:fillRect/>
          </a:stretch>
        </p:blipFill>
        <p:spPr>
          <a:xfrm>
            <a:off x="636713" y="4524325"/>
            <a:ext cx="351701" cy="351701"/>
          </a:xfrm>
          <a:prstGeom prst="rect">
            <a:avLst/>
          </a:prstGeom>
          <a:noFill/>
          <a:ln>
            <a:noFill/>
          </a:ln>
        </p:spPr>
      </p:pic>
      <p:pic>
        <p:nvPicPr>
          <p:cNvPr id="182" name="Google Shape;182;p18"/>
          <p:cNvPicPr preferRelativeResize="0"/>
          <p:nvPr/>
        </p:nvPicPr>
        <p:blipFill>
          <a:blip r:embed="rId3">
            <a:alphaModFix/>
          </a:blip>
          <a:stretch>
            <a:fillRect/>
          </a:stretch>
        </p:blipFill>
        <p:spPr>
          <a:xfrm>
            <a:off x="4396013" y="4524325"/>
            <a:ext cx="351701" cy="351701"/>
          </a:xfrm>
          <a:prstGeom prst="rect">
            <a:avLst/>
          </a:prstGeom>
          <a:noFill/>
          <a:ln>
            <a:noFill/>
          </a:ln>
        </p:spPr>
      </p:pic>
      <p:pic>
        <p:nvPicPr>
          <p:cNvPr id="183" name="Google Shape;183;p18"/>
          <p:cNvPicPr preferRelativeResize="0"/>
          <p:nvPr/>
        </p:nvPicPr>
        <p:blipFill>
          <a:blip r:embed="rId3">
            <a:alphaModFix/>
          </a:blip>
          <a:stretch>
            <a:fillRect/>
          </a:stretch>
        </p:blipFill>
        <p:spPr>
          <a:xfrm>
            <a:off x="8155275" y="4524325"/>
            <a:ext cx="351701" cy="351701"/>
          </a:xfrm>
          <a:prstGeom prst="rect">
            <a:avLst/>
          </a:prstGeom>
          <a:noFill/>
          <a:ln>
            <a:noFill/>
          </a:ln>
        </p:spPr>
      </p:pic>
      <p:sp>
        <p:nvSpPr>
          <p:cNvPr id="184" name="Google Shape;184;p18"/>
          <p:cNvSpPr txBox="1"/>
          <p:nvPr/>
        </p:nvSpPr>
        <p:spPr>
          <a:xfrm>
            <a:off x="419150"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MOTIVATION</a:t>
            </a:r>
            <a:endParaRPr sz="700">
              <a:latin typeface="Helvetica Neue"/>
              <a:ea typeface="Helvetica Neue"/>
              <a:cs typeface="Helvetica Neue"/>
              <a:sym typeface="Helvetica Neue"/>
            </a:endParaRPr>
          </a:p>
        </p:txBody>
      </p:sp>
      <p:sp>
        <p:nvSpPr>
          <p:cNvPr id="185" name="Google Shape;185;p18"/>
          <p:cNvSpPr txBox="1"/>
          <p:nvPr/>
        </p:nvSpPr>
        <p:spPr>
          <a:xfrm>
            <a:off x="2298775"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DATA</a:t>
            </a:r>
            <a:endParaRPr sz="700">
              <a:latin typeface="Helvetica Neue"/>
              <a:ea typeface="Helvetica Neue"/>
              <a:cs typeface="Helvetica Neue"/>
              <a:sym typeface="Helvetica Neue"/>
            </a:endParaRPr>
          </a:p>
        </p:txBody>
      </p:sp>
      <p:sp>
        <p:nvSpPr>
          <p:cNvPr id="186" name="Google Shape;186;p18"/>
          <p:cNvSpPr txBox="1"/>
          <p:nvPr/>
        </p:nvSpPr>
        <p:spPr>
          <a:xfrm>
            <a:off x="4178425"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ANALYSIS</a:t>
            </a:r>
            <a:endParaRPr sz="700">
              <a:latin typeface="Helvetica Neue"/>
              <a:ea typeface="Helvetica Neue"/>
              <a:cs typeface="Helvetica Neue"/>
              <a:sym typeface="Helvetica Neue"/>
            </a:endParaRPr>
          </a:p>
        </p:txBody>
      </p:sp>
      <p:sp>
        <p:nvSpPr>
          <p:cNvPr id="187" name="Google Shape;187;p18"/>
          <p:cNvSpPr txBox="1"/>
          <p:nvPr/>
        </p:nvSpPr>
        <p:spPr>
          <a:xfrm>
            <a:off x="6058050"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latin typeface="Helvetica Neue"/>
                <a:ea typeface="Helvetica Neue"/>
                <a:cs typeface="Helvetica Neue"/>
                <a:sym typeface="Helvetica Neue"/>
              </a:rPr>
              <a:t>IMPACT</a:t>
            </a:r>
            <a:endParaRPr b="1" sz="700">
              <a:latin typeface="Helvetica Neue"/>
              <a:ea typeface="Helvetica Neue"/>
              <a:cs typeface="Helvetica Neue"/>
              <a:sym typeface="Helvetica Neue"/>
            </a:endParaRPr>
          </a:p>
        </p:txBody>
      </p:sp>
      <p:sp>
        <p:nvSpPr>
          <p:cNvPr id="188" name="Google Shape;188;p18"/>
          <p:cNvSpPr txBox="1"/>
          <p:nvPr/>
        </p:nvSpPr>
        <p:spPr>
          <a:xfrm>
            <a:off x="7937675"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NEXT STEPS</a:t>
            </a:r>
            <a:endParaRPr sz="700">
              <a:latin typeface="Helvetica Neue"/>
              <a:ea typeface="Helvetica Neue"/>
              <a:cs typeface="Helvetica Neue"/>
              <a:sym typeface="Helvetica Neue"/>
            </a:endParaRPr>
          </a:p>
          <a:p>
            <a:pPr indent="0" lvl="0" marL="0" rtl="0" algn="l">
              <a:spcBef>
                <a:spcPts val="0"/>
              </a:spcBef>
              <a:spcAft>
                <a:spcPts val="0"/>
              </a:spcAft>
              <a:buNone/>
            </a:pPr>
            <a:r>
              <a:t/>
            </a:r>
            <a:endParaRPr sz="700">
              <a:latin typeface="Helvetica Neue"/>
              <a:ea typeface="Helvetica Neue"/>
              <a:cs typeface="Helvetica Neue"/>
              <a:sym typeface="Helvetica Neue"/>
            </a:endParaRPr>
          </a:p>
        </p:txBody>
      </p:sp>
      <p:pic>
        <p:nvPicPr>
          <p:cNvPr id="189" name="Google Shape;189;p18"/>
          <p:cNvPicPr preferRelativeResize="0"/>
          <p:nvPr/>
        </p:nvPicPr>
        <p:blipFill>
          <a:blip r:embed="rId4">
            <a:alphaModFix/>
          </a:blip>
          <a:stretch>
            <a:fillRect/>
          </a:stretch>
        </p:blipFill>
        <p:spPr>
          <a:xfrm>
            <a:off x="6277763" y="4526438"/>
            <a:ext cx="347473" cy="347473"/>
          </a:xfrm>
          <a:prstGeom prst="rect">
            <a:avLst/>
          </a:prstGeom>
          <a:noFill/>
          <a:ln>
            <a:noFill/>
          </a:ln>
        </p:spPr>
      </p:pic>
      <p:sp>
        <p:nvSpPr>
          <p:cNvPr id="190" name="Google Shape;190;p18"/>
          <p:cNvSpPr txBox="1"/>
          <p:nvPr/>
        </p:nvSpPr>
        <p:spPr>
          <a:xfrm>
            <a:off x="0" y="0"/>
            <a:ext cx="9144000" cy="7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1"/>
                </a:solidFill>
                <a:latin typeface="Helvetica Neue"/>
                <a:ea typeface="Helvetica Neue"/>
                <a:cs typeface="Helvetica Neue"/>
                <a:sym typeface="Helvetica Neue"/>
              </a:rPr>
              <a:t>IMPACT</a:t>
            </a:r>
            <a:endParaRPr b="1" sz="28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i="1" lang="en">
                <a:solidFill>
                  <a:schemeClr val="dk1"/>
                </a:solidFill>
                <a:latin typeface="Helvetica Neue"/>
                <a:ea typeface="Helvetica Neue"/>
                <a:cs typeface="Helvetica Neue"/>
                <a:sym typeface="Helvetica Neue"/>
              </a:rPr>
              <a:t>Potential Impact and Future Expansion</a:t>
            </a:r>
            <a:endParaRPr b="1" sz="2800">
              <a:solidFill>
                <a:schemeClr val="dk1"/>
              </a:solidFill>
              <a:latin typeface="Helvetica Neue"/>
              <a:ea typeface="Helvetica Neue"/>
              <a:cs typeface="Helvetica Neue"/>
              <a:sym typeface="Helvetica Neue"/>
            </a:endParaRPr>
          </a:p>
        </p:txBody>
      </p:sp>
      <p:grpSp>
        <p:nvGrpSpPr>
          <p:cNvPr id="191" name="Google Shape;191;p18"/>
          <p:cNvGrpSpPr/>
          <p:nvPr/>
        </p:nvGrpSpPr>
        <p:grpSpPr>
          <a:xfrm>
            <a:off x="222725" y="1017450"/>
            <a:ext cx="4173300" cy="388500"/>
            <a:chOff x="222725" y="1017450"/>
            <a:chExt cx="4173300" cy="388500"/>
          </a:xfrm>
        </p:grpSpPr>
        <p:sp>
          <p:nvSpPr>
            <p:cNvPr id="192" name="Google Shape;192;p18"/>
            <p:cNvSpPr/>
            <p:nvPr/>
          </p:nvSpPr>
          <p:spPr>
            <a:xfrm>
              <a:off x="222725" y="1017450"/>
              <a:ext cx="4173300" cy="38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txBox="1"/>
            <p:nvPr/>
          </p:nvSpPr>
          <p:spPr>
            <a:xfrm>
              <a:off x="914225" y="1017450"/>
              <a:ext cx="2790300" cy="38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Helvetica Neue"/>
                  <a:ea typeface="Helvetica Neue"/>
                  <a:cs typeface="Helvetica Neue"/>
                  <a:sym typeface="Helvetica Neue"/>
                </a:rPr>
                <a:t>Impact</a:t>
              </a:r>
              <a:endParaRPr b="1">
                <a:latin typeface="Helvetica Neue"/>
                <a:ea typeface="Helvetica Neue"/>
                <a:cs typeface="Helvetica Neue"/>
                <a:sym typeface="Helvetica Neue"/>
              </a:endParaRPr>
            </a:p>
          </p:txBody>
        </p:sp>
      </p:grpSp>
      <p:grpSp>
        <p:nvGrpSpPr>
          <p:cNvPr id="194" name="Google Shape;194;p18"/>
          <p:cNvGrpSpPr/>
          <p:nvPr/>
        </p:nvGrpSpPr>
        <p:grpSpPr>
          <a:xfrm>
            <a:off x="4747725" y="1017450"/>
            <a:ext cx="4173300" cy="388500"/>
            <a:chOff x="222725" y="1017450"/>
            <a:chExt cx="4173300" cy="388500"/>
          </a:xfrm>
        </p:grpSpPr>
        <p:sp>
          <p:nvSpPr>
            <p:cNvPr id="195" name="Google Shape;195;p18"/>
            <p:cNvSpPr/>
            <p:nvPr/>
          </p:nvSpPr>
          <p:spPr>
            <a:xfrm>
              <a:off x="222725" y="1017450"/>
              <a:ext cx="4173300" cy="38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txBox="1"/>
            <p:nvPr/>
          </p:nvSpPr>
          <p:spPr>
            <a:xfrm>
              <a:off x="914225" y="1017450"/>
              <a:ext cx="2790300" cy="38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Helvetica Neue"/>
                  <a:ea typeface="Helvetica Neue"/>
                  <a:cs typeface="Helvetica Neue"/>
                  <a:sym typeface="Helvetica Neue"/>
                </a:rPr>
                <a:t>Expansion</a:t>
              </a:r>
              <a:endParaRPr b="1">
                <a:latin typeface="Helvetica Neue"/>
                <a:ea typeface="Helvetica Neue"/>
                <a:cs typeface="Helvetica Neue"/>
                <a:sym typeface="Helvetica Neue"/>
              </a:endParaRPr>
            </a:p>
          </p:txBody>
        </p:sp>
      </p:grpSp>
      <p:sp>
        <p:nvSpPr>
          <p:cNvPr id="197" name="Google Shape;197;p18"/>
          <p:cNvSpPr txBox="1"/>
          <p:nvPr/>
        </p:nvSpPr>
        <p:spPr>
          <a:xfrm>
            <a:off x="246975" y="1599950"/>
            <a:ext cx="4173300" cy="971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Helvetica Neue"/>
              <a:buChar char="●"/>
            </a:pPr>
            <a:r>
              <a:rPr lang="en" sz="1200">
                <a:latin typeface="Helvetica Neue"/>
                <a:ea typeface="Helvetica Neue"/>
                <a:cs typeface="Helvetica Neue"/>
                <a:sym typeface="Helvetica Neue"/>
              </a:rPr>
              <a:t>Provide homeowners the price per night their home would go for if they became an Airbnb host. </a:t>
            </a:r>
            <a:endParaRPr sz="1200">
              <a:latin typeface="Helvetica Neue"/>
              <a:ea typeface="Helvetica Neue"/>
              <a:cs typeface="Helvetica Neue"/>
              <a:sym typeface="Helvetica Neue"/>
            </a:endParaRPr>
          </a:p>
          <a:p>
            <a:pPr indent="0" lvl="0" marL="457200" rtl="0" algn="l">
              <a:spcBef>
                <a:spcPts val="0"/>
              </a:spcBef>
              <a:spcAft>
                <a:spcPts val="0"/>
              </a:spcAft>
              <a:buNone/>
            </a:pPr>
            <a:r>
              <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 sz="1200">
                <a:latin typeface="Helvetica Neue"/>
                <a:ea typeface="Helvetica Neue"/>
                <a:cs typeface="Helvetica Neue"/>
                <a:sym typeface="Helvetica Neue"/>
              </a:rPr>
              <a:t>Provide homeowners the price per month their home would go for if they rented it out. </a:t>
            </a:r>
            <a:endParaRPr sz="1200">
              <a:latin typeface="Helvetica Neue"/>
              <a:ea typeface="Helvetica Neue"/>
              <a:cs typeface="Helvetica Neue"/>
              <a:sym typeface="Helvetica Neue"/>
            </a:endParaRPr>
          </a:p>
          <a:p>
            <a:pPr indent="0" lvl="0" marL="457200" rtl="0" algn="l">
              <a:spcBef>
                <a:spcPts val="0"/>
              </a:spcBef>
              <a:spcAft>
                <a:spcPts val="0"/>
              </a:spcAft>
              <a:buNone/>
            </a:pPr>
            <a:r>
              <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 sz="1200">
                <a:latin typeface="Helvetica Neue"/>
                <a:ea typeface="Helvetica Neue"/>
                <a:cs typeface="Helvetica Neue"/>
                <a:sym typeface="Helvetica Neue"/>
              </a:rPr>
              <a:t>Help homeowners make more informed decisions with their real estate - a large investment.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8" name="Google Shape;198;p18"/>
          <p:cNvSpPr txBox="1"/>
          <p:nvPr/>
        </p:nvSpPr>
        <p:spPr>
          <a:xfrm>
            <a:off x="4747725" y="1599950"/>
            <a:ext cx="4173300" cy="971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Helvetica Neue"/>
              <a:buChar char="●"/>
            </a:pPr>
            <a:r>
              <a:rPr lang="en" sz="1200">
                <a:latin typeface="Helvetica Neue"/>
                <a:ea typeface="Helvetica Neue"/>
                <a:cs typeface="Helvetica Neue"/>
                <a:sym typeface="Helvetica Neue"/>
              </a:rPr>
              <a:t>We could potentially expand to more real estate options (i.e. leasing office buildings, etc.).</a:t>
            </a:r>
            <a:endParaRPr sz="1200">
              <a:latin typeface="Helvetica Neue"/>
              <a:ea typeface="Helvetica Neue"/>
              <a:cs typeface="Helvetica Neue"/>
              <a:sym typeface="Helvetica Neue"/>
            </a:endParaRPr>
          </a:p>
          <a:p>
            <a:pPr indent="0" lvl="0" marL="457200" rtl="0" algn="l">
              <a:spcBef>
                <a:spcPts val="0"/>
              </a:spcBef>
              <a:spcAft>
                <a:spcPts val="0"/>
              </a:spcAft>
              <a:buNone/>
            </a:pPr>
            <a:r>
              <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 sz="1200">
                <a:latin typeface="Helvetica Neue"/>
                <a:ea typeface="Helvetica Neue"/>
                <a:cs typeface="Helvetica Neue"/>
                <a:sym typeface="Helvetica Neue"/>
              </a:rPr>
              <a:t>We could potentially expand to more rental options (i.e. Craigslist). </a:t>
            </a:r>
            <a:endParaRPr sz="1200">
              <a:latin typeface="Helvetica Neue"/>
              <a:ea typeface="Helvetica Neue"/>
              <a:cs typeface="Helvetica Neue"/>
              <a:sym typeface="Helvetica Neue"/>
            </a:endParaRPr>
          </a:p>
          <a:p>
            <a:pPr indent="0" lvl="0" marL="457200" rtl="0" algn="l">
              <a:spcBef>
                <a:spcPts val="0"/>
              </a:spcBef>
              <a:spcAft>
                <a:spcPts val="0"/>
              </a:spcAft>
              <a:buNone/>
            </a:pPr>
            <a:r>
              <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 sz="1200">
                <a:latin typeface="Helvetica Neue"/>
                <a:ea typeface="Helvetica Neue"/>
                <a:cs typeface="Helvetica Neue"/>
                <a:sym typeface="Helvetica Neue"/>
              </a:rPr>
              <a:t>Although we believe finances are the biggest factor in choosing how to rent one’s home, there are definitely other factors we could take into account in future iterations of our analysis. </a:t>
            </a:r>
            <a:endParaRPr sz="1200">
              <a:latin typeface="Helvetica Neue"/>
              <a:ea typeface="Helvetica Neue"/>
              <a:cs typeface="Helvetica Neue"/>
              <a:sym typeface="Helvetica Neue"/>
            </a:endParaRPr>
          </a:p>
          <a:p>
            <a:pPr indent="0" lvl="0" marL="0" rtl="0" algn="l">
              <a:spcBef>
                <a:spcPts val="0"/>
              </a:spcBef>
              <a:spcAft>
                <a:spcPts val="0"/>
              </a:spcAft>
              <a:buNone/>
            </a:pPr>
            <a:r>
              <a:t/>
            </a:r>
            <a:endParaRPr sz="1200">
              <a:latin typeface="Helvetica Neue"/>
              <a:ea typeface="Helvetica Neue"/>
              <a:cs typeface="Helvetica Neue"/>
              <a:sym typeface="Helvetica Neue"/>
            </a:endParaRPr>
          </a:p>
          <a:p>
            <a:pPr indent="0" lvl="0" marL="457200" rtl="0" algn="l">
              <a:spcBef>
                <a:spcPts val="0"/>
              </a:spcBef>
              <a:spcAft>
                <a:spcPts val="0"/>
              </a:spcAft>
              <a:buNone/>
            </a:pPr>
            <a:r>
              <a:t/>
            </a:r>
            <a:endParaRPr sz="1200">
              <a:latin typeface="Helvetica Neue"/>
              <a:ea typeface="Helvetica Neue"/>
              <a:cs typeface="Helvetica Neue"/>
              <a:sym typeface="Helvetica Neue"/>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9"/>
          <p:cNvSpPr/>
          <p:nvPr/>
        </p:nvSpPr>
        <p:spPr>
          <a:xfrm>
            <a:off x="-125" y="4431475"/>
            <a:ext cx="9144000" cy="71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19"/>
          <p:cNvPicPr preferRelativeResize="0"/>
          <p:nvPr/>
        </p:nvPicPr>
        <p:blipFill>
          <a:blip r:embed="rId3">
            <a:alphaModFix/>
          </a:blip>
          <a:stretch>
            <a:fillRect/>
          </a:stretch>
        </p:blipFill>
        <p:spPr>
          <a:xfrm>
            <a:off x="2516388" y="4524325"/>
            <a:ext cx="351701" cy="351701"/>
          </a:xfrm>
          <a:prstGeom prst="rect">
            <a:avLst/>
          </a:prstGeom>
          <a:noFill/>
          <a:ln>
            <a:noFill/>
          </a:ln>
        </p:spPr>
      </p:pic>
      <p:pic>
        <p:nvPicPr>
          <p:cNvPr id="205" name="Google Shape;205;p19"/>
          <p:cNvPicPr preferRelativeResize="0"/>
          <p:nvPr/>
        </p:nvPicPr>
        <p:blipFill>
          <a:blip r:embed="rId3">
            <a:alphaModFix/>
          </a:blip>
          <a:stretch>
            <a:fillRect/>
          </a:stretch>
        </p:blipFill>
        <p:spPr>
          <a:xfrm>
            <a:off x="636713" y="4524325"/>
            <a:ext cx="351701" cy="351701"/>
          </a:xfrm>
          <a:prstGeom prst="rect">
            <a:avLst/>
          </a:prstGeom>
          <a:noFill/>
          <a:ln>
            <a:noFill/>
          </a:ln>
        </p:spPr>
      </p:pic>
      <p:pic>
        <p:nvPicPr>
          <p:cNvPr id="206" name="Google Shape;206;p19"/>
          <p:cNvPicPr preferRelativeResize="0"/>
          <p:nvPr/>
        </p:nvPicPr>
        <p:blipFill>
          <a:blip r:embed="rId3">
            <a:alphaModFix/>
          </a:blip>
          <a:stretch>
            <a:fillRect/>
          </a:stretch>
        </p:blipFill>
        <p:spPr>
          <a:xfrm>
            <a:off x="4396013" y="4524325"/>
            <a:ext cx="351701" cy="351701"/>
          </a:xfrm>
          <a:prstGeom prst="rect">
            <a:avLst/>
          </a:prstGeom>
          <a:noFill/>
          <a:ln>
            <a:noFill/>
          </a:ln>
        </p:spPr>
      </p:pic>
      <p:pic>
        <p:nvPicPr>
          <p:cNvPr id="207" name="Google Shape;207;p19"/>
          <p:cNvPicPr preferRelativeResize="0"/>
          <p:nvPr/>
        </p:nvPicPr>
        <p:blipFill>
          <a:blip r:embed="rId3">
            <a:alphaModFix/>
          </a:blip>
          <a:stretch>
            <a:fillRect/>
          </a:stretch>
        </p:blipFill>
        <p:spPr>
          <a:xfrm>
            <a:off x="6275650" y="4524325"/>
            <a:ext cx="351701" cy="351701"/>
          </a:xfrm>
          <a:prstGeom prst="rect">
            <a:avLst/>
          </a:prstGeom>
          <a:noFill/>
          <a:ln>
            <a:noFill/>
          </a:ln>
        </p:spPr>
      </p:pic>
      <p:sp>
        <p:nvSpPr>
          <p:cNvPr id="208" name="Google Shape;208;p19"/>
          <p:cNvSpPr txBox="1"/>
          <p:nvPr/>
        </p:nvSpPr>
        <p:spPr>
          <a:xfrm>
            <a:off x="419150"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MOTIVATION</a:t>
            </a:r>
            <a:endParaRPr sz="700">
              <a:latin typeface="Helvetica Neue"/>
              <a:ea typeface="Helvetica Neue"/>
              <a:cs typeface="Helvetica Neue"/>
              <a:sym typeface="Helvetica Neue"/>
            </a:endParaRPr>
          </a:p>
        </p:txBody>
      </p:sp>
      <p:sp>
        <p:nvSpPr>
          <p:cNvPr id="209" name="Google Shape;209;p19"/>
          <p:cNvSpPr txBox="1"/>
          <p:nvPr/>
        </p:nvSpPr>
        <p:spPr>
          <a:xfrm>
            <a:off x="2298775"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DATA</a:t>
            </a:r>
            <a:endParaRPr sz="700">
              <a:latin typeface="Helvetica Neue"/>
              <a:ea typeface="Helvetica Neue"/>
              <a:cs typeface="Helvetica Neue"/>
              <a:sym typeface="Helvetica Neue"/>
            </a:endParaRPr>
          </a:p>
        </p:txBody>
      </p:sp>
      <p:sp>
        <p:nvSpPr>
          <p:cNvPr id="210" name="Google Shape;210;p19"/>
          <p:cNvSpPr txBox="1"/>
          <p:nvPr/>
        </p:nvSpPr>
        <p:spPr>
          <a:xfrm>
            <a:off x="4178425"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ANALYSIS</a:t>
            </a:r>
            <a:endParaRPr sz="700">
              <a:latin typeface="Helvetica Neue"/>
              <a:ea typeface="Helvetica Neue"/>
              <a:cs typeface="Helvetica Neue"/>
              <a:sym typeface="Helvetica Neue"/>
            </a:endParaRPr>
          </a:p>
        </p:txBody>
      </p:sp>
      <p:sp>
        <p:nvSpPr>
          <p:cNvPr id="211" name="Google Shape;211;p19"/>
          <p:cNvSpPr txBox="1"/>
          <p:nvPr/>
        </p:nvSpPr>
        <p:spPr>
          <a:xfrm>
            <a:off x="6058050"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Helvetica Neue"/>
                <a:ea typeface="Helvetica Neue"/>
                <a:cs typeface="Helvetica Neue"/>
                <a:sym typeface="Helvetica Neue"/>
              </a:rPr>
              <a:t>IMPACT</a:t>
            </a:r>
            <a:endParaRPr sz="700">
              <a:latin typeface="Helvetica Neue"/>
              <a:ea typeface="Helvetica Neue"/>
              <a:cs typeface="Helvetica Neue"/>
              <a:sym typeface="Helvetica Neue"/>
            </a:endParaRPr>
          </a:p>
        </p:txBody>
      </p:sp>
      <p:sp>
        <p:nvSpPr>
          <p:cNvPr id="212" name="Google Shape;212;p19"/>
          <p:cNvSpPr txBox="1"/>
          <p:nvPr/>
        </p:nvSpPr>
        <p:spPr>
          <a:xfrm>
            <a:off x="7937675" y="4818125"/>
            <a:ext cx="786900" cy="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latin typeface="Helvetica Neue"/>
                <a:ea typeface="Helvetica Neue"/>
                <a:cs typeface="Helvetica Neue"/>
                <a:sym typeface="Helvetica Neue"/>
              </a:rPr>
              <a:t>NEXT STEPS</a:t>
            </a:r>
            <a:endParaRPr b="1" sz="700">
              <a:latin typeface="Helvetica Neue"/>
              <a:ea typeface="Helvetica Neue"/>
              <a:cs typeface="Helvetica Neue"/>
              <a:sym typeface="Helvetica Neue"/>
            </a:endParaRPr>
          </a:p>
        </p:txBody>
      </p:sp>
      <p:pic>
        <p:nvPicPr>
          <p:cNvPr id="213" name="Google Shape;213;p19"/>
          <p:cNvPicPr preferRelativeResize="0"/>
          <p:nvPr/>
        </p:nvPicPr>
        <p:blipFill>
          <a:blip r:embed="rId4">
            <a:alphaModFix/>
          </a:blip>
          <a:stretch>
            <a:fillRect/>
          </a:stretch>
        </p:blipFill>
        <p:spPr>
          <a:xfrm>
            <a:off x="8155263" y="4526438"/>
            <a:ext cx="347473" cy="347473"/>
          </a:xfrm>
          <a:prstGeom prst="rect">
            <a:avLst/>
          </a:prstGeom>
          <a:noFill/>
          <a:ln>
            <a:noFill/>
          </a:ln>
        </p:spPr>
      </p:pic>
      <p:sp>
        <p:nvSpPr>
          <p:cNvPr id="214" name="Google Shape;214;p19"/>
          <p:cNvSpPr txBox="1"/>
          <p:nvPr/>
        </p:nvSpPr>
        <p:spPr>
          <a:xfrm>
            <a:off x="0" y="0"/>
            <a:ext cx="9144000" cy="7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1"/>
                </a:solidFill>
                <a:latin typeface="Helvetica Neue"/>
                <a:ea typeface="Helvetica Neue"/>
                <a:cs typeface="Helvetica Neue"/>
                <a:sym typeface="Helvetica Neue"/>
              </a:rPr>
              <a:t>NEXT STEPS</a:t>
            </a:r>
            <a:endParaRPr b="1" sz="28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i="1" lang="en">
                <a:solidFill>
                  <a:schemeClr val="dk1"/>
                </a:solidFill>
                <a:latin typeface="Helvetica Neue"/>
                <a:ea typeface="Helvetica Neue"/>
                <a:cs typeface="Helvetica Neue"/>
                <a:sym typeface="Helvetica Neue"/>
              </a:rPr>
              <a:t>Future Work</a:t>
            </a:r>
            <a:endParaRPr b="1" sz="2800">
              <a:solidFill>
                <a:schemeClr val="dk1"/>
              </a:solidFill>
              <a:latin typeface="Helvetica Neue"/>
              <a:ea typeface="Helvetica Neue"/>
              <a:cs typeface="Helvetica Neue"/>
              <a:sym typeface="Helvetica Neue"/>
            </a:endParaRPr>
          </a:p>
        </p:txBody>
      </p:sp>
      <p:pic>
        <p:nvPicPr>
          <p:cNvPr id="215" name="Google Shape;215;p19"/>
          <p:cNvPicPr preferRelativeResize="0"/>
          <p:nvPr/>
        </p:nvPicPr>
        <p:blipFill>
          <a:blip r:embed="rId5">
            <a:alphaModFix/>
          </a:blip>
          <a:stretch>
            <a:fillRect/>
          </a:stretch>
        </p:blipFill>
        <p:spPr>
          <a:xfrm>
            <a:off x="1181150" y="1640175"/>
            <a:ext cx="931575" cy="931575"/>
          </a:xfrm>
          <a:prstGeom prst="rect">
            <a:avLst/>
          </a:prstGeom>
          <a:noFill/>
          <a:ln>
            <a:noFill/>
          </a:ln>
        </p:spPr>
      </p:pic>
      <p:pic>
        <p:nvPicPr>
          <p:cNvPr id="216" name="Google Shape;216;p19"/>
          <p:cNvPicPr preferRelativeResize="0"/>
          <p:nvPr/>
        </p:nvPicPr>
        <p:blipFill>
          <a:blip r:embed="rId6">
            <a:alphaModFix/>
          </a:blip>
          <a:stretch>
            <a:fillRect/>
          </a:stretch>
        </p:blipFill>
        <p:spPr>
          <a:xfrm>
            <a:off x="3060775" y="1640175"/>
            <a:ext cx="931575" cy="931575"/>
          </a:xfrm>
          <a:prstGeom prst="rect">
            <a:avLst/>
          </a:prstGeom>
          <a:noFill/>
          <a:ln>
            <a:noFill/>
          </a:ln>
        </p:spPr>
      </p:pic>
      <p:pic>
        <p:nvPicPr>
          <p:cNvPr id="217" name="Google Shape;217;p19"/>
          <p:cNvPicPr preferRelativeResize="0"/>
          <p:nvPr/>
        </p:nvPicPr>
        <p:blipFill>
          <a:blip r:embed="rId7">
            <a:alphaModFix/>
          </a:blip>
          <a:stretch>
            <a:fillRect/>
          </a:stretch>
        </p:blipFill>
        <p:spPr>
          <a:xfrm>
            <a:off x="5080963" y="1640175"/>
            <a:ext cx="931575" cy="931575"/>
          </a:xfrm>
          <a:prstGeom prst="rect">
            <a:avLst/>
          </a:prstGeom>
          <a:noFill/>
          <a:ln>
            <a:noFill/>
          </a:ln>
        </p:spPr>
      </p:pic>
      <p:pic>
        <p:nvPicPr>
          <p:cNvPr id="218" name="Google Shape;218;p19"/>
          <p:cNvPicPr preferRelativeResize="0"/>
          <p:nvPr/>
        </p:nvPicPr>
        <p:blipFill>
          <a:blip r:embed="rId8">
            <a:alphaModFix/>
          </a:blip>
          <a:stretch>
            <a:fillRect/>
          </a:stretch>
        </p:blipFill>
        <p:spPr>
          <a:xfrm>
            <a:off x="7101175" y="1640175"/>
            <a:ext cx="931575" cy="931575"/>
          </a:xfrm>
          <a:prstGeom prst="rect">
            <a:avLst/>
          </a:prstGeom>
          <a:noFill/>
          <a:ln>
            <a:noFill/>
          </a:ln>
        </p:spPr>
      </p:pic>
      <p:sp>
        <p:nvSpPr>
          <p:cNvPr id="219" name="Google Shape;219;p19"/>
          <p:cNvSpPr txBox="1"/>
          <p:nvPr/>
        </p:nvSpPr>
        <p:spPr>
          <a:xfrm>
            <a:off x="944788" y="2716625"/>
            <a:ext cx="1404300" cy="54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Feature Engineering</a:t>
            </a:r>
            <a:endParaRPr>
              <a:latin typeface="Helvetica Neue"/>
              <a:ea typeface="Helvetica Neue"/>
              <a:cs typeface="Helvetica Neue"/>
              <a:sym typeface="Helvetica Neue"/>
            </a:endParaRPr>
          </a:p>
        </p:txBody>
      </p:sp>
      <p:sp>
        <p:nvSpPr>
          <p:cNvPr id="220" name="Google Shape;220;p19"/>
          <p:cNvSpPr txBox="1"/>
          <p:nvPr/>
        </p:nvSpPr>
        <p:spPr>
          <a:xfrm>
            <a:off x="2774113" y="2716625"/>
            <a:ext cx="1404300" cy="54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Feature Selection</a:t>
            </a:r>
            <a:endParaRPr>
              <a:latin typeface="Helvetica Neue"/>
              <a:ea typeface="Helvetica Neue"/>
              <a:cs typeface="Helvetica Neue"/>
              <a:sym typeface="Helvetica Neue"/>
            </a:endParaRPr>
          </a:p>
        </p:txBody>
      </p:sp>
      <p:sp>
        <p:nvSpPr>
          <p:cNvPr id="221" name="Google Shape;221;p19"/>
          <p:cNvSpPr txBox="1"/>
          <p:nvPr/>
        </p:nvSpPr>
        <p:spPr>
          <a:xfrm>
            <a:off x="4844600" y="2716625"/>
            <a:ext cx="1515600" cy="54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Hyperparameter Tuning</a:t>
            </a:r>
            <a:endParaRPr>
              <a:latin typeface="Helvetica Neue"/>
              <a:ea typeface="Helvetica Neue"/>
              <a:cs typeface="Helvetica Neue"/>
              <a:sym typeface="Helvetica Neue"/>
            </a:endParaRPr>
          </a:p>
        </p:txBody>
      </p:sp>
      <p:sp>
        <p:nvSpPr>
          <p:cNvPr id="222" name="Google Shape;222;p19"/>
          <p:cNvSpPr txBox="1"/>
          <p:nvPr/>
        </p:nvSpPr>
        <p:spPr>
          <a:xfrm>
            <a:off x="6864800" y="2685050"/>
            <a:ext cx="1404300" cy="54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More </a:t>
            </a:r>
            <a:endParaRPr>
              <a:latin typeface="Helvetica Neue"/>
              <a:ea typeface="Helvetica Neue"/>
              <a:cs typeface="Helvetica Neue"/>
              <a:sym typeface="Helvetica Neue"/>
            </a:endParaRPr>
          </a:p>
          <a:p>
            <a:pPr indent="0" lvl="0" marL="0" rtl="0" algn="ctr">
              <a:spcBef>
                <a:spcPts val="0"/>
              </a:spcBef>
              <a:spcAft>
                <a:spcPts val="0"/>
              </a:spcAft>
              <a:buNone/>
            </a:pPr>
            <a:r>
              <a:rPr lang="en">
                <a:latin typeface="Helvetica Neue"/>
                <a:ea typeface="Helvetica Neue"/>
                <a:cs typeface="Helvetica Neue"/>
                <a:sym typeface="Helvetica Neue"/>
              </a:rPr>
              <a:t>Models</a:t>
            </a:r>
            <a:endParaRPr>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