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313" r:id="rId4"/>
    <p:sldId id="316" r:id="rId5"/>
    <p:sldId id="315" r:id="rId6"/>
    <p:sldId id="324" r:id="rId7"/>
    <p:sldId id="318" r:id="rId8"/>
    <p:sldId id="325" r:id="rId9"/>
    <p:sldId id="317" r:id="rId10"/>
    <p:sldId id="319" r:id="rId11"/>
    <p:sldId id="323" r:id="rId12"/>
    <p:sldId id="326" r:id="rId13"/>
    <p:sldId id="327" r:id="rId14"/>
    <p:sldId id="329" r:id="rId15"/>
    <p:sldId id="328" r:id="rId16"/>
    <p:sldId id="320" r:id="rId17"/>
    <p:sldId id="321" r:id="rId18"/>
    <p:sldId id="330" r:id="rId19"/>
    <p:sldId id="331" r:id="rId20"/>
    <p:sldId id="314" r:id="rId21"/>
  </p:sldIdLst>
  <p:sldSz cx="9144000" cy="6858000" type="screen4x3"/>
  <p:notesSz cx="6797675" cy="987425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72" d="100"/>
          <a:sy n="72" d="100"/>
        </p:scale>
        <p:origin x="1308" y="66"/>
      </p:cViewPr>
      <p:guideLst>
        <p:guide orient="horz" pos="212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72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2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10487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1048710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10486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1048699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1048700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1048701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10486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104869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104870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10487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10487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104871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3067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10487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1048718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1048719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10487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104872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1048723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</a:p>
        </p:txBody>
      </p:sp>
      <p:sp>
        <p:nvSpPr>
          <p:cNvPr id="10487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1048706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  <p:sp>
        <p:nvSpPr>
          <p:cNvPr id="1048707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wrap="none" lIns="0" tIns="0" rIns="0" bIns="0"/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ES" sz="5200">
                <a:solidFill>
                  <a:srgbClr val="000000"/>
                </a:solidFill>
                <a:latin typeface="Arial" panose="020B0604020202020204"/>
              </a:rPr>
              <a:t>Pulse para editar el formato del texto de títuloHaga clic para modificar el estilo de título del patrón</a:t>
            </a:r>
            <a:endParaRPr lang="es-ES" sz="520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485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S"/>
              <a:t>Pulse para editar los formatos del texto del esquema</a:t>
            </a:r>
            <a:endParaRPr lang="es-ES"/>
          </a:p>
          <a:p>
            <a:pPr lvl="1">
              <a:buSzPct val="75000"/>
              <a:buFont typeface="StarSymbol"/>
              <a:buChar char=""/>
            </a:pPr>
            <a:r>
              <a:rPr lang="es-ES"/>
              <a:t>Segundo nivel del esquema</a:t>
            </a:r>
            <a:endParaRPr lang="es-ES"/>
          </a:p>
          <a:p>
            <a:pPr lvl="2">
              <a:buSzPct val="45000"/>
              <a:buFont typeface="StarSymbol"/>
              <a:buChar char=""/>
            </a:pPr>
            <a:r>
              <a:rPr lang="es-ES"/>
              <a:t>Tercer nivel del esquema</a:t>
            </a:r>
            <a:endParaRPr lang="es-ES"/>
          </a:p>
          <a:p>
            <a:pPr lvl="3">
              <a:buSzPct val="75000"/>
              <a:buFont typeface="StarSymbol"/>
              <a:buChar char=""/>
            </a:pPr>
            <a:r>
              <a:rPr lang="es-ES"/>
              <a:t>Cuarto nivel del esquema</a:t>
            </a:r>
            <a:endParaRPr lang="es-ES"/>
          </a:p>
          <a:p>
            <a:pPr lvl="4">
              <a:buSzPct val="45000"/>
              <a:buFont typeface="StarSymbol"/>
              <a:buChar char=""/>
            </a:pPr>
            <a:r>
              <a:rPr lang="es-ES"/>
              <a:t>Quinto nivel del esquema</a:t>
            </a:r>
            <a:endParaRPr lang="es-ES"/>
          </a:p>
          <a:p>
            <a:pPr lvl="5">
              <a:buSzPct val="45000"/>
              <a:buFont typeface="StarSymbol"/>
              <a:buChar char=""/>
            </a:pPr>
            <a:r>
              <a:rPr lang="es-ES"/>
              <a:t>Sexto nivel del esquema</a:t>
            </a:r>
            <a:endParaRPr lang="es-ES"/>
          </a:p>
          <a:p>
            <a:pPr lvl="6">
              <a:buSzPct val="45000"/>
              <a:buFont typeface="StarSymbol"/>
              <a:buChar char=""/>
            </a:pPr>
            <a:r>
              <a:rPr lang="es-ES"/>
              <a:t>Séptimo nivel del esquema</a:t>
            </a:r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emf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emf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emf"/><Relationship Id="rId1" Type="http://schemas.openxmlformats.org/officeDocument/2006/relationships/tags" Target="../tags/tag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emf"/><Relationship Id="rId1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emf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emf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0.png"/><Relationship Id="rId3" Type="http://schemas.openxmlformats.org/officeDocument/2006/relationships/tags" Target="../tags/tag28.xml"/><Relationship Id="rId2" Type="http://schemas.openxmlformats.org/officeDocument/2006/relationships/image" Target="../media/image2.emf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emf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emf"/><Relationship Id="rId1" Type="http://schemas.openxmlformats.org/officeDocument/2006/relationships/tags" Target="../tags/tag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33.xml"/><Relationship Id="rId2" Type="http://schemas.openxmlformats.org/officeDocument/2006/relationships/image" Target="../media/image2.emf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.png"/><Relationship Id="rId3" Type="http://schemas.openxmlformats.org/officeDocument/2006/relationships/tags" Target="../tags/tag3.xml"/><Relationship Id="rId2" Type="http://schemas.openxmlformats.org/officeDocument/2006/relationships/image" Target="../media/image2.emf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.png"/><Relationship Id="rId3" Type="http://schemas.openxmlformats.org/officeDocument/2006/relationships/tags" Target="../tags/tag5.xml"/><Relationship Id="rId2" Type="http://schemas.openxmlformats.org/officeDocument/2006/relationships/image" Target="../media/image2.emf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.png"/><Relationship Id="rId3" Type="http://schemas.openxmlformats.org/officeDocument/2006/relationships/tags" Target="../tags/tag7.xml"/><Relationship Id="rId2" Type="http://schemas.openxmlformats.org/officeDocument/2006/relationships/image" Target="../media/image2.emf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.emf"/><Relationship Id="rId3" Type="http://schemas.openxmlformats.org/officeDocument/2006/relationships/tags" Target="../tags/tag9.xml"/><Relationship Id="rId2" Type="http://schemas.openxmlformats.org/officeDocument/2006/relationships/image" Target="../media/image6.png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7.png"/><Relationship Id="rId3" Type="http://schemas.openxmlformats.org/officeDocument/2006/relationships/tags" Target="../tags/tag11.xml"/><Relationship Id="rId2" Type="http://schemas.openxmlformats.org/officeDocument/2006/relationships/image" Target="../media/image2.emf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.emf"/><Relationship Id="rId5" Type="http://schemas.openxmlformats.org/officeDocument/2006/relationships/tags" Target="../tags/tag14.xml"/><Relationship Id="rId4" Type="http://schemas.openxmlformats.org/officeDocument/2006/relationships/image" Target="../media/image9.png"/><Relationship Id="rId3" Type="http://schemas.openxmlformats.org/officeDocument/2006/relationships/tags" Target="../tags/tag13.xml"/><Relationship Id="rId2" Type="http://schemas.openxmlformats.org/officeDocument/2006/relationships/image" Target="../media/image8.png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image" Target="../media/image2.emf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emf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CustomShape 4"/>
          <p:cNvSpPr/>
          <p:nvPr/>
        </p:nvSpPr>
        <p:spPr>
          <a:xfrm>
            <a:off x="1475740" y="5236210"/>
            <a:ext cx="7488555" cy="133794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MX" sz="4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TALLER METODOLÓGICO</a:t>
            </a:r>
            <a:endParaRPr lang="es-MX" sz="4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315" y="44450"/>
            <a:ext cx="1276985" cy="2005965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315" y="44450"/>
            <a:ext cx="1276985" cy="2005965"/>
          </a:xfrm>
          <a:prstGeom prst="rect">
            <a:avLst/>
          </a:prstGeom>
        </p:spPr>
      </p:pic>
      <p:sp>
        <p:nvSpPr>
          <p:cNvPr id="4" name="Cuadro de texto 3"/>
          <p:cNvSpPr txBox="1"/>
          <p:nvPr/>
        </p:nvSpPr>
        <p:spPr>
          <a:xfrm>
            <a:off x="847725" y="2637155"/>
            <a:ext cx="7449185" cy="3315970"/>
          </a:xfrm>
          <a:prstGeom prst="rect">
            <a:avLst/>
          </a:prstGeom>
        </p:spPr>
        <p:txBody>
          <a:bodyPr wrap="square">
            <a:noAutofit/>
          </a:bodyPr>
          <a:p>
            <a:pPr algn="just" defTabSz="266700">
              <a:lnSpc>
                <a:spcPct val="150000"/>
              </a:lnSpc>
            </a:pPr>
            <a:r>
              <a:rPr sz="1600" b="1">
                <a:latin typeface="Arial" panose="020B0604020202020204"/>
                <a:ea typeface="Arial" panose="020B0604020202020204"/>
              </a:rPr>
              <a:t>Descripción del departamento donde se  desarrolla la práctica profesional</a:t>
            </a:r>
            <a:r>
              <a:rPr lang="es-MX" sz="1600">
                <a:latin typeface="Arial" panose="020B0604020202020204"/>
                <a:ea typeface="Arial" panose="020B0604020202020204"/>
              </a:rPr>
              <a:t>: Propósito del servicio o departamento, si el departamento esta distribuido en areas se indica el area que esta asignado y la descripción. </a:t>
            </a:r>
            <a:endParaRPr lang="es-MX" sz="1600">
              <a:latin typeface="Arial" panose="020B0604020202020204"/>
              <a:ea typeface="Arial" panose="020B0604020202020204"/>
            </a:endParaRPr>
          </a:p>
          <a:p>
            <a:pPr algn="just" defTabSz="266700">
              <a:lnSpc>
                <a:spcPct val="150000"/>
              </a:lnSpc>
            </a:pPr>
            <a:r>
              <a:rPr lang="es-MX" sz="1600" b="1">
                <a:latin typeface="Arial" panose="020B0604020202020204"/>
                <a:ea typeface="Arial" panose="020B0604020202020204"/>
              </a:rPr>
              <a:t>(Hospital:</a:t>
            </a:r>
            <a:r>
              <a:rPr lang="es-MX" sz="1600">
                <a:latin typeface="Arial" panose="020B0604020202020204"/>
                <a:ea typeface="Arial" panose="020B0604020202020204"/>
              </a:rPr>
              <a:t> Departamento/Areas Clínicas/Unidades)</a:t>
            </a:r>
            <a:endParaRPr lang="es-MX" sz="1600">
              <a:latin typeface="Arial" panose="020B0604020202020204"/>
              <a:ea typeface="Arial" panose="020B0604020202020204"/>
            </a:endParaRPr>
          </a:p>
          <a:p>
            <a:pPr algn="just" defTabSz="266700">
              <a:lnSpc>
                <a:spcPct val="150000"/>
              </a:lnSpc>
            </a:pPr>
            <a:r>
              <a:rPr lang="es-MX" sz="1600" b="1">
                <a:latin typeface="Arial" panose="020B0604020202020204"/>
                <a:ea typeface="Arial" panose="020B0604020202020204"/>
              </a:rPr>
              <a:t>(Comunitaria:</a:t>
            </a:r>
            <a:r>
              <a:rPr lang="es-MX" sz="1600">
                <a:latin typeface="Arial" panose="020B0604020202020204"/>
                <a:ea typeface="Arial" panose="020B0604020202020204"/>
              </a:rPr>
              <a:t> Servicios y Programas)</a:t>
            </a:r>
            <a:endParaRPr lang="es-MX" sz="1600">
              <a:latin typeface="Arial" panose="020B0604020202020204"/>
              <a:ea typeface="Arial" panose="020B0604020202020204"/>
            </a:endParaRPr>
          </a:p>
          <a:p>
            <a:pPr algn="just" defTabSz="266700">
              <a:lnSpc>
                <a:spcPct val="150000"/>
              </a:lnSpc>
            </a:pPr>
            <a:endParaRPr lang="es-MX" sz="1600">
              <a:latin typeface="Arial" panose="020B0604020202020204"/>
              <a:ea typeface="Arial" panose="020B0604020202020204"/>
            </a:endParaRPr>
          </a:p>
          <a:p>
            <a:pPr algn="just" defTabSz="266700">
              <a:lnSpc>
                <a:spcPct val="150000"/>
              </a:lnSpc>
            </a:pPr>
            <a:r>
              <a:rPr sz="1600" b="1">
                <a:latin typeface="Arial" panose="020B0604020202020204"/>
                <a:ea typeface="Arial" panose="020B0604020202020204"/>
              </a:rPr>
              <a:t>Nombre del Jefe o Encargado</a:t>
            </a:r>
            <a:r>
              <a:rPr lang="es-MX" sz="1600" b="1">
                <a:latin typeface="Arial" panose="020B0604020202020204"/>
                <a:ea typeface="Arial" panose="020B0604020202020204"/>
              </a:rPr>
              <a:t>:</a:t>
            </a:r>
            <a:r>
              <a:rPr lang="es-MX" sz="1600">
                <a:latin typeface="Arial" panose="020B0604020202020204"/>
                <a:ea typeface="Arial" panose="020B0604020202020204"/>
              </a:rPr>
              <a:t> Nombre completo del Profesional</a:t>
            </a:r>
            <a:endParaRPr sz="1600">
              <a:latin typeface="Arial" panose="020B0604020202020204"/>
              <a:ea typeface="Arial" panose="020B0604020202020204"/>
            </a:endParaRPr>
          </a:p>
          <a:p>
            <a:pPr algn="just" defTabSz="266700">
              <a:lnSpc>
                <a:spcPct val="150000"/>
              </a:lnSpc>
            </a:pPr>
            <a:r>
              <a:rPr sz="1600" b="1">
                <a:latin typeface="Arial" panose="020B0604020202020204"/>
                <a:ea typeface="Arial" panose="020B0604020202020204"/>
              </a:rPr>
              <a:t>Funciones del Departamento</a:t>
            </a:r>
            <a:r>
              <a:rPr lang="es-MX" sz="1600" b="1">
                <a:latin typeface="Arial" panose="020B0604020202020204"/>
                <a:ea typeface="Arial" panose="020B0604020202020204"/>
              </a:rPr>
              <a:t>:</a:t>
            </a:r>
            <a:r>
              <a:rPr lang="es-MX" sz="1600">
                <a:latin typeface="Arial" panose="020B0604020202020204"/>
                <a:ea typeface="Arial" panose="020B0604020202020204"/>
              </a:rPr>
              <a:t> </a:t>
            </a:r>
            <a:r>
              <a:rPr lang="es-MX" sz="1600">
                <a:latin typeface="Arial" panose="020B0604020202020204"/>
                <a:ea typeface="Arial" panose="020B0604020202020204"/>
              </a:rPr>
              <a:t>Las que indique la institución</a:t>
            </a:r>
            <a:endParaRPr lang="es-MX" sz="1600"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  <p:transition>
    <p:pull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uadro de texto 2"/>
          <p:cNvSpPr txBox="1"/>
          <p:nvPr/>
        </p:nvSpPr>
        <p:spPr>
          <a:xfrm>
            <a:off x="1763395" y="1412875"/>
            <a:ext cx="56978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 defTabSz="266700">
              <a:lnSpc>
                <a:spcPct val="150000"/>
              </a:lnSpc>
            </a:pPr>
            <a:r>
              <a:rPr lang="es-MX" sz="1600" b="1">
                <a:latin typeface="Arial" panose="020B0604020202020204"/>
                <a:ea typeface="Arial" panose="020B0604020202020204"/>
                <a:sym typeface="+mn-ea"/>
              </a:rPr>
              <a:t>CAPÍTULO II: </a:t>
            </a:r>
            <a:r>
              <a:rPr sz="1600" b="1">
                <a:latin typeface="Arial" panose="020B0604020202020204"/>
                <a:ea typeface="Arial" panose="020B0604020202020204"/>
                <a:sym typeface="+mn-ea"/>
              </a:rPr>
              <a:t> </a:t>
            </a:r>
            <a:r>
              <a:rPr lang="es-MX" sz="1600" b="1">
                <a:latin typeface="Arial" panose="020B0604020202020204"/>
                <a:ea typeface="Arial" panose="020B0604020202020204"/>
                <a:sym typeface="+mn-ea"/>
              </a:rPr>
              <a:t>RESUMEN</a:t>
            </a:r>
            <a:endParaRPr lang="es-MX" sz="1600" b="1">
              <a:latin typeface="Arial" panose="020B0604020202020204"/>
              <a:ea typeface="Arial" panose="020B0604020202020204"/>
              <a:sym typeface="+mn-ea"/>
            </a:endParaRPr>
          </a:p>
        </p:txBody>
      </p:sp>
      <p:pic>
        <p:nvPicPr>
          <p:cNvPr id="4" name="Imagen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315" y="44450"/>
            <a:ext cx="1276985" cy="2005965"/>
          </a:xfrm>
          <a:prstGeom prst="rect">
            <a:avLst/>
          </a:prstGeom>
        </p:spPr>
      </p:pic>
      <p:sp>
        <p:nvSpPr>
          <p:cNvPr id="5" name="Cuadro de texto 4"/>
          <p:cNvSpPr txBox="1"/>
          <p:nvPr/>
        </p:nvSpPr>
        <p:spPr>
          <a:xfrm>
            <a:off x="539750" y="2164715"/>
            <a:ext cx="8034020" cy="5915025"/>
          </a:xfrm>
          <a:prstGeom prst="rect">
            <a:avLst/>
          </a:prstGeom>
        </p:spPr>
        <p:txBody>
          <a:bodyPr wrap="square">
            <a:noAutofit/>
          </a:bodyPr>
          <a:p>
            <a:pPr algn="just" defTabSz="266700">
              <a:lnSpc>
                <a:spcPct val="150000"/>
              </a:lnSpc>
            </a:pPr>
            <a:r>
              <a:rPr lang="es-MX" sz="1600" b="1">
                <a:latin typeface="Arial" panose="020B0604020202020204"/>
                <a:ea typeface="Arial" panose="020B0604020202020204"/>
              </a:rPr>
              <a:t>Título del Proyecto:</a:t>
            </a:r>
            <a:r>
              <a:rPr lang="es-MX" sz="1600">
                <a:latin typeface="Arial" panose="020B0604020202020204"/>
                <a:ea typeface="Arial" panose="020B0604020202020204"/>
              </a:rPr>
              <a:t> Control Prenatal para la Prevención de Riesgos Obstétricos Dirigido a las Gestantes que asisten al Consultorio Popular Tipo II La Romana, Municipio Araure Estado Portuguesa.</a:t>
            </a:r>
            <a:endParaRPr sz="1600" b="1">
              <a:latin typeface="Arial" panose="020B0604020202020204"/>
              <a:ea typeface="Arial" panose="020B0604020202020204"/>
            </a:endParaRPr>
          </a:p>
          <a:p>
            <a:pPr algn="just" defTabSz="266700">
              <a:lnSpc>
                <a:spcPct val="150000"/>
              </a:lnSpc>
            </a:pPr>
            <a:r>
              <a:rPr sz="1400" b="1">
                <a:latin typeface="Arial" panose="020B0604020202020204"/>
                <a:ea typeface="Arial" panose="020B0604020202020204"/>
              </a:rPr>
              <a:t>Planteamiento del Problema</a:t>
            </a:r>
            <a:r>
              <a:rPr lang="es-MX" sz="1400" b="1">
                <a:latin typeface="Arial" panose="020B0604020202020204"/>
                <a:ea typeface="Arial" panose="020B0604020202020204"/>
              </a:rPr>
              <a:t>:</a:t>
            </a:r>
            <a:endParaRPr lang="es-MX" sz="1400">
              <a:latin typeface="Arial" panose="020B0604020202020204"/>
              <a:ea typeface="Arial" panose="020B0604020202020204"/>
            </a:endParaRPr>
          </a:p>
          <a:p>
            <a:pPr marL="1450340" indent="-1427480" algn="just" defTabSz="266700">
              <a:lnSpc>
                <a:spcPct val="150000"/>
              </a:lnSpc>
            </a:pPr>
            <a:r>
              <a:rPr lang="es-MX" sz="1400" b="1">
                <a:latin typeface="Arial" panose="020B0604020202020204"/>
                <a:ea typeface="Arial" panose="020B0604020202020204"/>
              </a:rPr>
              <a:t>VARIABLE N° 1:</a:t>
            </a:r>
            <a:r>
              <a:rPr lang="es-MX" sz="1400">
                <a:latin typeface="Arial" panose="020B0604020202020204"/>
                <a:ea typeface="Arial" panose="020B0604020202020204"/>
              </a:rPr>
              <a:t> Párrafo N° 1: </a:t>
            </a:r>
            <a:r>
              <a:rPr lang="es-MX" sz="1400">
                <a:latin typeface="Arial" panose="020B0604020202020204"/>
                <a:ea typeface="Arial" panose="020B0604020202020204"/>
                <a:sym typeface="+mn-ea"/>
              </a:rPr>
              <a:t>Interpretación conceptual de manera general                                              Párrafo N° 2: Cita de autor</a:t>
            </a:r>
            <a:endParaRPr lang="es-MX" sz="1400">
              <a:latin typeface="Arial" panose="020B0604020202020204"/>
              <a:ea typeface="Arial" panose="020B0604020202020204"/>
              <a:sym typeface="+mn-ea"/>
            </a:endParaRPr>
          </a:p>
          <a:p>
            <a:pPr marL="1640840" indent="-1619250" algn="just" defTabSz="266700">
              <a:lnSpc>
                <a:spcPct val="150000"/>
              </a:lnSpc>
            </a:pPr>
            <a:r>
              <a:rPr lang="es-MX" sz="1400">
                <a:latin typeface="Arial" panose="020B0604020202020204"/>
                <a:ea typeface="Arial" panose="020B0604020202020204"/>
                <a:sym typeface="+mn-ea"/>
              </a:rPr>
              <a:t>                             Párrafo N° 3: Parafraseo de la cita</a:t>
            </a:r>
            <a:endParaRPr lang="es-MX" sz="1400">
              <a:latin typeface="Arial" panose="020B0604020202020204"/>
              <a:ea typeface="Arial" panose="020B0604020202020204"/>
              <a:sym typeface="+mn-ea"/>
            </a:endParaRPr>
          </a:p>
          <a:p>
            <a:pPr marL="1844675" indent="-1795780" algn="just" defTabSz="266700">
              <a:lnSpc>
                <a:spcPct val="150000"/>
              </a:lnSpc>
            </a:pPr>
            <a:r>
              <a:rPr lang="es-MX" sz="1400" b="1">
                <a:latin typeface="Arial" panose="020B0604020202020204"/>
                <a:ea typeface="Arial" panose="020B0604020202020204"/>
                <a:sym typeface="+mn-ea"/>
              </a:rPr>
              <a:t>VARIABLE N° 2: </a:t>
            </a:r>
            <a:r>
              <a:rPr lang="es-MX" sz="1400">
                <a:latin typeface="Arial" panose="020B0604020202020204"/>
                <a:ea typeface="Arial" panose="020B0604020202020204"/>
                <a:sym typeface="+mn-ea"/>
              </a:rPr>
              <a:t>Párrafo N° 4: </a:t>
            </a:r>
            <a:r>
              <a:rPr lang="es-MX" sz="1400">
                <a:latin typeface="Arial" panose="020B0604020202020204"/>
                <a:ea typeface="Arial" panose="020B0604020202020204"/>
                <a:sym typeface="+mn-ea"/>
              </a:rPr>
              <a:t>Interpretación conceptual de manera general                            Párrafo N° 5: Cita de autor</a:t>
            </a:r>
            <a:endParaRPr lang="es-MX" sz="1400">
              <a:latin typeface="Arial" panose="020B0604020202020204"/>
              <a:ea typeface="Arial" panose="020B0604020202020204"/>
              <a:sym typeface="+mn-ea"/>
            </a:endParaRPr>
          </a:p>
          <a:p>
            <a:pPr marL="1518285" algn="just" defTabSz="266700">
              <a:lnSpc>
                <a:spcPct val="150000"/>
              </a:lnSpc>
            </a:pPr>
            <a:r>
              <a:rPr lang="es-MX" sz="1400">
                <a:latin typeface="Arial" panose="020B0604020202020204"/>
                <a:ea typeface="Arial" panose="020B0604020202020204"/>
                <a:sym typeface="+mn-ea"/>
              </a:rPr>
              <a:t>      Párrafo N° 6: Parafraseo de la cita</a:t>
            </a:r>
            <a:endParaRPr lang="es-MX" sz="1400">
              <a:latin typeface="Arial" panose="020B0604020202020204"/>
              <a:ea typeface="Arial" panose="020B0604020202020204"/>
              <a:sym typeface="+mn-ea"/>
            </a:endParaRPr>
          </a:p>
          <a:p>
            <a:pPr algn="just" defTabSz="266700">
              <a:lnSpc>
                <a:spcPct val="150000"/>
              </a:lnSpc>
            </a:pPr>
            <a:r>
              <a:rPr lang="es-MX" sz="1400" b="1">
                <a:latin typeface="Arial" panose="020B0604020202020204"/>
                <a:ea typeface="Arial" panose="020B0604020202020204"/>
              </a:rPr>
              <a:t>PÁRRAFO N° 7:</a:t>
            </a:r>
            <a:r>
              <a:rPr lang="es-MX" sz="1400">
                <a:latin typeface="Arial" panose="020B0604020202020204"/>
                <a:ea typeface="Arial" panose="020B0604020202020204"/>
              </a:rPr>
              <a:t>  EL DEBER SER</a:t>
            </a:r>
            <a:endParaRPr lang="es-MX" sz="1400">
              <a:latin typeface="Arial" panose="020B0604020202020204"/>
              <a:ea typeface="Arial" panose="020B0604020202020204"/>
            </a:endParaRPr>
          </a:p>
          <a:p>
            <a:pPr algn="just" defTabSz="266700">
              <a:lnSpc>
                <a:spcPct val="150000"/>
              </a:lnSpc>
            </a:pPr>
            <a:r>
              <a:rPr lang="es-MX" sz="1400" b="1">
                <a:latin typeface="Arial" panose="020B0604020202020204"/>
                <a:ea typeface="Arial" panose="020B0604020202020204"/>
              </a:rPr>
              <a:t>PÁRRAFO N° 8: </a:t>
            </a:r>
            <a:r>
              <a:rPr lang="es-MX" sz="1400">
                <a:latin typeface="Arial" panose="020B0604020202020204"/>
                <a:ea typeface="Arial" panose="020B0604020202020204"/>
              </a:rPr>
              <a:t> EL PROBLEMA</a:t>
            </a:r>
            <a:endParaRPr lang="es-MX" sz="1400">
              <a:latin typeface="Arial" panose="020B0604020202020204"/>
              <a:ea typeface="Arial" panose="020B0604020202020204"/>
            </a:endParaRPr>
          </a:p>
          <a:p>
            <a:pPr algn="just" defTabSz="266700">
              <a:lnSpc>
                <a:spcPct val="150000"/>
              </a:lnSpc>
            </a:pPr>
            <a:r>
              <a:rPr lang="es-MX" sz="1400" b="1">
                <a:latin typeface="Arial" panose="020B0604020202020204"/>
                <a:ea typeface="Arial" panose="020B0604020202020204"/>
              </a:rPr>
              <a:t>PÁRRAFO N° 9: </a:t>
            </a:r>
            <a:r>
              <a:rPr lang="es-MX" sz="1400">
                <a:latin typeface="Arial" panose="020B0604020202020204"/>
                <a:ea typeface="Arial" panose="020B0604020202020204"/>
              </a:rPr>
              <a:t> INTERROGANTES</a:t>
            </a:r>
            <a:endParaRPr sz="1400">
              <a:latin typeface="Arial" panose="020B0604020202020204"/>
              <a:ea typeface="Arial" panose="020B0604020202020204"/>
            </a:endParaRPr>
          </a:p>
          <a:p>
            <a:pPr algn="just" defTabSz="266700">
              <a:lnSpc>
                <a:spcPct val="150000"/>
              </a:lnSpc>
            </a:pPr>
            <a:endParaRPr sz="1600">
              <a:latin typeface="Arial" panose="020B0604020202020204"/>
              <a:ea typeface="Arial" panose="020B0604020202020204"/>
            </a:endParaRPr>
          </a:p>
          <a:p>
            <a:pPr algn="just" defTabSz="266700">
              <a:lnSpc>
                <a:spcPct val="150000"/>
              </a:lnSpc>
            </a:pPr>
            <a:endParaRPr sz="1600">
              <a:latin typeface="Arial" panose="020B0604020202020204"/>
              <a:ea typeface="Arial" panose="020B0604020202020204"/>
            </a:endParaRPr>
          </a:p>
          <a:p>
            <a:pPr algn="just" defTabSz="266700">
              <a:lnSpc>
                <a:spcPct val="150000"/>
              </a:lnSpc>
            </a:pPr>
            <a:r>
              <a:rPr sz="1600">
                <a:latin typeface="Arial" panose="020B0604020202020204"/>
                <a:ea typeface="Arial" panose="020B0604020202020204"/>
              </a:rPr>
              <a:t> </a:t>
            </a:r>
            <a:endParaRPr sz="1600">
              <a:latin typeface="Arial" panose="020B0604020202020204"/>
              <a:ea typeface="Arial" panose="020B0604020202020204"/>
            </a:endParaRPr>
          </a:p>
          <a:p>
            <a:pPr algn="just" defTabSz="266700">
              <a:lnSpc>
                <a:spcPct val="150000"/>
              </a:lnSpc>
            </a:pPr>
            <a:endParaRPr sz="1600"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Imagen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315" y="44450"/>
            <a:ext cx="1276985" cy="2005965"/>
          </a:xfrm>
          <a:prstGeom prst="rect">
            <a:avLst/>
          </a:prstGeom>
        </p:spPr>
      </p:pic>
      <p:sp>
        <p:nvSpPr>
          <p:cNvPr id="4" name="Cuadro de texto 3"/>
          <p:cNvSpPr txBox="1"/>
          <p:nvPr/>
        </p:nvSpPr>
        <p:spPr>
          <a:xfrm>
            <a:off x="1475740" y="2061210"/>
            <a:ext cx="7245985" cy="4434205"/>
          </a:xfrm>
          <a:prstGeom prst="rect">
            <a:avLst/>
          </a:prstGeom>
        </p:spPr>
        <p:txBody>
          <a:bodyPr wrap="square">
            <a:noAutofit/>
          </a:bodyPr>
          <a:p>
            <a:pPr algn="just" defTabSz="266700">
              <a:lnSpc>
                <a:spcPct val="150000"/>
              </a:lnSpc>
            </a:pPr>
            <a:r>
              <a:rPr sz="1600" b="1">
                <a:latin typeface="Arial" panose="020B0604020202020204"/>
                <a:ea typeface="Arial" panose="020B0604020202020204"/>
              </a:rPr>
              <a:t>Objetivos</a:t>
            </a:r>
            <a:r>
              <a:rPr lang="es-MX" sz="1600" b="1">
                <a:latin typeface="Arial" panose="020B0604020202020204"/>
                <a:ea typeface="Arial" panose="020B0604020202020204"/>
              </a:rPr>
              <a:t>:</a:t>
            </a:r>
            <a:r>
              <a:rPr lang="es-MX" sz="1600">
                <a:latin typeface="Arial" panose="020B0604020202020204"/>
                <a:ea typeface="Arial" panose="020B0604020202020204"/>
              </a:rPr>
              <a:t> </a:t>
            </a:r>
            <a:endParaRPr lang="es-MX" sz="1600">
              <a:latin typeface="Arial" panose="020B0604020202020204"/>
              <a:ea typeface="Arial" panose="020B0604020202020204"/>
            </a:endParaRPr>
          </a:p>
          <a:p>
            <a:pPr algn="just" defTabSz="266700">
              <a:lnSpc>
                <a:spcPct val="150000"/>
              </a:lnSpc>
            </a:pPr>
            <a:r>
              <a:rPr lang="es-MX" sz="1600" b="1">
                <a:latin typeface="Arial" panose="020B0604020202020204"/>
                <a:ea typeface="Arial" panose="020B0604020202020204"/>
              </a:rPr>
              <a:t>General: </a:t>
            </a:r>
            <a:r>
              <a:rPr lang="es-MX" sz="1600">
                <a:latin typeface="Arial" panose="020B0604020202020204"/>
                <a:ea typeface="Arial" panose="020B0604020202020204"/>
              </a:rPr>
              <a:t>Titulo completo y anteponer un verbo de acción</a:t>
            </a:r>
            <a:endParaRPr lang="es-MX" sz="1600">
              <a:latin typeface="Arial" panose="020B0604020202020204"/>
              <a:ea typeface="Arial" panose="020B0604020202020204"/>
            </a:endParaRPr>
          </a:p>
          <a:p>
            <a:pPr algn="just" defTabSz="266700">
              <a:lnSpc>
                <a:spcPct val="150000"/>
              </a:lnSpc>
            </a:pPr>
            <a:r>
              <a:rPr lang="es-MX" sz="1600" b="1">
                <a:latin typeface="Arial" panose="020B0604020202020204"/>
                <a:ea typeface="Arial" panose="020B0604020202020204"/>
              </a:rPr>
              <a:t>Específicos: </a:t>
            </a:r>
            <a:r>
              <a:rPr lang="es-MX" sz="1600">
                <a:latin typeface="Arial" panose="020B0604020202020204"/>
                <a:ea typeface="Arial" panose="020B0604020202020204"/>
              </a:rPr>
              <a:t>Verbos y titulo para dar respuesta al objetivo general</a:t>
            </a:r>
            <a:endParaRPr lang="es-MX" sz="1600">
              <a:latin typeface="Arial" panose="020B0604020202020204"/>
              <a:ea typeface="Arial" panose="020B0604020202020204"/>
            </a:endParaRPr>
          </a:p>
          <a:p>
            <a:pPr algn="just" defTabSz="266700">
              <a:lnSpc>
                <a:spcPct val="150000"/>
              </a:lnSpc>
            </a:pPr>
            <a:endParaRPr sz="1600" b="1">
              <a:latin typeface="Arial" panose="020B0604020202020204"/>
              <a:ea typeface="Arial" panose="020B0604020202020204"/>
            </a:endParaRPr>
          </a:p>
          <a:p>
            <a:pPr algn="just" defTabSz="266700">
              <a:lnSpc>
                <a:spcPct val="100000"/>
              </a:lnSpc>
            </a:pPr>
            <a:r>
              <a:rPr sz="1600" b="1">
                <a:latin typeface="Arial" panose="020B0604020202020204"/>
                <a:ea typeface="Arial" panose="020B0604020202020204"/>
              </a:rPr>
              <a:t>Justificación</a:t>
            </a:r>
            <a:r>
              <a:rPr lang="es-MX" sz="1600" b="1">
                <a:latin typeface="Arial" panose="020B0604020202020204"/>
                <a:ea typeface="Arial" panose="020B0604020202020204"/>
              </a:rPr>
              <a:t>:</a:t>
            </a:r>
            <a:r>
              <a:rPr lang="es-MX" sz="1600">
                <a:latin typeface="Arial" panose="020B0604020202020204"/>
                <a:ea typeface="Arial" panose="020B0604020202020204"/>
              </a:rPr>
              <a:t> Según Bernal(2010) en una investigación, la justificación es la parte donde se sustenta, argumenta y presenta las razones del porqué y el para qué de la investigación que se va a realizar, es decir, justificar una investigación consiste en exponer los motivos por los cuales es importante llevar a cabo el respectivo estudio. </a:t>
            </a:r>
            <a:endParaRPr lang="es-MX" sz="1600">
              <a:latin typeface="Arial" panose="020B0604020202020204"/>
              <a:ea typeface="Arial" panose="020B0604020202020204"/>
            </a:endParaRPr>
          </a:p>
          <a:p>
            <a:pPr algn="just" defTabSz="266700">
              <a:lnSpc>
                <a:spcPct val="100000"/>
              </a:lnSpc>
            </a:pPr>
            <a:r>
              <a:rPr lang="es-MX" sz="1600">
                <a:latin typeface="Arial" panose="020B0604020202020204"/>
                <a:ea typeface="Arial" panose="020B0604020202020204"/>
              </a:rPr>
              <a:t>1.- Desde el punto de vista práctico</a:t>
            </a:r>
            <a:endParaRPr lang="es-MX" sz="1600">
              <a:latin typeface="Arial" panose="020B0604020202020204"/>
              <a:ea typeface="Arial" panose="020B0604020202020204"/>
            </a:endParaRPr>
          </a:p>
          <a:p>
            <a:pPr algn="just" defTabSz="266700">
              <a:lnSpc>
                <a:spcPct val="100000"/>
              </a:lnSpc>
            </a:pPr>
            <a:r>
              <a:rPr lang="es-MX" sz="1600">
                <a:latin typeface="Arial" panose="020B0604020202020204"/>
                <a:ea typeface="Arial" panose="020B0604020202020204"/>
              </a:rPr>
              <a:t>2.- Aporte Teórico</a:t>
            </a:r>
            <a:endParaRPr lang="es-MX" sz="1600">
              <a:latin typeface="Arial" panose="020B0604020202020204"/>
              <a:ea typeface="Arial" panose="020B0604020202020204"/>
            </a:endParaRPr>
          </a:p>
          <a:p>
            <a:pPr algn="just" defTabSz="266700">
              <a:lnSpc>
                <a:spcPct val="100000"/>
              </a:lnSpc>
            </a:pPr>
            <a:r>
              <a:rPr lang="es-MX" sz="1600">
                <a:latin typeface="Arial" panose="020B0604020202020204"/>
                <a:ea typeface="Arial" panose="020B0604020202020204"/>
              </a:rPr>
              <a:t>3.- Desde el punto de vista Metodológico</a:t>
            </a:r>
            <a:endParaRPr lang="es-MX" sz="1600">
              <a:latin typeface="Arial" panose="020B0604020202020204"/>
              <a:ea typeface="Arial" panose="020B0604020202020204"/>
            </a:endParaRPr>
          </a:p>
          <a:p>
            <a:pPr algn="just" defTabSz="266700">
              <a:lnSpc>
                <a:spcPct val="100000"/>
              </a:lnSpc>
            </a:pPr>
            <a:r>
              <a:rPr lang="es-MX" sz="1600">
                <a:latin typeface="Arial" panose="020B0604020202020204"/>
                <a:ea typeface="Arial" panose="020B0604020202020204"/>
              </a:rPr>
              <a:t>4.- Desde la perspectiva Social</a:t>
            </a:r>
            <a:endParaRPr lang="es-MX" sz="1600">
              <a:latin typeface="Arial" panose="020B0604020202020204"/>
              <a:ea typeface="Arial" panose="020B0604020202020204"/>
            </a:endParaRPr>
          </a:p>
          <a:p>
            <a:pPr algn="just" defTabSz="266700">
              <a:lnSpc>
                <a:spcPct val="100000"/>
              </a:lnSpc>
            </a:pPr>
            <a:r>
              <a:rPr lang="es-MX" sz="1600">
                <a:latin typeface="Arial" panose="020B0604020202020204"/>
                <a:ea typeface="Arial" panose="020B0604020202020204"/>
              </a:rPr>
              <a:t>5.- Plan de la Patria 2019 - 2025 en cual de los 5 grandes objetivos históricos y su vinculación y/o aporte en el area de salud</a:t>
            </a:r>
            <a:endParaRPr sz="1600">
              <a:latin typeface="Arial" panose="020B0604020202020204"/>
              <a:ea typeface="Arial" panose="020B0604020202020204"/>
            </a:endParaRPr>
          </a:p>
          <a:p>
            <a:pPr algn="just" defTabSz="266700">
              <a:lnSpc>
                <a:spcPct val="150000"/>
              </a:lnSpc>
            </a:pPr>
            <a:endParaRPr sz="1600">
              <a:latin typeface="Arial" panose="020B0604020202020204"/>
              <a:ea typeface="Arial" panose="020B0604020202020204"/>
            </a:endParaRPr>
          </a:p>
          <a:p>
            <a:pPr algn="just" defTabSz="266700">
              <a:lnSpc>
                <a:spcPct val="150000"/>
              </a:lnSpc>
            </a:pPr>
            <a:endParaRPr sz="1600">
              <a:latin typeface="Arial" panose="020B0604020202020204"/>
              <a:ea typeface="Arial" panose="020B0604020202020204"/>
            </a:endParaRPr>
          </a:p>
          <a:p>
            <a:pPr algn="just" defTabSz="266700">
              <a:lnSpc>
                <a:spcPct val="150000"/>
              </a:lnSpc>
            </a:pPr>
            <a:endParaRPr sz="1600">
              <a:latin typeface="Arial" panose="020B0604020202020204"/>
              <a:ea typeface="Arial" panose="020B0604020202020204"/>
            </a:endParaRPr>
          </a:p>
          <a:p>
            <a:pPr algn="just" defTabSz="266700">
              <a:lnSpc>
                <a:spcPct val="150000"/>
              </a:lnSpc>
            </a:pPr>
            <a:endParaRPr lang="es-MX" sz="1600" b="1"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Imagen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315" y="44450"/>
            <a:ext cx="1276985" cy="2005965"/>
          </a:xfrm>
          <a:prstGeom prst="rect">
            <a:avLst/>
          </a:prstGeom>
        </p:spPr>
      </p:pic>
      <p:sp>
        <p:nvSpPr>
          <p:cNvPr id="4" name="Cuadro de texto 3"/>
          <p:cNvSpPr txBox="1"/>
          <p:nvPr/>
        </p:nvSpPr>
        <p:spPr>
          <a:xfrm>
            <a:off x="1403350" y="1628775"/>
            <a:ext cx="6557645" cy="4255135"/>
          </a:xfrm>
          <a:prstGeom prst="rect">
            <a:avLst/>
          </a:prstGeom>
        </p:spPr>
        <p:txBody>
          <a:bodyPr wrap="square">
            <a:noAutofit/>
          </a:bodyPr>
          <a:p>
            <a:pPr algn="just" defTabSz="266700">
              <a:lnSpc>
                <a:spcPct val="150000"/>
              </a:lnSpc>
            </a:pPr>
            <a:endParaRPr sz="1600">
              <a:latin typeface="Arial" panose="020B0604020202020204"/>
              <a:ea typeface="Arial" panose="020B0604020202020204"/>
            </a:endParaRPr>
          </a:p>
          <a:p>
            <a:pPr algn="just" defTabSz="266700">
              <a:lnSpc>
                <a:spcPct val="150000"/>
              </a:lnSpc>
            </a:pPr>
            <a:r>
              <a:rPr sz="1600" b="1">
                <a:latin typeface="Arial" panose="020B0604020202020204"/>
                <a:ea typeface="Arial" panose="020B0604020202020204"/>
              </a:rPr>
              <a:t>Alcance</a:t>
            </a:r>
            <a:r>
              <a:rPr lang="es-MX" sz="1600" b="1">
                <a:latin typeface="Arial" panose="020B0604020202020204"/>
                <a:ea typeface="Arial" panose="020B0604020202020204"/>
              </a:rPr>
              <a:t>:</a:t>
            </a:r>
            <a:r>
              <a:rPr lang="es-MX" sz="1600">
                <a:latin typeface="Arial" panose="020B0604020202020204"/>
                <a:ea typeface="Arial" panose="020B0604020202020204"/>
              </a:rPr>
              <a:t> Se coloca hasta donde se desea llegar institucionalmente, el alcande del proyecto va a depender de las tareas que debe realizarse hasta los recursos necesarios y los objetivos que se tienen que alcanzar.</a:t>
            </a:r>
            <a:endParaRPr sz="1600" b="1">
              <a:latin typeface="Arial" panose="020B0604020202020204"/>
              <a:ea typeface="Arial" panose="020B0604020202020204"/>
            </a:endParaRPr>
          </a:p>
          <a:p>
            <a:pPr algn="just" defTabSz="266700">
              <a:lnSpc>
                <a:spcPct val="150000"/>
              </a:lnSpc>
            </a:pPr>
            <a:endParaRPr sz="1600" b="1">
              <a:latin typeface="Arial" panose="020B0604020202020204"/>
              <a:ea typeface="Arial" panose="020B0604020202020204"/>
            </a:endParaRPr>
          </a:p>
          <a:p>
            <a:pPr algn="just" defTabSz="266700">
              <a:lnSpc>
                <a:spcPct val="150000"/>
              </a:lnSpc>
            </a:pPr>
            <a:r>
              <a:rPr sz="1600" b="1">
                <a:latin typeface="Arial" panose="020B0604020202020204"/>
                <a:ea typeface="Arial" panose="020B0604020202020204"/>
              </a:rPr>
              <a:t>Limitaciones</a:t>
            </a:r>
            <a:r>
              <a:rPr lang="es-MX" sz="1600" b="1">
                <a:latin typeface="Arial" panose="020B0604020202020204"/>
                <a:ea typeface="Arial" panose="020B0604020202020204"/>
              </a:rPr>
              <a:t>: </a:t>
            </a:r>
            <a:r>
              <a:rPr lang="es-MX" sz="1600">
                <a:latin typeface="Arial" panose="020B0604020202020204"/>
                <a:ea typeface="Arial" panose="020B0604020202020204"/>
              </a:rPr>
              <a:t>Cualquier novedad que no permita el cumplimiento de los objetivos. </a:t>
            </a:r>
            <a:r>
              <a:rPr lang="es-MX" sz="1600" b="1">
                <a:latin typeface="Arial" panose="020B0604020202020204"/>
                <a:ea typeface="Arial" panose="020B0604020202020204"/>
              </a:rPr>
              <a:t>Ejemplo: </a:t>
            </a:r>
            <a:r>
              <a:rPr lang="es-MX" sz="1600">
                <a:latin typeface="Arial" panose="020B0604020202020204"/>
                <a:ea typeface="Arial" panose="020B0604020202020204"/>
              </a:rPr>
              <a:t>el tiempo, seguimiento y control de los ejecutado, algún objetivo incompleto.</a:t>
            </a:r>
            <a:endParaRPr lang="es-MX" sz="1600"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Imagen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315" y="44450"/>
            <a:ext cx="1276985" cy="2005965"/>
          </a:xfrm>
          <a:prstGeom prst="rect">
            <a:avLst/>
          </a:prstGeom>
        </p:spPr>
      </p:pic>
      <p:sp>
        <p:nvSpPr>
          <p:cNvPr id="4" name="Cuadro de texto 3"/>
          <p:cNvSpPr txBox="1"/>
          <p:nvPr/>
        </p:nvSpPr>
        <p:spPr>
          <a:xfrm>
            <a:off x="1115695" y="2205355"/>
            <a:ext cx="7348855" cy="3415030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266700">
              <a:lnSpc>
                <a:spcPct val="150000"/>
              </a:lnSpc>
            </a:pPr>
            <a:r>
              <a:rPr lang="es-MX" sz="1600" b="1">
                <a:latin typeface="Arial" panose="020B0604020202020204"/>
                <a:ea typeface="Arial" panose="020B0604020202020204"/>
              </a:rPr>
              <a:t>CAPÍTULO</a:t>
            </a:r>
            <a:r>
              <a:rPr sz="1600" b="1">
                <a:latin typeface="Arial" panose="020B0604020202020204"/>
                <a:ea typeface="Arial" panose="020B0604020202020204"/>
              </a:rPr>
              <a:t> III: PLAN DE ACTIVIDADES</a:t>
            </a:r>
            <a:endParaRPr sz="1600" b="1">
              <a:latin typeface="Arial" panose="020B0604020202020204"/>
              <a:ea typeface="Arial" panose="020B0604020202020204"/>
            </a:endParaRPr>
          </a:p>
          <a:p>
            <a:pPr algn="just" defTabSz="266700">
              <a:lnSpc>
                <a:spcPct val="150000"/>
              </a:lnSpc>
            </a:pPr>
            <a:r>
              <a:rPr sz="1600" b="1">
                <a:latin typeface="Arial" panose="020B0604020202020204"/>
                <a:ea typeface="Arial" panose="020B0604020202020204"/>
              </a:rPr>
              <a:t> </a:t>
            </a:r>
            <a:endParaRPr sz="1600" b="1">
              <a:latin typeface="Arial" panose="020B0604020202020204"/>
              <a:ea typeface="Arial" panose="020B0604020202020204"/>
            </a:endParaRPr>
          </a:p>
          <a:p>
            <a:pPr algn="just" defTabSz="266700">
              <a:lnSpc>
                <a:spcPct val="150000"/>
              </a:lnSpc>
            </a:pPr>
            <a:r>
              <a:rPr sz="1600">
                <a:latin typeface="Arial" panose="020B0604020202020204"/>
                <a:ea typeface="Arial" panose="020B0604020202020204"/>
              </a:rPr>
              <a:t>Descripción de las actividades realizadas en la institución (utilizando para ello el diagrama de Gantt, el cual debe ser firmado por el  Tutor Institucional y sellado por la institución).</a:t>
            </a:r>
            <a:endParaRPr sz="1600">
              <a:latin typeface="Arial" panose="020B0604020202020204"/>
              <a:ea typeface="Arial" panose="020B0604020202020204"/>
            </a:endParaRPr>
          </a:p>
          <a:p>
            <a:pPr indent="819150" algn="just" defTabSz="266700">
              <a:lnSpc>
                <a:spcPct val="150000"/>
              </a:lnSpc>
            </a:pPr>
            <a:r>
              <a:rPr sz="1600">
                <a:latin typeface="Arial" panose="020B0604020202020204"/>
                <a:ea typeface="Arial" panose="020B0604020202020204"/>
              </a:rPr>
              <a:t>Diagrama de Gantt </a:t>
            </a:r>
            <a:endParaRPr sz="1600">
              <a:latin typeface="Arial" panose="020B0604020202020204"/>
              <a:ea typeface="Arial" panose="020B0604020202020204"/>
            </a:endParaRPr>
          </a:p>
          <a:p>
            <a:pPr indent="859790" algn="just" defTabSz="266700">
              <a:lnSpc>
                <a:spcPct val="150000"/>
              </a:lnSpc>
            </a:pPr>
            <a:r>
              <a:rPr sz="1600">
                <a:latin typeface="Arial" panose="020B0604020202020204"/>
                <a:ea typeface="Arial" panose="020B0604020202020204"/>
              </a:rPr>
              <a:t>Logros de actividades: Se especifican los logros  del plan acordado, al igual que la parte práctica, los procesos, entre otros, resaltando los productos más resaltantes de las actividades.</a:t>
            </a:r>
            <a:endParaRPr sz="1600"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315" y="44450"/>
            <a:ext cx="1276985" cy="2005965"/>
          </a:xfrm>
          <a:prstGeom prst="rect">
            <a:avLst/>
          </a:prstGeom>
        </p:spPr>
      </p:pic>
      <p:sp>
        <p:nvSpPr>
          <p:cNvPr id="4" name="Cuadro de texto 3"/>
          <p:cNvSpPr txBox="1"/>
          <p:nvPr/>
        </p:nvSpPr>
        <p:spPr>
          <a:xfrm>
            <a:off x="2339340" y="548640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 defTabSz="266700">
              <a:lnSpc>
                <a:spcPct val="150000"/>
              </a:lnSpc>
            </a:pPr>
            <a:r>
              <a:rPr lang="es-MX" altLang="es-ES" sz="1600" b="1">
                <a:latin typeface="Arial" panose="020B0604020202020204"/>
                <a:ea typeface="Arial" panose="020B0604020202020204"/>
                <a:sym typeface="+mn-ea"/>
              </a:rPr>
              <a:t>DIAGRAMA DE GANTT</a:t>
            </a:r>
            <a:endParaRPr lang="es-MX" altLang="es-ES" sz="1600" b="1">
              <a:latin typeface="Arial" panose="020B0604020202020204"/>
              <a:ea typeface="Arial" panose="020B0604020202020204"/>
              <a:sym typeface="+mn-ea"/>
            </a:endParaRPr>
          </a:p>
        </p:txBody>
      </p:sp>
      <p:pic>
        <p:nvPicPr>
          <p:cNvPr id="5" name="Imagen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3305" y="1125220"/>
            <a:ext cx="7503160" cy="4862830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315" y="44450"/>
            <a:ext cx="1276985" cy="2005965"/>
          </a:xfrm>
          <a:prstGeom prst="rect">
            <a:avLst/>
          </a:prstGeom>
        </p:spPr>
      </p:pic>
      <p:sp>
        <p:nvSpPr>
          <p:cNvPr id="9" name="Cuadro de texto 8"/>
          <p:cNvSpPr txBox="1"/>
          <p:nvPr/>
        </p:nvSpPr>
        <p:spPr>
          <a:xfrm>
            <a:off x="2286000" y="1485265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 defTabSz="266700">
              <a:lnSpc>
                <a:spcPct val="150000"/>
              </a:lnSpc>
            </a:pPr>
            <a:r>
              <a:rPr lang="es-MX" sz="1600" b="1">
                <a:latin typeface="Arial" panose="020B0604020202020204"/>
                <a:ea typeface="Arial" panose="020B0604020202020204"/>
                <a:sym typeface="+mn-ea"/>
              </a:rPr>
              <a:t>LOGRO DE ACTIVIDADES</a:t>
            </a:r>
            <a:endParaRPr lang="es-MX" sz="1600" b="1">
              <a:latin typeface="Arial" panose="020B0604020202020204"/>
              <a:ea typeface="Arial" panose="020B0604020202020204"/>
              <a:sym typeface="+mn-ea"/>
            </a:endParaRPr>
          </a:p>
        </p:txBody>
      </p:sp>
      <p:sp>
        <p:nvSpPr>
          <p:cNvPr id="10" name="Cuadro de texto 9"/>
          <p:cNvSpPr txBox="1"/>
          <p:nvPr/>
        </p:nvSpPr>
        <p:spPr>
          <a:xfrm>
            <a:off x="1331595" y="2637155"/>
            <a:ext cx="637730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266700">
              <a:lnSpc>
                <a:spcPct val="150000"/>
              </a:lnSpc>
            </a:pPr>
            <a:r>
              <a:rPr lang="es-MX" sz="1600" b="1">
                <a:latin typeface="Arial" panose="020B0604020202020204"/>
                <a:ea typeface="Arial" panose="020B0604020202020204"/>
                <a:sym typeface="+mn-ea"/>
              </a:rPr>
              <a:t>ACTIVIDAD N° xxxxxx: XXXXXXXXXXXXXXXXX</a:t>
            </a:r>
            <a:endParaRPr lang="es-MX" sz="1600" b="1">
              <a:latin typeface="Arial" panose="020B0604020202020204"/>
              <a:ea typeface="Arial" panose="020B0604020202020204"/>
              <a:sym typeface="+mn-ea"/>
            </a:endParaRPr>
          </a:p>
          <a:p>
            <a:pPr algn="l" defTabSz="266700">
              <a:lnSpc>
                <a:spcPct val="150000"/>
              </a:lnSpc>
            </a:pPr>
            <a:endParaRPr lang="es-MX" sz="1600" b="1">
              <a:latin typeface="Arial" panose="020B0604020202020204"/>
              <a:ea typeface="Arial" panose="020B0604020202020204"/>
              <a:sym typeface="+mn-ea"/>
            </a:endParaRPr>
          </a:p>
          <a:p>
            <a:pPr algn="just" defTabSz="266700">
              <a:lnSpc>
                <a:spcPct val="150000"/>
              </a:lnSpc>
            </a:pPr>
            <a:r>
              <a:rPr lang="es-MX" sz="1600" b="1">
                <a:latin typeface="Arial" panose="020B0604020202020204"/>
                <a:ea typeface="Arial" panose="020B0604020202020204"/>
                <a:sym typeface="+mn-ea"/>
              </a:rPr>
              <a:t>DESCRIPCIÓN DE LA ACTIVIDAD: </a:t>
            </a:r>
            <a:r>
              <a:rPr lang="es-MX" sz="1600">
                <a:latin typeface="Arial" panose="020B0604020202020204"/>
                <a:ea typeface="Arial" panose="020B0604020202020204"/>
                <a:sym typeface="+mn-ea"/>
              </a:rPr>
              <a:t>Se</a:t>
            </a:r>
            <a:r>
              <a:rPr sz="1600">
                <a:latin typeface="Arial" panose="020B0604020202020204"/>
                <a:ea typeface="Arial" panose="020B0604020202020204"/>
                <a:sym typeface="+mn-ea"/>
              </a:rPr>
              <a:t> especifican los logros  del plan acordado, al igual que la parte práctica, los procesos, entre otros, resaltando los productos más resaltantes de las actividades.</a:t>
            </a:r>
            <a:endParaRPr sz="1600">
              <a:latin typeface="Arial" panose="020B0604020202020204"/>
              <a:ea typeface="Arial" panose="020B0604020202020204"/>
            </a:endParaRPr>
          </a:p>
          <a:p>
            <a:pPr algn="just" defTabSz="266700">
              <a:lnSpc>
                <a:spcPct val="150000"/>
              </a:lnSpc>
            </a:pPr>
            <a:endParaRPr lang="es-MX" sz="1600" b="1">
              <a:latin typeface="Arial" panose="020B0604020202020204"/>
              <a:ea typeface="Arial" panose="020B0604020202020204"/>
              <a:sym typeface="+mn-ea"/>
            </a:endParaRPr>
          </a:p>
        </p:txBody>
      </p:sp>
    </p:spTree>
  </p:cSld>
  <p:clrMapOvr>
    <a:masterClrMapping/>
  </p:clrMapOvr>
  <p:transition>
    <p:pull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315" y="44450"/>
            <a:ext cx="1276985" cy="2005965"/>
          </a:xfrm>
          <a:prstGeom prst="rect">
            <a:avLst/>
          </a:prstGeom>
        </p:spPr>
      </p:pic>
      <p:sp>
        <p:nvSpPr>
          <p:cNvPr id="9" name="Cuadro de texto 8"/>
          <p:cNvSpPr txBox="1"/>
          <p:nvPr/>
        </p:nvSpPr>
        <p:spPr>
          <a:xfrm>
            <a:off x="1187450" y="1772920"/>
            <a:ext cx="7159625" cy="29597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 defTabSz="266700">
              <a:lnSpc>
                <a:spcPct val="150000"/>
              </a:lnSpc>
            </a:pPr>
            <a:r>
              <a:rPr lang="es-MX" sz="1600" b="1">
                <a:latin typeface="Arial" panose="020B0604020202020204"/>
                <a:ea typeface="Arial" panose="020B0604020202020204"/>
                <a:sym typeface="+mn-ea"/>
              </a:rPr>
              <a:t>CAPÍTULO IV: CONOCIMIENTOS ADQUIRIDOS</a:t>
            </a:r>
            <a:endParaRPr lang="es-MX" sz="1600" b="1">
              <a:latin typeface="Arial" panose="020B0604020202020204"/>
              <a:ea typeface="Arial" panose="020B0604020202020204"/>
              <a:sym typeface="+mn-ea"/>
            </a:endParaRPr>
          </a:p>
          <a:p>
            <a:pPr algn="just" defTabSz="266700">
              <a:lnSpc>
                <a:spcPct val="150000"/>
              </a:lnSpc>
            </a:pPr>
            <a:endParaRPr lang="es-MX" sz="1600" b="1">
              <a:latin typeface="Arial" panose="020B0604020202020204"/>
              <a:ea typeface="Arial" panose="020B0604020202020204"/>
              <a:sym typeface="+mn-ea"/>
            </a:endParaRPr>
          </a:p>
          <a:p>
            <a:pPr algn="just" defTabSz="266700">
              <a:lnSpc>
                <a:spcPct val="150000"/>
              </a:lnSpc>
            </a:pPr>
            <a:r>
              <a:rPr lang="es-MX" sz="1600">
                <a:latin typeface="Arial" panose="020B0604020202020204"/>
                <a:ea typeface="Arial" panose="020B0604020202020204"/>
                <a:sym typeface="+mn-ea"/>
              </a:rPr>
              <a:t>Se describen los conocimientos teóricos o prácticos obtenidos en las actividades realizadas en la institución. </a:t>
            </a:r>
            <a:endParaRPr lang="es-MX" sz="1600">
              <a:latin typeface="Arial" panose="020B0604020202020204"/>
              <a:ea typeface="Arial" panose="020B0604020202020204"/>
              <a:sym typeface="+mn-ea"/>
            </a:endParaRPr>
          </a:p>
        </p:txBody>
      </p:sp>
    </p:spTree>
  </p:cSld>
  <p:clrMapOvr>
    <a:masterClrMapping/>
  </p:clrMapOvr>
  <p:transition>
    <p:pull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Cuadro de texto 8"/>
          <p:cNvSpPr txBox="1"/>
          <p:nvPr>
            <p:custDataLst>
              <p:tags r:id="rId1"/>
            </p:custDataLst>
          </p:nvPr>
        </p:nvSpPr>
        <p:spPr>
          <a:xfrm>
            <a:off x="1331595" y="1701165"/>
            <a:ext cx="7159625" cy="29597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just" defTabSz="266700">
              <a:lnSpc>
                <a:spcPct val="150000"/>
              </a:lnSpc>
            </a:pPr>
            <a:endParaRPr lang="es-MX" sz="1600" b="1">
              <a:latin typeface="Arial" panose="020B0604020202020204"/>
              <a:ea typeface="Arial" panose="020B0604020202020204"/>
              <a:sym typeface="+mn-ea"/>
            </a:endParaRPr>
          </a:p>
          <a:p>
            <a:pPr algn="just" defTabSz="266700">
              <a:lnSpc>
                <a:spcPct val="150000"/>
              </a:lnSpc>
            </a:pPr>
            <a:r>
              <a:rPr lang="es-MX" sz="1600" b="1">
                <a:latin typeface="Arial" panose="020B0604020202020204"/>
                <a:ea typeface="Arial" panose="020B0604020202020204"/>
                <a:sym typeface="+mn-ea"/>
              </a:rPr>
              <a:t>Conclusiones: </a:t>
            </a:r>
            <a:r>
              <a:rPr lang="es-MX" sz="1600">
                <a:latin typeface="Arial" panose="020B0604020202020204"/>
                <a:ea typeface="Arial" panose="020B0604020202020204"/>
                <a:sym typeface="+mn-ea"/>
              </a:rPr>
              <a:t>Dan respuesta a los objetivos específicos</a:t>
            </a:r>
            <a:endParaRPr lang="es-MX" sz="1600">
              <a:latin typeface="Arial" panose="020B0604020202020204"/>
              <a:ea typeface="Arial" panose="020B0604020202020204"/>
              <a:sym typeface="+mn-ea"/>
            </a:endParaRPr>
          </a:p>
          <a:p>
            <a:pPr algn="just" defTabSz="266700">
              <a:lnSpc>
                <a:spcPct val="150000"/>
              </a:lnSpc>
            </a:pPr>
            <a:endParaRPr lang="es-MX" sz="1600" b="1">
              <a:latin typeface="Arial" panose="020B0604020202020204"/>
              <a:ea typeface="Arial" panose="020B0604020202020204"/>
              <a:sym typeface="+mn-ea"/>
            </a:endParaRPr>
          </a:p>
          <a:p>
            <a:pPr algn="just" defTabSz="266700">
              <a:lnSpc>
                <a:spcPct val="150000"/>
              </a:lnSpc>
            </a:pPr>
            <a:r>
              <a:rPr lang="es-MX" sz="1600" b="1">
                <a:latin typeface="Arial" panose="020B0604020202020204"/>
                <a:ea typeface="Arial" panose="020B0604020202020204"/>
                <a:sym typeface="+mn-ea"/>
              </a:rPr>
              <a:t>Recomendaciones: </a:t>
            </a:r>
            <a:r>
              <a:rPr lang="es-MX" sz="1600">
                <a:latin typeface="Arial" panose="020B0604020202020204"/>
                <a:ea typeface="Arial" panose="020B0604020202020204"/>
                <a:sym typeface="+mn-ea"/>
              </a:rPr>
              <a:t>Se generan recomendaciones pertenecientes a la universidad, institución y futuros estudiantes que realicen las prácticas profesionales.</a:t>
            </a:r>
            <a:endParaRPr lang="es-MX" sz="1600">
              <a:latin typeface="Arial" panose="020B0604020202020204"/>
              <a:ea typeface="Arial" panose="020B0604020202020204"/>
              <a:sym typeface="+mn-ea"/>
            </a:endParaRPr>
          </a:p>
          <a:p>
            <a:pPr algn="just" defTabSz="266700">
              <a:lnSpc>
                <a:spcPct val="150000"/>
              </a:lnSpc>
            </a:pPr>
            <a:endParaRPr lang="es-MX" sz="1600" b="1">
              <a:latin typeface="Arial" panose="020B0604020202020204"/>
              <a:ea typeface="Arial" panose="020B0604020202020204"/>
              <a:sym typeface="+mn-ea"/>
            </a:endParaRPr>
          </a:p>
          <a:p>
            <a:pPr algn="just" defTabSz="266700">
              <a:lnSpc>
                <a:spcPct val="150000"/>
              </a:lnSpc>
            </a:pPr>
            <a:r>
              <a:rPr lang="es-MX" sz="1600" b="1">
                <a:latin typeface="Arial" panose="020B0604020202020204"/>
                <a:ea typeface="Arial" panose="020B0604020202020204"/>
                <a:sym typeface="+mn-ea"/>
              </a:rPr>
              <a:t>Glosario: </a:t>
            </a:r>
            <a:r>
              <a:rPr lang="es-MX" sz="1600">
                <a:latin typeface="Arial" panose="020B0604020202020204"/>
                <a:ea typeface="Arial" panose="020B0604020202020204"/>
                <a:sym typeface="+mn-ea"/>
              </a:rPr>
              <a:t>Tipo diccionario minimo 10 conceptos  </a:t>
            </a:r>
            <a:endParaRPr lang="es-MX" sz="1600">
              <a:latin typeface="Arial" panose="020B0604020202020204"/>
              <a:ea typeface="Arial" panose="020B0604020202020204"/>
              <a:sym typeface="+mn-ea"/>
            </a:endParaRPr>
          </a:p>
          <a:p>
            <a:pPr algn="just" defTabSz="266700">
              <a:lnSpc>
                <a:spcPct val="150000"/>
              </a:lnSpc>
            </a:pPr>
            <a:endParaRPr lang="es-MX" sz="1600" b="1">
              <a:latin typeface="Arial" panose="020B0604020202020204"/>
              <a:ea typeface="Arial" panose="020B0604020202020204"/>
              <a:sym typeface="+mn-ea"/>
            </a:endParaRPr>
          </a:p>
          <a:p>
            <a:pPr algn="just" defTabSz="266700">
              <a:lnSpc>
                <a:spcPct val="150000"/>
              </a:lnSpc>
            </a:pPr>
            <a:r>
              <a:rPr lang="es-MX" sz="1600" b="1">
                <a:latin typeface="Arial" panose="020B0604020202020204"/>
                <a:ea typeface="Arial" panose="020B0604020202020204"/>
                <a:sym typeface="+mn-ea"/>
              </a:rPr>
              <a:t>Bibliografía: </a:t>
            </a:r>
            <a:r>
              <a:rPr lang="es-MX" sz="1600">
                <a:latin typeface="Arial" panose="020B0604020202020204"/>
                <a:ea typeface="Arial" panose="020B0604020202020204"/>
                <a:sym typeface="+mn-ea"/>
              </a:rPr>
              <a:t>Sangría Francesa </a:t>
            </a:r>
            <a:endParaRPr lang="es-MX" sz="1600">
              <a:latin typeface="Arial" panose="020B0604020202020204"/>
              <a:ea typeface="Arial" panose="020B0604020202020204"/>
              <a:sym typeface="+mn-ea"/>
            </a:endParaRPr>
          </a:p>
          <a:p>
            <a:pPr algn="just" defTabSz="266700">
              <a:lnSpc>
                <a:spcPct val="150000"/>
              </a:lnSpc>
            </a:pPr>
            <a:endParaRPr lang="es-MX" sz="1600" b="1">
              <a:latin typeface="Arial" panose="020B0604020202020204"/>
              <a:ea typeface="Arial" panose="020B0604020202020204"/>
              <a:sym typeface="+mn-ea"/>
            </a:endParaRPr>
          </a:p>
          <a:p>
            <a:pPr algn="just" defTabSz="266700">
              <a:lnSpc>
                <a:spcPct val="150000"/>
              </a:lnSpc>
            </a:pPr>
            <a:r>
              <a:rPr lang="es-MX" sz="1600" b="1">
                <a:latin typeface="Arial" panose="020B0604020202020204"/>
                <a:ea typeface="Arial" panose="020B0604020202020204"/>
                <a:sym typeface="+mn-ea"/>
              </a:rPr>
              <a:t>Anexos: </a:t>
            </a:r>
            <a:r>
              <a:rPr lang="es-MX" sz="1600">
                <a:latin typeface="Arial" panose="020B0604020202020204"/>
                <a:ea typeface="Arial" panose="020B0604020202020204"/>
                <a:sym typeface="+mn-ea"/>
              </a:rPr>
              <a:t>Todo lo que aqui se coloque se le debe hacer referencia en las actividades.</a:t>
            </a:r>
            <a:endParaRPr lang="es-MX" sz="1600">
              <a:latin typeface="Arial" panose="020B0604020202020204"/>
              <a:ea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315" y="44450"/>
            <a:ext cx="1276985" cy="2005965"/>
          </a:xfrm>
          <a:prstGeom prst="rect">
            <a:avLst/>
          </a:prstGeom>
        </p:spPr>
      </p:pic>
      <p:sp>
        <p:nvSpPr>
          <p:cNvPr id="1048692" name="CustomShape 4"/>
          <p:cNvSpPr/>
          <p:nvPr>
            <p:custDataLst>
              <p:tags r:id="rId3"/>
            </p:custDataLst>
          </p:nvPr>
        </p:nvSpPr>
        <p:spPr>
          <a:xfrm>
            <a:off x="1071720" y="1916832"/>
            <a:ext cx="8072280" cy="4464496"/>
          </a:xfrm>
          <a:prstGeom prst="rect">
            <a:avLst/>
          </a:prstGeom>
        </p:spPr>
        <p:txBody>
          <a:bodyPr lIns="90000" tIns="45000" rIns="90000" bIns="45000"/>
          <a:p>
            <a:pPr algn="ctr"/>
            <a:r>
              <a:rPr lang="es-VE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“Las piedras angulares para tener éxito de forma equilibrada son: la honestidad, el carácter, la integridad, la fe,</a:t>
            </a:r>
            <a:endParaRPr lang="es-VE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VE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amor y la lealtad.” </a:t>
            </a:r>
            <a:endParaRPr lang="es-VE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VE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s-VE" sz="5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ÉXITO!!</a:t>
            </a:r>
            <a:endParaRPr lang="es-VE" sz="5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endParaRPr lang="es-VE" sz="5400" b="1" dirty="0">
              <a:solidFill>
                <a:srgbClr val="000000"/>
              </a:solid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s-VE" sz="5400" b="1" dirty="0">
              <a:solidFill>
                <a:srgbClr val="000000"/>
              </a:solid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s-VE" sz="5400" b="1" dirty="0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p:transition>
    <p:pull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315" y="44450"/>
            <a:ext cx="1276985" cy="200596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48205" y="571500"/>
            <a:ext cx="5266055" cy="5803265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315" y="44450"/>
            <a:ext cx="1276985" cy="200596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71675" y="622935"/>
            <a:ext cx="5313045" cy="5843905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315" y="44450"/>
            <a:ext cx="1276985" cy="200596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60320" y="867410"/>
            <a:ext cx="4055110" cy="4773930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Imagen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95575" y="817245"/>
            <a:ext cx="4130675" cy="496443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7315" y="44450"/>
            <a:ext cx="1276985" cy="20059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315" y="44450"/>
            <a:ext cx="1276985" cy="200596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83485" y="836295"/>
            <a:ext cx="4831715" cy="5603240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Imagen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23440" y="1484630"/>
            <a:ext cx="3827780" cy="17811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17090" y="3429000"/>
            <a:ext cx="3922395" cy="25717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7315" y="44450"/>
            <a:ext cx="1276985" cy="20059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315" y="44450"/>
            <a:ext cx="1276985" cy="2005965"/>
          </a:xfrm>
          <a:prstGeom prst="rect">
            <a:avLst/>
          </a:prstGeom>
        </p:spPr>
      </p:pic>
      <p:sp>
        <p:nvSpPr>
          <p:cNvPr id="1048677" name="CustomShape 4"/>
          <p:cNvSpPr/>
          <p:nvPr>
            <p:custDataLst>
              <p:tags r:id="rId3"/>
            </p:custDataLst>
          </p:nvPr>
        </p:nvSpPr>
        <p:spPr>
          <a:xfrm>
            <a:off x="1475613" y="1052984"/>
            <a:ext cx="6643440" cy="775800"/>
          </a:xfrm>
          <a:prstGeom prst="rect">
            <a:avLst/>
          </a:prstGeom>
          <a:noFill/>
          <a:ln w="25560">
            <a:noFill/>
            <a:round/>
          </a:ln>
        </p:spPr>
        <p:txBody>
          <a:bodyPr lIns="90000" tIns="45000" rIns="90000" bIns="45000" anchor="ctr"/>
          <a:p>
            <a:pPr algn="ctr"/>
            <a:r>
              <a:rPr lang="es-VE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altLang="es-ES" sz="2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  <a:endParaRPr lang="es-MX" altLang="es-ES" sz="28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stomShape 4"/>
          <p:cNvSpPr/>
          <p:nvPr>
            <p:custDataLst>
              <p:tags r:id="rId4"/>
            </p:custDataLst>
          </p:nvPr>
        </p:nvSpPr>
        <p:spPr>
          <a:xfrm>
            <a:off x="824865" y="2276475"/>
            <a:ext cx="7526020" cy="775970"/>
          </a:xfrm>
          <a:prstGeom prst="rect">
            <a:avLst/>
          </a:prstGeom>
          <a:noFill/>
          <a:ln w="25560">
            <a:noFill/>
            <a:round/>
          </a:ln>
        </p:spPr>
        <p:txBody>
          <a:bodyPr lIns="90000" tIns="45000" rIns="90000" bIns="45000" anchor="ctr"/>
          <a:p>
            <a:pPr algn="just"/>
            <a:r>
              <a:rPr lang="es-VE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altLang="es-ES" sz="2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Párrafo 1: </a:t>
            </a:r>
            <a:r>
              <a:rPr lang="es-MX" altLang="es-E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Descripción del profesional</a:t>
            </a:r>
            <a:endParaRPr lang="es-MX" altLang="es-ES" sz="28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stomShape 4"/>
          <p:cNvSpPr/>
          <p:nvPr>
            <p:custDataLst>
              <p:tags r:id="rId5"/>
            </p:custDataLst>
          </p:nvPr>
        </p:nvSpPr>
        <p:spPr>
          <a:xfrm>
            <a:off x="827405" y="3284855"/>
            <a:ext cx="7526020" cy="775970"/>
          </a:xfrm>
          <a:prstGeom prst="rect">
            <a:avLst/>
          </a:prstGeom>
          <a:noFill/>
          <a:ln w="25560">
            <a:noFill/>
            <a:round/>
          </a:ln>
        </p:spPr>
        <p:txBody>
          <a:bodyPr lIns="90000" tIns="45000" rIns="90000" bIns="45000" anchor="ctr"/>
          <a:p>
            <a:pPr algn="just"/>
            <a:r>
              <a:rPr lang="es-VE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altLang="es-ES" sz="2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Párrafo</a:t>
            </a:r>
            <a:r>
              <a:rPr lang="es-MX" altLang="es-ES" sz="2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s-MX" altLang="es-E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s-MX" altLang="es-E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ablar de la pasantia </a:t>
            </a:r>
            <a:endParaRPr lang="es-MX" altLang="es-ES" sz="28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stomShape 4"/>
          <p:cNvSpPr/>
          <p:nvPr>
            <p:custDataLst>
              <p:tags r:id="rId6"/>
            </p:custDataLst>
          </p:nvPr>
        </p:nvSpPr>
        <p:spPr>
          <a:xfrm>
            <a:off x="755650" y="4364990"/>
            <a:ext cx="7526020" cy="775970"/>
          </a:xfrm>
          <a:prstGeom prst="rect">
            <a:avLst/>
          </a:prstGeom>
          <a:noFill/>
          <a:ln w="25560">
            <a:noFill/>
            <a:round/>
          </a:ln>
        </p:spPr>
        <p:txBody>
          <a:bodyPr lIns="90000" tIns="45000" rIns="90000" bIns="45000" anchor="ctr"/>
          <a:p>
            <a:pPr algn="just"/>
            <a:r>
              <a:rPr lang="es-VE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altLang="es-ES" sz="2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Párrafo</a:t>
            </a:r>
            <a:r>
              <a:rPr lang="es-MX" altLang="es-ES" sz="2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s-MX" altLang="es-E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Donde se realiza y temática</a:t>
            </a:r>
            <a:endParaRPr lang="es-MX" altLang="es-ES" sz="28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stomShape 4"/>
          <p:cNvSpPr/>
          <p:nvPr>
            <p:custDataLst>
              <p:tags r:id="rId7"/>
            </p:custDataLst>
          </p:nvPr>
        </p:nvSpPr>
        <p:spPr>
          <a:xfrm>
            <a:off x="755015" y="5516880"/>
            <a:ext cx="7526020" cy="775970"/>
          </a:xfrm>
          <a:prstGeom prst="rect">
            <a:avLst/>
          </a:prstGeom>
          <a:noFill/>
          <a:ln w="25560">
            <a:noFill/>
            <a:round/>
          </a:ln>
        </p:spPr>
        <p:txBody>
          <a:bodyPr lIns="90000" tIns="45000" rIns="90000" bIns="45000" anchor="ctr"/>
          <a:p>
            <a:pPr algn="just"/>
            <a:r>
              <a:rPr lang="es-VE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altLang="es-ES" sz="2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Párrafo</a:t>
            </a:r>
            <a:r>
              <a:rPr lang="es-MX" altLang="es-ES" sz="2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s-MX" altLang="es-E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Estructura del informe</a:t>
            </a:r>
            <a:endParaRPr lang="es-MX" altLang="es-ES" sz="28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315" y="44450"/>
            <a:ext cx="1276985" cy="2005965"/>
          </a:xfrm>
          <a:prstGeom prst="rect">
            <a:avLst/>
          </a:prstGeom>
        </p:spPr>
      </p:pic>
      <p:sp>
        <p:nvSpPr>
          <p:cNvPr id="3" name="Cuadro de texto 2"/>
          <p:cNvSpPr txBox="1"/>
          <p:nvPr/>
        </p:nvSpPr>
        <p:spPr>
          <a:xfrm>
            <a:off x="1675765" y="1268730"/>
            <a:ext cx="6858000" cy="829945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266700">
              <a:lnSpc>
                <a:spcPct val="150000"/>
              </a:lnSpc>
            </a:pPr>
            <a:r>
              <a:rPr lang="es-MX" sz="1600" b="1">
                <a:latin typeface="Arial" panose="020B0604020202020204"/>
                <a:ea typeface="Arial" panose="020B0604020202020204"/>
              </a:rPr>
              <a:t>CAPÍTULO I: </a:t>
            </a:r>
            <a:r>
              <a:rPr sz="1600" b="1">
                <a:latin typeface="Arial" panose="020B0604020202020204"/>
                <a:ea typeface="Arial" panose="020B0604020202020204"/>
              </a:rPr>
              <a:t> INFORMACIÓN DE LA EMPRESA</a:t>
            </a:r>
            <a:endParaRPr sz="1600" b="1">
              <a:latin typeface="Arial" panose="020B0604020202020204"/>
              <a:ea typeface="Arial" panose="020B0604020202020204"/>
            </a:endParaRPr>
          </a:p>
          <a:p>
            <a:pPr algn="ctr" defTabSz="266700">
              <a:lnSpc>
                <a:spcPct val="150000"/>
              </a:lnSpc>
            </a:pPr>
            <a:r>
              <a:rPr sz="1600" b="1">
                <a:latin typeface="Arial" panose="020B0604020202020204"/>
                <a:ea typeface="Arial" panose="020B0604020202020204"/>
              </a:rPr>
              <a:t> (</a:t>
            </a:r>
            <a:r>
              <a:rPr lang="es-MX" sz="1600" b="1">
                <a:latin typeface="Arial" panose="020B0604020202020204"/>
                <a:ea typeface="Arial" panose="020B0604020202020204"/>
              </a:rPr>
              <a:t>NOMBRE DE LA INSTITUCIÓN</a:t>
            </a:r>
            <a:r>
              <a:rPr sz="1600" b="1">
                <a:latin typeface="Arial" panose="020B0604020202020204"/>
                <a:ea typeface="Arial" panose="020B0604020202020204"/>
              </a:rPr>
              <a:t>) </a:t>
            </a:r>
            <a:endParaRPr sz="1600" b="1">
              <a:latin typeface="Arial" panose="020B0604020202020204"/>
              <a:ea typeface="Arial" panose="020B0604020202020204"/>
            </a:endParaRPr>
          </a:p>
        </p:txBody>
      </p:sp>
      <p:sp>
        <p:nvSpPr>
          <p:cNvPr id="4" name="Cuadro de texto 3"/>
          <p:cNvSpPr txBox="1"/>
          <p:nvPr/>
        </p:nvSpPr>
        <p:spPr>
          <a:xfrm>
            <a:off x="976630" y="2637155"/>
            <a:ext cx="7449185" cy="3315970"/>
          </a:xfrm>
          <a:prstGeom prst="rect">
            <a:avLst/>
          </a:prstGeom>
        </p:spPr>
        <p:txBody>
          <a:bodyPr wrap="square">
            <a:noAutofit/>
          </a:bodyPr>
          <a:p>
            <a:pPr algn="just" defTabSz="266700">
              <a:lnSpc>
                <a:spcPct val="150000"/>
              </a:lnSpc>
            </a:pPr>
            <a:r>
              <a:rPr sz="1600" b="1">
                <a:latin typeface="Arial" panose="020B0604020202020204"/>
                <a:ea typeface="Arial" panose="020B0604020202020204"/>
              </a:rPr>
              <a:t>Ubicación Geográfica</a:t>
            </a:r>
            <a:r>
              <a:rPr lang="es-MX" sz="1600" b="1">
                <a:latin typeface="Arial" panose="020B0604020202020204"/>
                <a:ea typeface="Arial" panose="020B0604020202020204"/>
              </a:rPr>
              <a:t>:</a:t>
            </a:r>
            <a:r>
              <a:rPr lang="es-MX" sz="1600">
                <a:latin typeface="Arial" panose="020B0604020202020204"/>
                <a:ea typeface="Arial" panose="020B0604020202020204"/>
              </a:rPr>
              <a:t> Imagen de la institución (Google Map), limites y coordenadas.</a:t>
            </a:r>
            <a:endParaRPr sz="1600">
              <a:latin typeface="Arial" panose="020B0604020202020204"/>
              <a:ea typeface="Arial" panose="020B0604020202020204"/>
            </a:endParaRPr>
          </a:p>
          <a:p>
            <a:pPr algn="just" defTabSz="266700">
              <a:lnSpc>
                <a:spcPct val="150000"/>
              </a:lnSpc>
            </a:pPr>
            <a:r>
              <a:rPr sz="1600" b="1">
                <a:latin typeface="Arial" panose="020B0604020202020204"/>
                <a:ea typeface="Arial" panose="020B0604020202020204"/>
              </a:rPr>
              <a:t>Reseña Histórica de la Institución</a:t>
            </a:r>
            <a:r>
              <a:rPr lang="es-MX" sz="1600" b="1">
                <a:latin typeface="Arial" panose="020B0604020202020204"/>
                <a:ea typeface="Arial" panose="020B0604020202020204"/>
              </a:rPr>
              <a:t>:</a:t>
            </a:r>
            <a:r>
              <a:rPr lang="es-MX" sz="1600">
                <a:latin typeface="Arial" panose="020B0604020202020204"/>
                <a:ea typeface="Arial" panose="020B0604020202020204"/>
              </a:rPr>
              <a:t> la entregada por el centro</a:t>
            </a:r>
            <a:r>
              <a:rPr sz="1600">
                <a:latin typeface="Arial" panose="020B0604020202020204"/>
                <a:ea typeface="Arial" panose="020B0604020202020204"/>
              </a:rPr>
              <a:t> </a:t>
            </a:r>
            <a:r>
              <a:rPr lang="es-MX" sz="1600">
                <a:latin typeface="Arial" panose="020B0604020202020204"/>
                <a:ea typeface="Arial" panose="020B0604020202020204"/>
              </a:rPr>
              <a:t>(actualizada)</a:t>
            </a:r>
            <a:endParaRPr sz="1600">
              <a:latin typeface="Arial" panose="020B0604020202020204"/>
              <a:ea typeface="Arial" panose="020B0604020202020204"/>
            </a:endParaRPr>
          </a:p>
          <a:p>
            <a:pPr algn="just" defTabSz="266700">
              <a:lnSpc>
                <a:spcPct val="150000"/>
              </a:lnSpc>
            </a:pPr>
            <a:r>
              <a:rPr sz="1600" b="1">
                <a:latin typeface="Arial" panose="020B0604020202020204"/>
                <a:ea typeface="Arial" panose="020B0604020202020204"/>
              </a:rPr>
              <a:t>Misión</a:t>
            </a:r>
            <a:r>
              <a:rPr lang="es-MX" sz="1600" b="1">
                <a:latin typeface="Arial" panose="020B0604020202020204"/>
                <a:ea typeface="Arial" panose="020B0604020202020204"/>
              </a:rPr>
              <a:t>:</a:t>
            </a:r>
            <a:r>
              <a:rPr lang="es-MX" sz="1600">
                <a:latin typeface="Arial" panose="020B0604020202020204"/>
                <a:ea typeface="Arial" panose="020B0604020202020204"/>
              </a:rPr>
              <a:t> </a:t>
            </a:r>
            <a:r>
              <a:rPr sz="1600">
                <a:latin typeface="Arial" panose="020B0604020202020204"/>
                <a:ea typeface="Arial" panose="020B0604020202020204"/>
              </a:rPr>
              <a:t> </a:t>
            </a:r>
            <a:r>
              <a:rPr lang="es-MX" sz="1600">
                <a:latin typeface="Arial" panose="020B0604020202020204"/>
                <a:ea typeface="Arial" panose="020B0604020202020204"/>
                <a:sym typeface="+mn-ea"/>
              </a:rPr>
              <a:t>la entregada por el centro</a:t>
            </a:r>
            <a:r>
              <a:rPr sz="1600">
                <a:latin typeface="Arial" panose="020B0604020202020204"/>
                <a:ea typeface="Arial" panose="020B0604020202020204"/>
                <a:sym typeface="+mn-ea"/>
              </a:rPr>
              <a:t> </a:t>
            </a:r>
            <a:endParaRPr sz="1600">
              <a:latin typeface="Arial" panose="020B0604020202020204"/>
              <a:ea typeface="Arial" panose="020B0604020202020204"/>
            </a:endParaRPr>
          </a:p>
          <a:p>
            <a:pPr algn="just" defTabSz="266700">
              <a:lnSpc>
                <a:spcPct val="150000"/>
              </a:lnSpc>
            </a:pPr>
            <a:r>
              <a:rPr sz="1600" b="1">
                <a:latin typeface="Arial" panose="020B0604020202020204"/>
                <a:ea typeface="Arial" panose="020B0604020202020204"/>
              </a:rPr>
              <a:t>Visión</a:t>
            </a:r>
            <a:r>
              <a:rPr lang="es-MX" sz="1600" b="1">
                <a:latin typeface="Arial" panose="020B0604020202020204"/>
                <a:ea typeface="Arial" panose="020B0604020202020204"/>
              </a:rPr>
              <a:t>:</a:t>
            </a:r>
            <a:r>
              <a:rPr sz="1600">
                <a:latin typeface="Arial" panose="020B0604020202020204"/>
                <a:ea typeface="Arial" panose="020B0604020202020204"/>
              </a:rPr>
              <a:t> </a:t>
            </a:r>
            <a:r>
              <a:rPr lang="es-MX" sz="1600">
                <a:latin typeface="Arial" panose="020B0604020202020204"/>
                <a:ea typeface="Arial" panose="020B0604020202020204"/>
                <a:sym typeface="+mn-ea"/>
              </a:rPr>
              <a:t>la entregada por el centro</a:t>
            </a:r>
            <a:r>
              <a:rPr sz="1600">
                <a:latin typeface="Arial" panose="020B0604020202020204"/>
                <a:ea typeface="Arial" panose="020B0604020202020204"/>
                <a:sym typeface="+mn-ea"/>
              </a:rPr>
              <a:t> </a:t>
            </a:r>
            <a:endParaRPr sz="1600">
              <a:latin typeface="Arial" panose="020B0604020202020204"/>
              <a:ea typeface="Arial" panose="020B0604020202020204"/>
            </a:endParaRPr>
          </a:p>
          <a:p>
            <a:pPr algn="just" defTabSz="266700">
              <a:lnSpc>
                <a:spcPct val="150000"/>
              </a:lnSpc>
            </a:pPr>
            <a:r>
              <a:rPr sz="1600" b="1">
                <a:latin typeface="Arial" panose="020B0604020202020204"/>
                <a:ea typeface="Arial" panose="020B0604020202020204"/>
              </a:rPr>
              <a:t>Valores</a:t>
            </a:r>
            <a:r>
              <a:rPr lang="es-MX" sz="1600" b="1">
                <a:latin typeface="Arial" panose="020B0604020202020204"/>
                <a:ea typeface="Arial" panose="020B0604020202020204"/>
              </a:rPr>
              <a:t>:</a:t>
            </a:r>
            <a:r>
              <a:rPr sz="1600" b="1">
                <a:latin typeface="Arial" panose="020B0604020202020204"/>
                <a:ea typeface="Arial" panose="020B0604020202020204"/>
              </a:rPr>
              <a:t> </a:t>
            </a:r>
            <a:r>
              <a:rPr lang="es-MX" sz="1600">
                <a:latin typeface="Arial" panose="020B0604020202020204"/>
                <a:ea typeface="Arial" panose="020B0604020202020204"/>
                <a:sym typeface="+mn-ea"/>
              </a:rPr>
              <a:t>la entregada por el centro</a:t>
            </a:r>
            <a:r>
              <a:rPr sz="1600">
                <a:latin typeface="Arial" panose="020B0604020202020204"/>
                <a:ea typeface="Arial" panose="020B0604020202020204"/>
                <a:sym typeface="+mn-ea"/>
              </a:rPr>
              <a:t> </a:t>
            </a:r>
            <a:endParaRPr sz="1600">
              <a:latin typeface="Arial" panose="020B0604020202020204"/>
              <a:ea typeface="Arial" panose="020B0604020202020204"/>
            </a:endParaRPr>
          </a:p>
          <a:p>
            <a:pPr algn="just" defTabSz="266700">
              <a:lnSpc>
                <a:spcPct val="150000"/>
              </a:lnSpc>
            </a:pPr>
            <a:r>
              <a:rPr sz="1600" b="1">
                <a:latin typeface="Arial" panose="020B0604020202020204"/>
                <a:ea typeface="Arial" panose="020B0604020202020204"/>
              </a:rPr>
              <a:t>Objetivos de la Institución</a:t>
            </a:r>
            <a:r>
              <a:rPr lang="es-MX" sz="1600" b="1">
                <a:latin typeface="Arial" panose="020B0604020202020204"/>
                <a:ea typeface="Arial" panose="020B0604020202020204"/>
              </a:rPr>
              <a:t>:</a:t>
            </a:r>
            <a:r>
              <a:rPr lang="es-MX" sz="1600">
                <a:latin typeface="Arial" panose="020B0604020202020204"/>
                <a:ea typeface="Arial" panose="020B0604020202020204"/>
              </a:rPr>
              <a:t> </a:t>
            </a:r>
            <a:r>
              <a:rPr lang="es-MX" sz="1600">
                <a:latin typeface="Arial" panose="020B0604020202020204"/>
                <a:ea typeface="Arial" panose="020B0604020202020204"/>
                <a:sym typeface="+mn-ea"/>
              </a:rPr>
              <a:t>la entregada por el centro</a:t>
            </a:r>
            <a:r>
              <a:rPr sz="1600">
                <a:latin typeface="Arial" panose="020B0604020202020204"/>
                <a:ea typeface="Arial" panose="020B0604020202020204"/>
                <a:sym typeface="+mn-ea"/>
              </a:rPr>
              <a:t> </a:t>
            </a:r>
            <a:endParaRPr sz="1600">
              <a:latin typeface="Arial" panose="020B0604020202020204"/>
              <a:ea typeface="Arial" panose="020B0604020202020204"/>
            </a:endParaRPr>
          </a:p>
          <a:p>
            <a:pPr algn="just" defTabSz="266700">
              <a:lnSpc>
                <a:spcPct val="150000"/>
              </a:lnSpc>
            </a:pPr>
            <a:r>
              <a:rPr sz="1600" b="1">
                <a:latin typeface="Arial" panose="020B0604020202020204"/>
                <a:ea typeface="Arial" panose="020B0604020202020204"/>
              </a:rPr>
              <a:t>Estructura Organizativa de la Institución</a:t>
            </a:r>
            <a:r>
              <a:rPr lang="es-MX" sz="1600" b="1">
                <a:latin typeface="Arial" panose="020B0604020202020204"/>
                <a:ea typeface="Arial" panose="020B0604020202020204"/>
              </a:rPr>
              <a:t>: </a:t>
            </a:r>
            <a:r>
              <a:rPr lang="es-MX" sz="1600">
                <a:latin typeface="Arial" panose="020B0604020202020204"/>
                <a:ea typeface="Arial" panose="020B0604020202020204"/>
              </a:rPr>
              <a:t>solo la del centro</a:t>
            </a:r>
            <a:endParaRPr lang="es-MX" sz="1600"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  <p:transition>
    <p:pull dir="u"/>
  </p:transition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4208</Words>
  <Application>WPS Presentation</Application>
  <PresentationFormat>Presentación en pantalla (4:3)</PresentationFormat>
  <Paragraphs>102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SimSun</vt:lpstr>
      <vt:lpstr>Wingdings</vt:lpstr>
      <vt:lpstr>Arial</vt:lpstr>
      <vt:lpstr>StarSymbol</vt:lpstr>
      <vt:lpstr>Segoe Print</vt:lpstr>
      <vt:lpstr>Times New Roman</vt:lpstr>
      <vt:lpstr>Microsoft YaHei</vt:lpstr>
      <vt:lpstr>Arial Unicode MS</vt:lpstr>
      <vt:lpstr>Calibri</vt:lpstr>
      <vt:lpstr>Symbol</vt:lpstr>
      <vt:lpstr>DejaVu Sans</vt:lpstr>
      <vt:lpstr>Times New Roman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5033E</dc:creator>
  <cp:lastModifiedBy>acast</cp:lastModifiedBy>
  <cp:revision>74</cp:revision>
  <dcterms:created xsi:type="dcterms:W3CDTF">2022-01-31T17:35:00Z</dcterms:created>
  <dcterms:modified xsi:type="dcterms:W3CDTF">2024-07-24T19:40:42Z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90FE904B5210475F96886ADBCF4D0F76_13</vt:lpwstr>
  </property>
  <property fmtid="{D5CDD505-2E9C-101B-9397-08002B2CF9AE}" pid="3" name="KSOProductBuildVer">
    <vt:lpwstr>3082-12.2.0.17153</vt:lpwstr>
  </property>
</Properties>
</file>