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PT Serif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PTSerif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PTSerif-italic.fntdata"/><Relationship Id="rId12" Type="http://schemas.openxmlformats.org/officeDocument/2006/relationships/slide" Target="slides/slide8.xml"/><Relationship Id="rId34" Type="http://schemas.openxmlformats.org/officeDocument/2006/relationships/font" Target="fonts/PTSerif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TSerif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f26d827b3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f26d827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f26d827b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f26d827b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f26d827b3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f26d827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6d827b3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6d827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f26d827b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f26d827b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f26d827b3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f26d827b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f26d827b3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f26d827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f26d827b3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f26d827b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f26d827b3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f26d827b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f26d827b3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f26d827b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f26d827b3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f26d827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f26d827b3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f26d827b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f26d827b3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f26d827b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f26d827b3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f26d827b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f26d827b3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f26d827b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26d827b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26d827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f26d827b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f26d827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f26d827b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f26d827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f26d827b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f26d827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26d827b3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f26d827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f26d827b3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f26d827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i="1"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i="1"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i="1"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6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7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7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borismarjanovic/price-volume-data-for-all-us-stocks-etfs#aadr.us.tx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ctrTitle"/>
          </p:nvPr>
        </p:nvSpPr>
        <p:spPr>
          <a:xfrm>
            <a:off x="1661700" y="1482300"/>
            <a:ext cx="5820600" cy="21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GOOGL Stock Price</a:t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2364600" y="3661200"/>
            <a:ext cx="4414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By: David Lee, Karan Bhatia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Basic summary statistics 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00" y="2309325"/>
            <a:ext cx="49339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Time series plot of all GOOGL prices from 2013-2016 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7535" l="0" r="0" t="0"/>
          <a:stretch/>
        </p:blipFill>
        <p:spPr>
          <a:xfrm>
            <a:off x="1282375" y="2388225"/>
            <a:ext cx="4039801" cy="25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Decomposed plot of the time series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278" l="0" r="0" t="268"/>
          <a:stretch/>
        </p:blipFill>
        <p:spPr>
          <a:xfrm>
            <a:off x="1046112" y="2080050"/>
            <a:ext cx="4512324" cy="287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Plot of seasonality by month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000" y="2036650"/>
            <a:ext cx="3452550" cy="29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idx="4294967295" type="ctrTitle"/>
          </p:nvPr>
        </p:nvSpPr>
        <p:spPr>
          <a:xfrm>
            <a:off x="897150" y="1991850"/>
            <a:ext cx="734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Prediction Methods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Methods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Generalized least squares regression with transformed time and categorical seasonality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Accounts for the fact that errors are correlated over time 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2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450" y="2917925"/>
            <a:ext cx="3947650" cy="2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Methods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ARIMA model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Predicts future values based on previous values and previous errors 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2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63" y="2634199"/>
            <a:ext cx="4219824" cy="23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Methods</a:t>
            </a:r>
            <a:endParaRPr/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Long Short Term Memory Model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Type of Recurrent Neural Network (RNN) that optimizes storage of previous data points that can be used to effectively predict future data points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Example: predicting the blank </a:t>
            </a:r>
            <a:br>
              <a:rPr lang="en" sz="1800"/>
            </a:br>
            <a:r>
              <a:rPr lang="en" sz="1800"/>
              <a:t>I am a Golden State Warriors fan… I am from the Bay Area… I like Mexican food… My favorite basketball player is _____ 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2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Methods</a:t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Long Short Term Memory Model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2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29"/>
          <p:cNvPicPr preferRelativeResize="0"/>
          <p:nvPr/>
        </p:nvPicPr>
        <p:blipFill rotWithShape="1">
          <a:blip r:embed="rId3">
            <a:alphaModFix/>
          </a:blip>
          <a:srcRect b="0" l="0" r="0" t="1497"/>
          <a:stretch/>
        </p:blipFill>
        <p:spPr>
          <a:xfrm>
            <a:off x="1319250" y="2199075"/>
            <a:ext cx="4552849" cy="27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Methods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So what was the best model for prediction?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Manually conducted 5-fold cross-validation to compute test and train errors for each model we tests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3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487" y="2971850"/>
            <a:ext cx="3732375" cy="2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4" name="Google Shape;264;p13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Motivation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Data Gathering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Data Exploration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Prediction Models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Understanding price changes over time </a:t>
            </a:r>
            <a:endParaRPr/>
          </a:p>
        </p:txBody>
      </p:sp>
      <p:sp>
        <p:nvSpPr>
          <p:cNvPr id="265" name="Google Shape;265;p1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idx="4294967295" type="ctrTitle"/>
          </p:nvPr>
        </p:nvSpPr>
        <p:spPr>
          <a:xfrm>
            <a:off x="897150" y="1783950"/>
            <a:ext cx="7349700" cy="15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Understanding Price Changes Over Time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99" name="Google Shape;399;p3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Changes</a:t>
            </a:r>
            <a:endParaRPr/>
          </a:p>
        </p:txBody>
      </p:sp>
      <p:sp>
        <p:nvSpPr>
          <p:cNvPr id="405" name="Google Shape;405;p32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So now we know the numbers behind the trend and seasonality of the data over time…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But why are these changes happening? </a:t>
            </a:r>
            <a:br>
              <a:rPr lang="en" sz="1800"/>
            </a:b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Prices react to new information in real time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I.e. a good or bad earnings announcement, announcement of layoffs, etc. </a:t>
            </a:r>
            <a:br>
              <a:rPr lang="en" sz="1800"/>
            </a:b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How do we know how prices will react?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412" name="Google Shape;412;p33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Analyzed New York Times news headlines that involved Alphabet/Google</a:t>
            </a:r>
            <a:br>
              <a:rPr lang="en" sz="1800"/>
            </a:b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Assigned negative/positive sentiment scores based on if the headline was "positive" or "negative"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Used pre-built Lexicon from afinn that assigns scores per word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Headlines given an aggregate score based on the words 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3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 rotWithShape="1">
          <a:blip r:embed="rId3">
            <a:alphaModFix/>
          </a:blip>
          <a:srcRect b="0" l="0" r="0" t="1526"/>
          <a:stretch/>
        </p:blipFill>
        <p:spPr>
          <a:xfrm>
            <a:off x="1262325" y="862113"/>
            <a:ext cx="6619349" cy="3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25" name="Google Shape;425;p35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idx="4294967295" type="ctrTitle"/>
          </p:nvPr>
        </p:nvSpPr>
        <p:spPr>
          <a:xfrm>
            <a:off x="1994400" y="1991850"/>
            <a:ext cx="515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Motivation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71" name="Google Shape;271;p1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77" name="Google Shape;277;p15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We're all soon going to enter the full-time workforce and start making "real money"</a:t>
            </a:r>
            <a:br>
              <a:rPr lang="en" sz="1800"/>
            </a:b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How should that money be managed to ensure longevity and financial stability? </a:t>
            </a:r>
            <a:br>
              <a:rPr lang="en" sz="1800"/>
            </a:b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Popular money management technique: investing in the stock market </a:t>
            </a:r>
            <a:br>
              <a:rPr lang="en" sz="1800"/>
            </a:b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The idea is simple - buy low, sell high, make money</a:t>
            </a: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1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idx="4294967295" type="ctrTitle"/>
          </p:nvPr>
        </p:nvSpPr>
        <p:spPr>
          <a:xfrm>
            <a:off x="1495425" y="1964350"/>
            <a:ext cx="600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Research Question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284" name="Google Shape;284;p16"/>
          <p:cNvSpPr txBox="1"/>
          <p:nvPr>
            <p:ph idx="4294967295" type="subTitle"/>
          </p:nvPr>
        </p:nvSpPr>
        <p:spPr>
          <a:xfrm>
            <a:off x="1533525" y="3106750"/>
            <a:ext cx="75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How can you predict prices of stocks to optimize when you buy and when you sell? </a:t>
            </a:r>
            <a:endParaRPr sz="3600">
              <a:solidFill>
                <a:schemeClr val="dk2"/>
              </a:solidFill>
            </a:endParaRPr>
          </a:p>
        </p:txBody>
      </p:sp>
      <p:grpSp>
        <p:nvGrpSpPr>
          <p:cNvPr id="285" name="Google Shape;285;p16"/>
          <p:cNvGrpSpPr/>
          <p:nvPr/>
        </p:nvGrpSpPr>
        <p:grpSpPr>
          <a:xfrm>
            <a:off x="219485" y="1527262"/>
            <a:ext cx="1156716" cy="1248255"/>
            <a:chOff x="3972400" y="4996350"/>
            <a:chExt cx="381000" cy="442675"/>
          </a:xfrm>
        </p:grpSpPr>
        <p:sp>
          <p:nvSpPr>
            <p:cNvPr id="286" name="Google Shape;286;p1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idx="4294967295" type="ctrTitle"/>
          </p:nvPr>
        </p:nvSpPr>
        <p:spPr>
          <a:xfrm>
            <a:off x="1994400" y="1991850"/>
            <a:ext cx="515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Data Gathering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GOOGL stock data - Alphabet Class A Shares: 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https://www.kaggle.com/borismarjanovic/price-volume-data-for-all-us-stocks-etfs#aadr.us.txt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175" y="2768760"/>
            <a:ext cx="5168999" cy="209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717774" y="1513575"/>
            <a:ext cx="57558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News data related to Alphabet/Google from 2013-2016, scraped from the New York Times API</a:t>
            </a:r>
            <a:br>
              <a:rPr lang="en" sz="1800"/>
            </a:br>
            <a:br>
              <a:rPr lang="en" sz="18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1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175" y="2485700"/>
            <a:ext cx="5168997" cy="24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4294967295" type="ctrTitle"/>
          </p:nvPr>
        </p:nvSpPr>
        <p:spPr>
          <a:xfrm>
            <a:off x="1692150" y="1991850"/>
            <a:ext cx="575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Data Exploration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16" name="Google Shape;316;p2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