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sldIdLst>
    <p:sldId id="261" r:id="rId5"/>
    <p:sldId id="257" r:id="rId6"/>
    <p:sldId id="262" r:id="rId7"/>
    <p:sldId id="259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233" autoAdjust="0"/>
  </p:normalViewPr>
  <p:slideViewPr>
    <p:cSldViewPr>
      <p:cViewPr varScale="1">
        <p:scale>
          <a:sx n="73" d="100"/>
          <a:sy n="73" d="100"/>
        </p:scale>
        <p:origin x="485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C2A4B6-3E77-4A6B-A36E-B83171B32CEC}" type="datetimeFigureOut">
              <a:rPr lang="it-IT" smtClean="0"/>
              <a:t>05/12/2017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36A532-03BF-4D6A-B861-64B10610279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6773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115888" y="882650"/>
            <a:ext cx="7713663" cy="4340225"/>
          </a:xfrm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2 Marcador de notas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100000"/>
              </a:lnSpc>
              <a:spcAft>
                <a:spcPts val="1200"/>
              </a:spcAft>
              <a:buClrTx/>
              <a:buSzTx/>
              <a:buFontTx/>
              <a:buChar char="-"/>
            </a:pPr>
            <a:r>
              <a:rPr lang="en-GB" altLang="en-US" sz="1200" dirty="0">
                <a:solidFill>
                  <a:srgbClr val="000000"/>
                </a:solidFill>
                <a:latin typeface="Verdana" pitchFamily="34" charset="0"/>
                <a:ea typeface="MS PGothic" pitchFamily="34" charset="-128"/>
              </a:rPr>
              <a:t>A stakeholder-led, cross sectorial, collaboration initiative for research, innovation &amp; intervention.</a:t>
            </a:r>
          </a:p>
          <a:p>
            <a:pPr eaLnBrk="1" hangingPunct="1">
              <a:lnSpc>
                <a:spcPct val="100000"/>
              </a:lnSpc>
              <a:spcAft>
                <a:spcPts val="1200"/>
              </a:spcAft>
              <a:buClrTx/>
              <a:buSzTx/>
              <a:buFontTx/>
              <a:buChar char="-"/>
            </a:pPr>
            <a:r>
              <a:rPr lang="en-GB" altLang="en-US" sz="1200" dirty="0">
                <a:solidFill>
                  <a:srgbClr val="000000"/>
                </a:solidFill>
                <a:latin typeface="Verdana" pitchFamily="34" charset="0"/>
                <a:ea typeface="MS PGothic" pitchFamily="34" charset="-128"/>
              </a:rPr>
              <a:t>Launched 2012 as part of Europe 2020 Strategy.</a:t>
            </a:r>
          </a:p>
          <a:p>
            <a:pPr eaLnBrk="1" hangingPunct="1">
              <a:lnSpc>
                <a:spcPct val="100000"/>
              </a:lnSpc>
              <a:spcAft>
                <a:spcPts val="1200"/>
              </a:spcAft>
              <a:buClrTx/>
              <a:buSzTx/>
              <a:buFontTx/>
              <a:buChar char="-"/>
            </a:pPr>
            <a:r>
              <a:rPr lang="en-GB" altLang="en-US" sz="1200" dirty="0">
                <a:solidFill>
                  <a:srgbClr val="000000"/>
                </a:solidFill>
                <a:latin typeface="Verdana" pitchFamily="34" charset="0"/>
                <a:ea typeface="MS PGothic" pitchFamily="34" charset="-128"/>
              </a:rPr>
              <a:t>Reach a critical mass for action by pooling EU resources/ expertise &amp; recognising innovation/ excellence. </a:t>
            </a:r>
            <a:endParaRPr lang="en-GB" altLang="en-US" dirty="0">
              <a:solidFill>
                <a:srgbClr val="000000"/>
              </a:solidFill>
              <a:latin typeface="Verdana" pitchFamily="34" charset="0"/>
              <a:ea typeface="MS PGothic" pitchFamily="34" charset="-128"/>
            </a:endParaRPr>
          </a:p>
          <a:p>
            <a:pPr hangingPunct="1">
              <a:lnSpc>
                <a:spcPct val="100000"/>
              </a:lnSpc>
              <a:buSzPct val="45000"/>
              <a:buFont typeface="Arial" panose="020B0604020202020204" pitchFamily="34" charset="0"/>
              <a:buChar char="•"/>
            </a:pPr>
            <a:r>
              <a:rPr lang="it-IT" altLang="it-IT" sz="2100" dirty="0">
                <a:latin typeface="Calibri" panose="020F0502020204030204" pitchFamily="34" charset="0"/>
              </a:rPr>
              <a:t>74 </a:t>
            </a:r>
            <a:r>
              <a:rPr lang="it-IT" altLang="it-IT" sz="2100" dirty="0" err="1">
                <a:latin typeface="Calibri" panose="020F0502020204030204" pitchFamily="34" charset="0"/>
              </a:rPr>
              <a:t>Regional</a:t>
            </a:r>
            <a:r>
              <a:rPr lang="it-IT" altLang="it-IT" sz="2100" dirty="0">
                <a:latin typeface="Calibri" panose="020F0502020204030204" pitchFamily="34" charset="0"/>
              </a:rPr>
              <a:t> and </a:t>
            </a:r>
            <a:r>
              <a:rPr lang="it-IT" altLang="it-IT" sz="2100" dirty="0" err="1">
                <a:latin typeface="Calibri" panose="020F0502020204030204" pitchFamily="34" charset="0"/>
              </a:rPr>
              <a:t>local</a:t>
            </a:r>
            <a:r>
              <a:rPr lang="it-IT" altLang="it-IT" sz="2100" dirty="0">
                <a:latin typeface="Calibri" panose="020F0502020204030204" pitchFamily="34" charset="0"/>
              </a:rPr>
              <a:t> </a:t>
            </a:r>
            <a:r>
              <a:rPr lang="it-IT" altLang="it-IT" sz="2100" dirty="0" err="1">
                <a:latin typeface="Calibri" panose="020F0502020204030204" pitchFamily="34" charset="0"/>
              </a:rPr>
              <a:t>organisations</a:t>
            </a:r>
            <a:r>
              <a:rPr lang="it-IT" altLang="it-IT" sz="2100" dirty="0">
                <a:latin typeface="Calibri" panose="020F0502020204030204" pitchFamily="34" charset="0"/>
              </a:rPr>
              <a:t> </a:t>
            </a:r>
          </a:p>
          <a:p>
            <a:pPr lvl="1" hangingPunct="1">
              <a:lnSpc>
                <a:spcPct val="100000"/>
              </a:lnSpc>
              <a:buSzPct val="45000"/>
              <a:buFont typeface="Arial" panose="020B0604020202020204" pitchFamily="34" charset="0"/>
              <a:buChar char="•"/>
            </a:pPr>
            <a:r>
              <a:rPr lang="it-IT" altLang="it-IT" dirty="0" err="1">
                <a:latin typeface="Calibri" panose="020F0502020204030204" pitchFamily="34" charset="0"/>
              </a:rPr>
              <a:t>Strategies</a:t>
            </a:r>
            <a:r>
              <a:rPr lang="it-IT" altLang="it-IT" dirty="0">
                <a:latin typeface="Calibri" panose="020F0502020204030204" pitchFamily="34" charset="0"/>
              </a:rPr>
              <a:t> to </a:t>
            </a:r>
            <a:r>
              <a:rPr lang="it-IT" altLang="it-IT" dirty="0" err="1">
                <a:latin typeface="Calibri" panose="020F0502020204030204" pitchFamily="34" charset="0"/>
              </a:rPr>
              <a:t>advance</a:t>
            </a:r>
            <a:r>
              <a:rPr lang="it-IT" altLang="it-IT" dirty="0">
                <a:latin typeface="Calibri" panose="020F0502020204030204" pitchFamily="34" charset="0"/>
              </a:rPr>
              <a:t> </a:t>
            </a:r>
            <a:r>
              <a:rPr lang="it-IT" altLang="it-IT" dirty="0" err="1">
                <a:latin typeface="Calibri" panose="020F0502020204030204" pitchFamily="34" charset="0"/>
              </a:rPr>
              <a:t>innovation</a:t>
            </a:r>
            <a:r>
              <a:rPr lang="it-IT" altLang="it-IT" dirty="0">
                <a:latin typeface="Calibri" panose="020F0502020204030204" pitchFamily="34" charset="0"/>
              </a:rPr>
              <a:t> for </a:t>
            </a:r>
            <a:r>
              <a:rPr lang="it-IT" altLang="it-IT" dirty="0" err="1">
                <a:latin typeface="Calibri" panose="020F0502020204030204" pitchFamily="34" charset="0"/>
              </a:rPr>
              <a:t>active</a:t>
            </a:r>
            <a:r>
              <a:rPr lang="it-IT" altLang="it-IT" dirty="0">
                <a:latin typeface="Calibri" panose="020F0502020204030204" pitchFamily="34" charset="0"/>
              </a:rPr>
              <a:t> and </a:t>
            </a:r>
            <a:r>
              <a:rPr lang="it-IT" altLang="it-IT" dirty="0" err="1">
                <a:latin typeface="Calibri" panose="020F0502020204030204" pitchFamily="34" charset="0"/>
              </a:rPr>
              <a:t>healthy</a:t>
            </a:r>
            <a:r>
              <a:rPr lang="it-IT" altLang="it-IT" dirty="0">
                <a:latin typeface="Calibri" panose="020F0502020204030204" pitchFamily="34" charset="0"/>
              </a:rPr>
              <a:t> </a:t>
            </a:r>
            <a:r>
              <a:rPr lang="it-IT" altLang="it-IT" dirty="0" err="1">
                <a:latin typeface="Calibri" panose="020F0502020204030204" pitchFamily="34" charset="0"/>
              </a:rPr>
              <a:t>ageing</a:t>
            </a:r>
            <a:endParaRPr lang="it-IT" altLang="it-IT" dirty="0">
              <a:latin typeface="Calibri" panose="020F0502020204030204" pitchFamily="34" charset="0"/>
            </a:endParaRPr>
          </a:p>
          <a:p>
            <a:pPr lvl="1" hangingPunct="1">
              <a:lnSpc>
                <a:spcPct val="100000"/>
              </a:lnSpc>
              <a:buSzPct val="45000"/>
              <a:buFont typeface="Arial" panose="020B0604020202020204" pitchFamily="34" charset="0"/>
              <a:buChar char="•"/>
            </a:pPr>
            <a:r>
              <a:rPr lang="it-IT" altLang="it-IT" dirty="0" err="1">
                <a:latin typeface="Calibri" panose="020F0502020204030204" pitchFamily="34" charset="0"/>
              </a:rPr>
              <a:t>Investing</a:t>
            </a:r>
            <a:r>
              <a:rPr lang="it-IT" altLang="it-IT" dirty="0">
                <a:latin typeface="Calibri" panose="020F0502020204030204" pitchFamily="34" charset="0"/>
              </a:rPr>
              <a:t> over €4 </a:t>
            </a:r>
            <a:r>
              <a:rPr lang="it-IT" altLang="it-IT" dirty="0" err="1">
                <a:latin typeface="Calibri" panose="020F0502020204030204" pitchFamily="34" charset="0"/>
              </a:rPr>
              <a:t>billion</a:t>
            </a:r>
            <a:r>
              <a:rPr lang="it-IT" altLang="it-IT" dirty="0">
                <a:latin typeface="Calibri" panose="020F0502020204030204" pitchFamily="34" charset="0"/>
              </a:rPr>
              <a:t>  (2016-2019 </a:t>
            </a:r>
            <a:r>
              <a:rPr lang="it-IT" altLang="it-IT" dirty="0" err="1">
                <a:latin typeface="Calibri" panose="020F0502020204030204" pitchFamily="34" charset="0"/>
              </a:rPr>
              <a:t>period</a:t>
            </a:r>
            <a:r>
              <a:rPr lang="it-IT" altLang="it-IT" dirty="0">
                <a:latin typeface="Calibri" panose="020F0502020204030204" pitchFamily="34" charset="0"/>
              </a:rPr>
              <a:t>) </a:t>
            </a:r>
          </a:p>
          <a:p>
            <a:pPr lvl="1" hangingPunct="1">
              <a:lnSpc>
                <a:spcPct val="100000"/>
              </a:lnSpc>
              <a:buSzPct val="45000"/>
              <a:buFont typeface="Arial" panose="020B0604020202020204" pitchFamily="34" charset="0"/>
              <a:buChar char="•"/>
            </a:pPr>
            <a:r>
              <a:rPr lang="it-IT" altLang="it-IT" dirty="0" err="1">
                <a:latin typeface="Calibri" panose="020F0502020204030204" pitchFamily="34" charset="0"/>
              </a:rPr>
              <a:t>Benefiting</a:t>
            </a:r>
            <a:r>
              <a:rPr lang="it-IT" altLang="it-IT" dirty="0">
                <a:latin typeface="Calibri" panose="020F0502020204030204" pitchFamily="34" charset="0"/>
              </a:rPr>
              <a:t> </a:t>
            </a:r>
            <a:r>
              <a:rPr lang="it-IT" altLang="it-IT" dirty="0" err="1">
                <a:latin typeface="Calibri" panose="020F0502020204030204" pitchFamily="34" charset="0"/>
              </a:rPr>
              <a:t>five</a:t>
            </a:r>
            <a:r>
              <a:rPr lang="it-IT" altLang="it-IT" dirty="0">
                <a:latin typeface="Calibri" panose="020F0502020204030204" pitchFamily="34" charset="0"/>
              </a:rPr>
              <a:t> </a:t>
            </a:r>
            <a:r>
              <a:rPr lang="it-IT" altLang="it-IT" dirty="0" err="1">
                <a:latin typeface="Calibri" panose="020F0502020204030204" pitchFamily="34" charset="0"/>
              </a:rPr>
              <a:t>million</a:t>
            </a:r>
            <a:r>
              <a:rPr lang="it-IT" altLang="it-IT" dirty="0">
                <a:latin typeface="Calibri" panose="020F0502020204030204" pitchFamily="34" charset="0"/>
              </a:rPr>
              <a:t> </a:t>
            </a:r>
            <a:r>
              <a:rPr lang="it-IT" altLang="it-IT" dirty="0" err="1">
                <a:latin typeface="Calibri" panose="020F0502020204030204" pitchFamily="34" charset="0"/>
              </a:rPr>
              <a:t>people</a:t>
            </a:r>
            <a:r>
              <a:rPr lang="it-IT" altLang="it-IT" dirty="0">
                <a:latin typeface="Calibri" panose="020F0502020204030204" pitchFamily="34" charset="0"/>
              </a:rPr>
              <a:t> over 3 </a:t>
            </a:r>
            <a:r>
              <a:rPr lang="it-IT" altLang="it-IT" dirty="0" err="1">
                <a:latin typeface="Calibri" panose="020F0502020204030204" pitchFamily="34" charset="0"/>
              </a:rPr>
              <a:t>years</a:t>
            </a:r>
            <a:r>
              <a:rPr lang="it-IT" altLang="it-IT" dirty="0">
                <a:latin typeface="Calibri" panose="020F0502020204030204" pitchFamily="34" charset="0"/>
              </a:rPr>
              <a:t> </a:t>
            </a:r>
            <a:br>
              <a:rPr lang="it-IT" altLang="it-IT" dirty="0">
                <a:latin typeface="Calibri" panose="020F0502020204030204" pitchFamily="34" charset="0"/>
              </a:rPr>
            </a:br>
            <a:endParaRPr lang="it-IT" altLang="it-IT" dirty="0">
              <a:latin typeface="Calibri" panose="020F0502020204030204" pitchFamily="34" charset="0"/>
            </a:endParaRPr>
          </a:p>
          <a:p>
            <a:pPr hangingPunct="1">
              <a:lnSpc>
                <a:spcPct val="100000"/>
              </a:lnSpc>
              <a:buSzPct val="45000"/>
              <a:buFont typeface="Arial" panose="020B0604020202020204" pitchFamily="34" charset="0"/>
              <a:buChar char="•"/>
            </a:pPr>
            <a:r>
              <a:rPr lang="it-IT" altLang="it-IT" sz="2100" dirty="0" err="1">
                <a:latin typeface="Calibri" panose="020F0502020204030204" pitchFamily="34" charset="0"/>
              </a:rPr>
              <a:t>Goals</a:t>
            </a:r>
            <a:endParaRPr lang="it-IT" altLang="it-IT" sz="2100" dirty="0">
              <a:latin typeface="Calibri" panose="020F0502020204030204" pitchFamily="34" charset="0"/>
            </a:endParaRPr>
          </a:p>
          <a:p>
            <a:pPr lvl="1" hangingPunct="1">
              <a:lnSpc>
                <a:spcPct val="100000"/>
              </a:lnSpc>
              <a:buSzPct val="45000"/>
              <a:buFont typeface="Arial" panose="020B0604020202020204" pitchFamily="34" charset="0"/>
              <a:buChar char="•"/>
            </a:pPr>
            <a:r>
              <a:rPr lang="it-IT" altLang="it-IT" dirty="0" err="1">
                <a:latin typeface="Calibri" panose="020F0502020204030204" pitchFamily="34" charset="0"/>
              </a:rPr>
              <a:t>Improve</a:t>
            </a:r>
            <a:r>
              <a:rPr lang="it-IT" altLang="it-IT" dirty="0">
                <a:latin typeface="Calibri" panose="020F0502020204030204" pitchFamily="34" charset="0"/>
              </a:rPr>
              <a:t> </a:t>
            </a:r>
            <a:r>
              <a:rPr lang="it-IT" altLang="it-IT" dirty="0" err="1">
                <a:latin typeface="Calibri" panose="020F0502020204030204" pitchFamily="34" charset="0"/>
              </a:rPr>
              <a:t>Quality</a:t>
            </a:r>
            <a:r>
              <a:rPr lang="it-IT" altLang="it-IT" dirty="0">
                <a:latin typeface="Calibri" panose="020F0502020204030204" pitchFamily="34" charset="0"/>
              </a:rPr>
              <a:t> of Life</a:t>
            </a:r>
          </a:p>
          <a:p>
            <a:pPr lvl="1" hangingPunct="1">
              <a:lnSpc>
                <a:spcPct val="100000"/>
              </a:lnSpc>
              <a:buSzPct val="45000"/>
              <a:buFont typeface="Arial" panose="020B0604020202020204" pitchFamily="34" charset="0"/>
              <a:buChar char="•"/>
            </a:pPr>
            <a:r>
              <a:rPr lang="it-IT" altLang="it-IT" dirty="0" err="1">
                <a:latin typeface="Calibri" panose="020F0502020204030204" pitchFamily="34" charset="0"/>
              </a:rPr>
              <a:t>Enhance</a:t>
            </a:r>
            <a:r>
              <a:rPr lang="it-IT" altLang="it-IT" dirty="0">
                <a:latin typeface="Calibri" panose="020F0502020204030204" pitchFamily="34" charset="0"/>
              </a:rPr>
              <a:t> </a:t>
            </a:r>
            <a:r>
              <a:rPr lang="it-IT" altLang="it-IT" dirty="0" err="1">
                <a:latin typeface="Calibri" panose="020F0502020204030204" pitchFamily="34" charset="0"/>
              </a:rPr>
              <a:t>Sustainability</a:t>
            </a:r>
            <a:r>
              <a:rPr lang="it-IT" altLang="it-IT" dirty="0">
                <a:latin typeface="Calibri" panose="020F0502020204030204" pitchFamily="34" charset="0"/>
              </a:rPr>
              <a:t> of Healthcare </a:t>
            </a:r>
            <a:r>
              <a:rPr lang="it-IT" altLang="it-IT" dirty="0" err="1">
                <a:latin typeface="Calibri" panose="020F0502020204030204" pitchFamily="34" charset="0"/>
              </a:rPr>
              <a:t>systems</a:t>
            </a:r>
            <a:endParaRPr lang="it-IT" altLang="it-IT" dirty="0">
              <a:latin typeface="Calibri" panose="020F0502020204030204" pitchFamily="34" charset="0"/>
            </a:endParaRPr>
          </a:p>
          <a:p>
            <a:pPr lvl="1" hangingPunct="1">
              <a:lnSpc>
                <a:spcPct val="100000"/>
              </a:lnSpc>
              <a:buSzPct val="45000"/>
              <a:buFont typeface="Arial" panose="020B0604020202020204" pitchFamily="34" charset="0"/>
              <a:buChar char="•"/>
            </a:pPr>
            <a:r>
              <a:rPr lang="it-IT" altLang="it-IT" dirty="0" err="1">
                <a:latin typeface="Calibri" panose="020F0502020204030204" pitchFamily="34" charset="0"/>
              </a:rPr>
              <a:t>Stimulate</a:t>
            </a:r>
            <a:r>
              <a:rPr lang="it-IT" altLang="it-IT" dirty="0">
                <a:latin typeface="Calibri" panose="020F0502020204030204" pitchFamily="34" charset="0"/>
              </a:rPr>
              <a:t> </a:t>
            </a:r>
            <a:r>
              <a:rPr lang="it-IT" altLang="it-IT" dirty="0" err="1">
                <a:latin typeface="Calibri" panose="020F0502020204030204" pitchFamily="34" charset="0"/>
              </a:rPr>
              <a:t>Economic</a:t>
            </a:r>
            <a:r>
              <a:rPr lang="it-IT" altLang="it-IT" dirty="0">
                <a:latin typeface="Calibri" panose="020F0502020204030204" pitchFamily="34" charset="0"/>
              </a:rPr>
              <a:t> </a:t>
            </a:r>
            <a:r>
              <a:rPr lang="it-IT" altLang="it-IT" dirty="0" err="1">
                <a:latin typeface="Calibri" panose="020F0502020204030204" pitchFamily="34" charset="0"/>
              </a:rPr>
              <a:t>growth</a:t>
            </a:r>
            <a:r>
              <a:rPr lang="it-IT" altLang="it-IT" dirty="0">
                <a:latin typeface="Calibri" panose="020F0502020204030204" pitchFamily="34" charset="0"/>
              </a:rPr>
              <a:t> and </a:t>
            </a:r>
            <a:r>
              <a:rPr lang="it-IT" altLang="it-IT" dirty="0" err="1">
                <a:latin typeface="Calibri" panose="020F0502020204030204" pitchFamily="34" charset="0"/>
              </a:rPr>
              <a:t>competitiveness</a:t>
            </a:r>
            <a:endParaRPr lang="es-ES" altLang="en-US" dirty="0">
              <a:latin typeface="Arial" pitchFamily="34" charset="0"/>
            </a:endParaRPr>
          </a:p>
        </p:txBody>
      </p:sp>
      <p:sp>
        <p:nvSpPr>
          <p:cNvPr id="29700" name="3 Marcador de número de diapositiva"/>
          <p:cNvSpPr>
            <a:spLocks noGrp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3C8AE15-337B-4CCF-9B50-A0BFFD2A11C7}" type="slidenum">
              <a:rPr lang="en-GB" altLang="it-IT" smtClean="0">
                <a:solidFill>
                  <a:schemeClr val="tx1"/>
                </a:solidFill>
                <a:latin typeface="Arial" pitchFamily="34" charset="0"/>
                <a:ea typeface="MS PGothic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GB" altLang="it-IT">
              <a:solidFill>
                <a:schemeClr val="tx1"/>
              </a:solidFill>
              <a:latin typeface="Arial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4016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C0D5-F814-4EE1-8753-131C02A1991C}" type="datetimeFigureOut">
              <a:rPr lang="it-IT" smtClean="0"/>
              <a:t>05/12/2017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2FD5-02BF-4FFC-87E1-B9C8F1BAE91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7630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C0D5-F814-4EE1-8753-131C02A1991C}" type="datetimeFigureOut">
              <a:rPr lang="it-IT" smtClean="0"/>
              <a:t>05/12/2017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2FD5-02BF-4FFC-87E1-B9C8F1BAE91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6964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C0D5-F814-4EE1-8753-131C02A1991C}" type="datetimeFigureOut">
              <a:rPr lang="it-IT" smtClean="0"/>
              <a:t>05/12/2017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2FD5-02BF-4FFC-87E1-B9C8F1BAE91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6571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C0D5-F814-4EE1-8753-131C02A1991C}" type="datetimeFigureOut">
              <a:rPr lang="it-IT" smtClean="0"/>
              <a:t>05/12/2017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2FD5-02BF-4FFC-87E1-B9C8F1BAE91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3477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C0D5-F814-4EE1-8753-131C02A1991C}" type="datetimeFigureOut">
              <a:rPr lang="it-IT" smtClean="0"/>
              <a:t>05/12/2017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2FD5-02BF-4FFC-87E1-B9C8F1BAE91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6701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C0D5-F814-4EE1-8753-131C02A1991C}" type="datetimeFigureOut">
              <a:rPr lang="it-IT" smtClean="0"/>
              <a:t>05/12/2017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2FD5-02BF-4FFC-87E1-B9C8F1BAE91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6506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C0D5-F814-4EE1-8753-131C02A1991C}" type="datetimeFigureOut">
              <a:rPr lang="it-IT" smtClean="0"/>
              <a:t>05/12/2017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2FD5-02BF-4FFC-87E1-B9C8F1BAE91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281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C0D5-F814-4EE1-8753-131C02A1991C}" type="datetimeFigureOut">
              <a:rPr lang="it-IT" smtClean="0"/>
              <a:t>05/12/2017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2FD5-02BF-4FFC-87E1-B9C8F1BAE91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9699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C0D5-F814-4EE1-8753-131C02A1991C}" type="datetimeFigureOut">
              <a:rPr lang="it-IT" smtClean="0"/>
              <a:t>05/12/2017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2FD5-02BF-4FFC-87E1-B9C8F1BAE91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7782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C0D5-F814-4EE1-8753-131C02A1991C}" type="datetimeFigureOut">
              <a:rPr lang="it-IT" smtClean="0"/>
              <a:t>05/12/2017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2FD5-02BF-4FFC-87E1-B9C8F1BAE91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7334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C0D5-F814-4EE1-8753-131C02A1991C}" type="datetimeFigureOut">
              <a:rPr lang="it-IT" smtClean="0"/>
              <a:t>05/12/2017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2FD5-02BF-4FFC-87E1-B9C8F1BAE91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2629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5C0D5-F814-4EE1-8753-131C02A1991C}" type="datetimeFigureOut">
              <a:rPr lang="it-IT" smtClean="0"/>
              <a:t>05/12/2017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F2FD5-02BF-4FFC-87E1-B9C8F1BAE91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05013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8.png"/><Relationship Id="rId7" Type="http://schemas.openxmlformats.org/officeDocument/2006/relationships/image" Target="../media/image12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C5300-CA92-4436-8A4B-0A17D7E10F79}"/>
              </a:ext>
            </a:extLst>
          </p:cNvPr>
          <p:cNvSpPr txBox="1">
            <a:spLocks/>
          </p:cNvSpPr>
          <p:nvPr/>
        </p:nvSpPr>
        <p:spPr>
          <a:xfrm>
            <a:off x="1991545" y="1484785"/>
            <a:ext cx="8441607" cy="1487379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i="1" dirty="0">
                <a:solidFill>
                  <a:srgbClr val="000000"/>
                </a:solidFill>
                <a:latin typeface="Baskerville Old Face" panose="02020602080505020303" pitchFamily="18" charset="0"/>
              </a:rPr>
              <a:t>Panel Debate 1: Scaling Up Digital Health</a:t>
            </a:r>
            <a:endParaRPr lang="en-GB" sz="2800" i="1" dirty="0">
              <a:solidFill>
                <a:srgbClr val="000000"/>
              </a:solidFill>
              <a:latin typeface="Baskerville Old Face" panose="02020602080505020303" pitchFamily="18" charset="0"/>
            </a:endParaRPr>
          </a:p>
          <a:p>
            <a:endParaRPr lang="en-GB" sz="2800" dirty="0"/>
          </a:p>
          <a:p>
            <a:r>
              <a:rPr lang="en-GB" sz="2800" dirty="0"/>
              <a:t>Campania experience in the framework of the </a:t>
            </a:r>
          </a:p>
          <a:p>
            <a:r>
              <a:rPr lang="en-GB" sz="2800" dirty="0"/>
              <a:t>EIP on AHA</a:t>
            </a:r>
          </a:p>
          <a:p>
            <a:br>
              <a:rPr lang="en-GB" sz="2800" dirty="0"/>
            </a:br>
            <a:endParaRPr lang="en-GB" sz="28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C21C9B0-F25C-4DFE-A4EB-FF84A24FB5F5}"/>
              </a:ext>
            </a:extLst>
          </p:cNvPr>
          <p:cNvSpPr txBox="1">
            <a:spLocks/>
          </p:cNvSpPr>
          <p:nvPr/>
        </p:nvSpPr>
        <p:spPr>
          <a:xfrm>
            <a:off x="3123128" y="404664"/>
            <a:ext cx="8441607" cy="6339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0000"/>
                </a:solidFill>
                <a:latin typeface="Baskerville Old Face" panose="02020602080505020303" pitchFamily="18" charset="0"/>
              </a:rPr>
              <a:t>4th annual COCIR Digital Health Summit:</a:t>
            </a:r>
          </a:p>
          <a:p>
            <a:r>
              <a:rPr lang="en-US" b="1" dirty="0">
                <a:solidFill>
                  <a:srgbClr val="000000"/>
                </a:solidFill>
                <a:latin typeface="Baskerville Old Face" panose="02020602080505020303" pitchFamily="18" charset="0"/>
              </a:rPr>
              <a:t>The voice of the stakeholders</a:t>
            </a:r>
          </a:p>
          <a:p>
            <a:endParaRPr lang="en-GB" i="1" dirty="0">
              <a:solidFill>
                <a:srgbClr val="000000"/>
              </a:solidFill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4151784" y="3330519"/>
            <a:ext cx="66247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600" dirty="0"/>
              <a:t>Maddalena Illario, MD, </a:t>
            </a:r>
            <a:r>
              <a:rPr lang="it-IT" sz="1600" dirty="0" err="1"/>
              <a:t>PhD</a:t>
            </a:r>
            <a:endParaRPr lang="it-IT" sz="1600" dirty="0"/>
          </a:p>
          <a:p>
            <a:pPr algn="r"/>
            <a:r>
              <a:rPr lang="it-IT" sz="1600" dirty="0"/>
              <a:t>Campania </a:t>
            </a:r>
            <a:r>
              <a:rPr lang="it-IT" sz="1600" dirty="0" err="1"/>
              <a:t>Health</a:t>
            </a:r>
            <a:r>
              <a:rPr lang="it-IT" sz="1600" dirty="0"/>
              <a:t> </a:t>
            </a:r>
            <a:r>
              <a:rPr lang="it-IT" sz="1600" dirty="0" err="1"/>
              <a:t>Directorate</a:t>
            </a:r>
            <a:r>
              <a:rPr lang="it-IT" sz="1600" dirty="0"/>
              <a:t> </a:t>
            </a:r>
            <a:r>
              <a:rPr lang="it-IT" sz="1600" dirty="0" err="1"/>
              <a:t>Division</a:t>
            </a:r>
            <a:r>
              <a:rPr lang="it-IT" sz="1600" dirty="0"/>
              <a:t> on </a:t>
            </a:r>
            <a:r>
              <a:rPr lang="it-IT" sz="1600" dirty="0" err="1"/>
              <a:t>Health</a:t>
            </a:r>
            <a:r>
              <a:rPr lang="it-IT" sz="1600" dirty="0"/>
              <a:t> </a:t>
            </a:r>
            <a:r>
              <a:rPr lang="it-IT" sz="1600" dirty="0" err="1"/>
              <a:t>Innovation</a:t>
            </a:r>
            <a:endParaRPr lang="it-IT" sz="1600" dirty="0"/>
          </a:p>
          <a:p>
            <a:pPr algn="r"/>
            <a:r>
              <a:rPr lang="it-IT" sz="1600" dirty="0"/>
              <a:t>RSCN co-Chair</a:t>
            </a:r>
          </a:p>
          <a:p>
            <a:pPr algn="r"/>
            <a:r>
              <a:rPr lang="it-IT" sz="1600" dirty="0"/>
              <a:t>A3 EIP on AHA Action Group co-coordinator</a:t>
            </a:r>
          </a:p>
          <a:p>
            <a:pPr algn="r"/>
            <a:endParaRPr lang="it-IT" sz="16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5" y="183493"/>
            <a:ext cx="1057275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Connettore 1 6"/>
          <p:cNvCxnSpPr>
            <a:cxnSpLocks/>
          </p:cNvCxnSpPr>
          <p:nvPr/>
        </p:nvCxnSpPr>
        <p:spPr>
          <a:xfrm>
            <a:off x="0" y="1412776"/>
            <a:ext cx="121920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87" b="42917"/>
          <a:stretch/>
        </p:blipFill>
        <p:spPr bwMode="auto">
          <a:xfrm>
            <a:off x="0" y="4484331"/>
            <a:ext cx="12192000" cy="2373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8852" y="2599635"/>
            <a:ext cx="852165" cy="811151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7717" y="3661971"/>
            <a:ext cx="928737" cy="57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45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elay 8"/>
          <p:cNvSpPr/>
          <p:nvPr/>
        </p:nvSpPr>
        <p:spPr>
          <a:xfrm flipH="1">
            <a:off x="7377458" y="1956868"/>
            <a:ext cx="1714277" cy="933450"/>
          </a:xfrm>
          <a:prstGeom prst="flowChartDelay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>
              <a:defRPr/>
            </a:pPr>
            <a:r>
              <a:rPr lang="en-GB" sz="1600" dirty="0">
                <a:solidFill>
                  <a:schemeClr val="tx1"/>
                </a:solidFill>
              </a:rPr>
              <a:t>Action</a:t>
            </a:r>
          </a:p>
          <a:p>
            <a:pPr algn="ctr" defTabSz="457200">
              <a:defRPr/>
            </a:pPr>
            <a:r>
              <a:rPr lang="en-GB" sz="1600" dirty="0">
                <a:solidFill>
                  <a:schemeClr val="tx1"/>
                </a:solidFill>
              </a:rPr>
              <a:t>Groups</a:t>
            </a:r>
          </a:p>
        </p:txBody>
      </p:sp>
      <p:sp>
        <p:nvSpPr>
          <p:cNvPr id="8" name="Flowchart: Delay 7"/>
          <p:cNvSpPr/>
          <p:nvPr/>
        </p:nvSpPr>
        <p:spPr>
          <a:xfrm>
            <a:off x="9264352" y="1956868"/>
            <a:ext cx="1713086" cy="933450"/>
          </a:xfrm>
          <a:prstGeom prst="flowChartDelay">
            <a:avLst/>
          </a:prstGeom>
          <a:solidFill>
            <a:schemeClr val="tx1">
              <a:lumMod val="65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>
              <a:defRPr/>
            </a:pPr>
            <a:r>
              <a:rPr lang="en-GB" sz="1600" dirty="0">
                <a:solidFill>
                  <a:schemeClr val="tx1"/>
                </a:solidFill>
              </a:rPr>
              <a:t>Reference Sites</a:t>
            </a:r>
          </a:p>
        </p:txBody>
      </p:sp>
      <p:sp>
        <p:nvSpPr>
          <p:cNvPr id="6153" name="TextBox 6"/>
          <p:cNvSpPr txBox="1">
            <a:spLocks noChangeArrowheads="1"/>
          </p:cNvSpPr>
          <p:nvPr/>
        </p:nvSpPr>
        <p:spPr bwMode="auto">
          <a:xfrm>
            <a:off x="8025652" y="1668837"/>
            <a:ext cx="3023794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404040"/>
                </a:solidFill>
                <a:latin typeface="Century Gothic" pitchFamily="34" charset="0"/>
                <a:ea typeface="Microsoft YaHei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8" charset="0"/>
              <a:defRPr sz="1400">
                <a:solidFill>
                  <a:srgbClr val="404040"/>
                </a:solidFill>
                <a:latin typeface="Century Gothic" pitchFamily="34" charset="0"/>
                <a:ea typeface="Microsoft YaHei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404040"/>
                </a:solidFill>
                <a:latin typeface="Century Gothic" pitchFamily="34" charset="0"/>
                <a:ea typeface="Microsoft YaHei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404040"/>
                </a:solidFill>
                <a:latin typeface="Century Gothic" pitchFamily="34" charset="0"/>
                <a:ea typeface="Microsoft YaHei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404040"/>
                </a:solidFill>
                <a:latin typeface="Century Gothic" pitchFamily="34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404040"/>
                </a:solidFill>
                <a:latin typeface="Century Gothic" pitchFamily="34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404040"/>
                </a:solidFill>
                <a:latin typeface="Century Gothic" pitchFamily="34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404040"/>
                </a:solidFill>
                <a:latin typeface="Century Gothic" pitchFamily="34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404040"/>
                </a:solidFill>
                <a:latin typeface="Century Gothic" pitchFamily="34" charset="0"/>
                <a:ea typeface="Microsoft YaHei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GB" altLang="en-US" sz="1400" b="1" dirty="0">
                <a:solidFill>
                  <a:srgbClr val="FFC000"/>
                </a:solidFill>
                <a:latin typeface="Calibri" pitchFamily="34" charset="0"/>
                <a:ea typeface="MS PGothic" pitchFamily="34" charset="-128"/>
              </a:rPr>
              <a:t>TWO STREAMS FOR ACTION</a:t>
            </a:r>
          </a:p>
        </p:txBody>
      </p:sp>
      <p:sp>
        <p:nvSpPr>
          <p:cNvPr id="6158" name="2 Rectángulo"/>
          <p:cNvSpPr>
            <a:spLocks noChangeArrowheads="1"/>
          </p:cNvSpPr>
          <p:nvPr/>
        </p:nvSpPr>
        <p:spPr bwMode="auto">
          <a:xfrm>
            <a:off x="1977062" y="343282"/>
            <a:ext cx="100584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58775" indent="-358775"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404040"/>
                </a:solidFill>
                <a:latin typeface="Century Gothic" pitchFamily="34" charset="0"/>
                <a:ea typeface="Microsoft YaHei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8" charset="0"/>
              <a:defRPr sz="1400">
                <a:solidFill>
                  <a:srgbClr val="404040"/>
                </a:solidFill>
                <a:latin typeface="Century Gothic" pitchFamily="34" charset="0"/>
                <a:ea typeface="Microsoft YaHei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404040"/>
                </a:solidFill>
                <a:latin typeface="Century Gothic" pitchFamily="34" charset="0"/>
                <a:ea typeface="Microsoft YaHei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404040"/>
                </a:solidFill>
                <a:latin typeface="Century Gothic" pitchFamily="34" charset="0"/>
                <a:ea typeface="Microsoft YaHei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404040"/>
                </a:solidFill>
                <a:latin typeface="Century Gothic" pitchFamily="34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404040"/>
                </a:solidFill>
                <a:latin typeface="Century Gothic" pitchFamily="34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404040"/>
                </a:solidFill>
                <a:latin typeface="Century Gothic" pitchFamily="34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404040"/>
                </a:solidFill>
                <a:latin typeface="Century Gothic" pitchFamily="34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404040"/>
                </a:solidFill>
                <a:latin typeface="Century Gothic" pitchFamily="34" charset="0"/>
                <a:ea typeface="Microsoft YaHei" pitchFamily="34" charset="-122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GB" altLang="es-ES" sz="2000" b="1" dirty="0">
                <a:solidFill>
                  <a:srgbClr val="000000"/>
                </a:solidFill>
                <a:latin typeface="Calibri Light" panose="020F0302020204030204" pitchFamily="34" charset="0"/>
                <a:ea typeface="MS PGothic" pitchFamily="34" charset="-128"/>
                <a:cs typeface="Calibri Light" panose="020F0302020204030204" pitchFamily="34" charset="0"/>
              </a:rPr>
              <a:t>International cooperation supporting Public Health: </a:t>
            </a:r>
          </a:p>
          <a:p>
            <a:pPr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GB" altLang="es-ES" sz="2000" b="1" dirty="0">
                <a:solidFill>
                  <a:srgbClr val="000000"/>
                </a:solidFill>
                <a:latin typeface="Calibri Light" panose="020F0302020204030204" pitchFamily="34" charset="0"/>
                <a:ea typeface="MS PGothic" pitchFamily="34" charset="-128"/>
                <a:cs typeface="Calibri Light" panose="020F0302020204030204" pitchFamily="34" charset="0"/>
              </a:rPr>
              <a:t>The example of the European Innovation Partnership on Active and Healthy Ageing</a:t>
            </a:r>
            <a:endParaRPr lang="es-ES" altLang="es-ES" sz="2000" b="1" dirty="0">
              <a:solidFill>
                <a:srgbClr val="000000"/>
              </a:solidFill>
              <a:latin typeface="Calibri Light" panose="020F0302020204030204" pitchFamily="34" charset="0"/>
              <a:ea typeface="MS PGothic" pitchFamily="34" charset="-128"/>
              <a:cs typeface="Calibri Light" panose="020F030202020403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0" y="189868"/>
            <a:ext cx="1438275" cy="92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Rettangolo 25">
            <a:extLst>
              <a:ext uri="{FF2B5EF4-FFF2-40B4-BE49-F238E27FC236}">
                <a16:creationId xmlns:a16="http://schemas.microsoft.com/office/drawing/2014/main" id="{520E7A9C-C8F7-453F-94D0-617158DF140C}"/>
              </a:ext>
            </a:extLst>
          </p:cNvPr>
          <p:cNvSpPr/>
          <p:nvPr/>
        </p:nvSpPr>
        <p:spPr>
          <a:xfrm>
            <a:off x="1298753" y="3429000"/>
            <a:ext cx="1073670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err="1"/>
              <a:t>Current</a:t>
            </a:r>
            <a:r>
              <a:rPr lang="it-IT" dirty="0"/>
              <a:t> </a:t>
            </a:r>
            <a:r>
              <a:rPr lang="it-IT" dirty="0" err="1"/>
              <a:t>challenges</a:t>
            </a:r>
            <a:r>
              <a:rPr lang="it-IT" dirty="0"/>
              <a:t>: </a:t>
            </a:r>
            <a:r>
              <a:rPr lang="en-US" dirty="0"/>
              <a:t>High levels of health inequalities in many EU countries</a:t>
            </a:r>
            <a:endParaRPr lang="it-IT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/>
              <a:t>New </a:t>
            </a:r>
            <a:r>
              <a:rPr lang="it-IT" dirty="0" err="1"/>
              <a:t>standards</a:t>
            </a:r>
            <a:r>
              <a:rPr lang="it-IT" dirty="0"/>
              <a:t> for hospital </a:t>
            </a:r>
            <a:r>
              <a:rPr lang="it-IT" dirty="0" err="1"/>
              <a:t>beds</a:t>
            </a:r>
            <a:r>
              <a:rPr lang="it-IT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/>
              <a:t>Financial/</a:t>
            </a:r>
            <a:r>
              <a:rPr lang="it-IT" dirty="0" err="1"/>
              <a:t>economic</a:t>
            </a:r>
            <a:r>
              <a:rPr lang="it-IT" dirty="0"/>
              <a:t> balance of the </a:t>
            </a:r>
            <a:r>
              <a:rPr lang="it-IT" dirty="0" err="1"/>
              <a:t>regional</a:t>
            </a:r>
            <a:r>
              <a:rPr lang="it-IT" dirty="0"/>
              <a:t> </a:t>
            </a:r>
            <a:r>
              <a:rPr lang="it-IT" dirty="0" err="1"/>
              <a:t>health</a:t>
            </a:r>
            <a:r>
              <a:rPr lang="it-IT" dirty="0"/>
              <a:t> systems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rationalization and qualification of spending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Increase the clinical and organizational appropriateness of LEA delivery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Standardization of Integrated Pathways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Explain and encode the extension of care and cure response on technological innovations to citizens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91E412D0-2BAA-497D-8CCF-14FD3A867DEB}"/>
              </a:ext>
            </a:extLst>
          </p:cNvPr>
          <p:cNvSpPr/>
          <p:nvPr/>
        </p:nvSpPr>
        <p:spPr>
          <a:xfrm>
            <a:off x="2133600" y="5619190"/>
            <a:ext cx="7632848" cy="1200329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Translate part of strategic planning into goals that can be pursued with innovative methodologies </a:t>
            </a:r>
          </a:p>
          <a:p>
            <a:pPr algn="ctr"/>
            <a:r>
              <a:rPr lang="en-US" dirty="0"/>
              <a:t>Taking advantage of the opportunities offered by the EU Commission through international cooperation</a:t>
            </a:r>
          </a:p>
        </p:txBody>
      </p:sp>
      <p:grpSp>
        <p:nvGrpSpPr>
          <p:cNvPr id="28" name="Group 3">
            <a:extLst>
              <a:ext uri="{FF2B5EF4-FFF2-40B4-BE49-F238E27FC236}">
                <a16:creationId xmlns:a16="http://schemas.microsoft.com/office/drawing/2014/main" id="{AA0496DE-89A8-4836-B789-902D688BCFAF}"/>
              </a:ext>
            </a:extLst>
          </p:cNvPr>
          <p:cNvGrpSpPr>
            <a:grpSpLocks/>
          </p:cNvGrpSpPr>
          <p:nvPr/>
        </p:nvGrpSpPr>
        <p:grpSpPr bwMode="auto">
          <a:xfrm>
            <a:off x="695400" y="1668837"/>
            <a:ext cx="5582804" cy="1891127"/>
            <a:chOff x="1040" y="1830"/>
            <a:chExt cx="5958" cy="2338"/>
          </a:xfrm>
        </p:grpSpPr>
        <p:pic>
          <p:nvPicPr>
            <p:cNvPr id="29" name="Picture 4">
              <a:extLst>
                <a:ext uri="{FF2B5EF4-FFF2-40B4-BE49-F238E27FC236}">
                  <a16:creationId xmlns:a16="http://schemas.microsoft.com/office/drawing/2014/main" id="{405693E9-C2FC-4F96-B3C4-D50B4A7997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0" y="1830"/>
              <a:ext cx="4313" cy="2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360" cap="flat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30" name="AutoShape 5">
              <a:extLst>
                <a:ext uri="{FF2B5EF4-FFF2-40B4-BE49-F238E27FC236}">
                  <a16:creationId xmlns:a16="http://schemas.microsoft.com/office/drawing/2014/main" id="{CEAE369A-E81B-463F-B504-CAA2C561F7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0" y="1830"/>
              <a:ext cx="1798" cy="415"/>
            </a:xfrm>
            <a:prstGeom prst="roundRect">
              <a:avLst>
                <a:gd name="adj" fmla="val 16667"/>
              </a:avLst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lnSpc>
                  <a:spcPct val="95000"/>
                </a:lnSpc>
                <a:spcBef>
                  <a:spcPts val="404"/>
                </a:spcBef>
              </a:pPr>
              <a:r>
                <a:rPr lang="it-IT" altLang="it-IT" dirty="0" err="1">
                  <a:solidFill>
                    <a:srgbClr val="FFFFFF"/>
                  </a:solidFill>
                  <a:latin typeface="Calibri" panose="020F0502020204030204" pitchFamily="34" charset="0"/>
                </a:rPr>
                <a:t>Gov</a:t>
              </a:r>
              <a:r>
                <a:rPr lang="it-IT" altLang="it-IT" dirty="0">
                  <a:solidFill>
                    <a:srgbClr val="FFFFFF"/>
                  </a:solidFill>
                  <a:latin typeface="Calibri" panose="020F0502020204030204" pitchFamily="34" charset="0"/>
                </a:rPr>
                <a:t>/</a:t>
              </a:r>
              <a:r>
                <a:rPr lang="it-IT" altLang="it-IT" dirty="0" err="1">
                  <a:solidFill>
                    <a:srgbClr val="FFFFFF"/>
                  </a:solidFill>
                  <a:latin typeface="Calibri" panose="020F0502020204030204" pitchFamily="34" charset="0"/>
                </a:rPr>
                <a:t>Health</a:t>
              </a:r>
              <a:r>
                <a:rPr lang="it-IT" altLang="it-IT" dirty="0">
                  <a:solidFill>
                    <a:srgbClr val="FFFFFF"/>
                  </a:solidFill>
                  <a:latin typeface="Calibri" panose="020F0502020204030204" pitchFamily="34" charset="0"/>
                </a:rPr>
                <a:t>/Care</a:t>
              </a:r>
            </a:p>
          </p:txBody>
        </p:sp>
        <p:sp>
          <p:nvSpPr>
            <p:cNvPr id="31" name="AutoShape 6">
              <a:extLst>
                <a:ext uri="{FF2B5EF4-FFF2-40B4-BE49-F238E27FC236}">
                  <a16:creationId xmlns:a16="http://schemas.microsoft.com/office/drawing/2014/main" id="{B982A990-C1BF-4E36-AB21-84DFA3A41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0" y="2370"/>
              <a:ext cx="1798" cy="415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568129"/>
                </a:gs>
                <a:gs pos="100000">
                  <a:srgbClr val="91D945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lnSpc>
                  <a:spcPct val="95000"/>
                </a:lnSpc>
                <a:spcBef>
                  <a:spcPts val="404"/>
                </a:spcBef>
              </a:pPr>
              <a:r>
                <a:rPr lang="it-IT" altLang="it-IT">
                  <a:solidFill>
                    <a:srgbClr val="FFFFFF"/>
                  </a:solidFill>
                  <a:latin typeface="Calibri" panose="020F0502020204030204" pitchFamily="34" charset="0"/>
                </a:rPr>
                <a:t>Academic</a:t>
              </a:r>
            </a:p>
          </p:txBody>
        </p:sp>
        <p:sp>
          <p:nvSpPr>
            <p:cNvPr id="32" name="AutoShape 7">
              <a:extLst>
                <a:ext uri="{FF2B5EF4-FFF2-40B4-BE49-F238E27FC236}">
                  <a16:creationId xmlns:a16="http://schemas.microsoft.com/office/drawing/2014/main" id="{99566E6D-3B36-4D81-841C-88661DE4EB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0" y="2909"/>
              <a:ext cx="1798" cy="415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lnSpc>
                  <a:spcPct val="95000"/>
                </a:lnSpc>
                <a:spcBef>
                  <a:spcPts val="404"/>
                </a:spcBef>
              </a:pPr>
              <a:r>
                <a:rPr lang="it-IT" altLang="it-IT" dirty="0">
                  <a:solidFill>
                    <a:srgbClr val="FFFFFF"/>
                  </a:solidFill>
                  <a:latin typeface="Calibri" panose="020F0502020204030204" pitchFamily="34" charset="0"/>
                </a:rPr>
                <a:t>Industry</a:t>
              </a:r>
            </a:p>
          </p:txBody>
        </p:sp>
        <p:sp>
          <p:nvSpPr>
            <p:cNvPr id="33" name="AutoShape 8">
              <a:extLst>
                <a:ext uri="{FF2B5EF4-FFF2-40B4-BE49-F238E27FC236}">
                  <a16:creationId xmlns:a16="http://schemas.microsoft.com/office/drawing/2014/main" id="{6D0E16D9-158F-4DD1-8ABE-BF9B0E0820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0" y="3449"/>
              <a:ext cx="1798" cy="415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00688E"/>
                </a:gs>
                <a:gs pos="100000">
                  <a:srgbClr val="00AFE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lnSpc>
                  <a:spcPct val="95000"/>
                </a:lnSpc>
                <a:spcBef>
                  <a:spcPts val="404"/>
                </a:spcBef>
              </a:pPr>
              <a:r>
                <a:rPr lang="it-IT" altLang="it-IT">
                  <a:solidFill>
                    <a:srgbClr val="FFFFFF"/>
                  </a:solidFill>
                  <a:latin typeface="Calibri" panose="020F0502020204030204" pitchFamily="34" charset="0"/>
                </a:rPr>
                <a:t>Civil Society</a:t>
              </a:r>
            </a:p>
          </p:txBody>
        </p:sp>
      </p:grpSp>
      <p:cxnSp>
        <p:nvCxnSpPr>
          <p:cNvPr id="16" name="Connettore 1 6">
            <a:extLst>
              <a:ext uri="{FF2B5EF4-FFF2-40B4-BE49-F238E27FC236}">
                <a16:creationId xmlns:a16="http://schemas.microsoft.com/office/drawing/2014/main" id="{5C5F6038-264D-4B14-9AA1-5E8C1427EFEA}"/>
              </a:ext>
            </a:extLst>
          </p:cNvPr>
          <p:cNvCxnSpPr>
            <a:cxnSpLocks/>
          </p:cNvCxnSpPr>
          <p:nvPr/>
        </p:nvCxnSpPr>
        <p:spPr>
          <a:xfrm>
            <a:off x="0" y="1412776"/>
            <a:ext cx="121920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163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21" y="670192"/>
            <a:ext cx="1916430" cy="1435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537" y="691705"/>
            <a:ext cx="1922238" cy="1463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823645" y="958607"/>
            <a:ext cx="4033541" cy="921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404040"/>
                </a:solidFill>
                <a:latin typeface="Century Gothic" panose="020B0502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404040"/>
                </a:solidFill>
                <a:latin typeface="Century Gothic" panose="020B0502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404040"/>
                </a:solidFill>
                <a:latin typeface="Century Gothic" panose="020B0502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404040"/>
                </a:solidFill>
                <a:latin typeface="Century Gothic" panose="020B0502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404040"/>
                </a:solidFill>
                <a:latin typeface="Century Gothic" panose="020B0502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404040"/>
                </a:solidFill>
                <a:latin typeface="Century Gothic" panose="020B0502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404040"/>
                </a:solidFill>
                <a:latin typeface="Century Gothic" panose="020B0502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it-IT" altLang="it-IT" b="1" dirty="0">
                <a:solidFill>
                  <a:schemeClr val="tx1"/>
                </a:solidFill>
                <a:latin typeface="+mj-lt"/>
              </a:rPr>
              <a:t>5,869 </a:t>
            </a:r>
            <a:r>
              <a:rPr lang="it-IT" altLang="it-IT" b="1" dirty="0" err="1">
                <a:solidFill>
                  <a:schemeClr val="tx1"/>
                </a:solidFill>
                <a:latin typeface="+mj-lt"/>
              </a:rPr>
              <a:t>milion</a:t>
            </a:r>
            <a:r>
              <a:rPr lang="it-IT" altLang="it-IT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it-IT" altLang="it-IT" b="1" dirty="0" err="1">
                <a:solidFill>
                  <a:schemeClr val="tx1"/>
                </a:solidFill>
                <a:latin typeface="+mj-lt"/>
              </a:rPr>
              <a:t>residents</a:t>
            </a:r>
            <a:endParaRPr lang="it-IT" altLang="it-IT" b="1" dirty="0">
              <a:solidFill>
                <a:schemeClr val="tx1"/>
              </a:solidFill>
              <a:latin typeface="+mj-lt"/>
            </a:endParaRP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it-IT" altLang="it-IT" dirty="0">
                <a:solidFill>
                  <a:schemeClr val="tx1"/>
                </a:solidFill>
                <a:latin typeface="+mj-lt"/>
              </a:rPr>
              <a:t>Third </a:t>
            </a:r>
            <a:r>
              <a:rPr lang="it-IT" altLang="it-IT" dirty="0" err="1">
                <a:solidFill>
                  <a:schemeClr val="tx1"/>
                </a:solidFill>
                <a:latin typeface="+mj-lt"/>
              </a:rPr>
              <a:t>most</a:t>
            </a:r>
            <a:r>
              <a:rPr lang="it-IT" altLang="it-IT" dirty="0">
                <a:solidFill>
                  <a:schemeClr val="tx1"/>
                </a:solidFill>
                <a:latin typeface="+mj-lt"/>
              </a:rPr>
              <a:t> </a:t>
            </a:r>
            <a:r>
              <a:rPr lang="it-IT" altLang="it-IT" dirty="0" err="1">
                <a:solidFill>
                  <a:schemeClr val="tx1"/>
                </a:solidFill>
                <a:latin typeface="+mj-lt"/>
              </a:rPr>
              <a:t>populated</a:t>
            </a:r>
            <a:r>
              <a:rPr lang="it-IT" altLang="it-IT" dirty="0">
                <a:solidFill>
                  <a:schemeClr val="tx1"/>
                </a:solidFill>
                <a:latin typeface="+mj-lt"/>
              </a:rPr>
              <a:t> </a:t>
            </a:r>
            <a:r>
              <a:rPr lang="it-IT" altLang="it-IT" dirty="0" err="1">
                <a:solidFill>
                  <a:schemeClr val="tx1"/>
                </a:solidFill>
                <a:latin typeface="+mj-lt"/>
              </a:rPr>
              <a:t>region</a:t>
            </a:r>
            <a:endParaRPr lang="it-IT" altLang="it-IT" dirty="0">
              <a:solidFill>
                <a:schemeClr val="tx1"/>
              </a:solidFill>
              <a:latin typeface="+mj-lt"/>
            </a:endParaRP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it-IT" altLang="it-IT" dirty="0">
                <a:solidFill>
                  <a:schemeClr val="tx1"/>
                </a:solidFill>
                <a:latin typeface="+mj-lt"/>
              </a:rPr>
              <a:t>The </a:t>
            </a:r>
            <a:r>
              <a:rPr lang="it-IT" altLang="it-IT" dirty="0" err="1">
                <a:solidFill>
                  <a:schemeClr val="tx1"/>
                </a:solidFill>
                <a:latin typeface="+mj-lt"/>
              </a:rPr>
              <a:t>most</a:t>
            </a:r>
            <a:r>
              <a:rPr lang="it-IT" altLang="it-IT" dirty="0">
                <a:solidFill>
                  <a:schemeClr val="tx1"/>
                </a:solidFill>
                <a:latin typeface="+mj-lt"/>
              </a:rPr>
              <a:t> </a:t>
            </a:r>
            <a:r>
              <a:rPr lang="it-IT" altLang="it-IT" dirty="0" err="1">
                <a:solidFill>
                  <a:schemeClr val="tx1"/>
                </a:solidFill>
                <a:latin typeface="+mj-lt"/>
              </a:rPr>
              <a:t>crowded</a:t>
            </a:r>
            <a:r>
              <a:rPr lang="it-IT" altLang="it-IT" dirty="0">
                <a:solidFill>
                  <a:schemeClr val="tx1"/>
                </a:solidFill>
                <a:latin typeface="+mj-lt"/>
              </a:rPr>
              <a:t>: 432 </a:t>
            </a:r>
            <a:r>
              <a:rPr lang="it-IT" altLang="it-IT" dirty="0" err="1">
                <a:solidFill>
                  <a:schemeClr val="tx1"/>
                </a:solidFill>
                <a:latin typeface="+mj-lt"/>
              </a:rPr>
              <a:t>inhab</a:t>
            </a:r>
            <a:r>
              <a:rPr lang="it-IT" altLang="it-IT" dirty="0">
                <a:solidFill>
                  <a:schemeClr val="tx1"/>
                </a:solidFill>
                <a:latin typeface="+mj-lt"/>
              </a:rPr>
              <a:t>/km²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361" y="691705"/>
            <a:ext cx="1806664" cy="1494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CasellaDiTesto 2"/>
          <p:cNvSpPr txBox="1">
            <a:spLocks noChangeArrowheads="1"/>
          </p:cNvSpPr>
          <p:nvPr/>
        </p:nvSpPr>
        <p:spPr bwMode="auto">
          <a:xfrm>
            <a:off x="3929656" y="2564904"/>
            <a:ext cx="8143008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it-IT" altLang="it-IT" dirty="0" err="1"/>
              <a:t>Ageing</a:t>
            </a:r>
            <a:r>
              <a:rPr lang="it-IT" altLang="it-IT" dirty="0"/>
              <a:t> </a:t>
            </a:r>
            <a:r>
              <a:rPr lang="it-IT" altLang="it-IT" dirty="0" err="1"/>
              <a:t>index</a:t>
            </a:r>
            <a:r>
              <a:rPr lang="it-IT" altLang="it-IT" dirty="0"/>
              <a:t>: 117 (2016, </a:t>
            </a:r>
            <a:r>
              <a:rPr lang="it-IT" altLang="it-IT" dirty="0" err="1"/>
              <a:t>was</a:t>
            </a:r>
            <a:r>
              <a:rPr lang="it-IT" altLang="it-IT" dirty="0"/>
              <a:t> 77.2 in 2002)</a:t>
            </a:r>
          </a:p>
          <a:p>
            <a:r>
              <a:rPr lang="it-IT" altLang="it-IT" dirty="0" err="1"/>
              <a:t>Mortality</a:t>
            </a:r>
            <a:r>
              <a:rPr lang="it-IT" altLang="it-IT" dirty="0"/>
              <a:t> rate National </a:t>
            </a:r>
            <a:r>
              <a:rPr lang="it-IT" altLang="it-IT" dirty="0" err="1"/>
              <a:t>Average</a:t>
            </a:r>
            <a:r>
              <a:rPr lang="it-IT" altLang="it-IT" dirty="0"/>
              <a:t>: 10</a:t>
            </a:r>
          </a:p>
          <a:p>
            <a:r>
              <a:rPr lang="it-IT" altLang="it-IT" dirty="0" err="1"/>
              <a:t>Mortality</a:t>
            </a:r>
            <a:r>
              <a:rPr lang="it-IT" altLang="it-IT" dirty="0"/>
              <a:t> rate in Campania </a:t>
            </a:r>
            <a:r>
              <a:rPr lang="it-IT" altLang="it-IT" dirty="0" err="1"/>
              <a:t>Region</a:t>
            </a:r>
            <a:r>
              <a:rPr lang="it-IT" altLang="it-IT" dirty="0"/>
              <a:t>: 8.9  (2016, </a:t>
            </a:r>
            <a:r>
              <a:rPr lang="it-IT" altLang="it-IT" dirty="0" err="1"/>
              <a:t>was</a:t>
            </a:r>
            <a:r>
              <a:rPr lang="it-IT" altLang="it-IT" dirty="0"/>
              <a:t> 8.2 in 2002)</a:t>
            </a:r>
          </a:p>
          <a:p>
            <a:r>
              <a:rPr lang="it-IT" altLang="it-IT" dirty="0" err="1"/>
              <a:t>Older</a:t>
            </a:r>
            <a:r>
              <a:rPr lang="it-IT" altLang="it-IT" dirty="0"/>
              <a:t> </a:t>
            </a:r>
            <a:r>
              <a:rPr lang="it-IT" altLang="it-IT" dirty="0" err="1"/>
              <a:t>adults</a:t>
            </a:r>
            <a:r>
              <a:rPr lang="it-IT" altLang="it-IT" dirty="0"/>
              <a:t> </a:t>
            </a:r>
            <a:r>
              <a:rPr lang="it-IT" altLang="it-IT" dirty="0" err="1"/>
              <a:t>dependency</a:t>
            </a:r>
            <a:r>
              <a:rPr lang="it-IT" altLang="it-IT" dirty="0"/>
              <a:t> </a:t>
            </a:r>
            <a:r>
              <a:rPr lang="it-IT" altLang="it-IT" dirty="0" err="1"/>
              <a:t>index</a:t>
            </a:r>
            <a:r>
              <a:rPr lang="it-IT" altLang="it-IT" dirty="0"/>
              <a:t>:  26.7 (2016, from 21.2 in 2002)</a:t>
            </a:r>
          </a:p>
          <a:p>
            <a:r>
              <a:rPr lang="it-IT" altLang="it-IT" dirty="0" err="1"/>
              <a:t>Older</a:t>
            </a:r>
            <a:r>
              <a:rPr lang="it-IT" altLang="it-IT" dirty="0"/>
              <a:t> </a:t>
            </a:r>
            <a:r>
              <a:rPr lang="it-IT" altLang="it-IT" dirty="0" err="1"/>
              <a:t>adults</a:t>
            </a:r>
            <a:r>
              <a:rPr lang="it-IT" altLang="it-IT" dirty="0"/>
              <a:t> (&gt;65): 17.9 (2016, from 12.3 in 2002)</a:t>
            </a:r>
          </a:p>
          <a:p>
            <a:r>
              <a:rPr lang="it-IT" altLang="it-IT" dirty="0"/>
              <a:t>Life </a:t>
            </a:r>
            <a:r>
              <a:rPr lang="it-IT" altLang="it-IT" dirty="0" err="1"/>
              <a:t>expectancy</a:t>
            </a:r>
            <a:r>
              <a:rPr lang="it-IT" altLang="it-IT" dirty="0"/>
              <a:t> Campania </a:t>
            </a:r>
            <a:r>
              <a:rPr lang="it-IT" altLang="it-IT" dirty="0" err="1"/>
              <a:t>Region</a:t>
            </a:r>
            <a:r>
              <a:rPr lang="it-IT" altLang="it-IT" dirty="0"/>
              <a:t> / National </a:t>
            </a:r>
            <a:r>
              <a:rPr lang="it-IT" altLang="it-IT" dirty="0" err="1"/>
              <a:t>Average</a:t>
            </a:r>
            <a:r>
              <a:rPr lang="it-IT" altLang="it-IT" dirty="0"/>
              <a:t> (</a:t>
            </a:r>
            <a:r>
              <a:rPr lang="it-IT" altLang="it-IT" dirty="0" err="1"/>
              <a:t>F</a:t>
            </a:r>
            <a:r>
              <a:rPr lang="it-IT" altLang="it-IT" dirty="0"/>
              <a:t>, 2016): 83.5 / 85.1</a:t>
            </a:r>
          </a:p>
          <a:p>
            <a:r>
              <a:rPr lang="it-IT" altLang="it-IT" dirty="0"/>
              <a:t>Life </a:t>
            </a:r>
            <a:r>
              <a:rPr lang="it-IT" altLang="it-IT" dirty="0" err="1"/>
              <a:t>expectancy</a:t>
            </a:r>
            <a:r>
              <a:rPr lang="it-IT" altLang="it-IT" dirty="0"/>
              <a:t> Campania </a:t>
            </a:r>
            <a:r>
              <a:rPr lang="it-IT" altLang="it-IT" dirty="0" err="1"/>
              <a:t>Region</a:t>
            </a:r>
            <a:r>
              <a:rPr lang="it-IT" altLang="it-IT" dirty="0"/>
              <a:t> / National </a:t>
            </a:r>
            <a:r>
              <a:rPr lang="it-IT" altLang="it-IT" dirty="0" err="1"/>
              <a:t>Average</a:t>
            </a:r>
            <a:r>
              <a:rPr lang="it-IT" altLang="it-IT" dirty="0"/>
              <a:t> (M, 2016): 78.9 / 80.6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21" y="2411886"/>
            <a:ext cx="3201680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762" y="5236214"/>
            <a:ext cx="1950320" cy="1414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55" y="5256864"/>
            <a:ext cx="1863080" cy="1418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1271464" y="4898325"/>
            <a:ext cx="984157" cy="33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404040"/>
                </a:solidFill>
                <a:latin typeface="Century Gothic" panose="020B0502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404040"/>
                </a:solidFill>
                <a:latin typeface="Century Gothic" panose="020B0502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404040"/>
                </a:solidFill>
                <a:latin typeface="Century Gothic" panose="020B0502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404040"/>
                </a:solidFill>
                <a:latin typeface="Century Gothic" panose="020B0502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404040"/>
                </a:solidFill>
                <a:latin typeface="Century Gothic" panose="020B0502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404040"/>
                </a:solidFill>
                <a:latin typeface="Century Gothic" panose="020B0502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404040"/>
                </a:solidFill>
                <a:latin typeface="Century Gothic" panose="020B0502020202020204" pitchFamily="34" charset="0"/>
                <a:ea typeface="Microsoft YaHei" panose="020B0503020204020204" pitchFamily="34" charset="-122"/>
              </a:defRPr>
            </a:lvl9pPr>
          </a:lstStyle>
          <a:p>
            <a:pPr defTabSz="457200">
              <a:lnSpc>
                <a:spcPct val="100000"/>
              </a:lnSpc>
              <a:spcAft>
                <a:spcPct val="0"/>
              </a:spcAft>
              <a:buClrTx/>
            </a:pPr>
            <a:r>
              <a:rPr lang="it-IT" altLang="it-IT" sz="1600" dirty="0" err="1">
                <a:solidFill>
                  <a:schemeClr val="tx1"/>
                </a:solidFill>
                <a:latin typeface="+mj-lt"/>
              </a:rPr>
              <a:t>Residents</a:t>
            </a:r>
            <a:endParaRPr lang="it-IT" altLang="it-IT" sz="16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4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681" y="5210793"/>
            <a:ext cx="2014249" cy="151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" name="Picture 10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7668" y="5236214"/>
            <a:ext cx="1975607" cy="1481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CasellaDiTesto 1"/>
          <p:cNvSpPr txBox="1"/>
          <p:nvPr/>
        </p:nvSpPr>
        <p:spPr>
          <a:xfrm>
            <a:off x="6695335" y="4860158"/>
            <a:ext cx="1354258" cy="33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defPPr>
              <a:defRPr lang="it-IT"/>
            </a:defPPr>
            <a:lvl1pPr defTabSz="457200">
              <a:lnSpc>
                <a:spcPct val="100000"/>
              </a:lnSpc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latin typeface="+mj-lt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404040"/>
                </a:solidFill>
                <a:latin typeface="Century Gothic" panose="020B0502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404040"/>
                </a:solidFill>
                <a:latin typeface="Century Gothic" panose="020B0502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404040"/>
                </a:solidFill>
                <a:latin typeface="Century Gothic" panose="020B0502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404040"/>
                </a:solidFill>
                <a:latin typeface="Century Gothic" panose="020B0502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404040"/>
                </a:solidFill>
                <a:latin typeface="Century Gothic" panose="020B0502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404040"/>
                </a:solidFill>
                <a:latin typeface="Century Gothic" panose="020B0502020202020204" pitchFamily="34" charset="0"/>
                <a:ea typeface="Microsoft YaHei" panose="020B0503020204020204" pitchFamily="34" charset="-122"/>
              </a:defRPr>
            </a:lvl9pPr>
          </a:lstStyle>
          <a:p>
            <a:r>
              <a:rPr lang="it-IT" dirty="0"/>
              <a:t>Hospital  beds</a:t>
            </a:r>
          </a:p>
        </p:txBody>
      </p:sp>
      <p:sp>
        <p:nvSpPr>
          <p:cNvPr id="16" name="CasellaDiTesto 1">
            <a:extLst>
              <a:ext uri="{FF2B5EF4-FFF2-40B4-BE49-F238E27FC236}">
                <a16:creationId xmlns:a16="http://schemas.microsoft.com/office/drawing/2014/main" id="{CA93B791-995D-4544-A67F-697F1A93535A}"/>
              </a:ext>
            </a:extLst>
          </p:cNvPr>
          <p:cNvSpPr txBox="1"/>
          <p:nvPr/>
        </p:nvSpPr>
        <p:spPr>
          <a:xfrm>
            <a:off x="3946865" y="4912515"/>
            <a:ext cx="15132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defPPr>
              <a:defRPr lang="it-IT"/>
            </a:defPPr>
            <a:lvl1pPr defTabSz="457200">
              <a:lnSpc>
                <a:spcPct val="100000"/>
              </a:lnSpc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latin typeface="+mj-lt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404040"/>
                </a:solidFill>
                <a:latin typeface="Century Gothic" panose="020B0502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404040"/>
                </a:solidFill>
                <a:latin typeface="Century Gothic" panose="020B0502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404040"/>
                </a:solidFill>
                <a:latin typeface="Century Gothic" panose="020B0502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404040"/>
                </a:solidFill>
                <a:latin typeface="Century Gothic" panose="020B0502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404040"/>
                </a:solidFill>
                <a:latin typeface="Century Gothic" panose="020B0502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404040"/>
                </a:solidFill>
                <a:latin typeface="Century Gothic" panose="020B0502020202020204" pitchFamily="34" charset="0"/>
                <a:ea typeface="Microsoft YaHei" panose="020B0503020204020204" pitchFamily="34" charset="-122"/>
              </a:defRPr>
            </a:lvl9pPr>
          </a:lstStyle>
          <a:p>
            <a:r>
              <a:rPr lang="it-IT" dirty="0"/>
              <a:t>Health Districts</a:t>
            </a:r>
          </a:p>
        </p:txBody>
      </p:sp>
      <p:sp>
        <p:nvSpPr>
          <p:cNvPr id="17" name="CasellaDiTesto 1">
            <a:extLst>
              <a:ext uri="{FF2B5EF4-FFF2-40B4-BE49-F238E27FC236}">
                <a16:creationId xmlns:a16="http://schemas.microsoft.com/office/drawing/2014/main" id="{44844E76-023D-484C-A7BA-60A8DCCA2B99}"/>
              </a:ext>
            </a:extLst>
          </p:cNvPr>
          <p:cNvSpPr txBox="1"/>
          <p:nvPr/>
        </p:nvSpPr>
        <p:spPr>
          <a:xfrm>
            <a:off x="9840416" y="4873999"/>
            <a:ext cx="481520" cy="275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defPPr>
              <a:defRPr lang="it-IT"/>
            </a:defPPr>
            <a:lvl1pPr defTabSz="457200">
              <a:lnSpc>
                <a:spcPct val="100000"/>
              </a:lnSpc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latin typeface="+mj-lt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404040"/>
                </a:solidFill>
                <a:latin typeface="Century Gothic" panose="020B0502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404040"/>
                </a:solidFill>
                <a:latin typeface="Century Gothic" panose="020B0502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404040"/>
                </a:solidFill>
                <a:latin typeface="Century Gothic" panose="020B0502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404040"/>
                </a:solidFill>
                <a:latin typeface="Century Gothic" panose="020B0502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404040"/>
                </a:solidFill>
                <a:latin typeface="Century Gothic" panose="020B0502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404040"/>
                </a:solidFill>
                <a:latin typeface="Century Gothic" panose="020B0502020202020204" pitchFamily="34" charset="0"/>
                <a:ea typeface="Microsoft YaHei" panose="020B0503020204020204" pitchFamily="34" charset="-122"/>
              </a:defRPr>
            </a:lvl9pPr>
          </a:lstStyle>
          <a:p>
            <a:r>
              <a:rPr lang="it-IT" dirty="0"/>
              <a:t>GPs</a:t>
            </a:r>
          </a:p>
        </p:txBody>
      </p:sp>
    </p:spTree>
    <p:extLst>
      <p:ext uri="{BB962C8B-B14F-4D97-AF65-F5344CB8AC3E}">
        <p14:creationId xmlns:p14="http://schemas.microsoft.com/office/powerpoint/2010/main" val="2200680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/>
          <p:cNvSpPr txBox="1"/>
          <p:nvPr/>
        </p:nvSpPr>
        <p:spPr>
          <a:xfrm>
            <a:off x="2495601" y="116633"/>
            <a:ext cx="6913563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it-IT" sz="2000" dirty="0">
                <a:solidFill>
                  <a:schemeClr val="bg1"/>
                </a:solidFill>
              </a:rPr>
              <a:t>EIP-AHA CAMPANIA RS</a:t>
            </a:r>
          </a:p>
          <a:p>
            <a:pPr algn="ctr">
              <a:defRPr/>
            </a:pPr>
            <a:r>
              <a:rPr lang="it-IT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THREE-FOLD LEVELS STRATEGY </a:t>
            </a:r>
          </a:p>
          <a:p>
            <a:pPr algn="ctr">
              <a:defRPr/>
            </a:pPr>
            <a:r>
              <a:rPr lang="it-IT" sz="2000" dirty="0">
                <a:solidFill>
                  <a:schemeClr val="bg1"/>
                </a:solidFill>
              </a:rPr>
              <a:t>ACROSS EUROPEAN, NATIONAL AND REGIONAL LEVELS</a:t>
            </a:r>
          </a:p>
        </p:txBody>
      </p:sp>
      <p:cxnSp>
        <p:nvCxnSpPr>
          <p:cNvPr id="7" name="Connettore 2 6"/>
          <p:cNvCxnSpPr/>
          <p:nvPr/>
        </p:nvCxnSpPr>
        <p:spPr bwMode="auto">
          <a:xfrm>
            <a:off x="2351584" y="1475664"/>
            <a:ext cx="0" cy="446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88" name="CasellaDiTesto 7"/>
          <p:cNvSpPr txBox="1">
            <a:spLocks noChangeArrowheads="1"/>
          </p:cNvSpPr>
          <p:nvPr/>
        </p:nvSpPr>
        <p:spPr bwMode="auto">
          <a:xfrm>
            <a:off x="1991545" y="1877924"/>
            <a:ext cx="176535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altLang="it-IT" sz="1600" dirty="0"/>
              <a:t>RSCN</a:t>
            </a:r>
          </a:p>
          <a:p>
            <a:r>
              <a:rPr lang="it-IT" altLang="it-IT" sz="1600" dirty="0"/>
              <a:t>OTHER NETWORKS</a:t>
            </a:r>
          </a:p>
          <a:p>
            <a:r>
              <a:rPr lang="it-IT" altLang="it-IT" sz="1600" dirty="0"/>
              <a:t>EC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60496" y="222798"/>
            <a:ext cx="1339075" cy="964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8" name="Gruppo 27"/>
          <p:cNvGrpSpPr/>
          <p:nvPr/>
        </p:nvGrpSpPr>
        <p:grpSpPr>
          <a:xfrm>
            <a:off x="2902969" y="2989738"/>
            <a:ext cx="6318413" cy="2254431"/>
            <a:chOff x="1378968" y="4393443"/>
            <a:chExt cx="6318413" cy="2254431"/>
          </a:xfrm>
        </p:grpSpPr>
        <p:sp>
          <p:nvSpPr>
            <p:cNvPr id="18" name="Rettangolo 17"/>
            <p:cNvSpPr/>
            <p:nvPr/>
          </p:nvSpPr>
          <p:spPr>
            <a:xfrm>
              <a:off x="1879828" y="4571836"/>
              <a:ext cx="261199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Arial" pitchFamily="34" charset="0"/>
                </a:rPr>
                <a:t>ICT-INTEROPERABILITY</a:t>
              </a:r>
              <a:endParaRPr lang="it-IT" sz="2000" dirty="0">
                <a:latin typeface="+mj-lt"/>
              </a:endParaRPr>
            </a:p>
          </p:txBody>
        </p:sp>
        <p:sp>
          <p:nvSpPr>
            <p:cNvPr id="20" name="CasellaDiTesto 19"/>
            <p:cNvSpPr txBox="1"/>
            <p:nvPr/>
          </p:nvSpPr>
          <p:spPr>
            <a:xfrm>
              <a:off x="1879828" y="5483938"/>
              <a:ext cx="26857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Arial" pitchFamily="34" charset="0"/>
                </a:rPr>
                <a:t>HEALTH &amp; ICT LITERACY</a:t>
              </a:r>
            </a:p>
          </p:txBody>
        </p:sp>
        <p:sp>
          <p:nvSpPr>
            <p:cNvPr id="21" name="CasellaDiTesto 20"/>
            <p:cNvSpPr txBox="1"/>
            <p:nvPr/>
          </p:nvSpPr>
          <p:spPr>
            <a:xfrm rot="16200000">
              <a:off x="598273" y="5234766"/>
              <a:ext cx="19614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Arial" pitchFamily="34" charset="0"/>
                </a:rPr>
                <a:t>PRIORITY ISSUES</a:t>
              </a:r>
            </a:p>
          </p:txBody>
        </p:sp>
        <p:sp>
          <p:nvSpPr>
            <p:cNvPr id="23" name="CasellaDiTesto 22"/>
            <p:cNvSpPr txBox="1"/>
            <p:nvPr/>
          </p:nvSpPr>
          <p:spPr>
            <a:xfrm>
              <a:off x="1879828" y="5027887"/>
              <a:ext cx="33689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Arial" pitchFamily="34" charset="0"/>
                </a:rPr>
                <a:t>SOCIAL-HEALTH INTEGRATION</a:t>
              </a:r>
            </a:p>
          </p:txBody>
        </p:sp>
        <p:sp>
          <p:nvSpPr>
            <p:cNvPr id="24" name="CasellaDiTesto 23"/>
            <p:cNvSpPr txBox="1"/>
            <p:nvPr/>
          </p:nvSpPr>
          <p:spPr>
            <a:xfrm>
              <a:off x="1879828" y="5939988"/>
              <a:ext cx="396140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Arial" pitchFamily="34" charset="0"/>
                </a:rPr>
                <a:t>MULTI-DIMENSIONAL &amp; </a:t>
              </a:r>
            </a:p>
            <a:p>
              <a:r>
                <a:rPr lang="it-IT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Arial" pitchFamily="34" charset="0"/>
                </a:rPr>
                <a:t>LIFECOURSE APPROACH TO AGEING</a:t>
              </a:r>
            </a:p>
          </p:txBody>
        </p:sp>
        <p:sp>
          <p:nvSpPr>
            <p:cNvPr id="25" name="CasellaDiTesto 24"/>
            <p:cNvSpPr txBox="1"/>
            <p:nvPr/>
          </p:nvSpPr>
          <p:spPr>
            <a:xfrm rot="5400000">
              <a:off x="6381892" y="5001046"/>
              <a:ext cx="19230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2000" b="1" dirty="0">
                  <a:solidFill>
                    <a:srgbClr val="FF0000"/>
                  </a:solidFill>
                  <a:latin typeface="+mj-lt"/>
                  <a:cs typeface="Arial" pitchFamily="34" charset="0"/>
                </a:rPr>
                <a:t>INTERNATIONAL</a:t>
              </a:r>
            </a:p>
            <a:p>
              <a:pPr algn="ctr"/>
              <a:r>
                <a:rPr lang="it-IT" sz="2000" b="1" dirty="0">
                  <a:solidFill>
                    <a:srgbClr val="FF0000"/>
                  </a:solidFill>
                  <a:latin typeface="+mj-lt"/>
                  <a:cs typeface="Arial" pitchFamily="34" charset="0"/>
                </a:rPr>
                <a:t> APPROACH</a:t>
              </a:r>
            </a:p>
          </p:txBody>
        </p:sp>
      </p:grpSp>
      <p:sp>
        <p:nvSpPr>
          <p:cNvPr id="28686" name="CasellaDiTesto 8"/>
          <p:cNvSpPr txBox="1">
            <a:spLocks noChangeArrowheads="1"/>
          </p:cNvSpPr>
          <p:nvPr/>
        </p:nvSpPr>
        <p:spPr bwMode="auto">
          <a:xfrm>
            <a:off x="4551288" y="1867670"/>
            <a:ext cx="2336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 altLang="it-IT" sz="1600" dirty="0"/>
              <a:t>HEALTH MINISTRY</a:t>
            </a:r>
          </a:p>
          <a:p>
            <a:r>
              <a:rPr lang="it-IT" altLang="it-IT" sz="1600" dirty="0"/>
              <a:t>MATTONE INTERNAZIONALE</a:t>
            </a:r>
          </a:p>
        </p:txBody>
      </p:sp>
      <p:cxnSp>
        <p:nvCxnSpPr>
          <p:cNvPr id="27" name="Connettore 2 26"/>
          <p:cNvCxnSpPr/>
          <p:nvPr/>
        </p:nvCxnSpPr>
        <p:spPr>
          <a:xfrm>
            <a:off x="2999656" y="1988840"/>
            <a:ext cx="1368152" cy="0"/>
          </a:xfrm>
          <a:prstGeom prst="straightConnector1">
            <a:avLst/>
          </a:prstGeom>
          <a:ln>
            <a:solidFill>
              <a:srgbClr val="00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84" name="CasellaDiTesto 9"/>
          <p:cNvSpPr txBox="1">
            <a:spLocks noChangeArrowheads="1"/>
          </p:cNvSpPr>
          <p:nvPr/>
        </p:nvSpPr>
        <p:spPr bwMode="auto">
          <a:xfrm>
            <a:off x="7680177" y="1475664"/>
            <a:ext cx="3210743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altLang="it-IT" sz="1400" dirty="0"/>
              <a:t>IDENTIFICATION OF WORKING GROUPS</a:t>
            </a:r>
          </a:p>
          <a:p>
            <a:r>
              <a:rPr lang="it-IT" altLang="it-IT" sz="1400" dirty="0"/>
              <a:t>VALORIZATION OF ONGOING LOCAL INITIATIVES</a:t>
            </a:r>
          </a:p>
          <a:p>
            <a:r>
              <a:rPr lang="it-IT" altLang="it-IT" sz="1400" dirty="0"/>
              <a:t>NETWORKING</a:t>
            </a:r>
          </a:p>
          <a:p>
            <a:r>
              <a:rPr lang="it-IT" altLang="it-IT" sz="1400" dirty="0"/>
              <a:t>COORDINATION</a:t>
            </a:r>
          </a:p>
          <a:p>
            <a:r>
              <a:rPr lang="it-IT" altLang="it-IT" sz="1400" dirty="0"/>
              <a:t>LIASING WITH DISTRICTS/CENTERS OF EXPERTISE</a:t>
            </a:r>
          </a:p>
        </p:txBody>
      </p:sp>
      <p:cxnSp>
        <p:nvCxnSpPr>
          <p:cNvPr id="29" name="Connettore 2 28"/>
          <p:cNvCxnSpPr/>
          <p:nvPr/>
        </p:nvCxnSpPr>
        <p:spPr>
          <a:xfrm>
            <a:off x="6262058" y="2022740"/>
            <a:ext cx="141811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7094" y="1475665"/>
            <a:ext cx="158510" cy="524301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3986" y="3336748"/>
            <a:ext cx="158510" cy="524301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73" y="5580849"/>
            <a:ext cx="3690815" cy="839404"/>
          </a:xfrm>
          <a:prstGeom prst="rect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ttangolo 1"/>
          <p:cNvSpPr/>
          <p:nvPr/>
        </p:nvSpPr>
        <p:spPr>
          <a:xfrm>
            <a:off x="5066423" y="5378735"/>
            <a:ext cx="69556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Digital innovation can help unlock the potential of technology to address societal needs: </a:t>
            </a:r>
          </a:p>
          <a:p>
            <a:r>
              <a:rPr lang="en-US" b="1" dirty="0">
                <a:solidFill>
                  <a:srgbClr val="FFC000"/>
                </a:solidFill>
              </a:rPr>
              <a:t>From SMART CITIES to SMART CITIZENS</a:t>
            </a:r>
          </a:p>
          <a:p>
            <a:r>
              <a:rPr lang="en-US" b="1" dirty="0">
                <a:solidFill>
                  <a:srgbClr val="FFC000"/>
                </a:solidFill>
              </a:rPr>
              <a:t>to address local challenges by shared solutions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15" y="238790"/>
            <a:ext cx="1391713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6" name="Connettore 1 6">
            <a:extLst>
              <a:ext uri="{FF2B5EF4-FFF2-40B4-BE49-F238E27FC236}">
                <a16:creationId xmlns:a16="http://schemas.microsoft.com/office/drawing/2014/main" id="{253E14CF-02CD-4EAC-A522-43D838408801}"/>
              </a:ext>
            </a:extLst>
          </p:cNvPr>
          <p:cNvCxnSpPr>
            <a:cxnSpLocks/>
          </p:cNvCxnSpPr>
          <p:nvPr/>
        </p:nvCxnSpPr>
        <p:spPr>
          <a:xfrm>
            <a:off x="0" y="1412776"/>
            <a:ext cx="121920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8627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4E738174965F4E8E9E74EEADCF8AB0" ma:contentTypeVersion="8" ma:contentTypeDescription="Create a new document." ma:contentTypeScope="" ma:versionID="0fe0b1f546f1fee6fb5a51685b85d4fb">
  <xsd:schema xmlns:xsd="http://www.w3.org/2001/XMLSchema" xmlns:xs="http://www.w3.org/2001/XMLSchema" xmlns:p="http://schemas.microsoft.com/office/2006/metadata/properties" xmlns:ns2="f1d8a9e5-d054-4906-9ed0-687cf7b9c847" xmlns:ns3="99c2f25a-79c9-4c58-b8e8-ff65bc81bda4" targetNamespace="http://schemas.microsoft.com/office/2006/metadata/properties" ma:root="true" ma:fieldsID="fb7d5ae9eef3c7d13afdded779408547" ns2:_="" ns3:_="">
    <xsd:import namespace="f1d8a9e5-d054-4906-9ed0-687cf7b9c847"/>
    <xsd:import namespace="99c2f25a-79c9-4c58-b8e8-ff65bc81bda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d8a9e5-d054-4906-9ed0-687cf7b9c8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c2f25a-79c9-4c58-b8e8-ff65bc81bda4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0A42828-35A5-43DE-9C97-A69CE3ADB8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1d8a9e5-d054-4906-9ed0-687cf7b9c847"/>
    <ds:schemaRef ds:uri="99c2f25a-79c9-4c58-b8e8-ff65bc81bda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5A40292-7CCD-4D22-AEAC-66B1020479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BC4AA6B-6C29-4F79-B70E-165CEF021B95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f1d8a9e5-d054-4906-9ed0-687cf7b9c847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99c2f25a-79c9-4c58-b8e8-ff65bc81bda4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4847</TotalTime>
  <Words>428</Words>
  <Application>Microsoft Office PowerPoint</Application>
  <PresentationFormat>Widescreen</PresentationFormat>
  <Paragraphs>80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Microsoft YaHei</vt:lpstr>
      <vt:lpstr>MS PGothic</vt:lpstr>
      <vt:lpstr>Arial</vt:lpstr>
      <vt:lpstr>Baskerville Old Face</vt:lpstr>
      <vt:lpstr>Calibri</vt:lpstr>
      <vt:lpstr>Calibri Light</vt:lpstr>
      <vt:lpstr>Times New Roman</vt:lpstr>
      <vt:lpstr>Verdana</vt:lpstr>
      <vt:lpstr>Wingdings</vt:lpstr>
      <vt:lpstr>Tema di Office</vt:lpstr>
      <vt:lpstr>PowerPoint Presentation</vt:lpstr>
      <vt:lpstr>PowerPoint Presentation</vt:lpstr>
      <vt:lpstr>PowerPoint Presentation</vt:lpstr>
      <vt:lpstr>PowerPoint Presentation</vt:lpstr>
    </vt:vector>
  </TitlesOfParts>
  <Company>AOU FEDERICO II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Maddalena Illario</dc:creator>
  <cp:lastModifiedBy>COCIR</cp:lastModifiedBy>
  <cp:revision>22</cp:revision>
  <dcterms:created xsi:type="dcterms:W3CDTF">2017-12-01T11:47:39Z</dcterms:created>
  <dcterms:modified xsi:type="dcterms:W3CDTF">2017-12-05T11:25:08Z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0x010100C94E738174965F4E8E9E74EEADCF8AB0</vt:lpwstr>
  </property>
</Properties>
</file>