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81" r:id="rId1"/>
    <p:sldMasterId id="2147484020" r:id="rId2"/>
  </p:sldMasterIdLst>
  <p:notesMasterIdLst>
    <p:notesMasterId r:id="rId7"/>
  </p:notesMasterIdLst>
  <p:handoutMasterIdLst>
    <p:handoutMasterId r:id="rId8"/>
  </p:handoutMasterIdLst>
  <p:sldIdLst>
    <p:sldId id="256" r:id="rId3"/>
    <p:sldId id="270" r:id="rId4"/>
    <p:sldId id="260" r:id="rId5"/>
    <p:sldId id="274" r:id="rId6"/>
  </p:sldIdLst>
  <p:sldSz cx="9144000" cy="5143500" type="screen16x9"/>
  <p:notesSz cx="6797675" cy="9926638"/>
  <p:defaultTextStyle>
    <a:defPPr>
      <a:defRPr lang="en-GB"/>
    </a:defPPr>
    <a:lvl1pPr algn="l" rtl="0" fontAlgn="base">
      <a:spcBef>
        <a:spcPct val="0"/>
      </a:spcBef>
      <a:spcAft>
        <a:spcPct val="0"/>
      </a:spcAft>
      <a:defRPr sz="1200" kern="1200">
        <a:solidFill>
          <a:srgbClr val="0F5494"/>
        </a:solidFill>
        <a:latin typeface="Verdana" pitchFamily="34" charset="0"/>
        <a:ea typeface="+mn-ea"/>
        <a:cs typeface="+mn-cs"/>
      </a:defRPr>
    </a:lvl1pPr>
    <a:lvl2pPr marL="457200" algn="l" rtl="0" fontAlgn="base">
      <a:spcBef>
        <a:spcPct val="0"/>
      </a:spcBef>
      <a:spcAft>
        <a:spcPct val="0"/>
      </a:spcAft>
      <a:defRPr sz="1200" kern="1200">
        <a:solidFill>
          <a:srgbClr val="0F5494"/>
        </a:solidFill>
        <a:latin typeface="Verdana" pitchFamily="34" charset="0"/>
        <a:ea typeface="+mn-ea"/>
        <a:cs typeface="+mn-cs"/>
      </a:defRPr>
    </a:lvl2pPr>
    <a:lvl3pPr marL="914400" algn="l" rtl="0" fontAlgn="base">
      <a:spcBef>
        <a:spcPct val="0"/>
      </a:spcBef>
      <a:spcAft>
        <a:spcPct val="0"/>
      </a:spcAft>
      <a:defRPr sz="1200" kern="1200">
        <a:solidFill>
          <a:srgbClr val="0F5494"/>
        </a:solidFill>
        <a:latin typeface="Verdana" pitchFamily="34" charset="0"/>
        <a:ea typeface="+mn-ea"/>
        <a:cs typeface="+mn-cs"/>
      </a:defRPr>
    </a:lvl3pPr>
    <a:lvl4pPr marL="1371600" algn="l" rtl="0" fontAlgn="base">
      <a:spcBef>
        <a:spcPct val="0"/>
      </a:spcBef>
      <a:spcAft>
        <a:spcPct val="0"/>
      </a:spcAft>
      <a:defRPr sz="1200" kern="1200">
        <a:solidFill>
          <a:srgbClr val="0F5494"/>
        </a:solidFill>
        <a:latin typeface="Verdana" pitchFamily="34" charset="0"/>
        <a:ea typeface="+mn-ea"/>
        <a:cs typeface="+mn-cs"/>
      </a:defRPr>
    </a:lvl4pPr>
    <a:lvl5pPr marL="1828800" algn="l" rtl="0" fontAlgn="base">
      <a:spcBef>
        <a:spcPct val="0"/>
      </a:spcBef>
      <a:spcAft>
        <a:spcPct val="0"/>
      </a:spcAft>
      <a:defRPr sz="1200" kern="1200">
        <a:solidFill>
          <a:srgbClr val="0F5494"/>
        </a:solidFill>
        <a:latin typeface="Verdana" pitchFamily="34" charset="0"/>
        <a:ea typeface="+mn-ea"/>
        <a:cs typeface="+mn-cs"/>
      </a:defRPr>
    </a:lvl5pPr>
    <a:lvl6pPr marL="2286000" algn="l" defTabSz="914400" rtl="0" eaLnBrk="1" latinLnBrk="0" hangingPunct="1">
      <a:defRPr sz="1200" kern="1200">
        <a:solidFill>
          <a:srgbClr val="0F5494"/>
        </a:solidFill>
        <a:latin typeface="Verdana" pitchFamily="34" charset="0"/>
        <a:ea typeface="+mn-ea"/>
        <a:cs typeface="+mn-cs"/>
      </a:defRPr>
    </a:lvl6pPr>
    <a:lvl7pPr marL="2743200" algn="l" defTabSz="914400" rtl="0" eaLnBrk="1" latinLnBrk="0" hangingPunct="1">
      <a:defRPr sz="1200" kern="1200">
        <a:solidFill>
          <a:srgbClr val="0F5494"/>
        </a:solidFill>
        <a:latin typeface="Verdana" pitchFamily="34" charset="0"/>
        <a:ea typeface="+mn-ea"/>
        <a:cs typeface="+mn-cs"/>
      </a:defRPr>
    </a:lvl7pPr>
    <a:lvl8pPr marL="3200400" algn="l" defTabSz="914400" rtl="0" eaLnBrk="1" latinLnBrk="0" hangingPunct="1">
      <a:defRPr sz="1200" kern="1200">
        <a:solidFill>
          <a:srgbClr val="0F5494"/>
        </a:solidFill>
        <a:latin typeface="Verdana" pitchFamily="34" charset="0"/>
        <a:ea typeface="+mn-ea"/>
        <a:cs typeface="+mn-cs"/>
      </a:defRPr>
    </a:lvl8pPr>
    <a:lvl9pPr marL="3657600" algn="l" defTabSz="914400" rtl="0" eaLnBrk="1" latinLnBrk="0" hangingPunct="1">
      <a:defRPr sz="1200" kern="1200">
        <a:solidFill>
          <a:srgbClr val="0F5494"/>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5EC1"/>
    <a:srgbClr val="0F5494"/>
    <a:srgbClr val="009FBA"/>
    <a:srgbClr val="941333"/>
    <a:srgbClr val="3166CF"/>
    <a:srgbClr val="3E6FD2"/>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4" autoAdjust="0"/>
    <p:restoredTop sz="75657" autoAdjust="0"/>
  </p:normalViewPr>
  <p:slideViewPr>
    <p:cSldViewPr snapToGrid="0">
      <p:cViewPr>
        <p:scale>
          <a:sx n="100" d="100"/>
          <a:sy n="100" d="100"/>
        </p:scale>
        <p:origin x="-1908" y="-2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3282"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solidFill>
                  <a:schemeClr val="tx1"/>
                </a:solidFill>
                <a:latin typeface="Arial" charset="0"/>
              </a:defRPr>
            </a:lvl1pPr>
          </a:lstStyle>
          <a:p>
            <a:pPr>
              <a:defRPr/>
            </a:pPr>
            <a:endParaRPr lang="en-GB"/>
          </a:p>
        </p:txBody>
      </p:sp>
      <p:sp>
        <p:nvSpPr>
          <p:cNvPr id="37891" name="Rectangle 3"/>
          <p:cNvSpPr>
            <a:spLocks noGrp="1" noChangeArrowheads="1"/>
          </p:cNvSpPr>
          <p:nvPr>
            <p:ph type="dt" sz="quarter"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solidFill>
                  <a:schemeClr val="tx1"/>
                </a:solidFill>
                <a:latin typeface="Arial" charset="0"/>
              </a:defRPr>
            </a:lvl1pPr>
          </a:lstStyle>
          <a:p>
            <a:pPr>
              <a:defRPr/>
            </a:pPr>
            <a:endParaRPr lang="en-GB"/>
          </a:p>
        </p:txBody>
      </p:sp>
      <p:sp>
        <p:nvSpPr>
          <p:cNvPr id="37892" name="Rectangle 4"/>
          <p:cNvSpPr>
            <a:spLocks noGrp="1" noChangeArrowheads="1"/>
          </p:cNvSpPr>
          <p:nvPr>
            <p:ph type="ftr" sz="quarter" idx="2"/>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solidFill>
                  <a:schemeClr val="tx1"/>
                </a:solidFill>
                <a:latin typeface="Arial" charset="0"/>
              </a:defRPr>
            </a:lvl1pPr>
          </a:lstStyle>
          <a:p>
            <a:pPr>
              <a:defRPr/>
            </a:pPr>
            <a:endParaRPr lang="en-GB"/>
          </a:p>
        </p:txBody>
      </p:sp>
      <p:sp>
        <p:nvSpPr>
          <p:cNvPr id="37893" name="Rectangle 5"/>
          <p:cNvSpPr>
            <a:spLocks noGrp="1" noChangeArrowheads="1"/>
          </p:cNvSpPr>
          <p:nvPr>
            <p:ph type="sldNum" sz="quarter" idx="3"/>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solidFill>
                  <a:schemeClr val="tx1"/>
                </a:solidFill>
                <a:latin typeface="Arial" charset="0"/>
              </a:defRPr>
            </a:lvl1pPr>
          </a:lstStyle>
          <a:p>
            <a:pPr>
              <a:defRPr/>
            </a:pPr>
            <a:fld id="{6DD8CABC-2686-44C9-AEA9-5D31F030B65D}" type="slidenum">
              <a:rPr lang="en-GB"/>
              <a:pPr>
                <a:defRPr/>
              </a:pPr>
              <a:t>‹#›</a:t>
            </a:fld>
            <a:endParaRPr lang="en-GB"/>
          </a:p>
        </p:txBody>
      </p:sp>
    </p:spTree>
    <p:extLst>
      <p:ext uri="{BB962C8B-B14F-4D97-AF65-F5344CB8AC3E}">
        <p14:creationId xmlns:p14="http://schemas.microsoft.com/office/powerpoint/2010/main" val="210166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solidFill>
                  <a:schemeClr val="tx1"/>
                </a:solidFill>
                <a:latin typeface="Arial" charset="0"/>
              </a:defRPr>
            </a:lvl1pPr>
          </a:lstStyle>
          <a:p>
            <a:pPr>
              <a:defRPr/>
            </a:pPr>
            <a:endParaRPr lang="en-GB"/>
          </a:p>
        </p:txBody>
      </p:sp>
      <p:sp>
        <p:nvSpPr>
          <p:cNvPr id="3686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solidFill>
                  <a:schemeClr val="tx1"/>
                </a:solidFill>
                <a:latin typeface="Arial" charset="0"/>
              </a:defRPr>
            </a:lvl1pPr>
          </a:lstStyle>
          <a:p>
            <a:pPr>
              <a:defRPr/>
            </a:pPr>
            <a:endParaRPr lang="en-GB"/>
          </a:p>
        </p:txBody>
      </p:sp>
      <p:sp>
        <p:nvSpPr>
          <p:cNvPr id="31748"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6870" name="Rectangle 6"/>
          <p:cNvSpPr>
            <a:spLocks noGrp="1" noChangeArrowheads="1"/>
          </p:cNvSpPr>
          <p:nvPr>
            <p:ph type="ftr" sz="quarter" idx="4"/>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solidFill>
                  <a:schemeClr val="tx1"/>
                </a:solidFill>
                <a:latin typeface="Arial" charset="0"/>
              </a:defRPr>
            </a:lvl1pPr>
          </a:lstStyle>
          <a:p>
            <a:pPr>
              <a:defRPr/>
            </a:pPr>
            <a:endParaRPr lang="en-GB"/>
          </a:p>
        </p:txBody>
      </p:sp>
      <p:sp>
        <p:nvSpPr>
          <p:cNvPr id="36871" name="Rectangle 7"/>
          <p:cNvSpPr>
            <a:spLocks noGrp="1" noChangeArrowheads="1"/>
          </p:cNvSpPr>
          <p:nvPr>
            <p:ph type="sldNum" sz="quarter" idx="5"/>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solidFill>
                  <a:schemeClr val="tx1"/>
                </a:solidFill>
                <a:latin typeface="Arial" charset="0"/>
              </a:defRPr>
            </a:lvl1pPr>
          </a:lstStyle>
          <a:p>
            <a:pPr>
              <a:defRPr/>
            </a:pPr>
            <a:fld id="{FB5E4B70-9DB0-48F2-91CD-4B1460D6B62A}" type="slidenum">
              <a:rPr lang="en-GB"/>
              <a:pPr>
                <a:defRPr/>
              </a:pPr>
              <a:t>‹#›</a:t>
            </a:fld>
            <a:endParaRPr lang="en-GB"/>
          </a:p>
        </p:txBody>
      </p:sp>
    </p:spTree>
    <p:extLst>
      <p:ext uri="{BB962C8B-B14F-4D97-AF65-F5344CB8AC3E}">
        <p14:creationId xmlns:p14="http://schemas.microsoft.com/office/powerpoint/2010/main" val="33420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B5E4B70-9DB0-48F2-91CD-4B1460D6B62A}" type="slidenum">
              <a:rPr lang="en-GB" smtClean="0"/>
              <a:pPr>
                <a:defRPr/>
              </a:pPr>
              <a:t>1</a:t>
            </a:fld>
            <a:endParaRPr lang="en-GB"/>
          </a:p>
        </p:txBody>
      </p:sp>
    </p:spTree>
    <p:extLst>
      <p:ext uri="{BB962C8B-B14F-4D97-AF65-F5344CB8AC3E}">
        <p14:creationId xmlns:p14="http://schemas.microsoft.com/office/powerpoint/2010/main" val="103952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92075" y="744538"/>
            <a:ext cx="6615113" cy="3722687"/>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fr-BE" sz="1400" b="1" u="sng" kern="1200" cap="none" baseline="0" dirty="0" smtClean="0">
                <a:solidFill>
                  <a:schemeClr val="tx1"/>
                </a:solidFill>
                <a:effectLst/>
                <a:latin typeface="Arial" charset="0"/>
                <a:ea typeface="+mn-ea"/>
                <a:cs typeface="+mn-cs"/>
              </a:rPr>
              <a:t>CITIZENS-FIRST!</a:t>
            </a:r>
            <a:endParaRPr lang="en-GB" sz="1400" b="1" u="sng" kern="1200" cap="none" baseline="0" dirty="0" smtClean="0">
              <a:solidFill>
                <a:schemeClr val="tx1"/>
              </a:solidFill>
              <a:effectLst/>
              <a:latin typeface="Arial" charset="0"/>
              <a:ea typeface="+mn-ea"/>
              <a:cs typeface="+mn-cs"/>
            </a:endParaRPr>
          </a:p>
          <a:p>
            <a:pPr lvl="0"/>
            <a:endParaRPr lang="en-GB" sz="1400" b="1" u="none" kern="1200" cap="none" baseline="0" dirty="0" smtClean="0">
              <a:solidFill>
                <a:schemeClr val="tx1"/>
              </a:solidFill>
              <a:effectLst/>
              <a:latin typeface="Arial" charset="0"/>
              <a:ea typeface="+mn-ea"/>
              <a:cs typeface="+mn-cs"/>
            </a:endParaRPr>
          </a:p>
          <a:p>
            <a:pPr lvl="0"/>
            <a:r>
              <a:rPr lang="en-GB" sz="1400" b="1" u="none" kern="1200" cap="none" baseline="0" dirty="0" smtClean="0">
                <a:solidFill>
                  <a:schemeClr val="tx1"/>
                </a:solidFill>
                <a:effectLst/>
                <a:latin typeface="Arial" charset="0"/>
                <a:ea typeface="+mn-ea"/>
                <a:cs typeface="+mn-cs"/>
              </a:rPr>
              <a:t>Citizens in Europe have the right to access their health data</a:t>
            </a:r>
            <a:r>
              <a:rPr lang="en-GB" sz="1400" u="none" kern="1200" cap="none" baseline="0" dirty="0" smtClean="0">
                <a:solidFill>
                  <a:schemeClr val="tx1"/>
                </a:solidFill>
                <a:effectLst/>
                <a:latin typeface="Arial" charset="0"/>
                <a:ea typeface="+mn-ea"/>
                <a:cs typeface="+mn-cs"/>
              </a:rPr>
              <a:t>, and yet, in practice, most often this is not the case. Most citizens don't have electronic access to data about their own health, which is often scattered in different places and untraceable, which limits the potential in making Citizens better managers of their health and medical conditions. </a:t>
            </a:r>
          </a:p>
          <a:p>
            <a:pPr lvl="0"/>
            <a:endParaRPr lang="en-GB" sz="1400" u="none" kern="1200" cap="none" baseline="0" dirty="0" smtClean="0">
              <a:solidFill>
                <a:schemeClr val="tx1"/>
              </a:solidFill>
              <a:effectLst/>
              <a:latin typeface="Arial" charset="0"/>
              <a:ea typeface="+mn-ea"/>
              <a:cs typeface="+mn-cs"/>
            </a:endParaRPr>
          </a:p>
          <a:p>
            <a:pPr lvl="0"/>
            <a:r>
              <a:rPr lang="fr-BE" sz="1400" b="1" u="sng" kern="1200" cap="none" baseline="0" dirty="0" smtClean="0">
                <a:solidFill>
                  <a:schemeClr val="tx1"/>
                </a:solidFill>
                <a:effectLst/>
                <a:latin typeface="Arial" charset="0"/>
                <a:ea typeface="+mn-ea"/>
                <a:cs typeface="+mn-cs"/>
              </a:rPr>
              <a:t>DATA!</a:t>
            </a:r>
            <a:endParaRPr lang="en-GB" sz="1400" b="1" u="sng"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Secondly, there is an enormous potential in using </a:t>
            </a:r>
            <a:r>
              <a:rPr lang="en-GB" sz="1400" b="1" u="none" kern="1200" cap="none" baseline="0" dirty="0" smtClean="0">
                <a:solidFill>
                  <a:schemeClr val="tx1"/>
                </a:solidFill>
                <a:effectLst/>
                <a:latin typeface="Arial" charset="0"/>
                <a:ea typeface="+mn-ea"/>
                <a:cs typeface="+mn-cs"/>
              </a:rPr>
              <a:t>health data to advance medical research and personalized medicine</a:t>
            </a:r>
            <a:r>
              <a:rPr lang="en-GB" sz="1400" u="none" kern="1200" cap="none" baseline="0" dirty="0" smtClean="0">
                <a:solidFill>
                  <a:schemeClr val="tx1"/>
                </a:solidFill>
                <a:effectLst/>
                <a:latin typeface="Arial" charset="0"/>
                <a:ea typeface="+mn-ea"/>
                <a:cs typeface="+mn-cs"/>
              </a:rPr>
              <a:t>. However, integration of big data faces many problems related to cross border, technical and semantical interoperability and standards. </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But we have an enormous potential that we're not yet seizing…If Europe coordinates and expands advanced data analytics capacity with High Performance Computing and Cloud infrastructure, and links national initiatives such as genomics databanks and biobanks, we can reach a larger cohort  -  and come closer to the scale that is needed to achieve real breakthroughs in personalised medicine and medical science.</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If we don't – there is a risk that European initiatives will remain small-scale and available only to a limited number of Citizens / Member States, further contributing the digital divide between those Member States and Citizens with access to infrastructure, and those without.</a:t>
            </a:r>
          </a:p>
          <a:p>
            <a:pPr lvl="0"/>
            <a:endParaRPr lang="en-GB" sz="1400" u="none" kern="1200" cap="none" baseline="0" dirty="0" smtClean="0">
              <a:solidFill>
                <a:schemeClr val="tx1"/>
              </a:solidFill>
              <a:effectLst/>
              <a:latin typeface="Arial" charset="0"/>
              <a:ea typeface="+mn-ea"/>
              <a:cs typeface="+mn-cs"/>
            </a:endParaRPr>
          </a:p>
          <a:p>
            <a:pPr lvl="0"/>
            <a:r>
              <a:rPr lang="fr-BE" sz="1400" b="1" u="sng" kern="1200" cap="none" baseline="0" dirty="0" smtClean="0">
                <a:solidFill>
                  <a:schemeClr val="tx1"/>
                </a:solidFill>
                <a:effectLst/>
                <a:latin typeface="Arial" charset="0"/>
                <a:ea typeface="+mn-ea"/>
                <a:cs typeface="+mn-cs"/>
              </a:rPr>
              <a:t>PATIENT-CENTRED CARE!</a:t>
            </a:r>
            <a:endParaRPr lang="en-GB" sz="1400" b="1" u="sng"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Thirdly, we must promote a</a:t>
            </a:r>
            <a:r>
              <a:rPr lang="en-GB" sz="1400" b="1" u="none" kern="1200" cap="none" baseline="0" dirty="0" smtClean="0">
                <a:solidFill>
                  <a:schemeClr val="tx1"/>
                </a:solidFill>
                <a:effectLst/>
                <a:latin typeface="Arial" charset="0"/>
                <a:ea typeface="+mn-ea"/>
                <a:cs typeface="+mn-cs"/>
              </a:rPr>
              <a:t> true European market for digital products and services on health and care</a:t>
            </a:r>
            <a:r>
              <a:rPr lang="en-GB" sz="1400" u="none" kern="1200" cap="none" baseline="0" dirty="0" smtClean="0">
                <a:solidFill>
                  <a:schemeClr val="tx1"/>
                </a:solidFill>
                <a:effectLst/>
                <a:latin typeface="Arial" charset="0"/>
                <a:ea typeface="+mn-ea"/>
                <a:cs typeface="+mn-cs"/>
              </a:rPr>
              <a:t> that provides </a:t>
            </a:r>
            <a:r>
              <a:rPr lang="en-GB" sz="1400" b="1" u="none" kern="1200" cap="none" baseline="0" dirty="0" smtClean="0">
                <a:solidFill>
                  <a:schemeClr val="tx1"/>
                </a:solidFill>
                <a:effectLst/>
                <a:latin typeface="Arial" charset="0"/>
                <a:ea typeface="+mn-ea"/>
                <a:cs typeface="+mn-cs"/>
              </a:rPr>
              <a:t>high Security and privacy standards</a:t>
            </a:r>
            <a:r>
              <a:rPr lang="en-GB" sz="1400" u="none" kern="1200" cap="none" baseline="0" dirty="0" smtClean="0">
                <a:solidFill>
                  <a:schemeClr val="tx1"/>
                </a:solidFill>
                <a:effectLst/>
                <a:latin typeface="Arial" charset="0"/>
                <a:ea typeface="+mn-ea"/>
                <a:cs typeface="+mn-cs"/>
              </a:rPr>
              <a:t> and can empower the citizens and overcome the fragmentation that our innovators (start-ups and SMEs) often face when trying to scale up across borders.</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For this, we must ensure that there is transfer of innovative practices across the EU (East and West, North and South), and that technical capacity building and EU-wide Cooperation is strengthened. </a:t>
            </a:r>
          </a:p>
          <a:p>
            <a:pPr lvl="0"/>
            <a:endParaRPr lang="fr-BE"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The Commission is actively engaged in all the issues above, supporting capacity building and innovation transfer schemes amongst regions, with funding for research and innovation, and for the establishment of secure digital infrastructures that can support these ambitions for decades to come.  </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But funding is not enough. Other enabling conditions are required to stimulate data exchange towards better health outcomes, from prevention to cure. Health data is sensitive data and therefore, </a:t>
            </a:r>
            <a:r>
              <a:rPr lang="en-GB" sz="1400" b="1" u="none" kern="1200" cap="none" baseline="0" dirty="0" smtClean="0">
                <a:solidFill>
                  <a:schemeClr val="tx1"/>
                </a:solidFill>
                <a:effectLst/>
                <a:latin typeface="Arial" charset="0"/>
                <a:ea typeface="+mn-ea"/>
                <a:cs typeface="+mn-cs"/>
              </a:rPr>
              <a:t>trust and security</a:t>
            </a:r>
            <a:r>
              <a:rPr lang="en-GB" sz="1400" u="none" kern="1200" cap="none" baseline="0" dirty="0" smtClean="0">
                <a:solidFill>
                  <a:schemeClr val="tx1"/>
                </a:solidFill>
                <a:effectLst/>
                <a:latin typeface="Arial" charset="0"/>
                <a:ea typeface="+mn-ea"/>
                <a:cs typeface="+mn-cs"/>
              </a:rPr>
              <a:t> are essential for scaling up the use of digital innovations in health. </a:t>
            </a:r>
          </a:p>
          <a:p>
            <a:pPr lvl="0"/>
            <a:endParaRPr lang="en-GB" sz="1400" u="none" kern="1200" cap="none" baseline="0" dirty="0" smtClean="0">
              <a:solidFill>
                <a:schemeClr val="tx1"/>
              </a:solidFill>
              <a:effectLst/>
              <a:latin typeface="Arial" charset="0"/>
              <a:ea typeface="+mn-ea"/>
              <a:cs typeface="+mn-cs"/>
            </a:endParaRPr>
          </a:p>
          <a:p>
            <a:endParaRPr lang="en-US" altLang="en-US" sz="1400" dirty="0" smtClean="0"/>
          </a:p>
          <a:p>
            <a:endParaRPr lang="en-US" altLang="en-US" sz="1400" dirty="0" smtClean="0"/>
          </a:p>
          <a:p>
            <a:pPr lvl="0"/>
            <a:r>
              <a:rPr lang="en-GB" sz="1400" u="none" kern="1200" cap="none" baseline="0" dirty="0" smtClean="0">
                <a:solidFill>
                  <a:schemeClr val="tx1"/>
                </a:solidFill>
                <a:effectLst/>
                <a:latin typeface="Arial" charset="0"/>
                <a:ea typeface="+mn-ea"/>
                <a:cs typeface="+mn-cs"/>
              </a:rPr>
              <a:t>We must start defining today, what tomorrow's health and care in Europe will look like. </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Digital technologies and data are transforming our society; and the health care sector will not be an exception. </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Digital health solutions have already shown many benefits but have still much more to offer in Europe, both to healthcare systems and to people. This will depend to a very large extent on a better use of data, empowered citizens that Trust digital solutions. </a:t>
            </a:r>
          </a:p>
          <a:p>
            <a:pPr lvl="0"/>
            <a:endParaRPr lang="en-GB" sz="1400" u="none" kern="1200" cap="none" baseline="0" dirty="0" smtClean="0">
              <a:solidFill>
                <a:schemeClr val="tx1"/>
              </a:solidFill>
              <a:effectLst/>
              <a:latin typeface="Arial" charset="0"/>
              <a:ea typeface="+mn-ea"/>
              <a:cs typeface="+mn-cs"/>
            </a:endParaRPr>
          </a:p>
          <a:p>
            <a:pPr lvl="0"/>
            <a:r>
              <a:rPr lang="en-GB" sz="1400" u="none" kern="1200" cap="none" baseline="0" dirty="0" smtClean="0">
                <a:solidFill>
                  <a:schemeClr val="tx1"/>
                </a:solidFill>
                <a:effectLst/>
                <a:latin typeface="Arial" charset="0"/>
                <a:ea typeface="+mn-ea"/>
                <a:cs typeface="+mn-cs"/>
              </a:rPr>
              <a:t>The question is not if this transformation will take place but how, where, and who will benefit from it.  </a:t>
            </a:r>
          </a:p>
          <a:p>
            <a:endParaRPr lang="en-US" altLang="en-US" sz="1400" dirty="0"/>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600" b="1">
                <a:solidFill>
                  <a:srgbClr val="FFD624"/>
                </a:solidFill>
                <a:latin typeface="Verdana" charset="0"/>
              </a:defRPr>
            </a:lvl1pPr>
            <a:lvl2pPr marL="742815" indent="-285698">
              <a:defRPr sz="7600" b="1">
                <a:solidFill>
                  <a:srgbClr val="FFD624"/>
                </a:solidFill>
                <a:latin typeface="Verdana" charset="0"/>
              </a:defRPr>
            </a:lvl2pPr>
            <a:lvl3pPr marL="1142792" indent="-228559">
              <a:defRPr sz="7600" b="1">
                <a:solidFill>
                  <a:srgbClr val="FFD624"/>
                </a:solidFill>
                <a:latin typeface="Verdana" charset="0"/>
              </a:defRPr>
            </a:lvl3pPr>
            <a:lvl4pPr marL="1599909" indent="-228559">
              <a:defRPr sz="7600" b="1">
                <a:solidFill>
                  <a:srgbClr val="FFD624"/>
                </a:solidFill>
                <a:latin typeface="Verdana" charset="0"/>
              </a:defRPr>
            </a:lvl4pPr>
            <a:lvl5pPr marL="2057026" indent="-228559">
              <a:defRPr sz="7600" b="1">
                <a:solidFill>
                  <a:srgbClr val="FFD624"/>
                </a:solidFill>
                <a:latin typeface="Verdana" charset="0"/>
              </a:defRPr>
            </a:lvl5pPr>
            <a:lvl6pPr marL="2514142" indent="-228559" eaLnBrk="0" fontAlgn="base" hangingPunct="0">
              <a:spcBef>
                <a:spcPct val="0"/>
              </a:spcBef>
              <a:spcAft>
                <a:spcPct val="0"/>
              </a:spcAft>
              <a:defRPr sz="7600" b="1">
                <a:solidFill>
                  <a:srgbClr val="FFD624"/>
                </a:solidFill>
                <a:latin typeface="Verdana" charset="0"/>
              </a:defRPr>
            </a:lvl6pPr>
            <a:lvl7pPr marL="2971260" indent="-228559" eaLnBrk="0" fontAlgn="base" hangingPunct="0">
              <a:spcBef>
                <a:spcPct val="0"/>
              </a:spcBef>
              <a:spcAft>
                <a:spcPct val="0"/>
              </a:spcAft>
              <a:defRPr sz="7600" b="1">
                <a:solidFill>
                  <a:srgbClr val="FFD624"/>
                </a:solidFill>
                <a:latin typeface="Verdana" charset="0"/>
              </a:defRPr>
            </a:lvl7pPr>
            <a:lvl8pPr marL="3428376" indent="-228559" eaLnBrk="0" fontAlgn="base" hangingPunct="0">
              <a:spcBef>
                <a:spcPct val="0"/>
              </a:spcBef>
              <a:spcAft>
                <a:spcPct val="0"/>
              </a:spcAft>
              <a:defRPr sz="7600" b="1">
                <a:solidFill>
                  <a:srgbClr val="FFD624"/>
                </a:solidFill>
                <a:latin typeface="Verdana" charset="0"/>
              </a:defRPr>
            </a:lvl8pPr>
            <a:lvl9pPr marL="3885494" indent="-228559" eaLnBrk="0" fontAlgn="base" hangingPunct="0">
              <a:spcBef>
                <a:spcPct val="0"/>
              </a:spcBef>
              <a:spcAft>
                <a:spcPct val="0"/>
              </a:spcAft>
              <a:defRPr sz="7600" b="1">
                <a:solidFill>
                  <a:srgbClr val="FFD624"/>
                </a:solidFill>
                <a:latin typeface="Verdana" charset="0"/>
              </a:defRPr>
            </a:lvl9pPr>
          </a:lstStyle>
          <a:p>
            <a:fld id="{7FF4E0DD-5DE7-9343-BF54-6D4647F1DA1B}" type="slidenum">
              <a:rPr lang="en-GB" altLang="en-US" sz="1200" b="0">
                <a:solidFill>
                  <a:srgbClr val="000000"/>
                </a:solidFill>
                <a:latin typeface="Arial" charset="0"/>
              </a:rPr>
              <a:pPr/>
              <a:t>2</a:t>
            </a:fld>
            <a:endParaRPr lang="en-GB" altLang="en-US" sz="1200" b="0">
              <a:solidFill>
                <a:srgbClr val="000000"/>
              </a:solidFill>
              <a:latin typeface="Arial" charset="0"/>
            </a:endParaRPr>
          </a:p>
        </p:txBody>
      </p:sp>
    </p:spTree>
    <p:extLst>
      <p:ext uri="{BB962C8B-B14F-4D97-AF65-F5344CB8AC3E}">
        <p14:creationId xmlns:p14="http://schemas.microsoft.com/office/powerpoint/2010/main" val="104151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5113" cy="3722687"/>
          </a:xfrm>
        </p:spPr>
      </p:sp>
      <p:sp>
        <p:nvSpPr>
          <p:cNvPr id="3" name="Notes Placeholder 2"/>
          <p:cNvSpPr>
            <a:spLocks noGrp="1"/>
          </p:cNvSpPr>
          <p:nvPr>
            <p:ph type="body" idx="1"/>
          </p:nvPr>
        </p:nvSpPr>
        <p:spPr/>
        <p:txBody>
          <a:bodyPr/>
          <a:lstStyle/>
          <a:p>
            <a:pPr lvl="0"/>
            <a:r>
              <a:rPr lang="en-GB" sz="1400" u="none" kern="1200" cap="none" baseline="0" dirty="0" smtClean="0">
                <a:solidFill>
                  <a:schemeClr val="tx1"/>
                </a:solidFill>
                <a:effectLst/>
                <a:latin typeface="Arial" charset="0"/>
                <a:ea typeface="+mn-ea"/>
                <a:cs typeface="+mn-cs"/>
              </a:rPr>
              <a:t>And when we asked what the EU should do to overcome barriers to access and sharing of data, the top four actions were:</a:t>
            </a:r>
          </a:p>
          <a:p>
            <a:pPr lvl="0"/>
            <a:endParaRPr lang="en-GB" sz="1400" u="none" kern="1200" cap="none" baseline="0" dirty="0" smtClean="0">
              <a:solidFill>
                <a:schemeClr val="tx1"/>
              </a:solidFill>
              <a:effectLst/>
              <a:latin typeface="Arial" charset="0"/>
              <a:ea typeface="+mn-ea"/>
              <a:cs typeface="+mn-cs"/>
            </a:endParaRPr>
          </a:p>
          <a:p>
            <a:pPr lvl="1"/>
            <a:r>
              <a:rPr lang="en-GB" sz="1400" u="none" kern="1200" cap="none" baseline="0" dirty="0" smtClean="0">
                <a:solidFill>
                  <a:schemeClr val="tx1"/>
                </a:solidFill>
                <a:effectLst/>
                <a:latin typeface="Arial" charset="0"/>
                <a:ea typeface="+mn-ea"/>
                <a:cs typeface="+mn-cs"/>
              </a:rPr>
              <a:t>Develop standards for data quality and reliability</a:t>
            </a:r>
          </a:p>
          <a:p>
            <a:pPr lvl="1"/>
            <a:endParaRPr lang="en-GB" sz="1400" u="none" kern="1200" cap="none" baseline="0" dirty="0" smtClean="0">
              <a:solidFill>
                <a:schemeClr val="tx1"/>
              </a:solidFill>
              <a:effectLst/>
              <a:latin typeface="Arial" charset="0"/>
              <a:ea typeface="+mn-ea"/>
              <a:cs typeface="+mn-cs"/>
            </a:endParaRPr>
          </a:p>
          <a:p>
            <a:pPr lvl="1"/>
            <a:r>
              <a:rPr lang="en-GB" sz="1400" u="none" kern="1200" cap="none" baseline="0" dirty="0" smtClean="0">
                <a:solidFill>
                  <a:schemeClr val="tx1"/>
                </a:solidFill>
                <a:effectLst/>
                <a:latin typeface="Arial" charset="0"/>
                <a:ea typeface="+mn-ea"/>
                <a:cs typeface="+mn-cs"/>
              </a:rPr>
              <a:t>Standardise electronic health records</a:t>
            </a:r>
          </a:p>
          <a:p>
            <a:pPr lvl="1"/>
            <a:endParaRPr lang="en-GB" sz="1400" u="none" kern="1200" cap="none" baseline="0" dirty="0" smtClean="0">
              <a:solidFill>
                <a:schemeClr val="tx1"/>
              </a:solidFill>
              <a:effectLst/>
              <a:latin typeface="Arial" charset="0"/>
              <a:ea typeface="+mn-ea"/>
              <a:cs typeface="+mn-cs"/>
            </a:endParaRPr>
          </a:p>
          <a:p>
            <a:pPr lvl="1"/>
            <a:r>
              <a:rPr lang="en-GB" sz="1400" u="none" kern="1200" cap="none" baseline="0" dirty="0" smtClean="0">
                <a:solidFill>
                  <a:schemeClr val="tx1"/>
                </a:solidFill>
                <a:effectLst/>
                <a:latin typeface="Arial" charset="0"/>
                <a:ea typeface="+mn-ea"/>
                <a:cs typeface="+mn-cs"/>
              </a:rPr>
              <a:t>Propose health-related cybersecurity standards, and</a:t>
            </a:r>
          </a:p>
          <a:p>
            <a:pPr lvl="1"/>
            <a:endParaRPr lang="en-GB" sz="1400" u="none" kern="1200" cap="none" baseline="0" dirty="0" smtClean="0">
              <a:solidFill>
                <a:schemeClr val="tx1"/>
              </a:solidFill>
              <a:effectLst/>
              <a:latin typeface="Arial" charset="0"/>
              <a:ea typeface="+mn-ea"/>
              <a:cs typeface="+mn-cs"/>
            </a:endParaRPr>
          </a:p>
          <a:p>
            <a:pPr lvl="1"/>
            <a:r>
              <a:rPr lang="en-GB" sz="1400" u="none" kern="1200" cap="none" baseline="0" dirty="0" smtClean="0">
                <a:solidFill>
                  <a:schemeClr val="tx1"/>
                </a:solidFill>
                <a:effectLst/>
                <a:latin typeface="Arial" charset="0"/>
                <a:ea typeface="+mn-ea"/>
                <a:cs typeface="+mn-cs"/>
              </a:rPr>
              <a:t>Support interoperability with open exchange formats</a:t>
            </a:r>
          </a:p>
          <a:p>
            <a:endParaRPr lang="en-GB" sz="1400" u="none" cap="none" baseline="0" dirty="0"/>
          </a:p>
        </p:txBody>
      </p:sp>
      <p:sp>
        <p:nvSpPr>
          <p:cNvPr id="4" name="Slide Number Placeholder 3"/>
          <p:cNvSpPr>
            <a:spLocks noGrp="1"/>
          </p:cNvSpPr>
          <p:nvPr>
            <p:ph type="sldNum" sz="quarter" idx="10"/>
          </p:nvPr>
        </p:nvSpPr>
        <p:spPr/>
        <p:txBody>
          <a:bodyPr/>
          <a:lstStyle/>
          <a:p>
            <a:pPr>
              <a:defRPr/>
            </a:pPr>
            <a:fld id="{FB5E4B70-9DB0-48F2-91CD-4B1460D6B62A}" type="slidenum">
              <a:rPr lang="en-GB" smtClean="0"/>
              <a:pPr>
                <a:defRPr/>
              </a:pPr>
              <a:t>3</a:t>
            </a:fld>
            <a:endParaRPr lang="en-GB"/>
          </a:p>
        </p:txBody>
      </p:sp>
    </p:spTree>
    <p:extLst>
      <p:ext uri="{BB962C8B-B14F-4D97-AF65-F5344CB8AC3E}">
        <p14:creationId xmlns:p14="http://schemas.microsoft.com/office/powerpoint/2010/main" val="195262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our efforts in the Transformation of Health and Care in the DSM must be based and trust.</a:t>
            </a:r>
          </a:p>
          <a:p>
            <a:endParaRPr lang="en-GB" dirty="0" smtClean="0"/>
          </a:p>
          <a:p>
            <a:endParaRPr lang="en-GB" dirty="0" smtClean="0"/>
          </a:p>
          <a:p>
            <a:r>
              <a:rPr lang="en-GB" dirty="0" smtClean="0"/>
              <a:t>Trust will be</a:t>
            </a:r>
            <a:r>
              <a:rPr lang="en-GB" baseline="0" dirty="0" smtClean="0"/>
              <a:t> gained through </a:t>
            </a:r>
            <a:r>
              <a:rPr lang="en-GB" dirty="0" smtClean="0"/>
              <a:t>compliance</a:t>
            </a:r>
            <a:r>
              <a:rPr lang="en-GB" baseline="0" dirty="0" smtClean="0"/>
              <a:t> with NIS and GDPR</a:t>
            </a:r>
          </a:p>
          <a:p>
            <a:endParaRPr lang="en-GB" baseline="0" dirty="0" smtClean="0"/>
          </a:p>
          <a:p>
            <a:endParaRPr lang="en-GB" baseline="0" dirty="0" smtClean="0"/>
          </a:p>
          <a:p>
            <a:r>
              <a:rPr lang="en-GB" baseline="0" dirty="0" smtClean="0"/>
              <a:t>Because of NIS and GDPR we get the Trust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FB5E4B70-9DB0-48F2-91CD-4B1460D6B62A}" type="slidenum">
              <a:rPr lang="en-GB" smtClean="0"/>
              <a:pPr>
                <a:defRPr/>
              </a:pPr>
              <a:t>4</a:t>
            </a:fld>
            <a:endParaRPr lang="en-GB"/>
          </a:p>
        </p:txBody>
      </p:sp>
    </p:spTree>
    <p:extLst>
      <p:ext uri="{BB962C8B-B14F-4D97-AF65-F5344CB8AC3E}">
        <p14:creationId xmlns:p14="http://schemas.microsoft.com/office/powerpoint/2010/main" val="83365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11"/>
          <p:cNvSpPr>
            <a:spLocks noGrp="1" noChangeArrowheads="1"/>
          </p:cNvSpPr>
          <p:nvPr>
            <p:ph type="title"/>
          </p:nvPr>
        </p:nvSpPr>
        <p:spPr>
          <a:xfrm>
            <a:off x="119063" y="120373"/>
            <a:ext cx="8901112" cy="708303"/>
          </a:xfrm>
          <a:prstGeom prst="rect">
            <a:avLst/>
          </a:prstGeom>
          <a:ln/>
        </p:spPr>
        <p:txBody>
          <a:bodyPr/>
          <a:lstStyle>
            <a:lvl1pPr marL="0" indent="0">
              <a:defRPr/>
            </a:lvl1pPr>
          </a:lstStyle>
          <a:p>
            <a:endParaRPr lang="en-US" dirty="0"/>
          </a:p>
        </p:txBody>
      </p:sp>
      <p:sp>
        <p:nvSpPr>
          <p:cNvPr id="6" name="Rectangle 12"/>
          <p:cNvSpPr>
            <a:spLocks noGrp="1" noChangeArrowheads="1"/>
          </p:cNvSpPr>
          <p:nvPr>
            <p:ph type="body" idx="1"/>
          </p:nvPr>
        </p:nvSpPr>
        <p:spPr>
          <a:xfrm>
            <a:off x="114300" y="928688"/>
            <a:ext cx="8921764" cy="3714750"/>
          </a:xfrm>
          <a:prstGeom prst="rect">
            <a:avLst/>
          </a:prstGeom>
          <a:ln/>
        </p:spPr>
        <p:txBody>
          <a:bodyPr/>
          <a:lstStyle>
            <a:lvl1pPr marL="0" indent="0">
              <a:defRPr/>
            </a:lvl1pPr>
          </a:lstStyle>
          <a:p>
            <a:endParaRPr lang="en-US" dirty="0"/>
          </a:p>
        </p:txBody>
      </p:sp>
    </p:spTree>
    <p:extLst>
      <p:ext uri="{BB962C8B-B14F-4D97-AF65-F5344CB8AC3E}">
        <p14:creationId xmlns:p14="http://schemas.microsoft.com/office/powerpoint/2010/main" val="308680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B28BDA4-A00B-45FA-B8E3-2B9F571A08B0}"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86884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6D082F9-892B-46C6-97EE-4963788045B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08748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84E7372-D982-439A-891A-1AB95A434408}"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55644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4" y="1004887"/>
            <a:ext cx="2071687" cy="351115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1004887"/>
            <a:ext cx="6067425" cy="35111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5819739-1464-456C-A458-A560C3E152AA}"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05378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11"/>
          <p:cNvSpPr>
            <a:spLocks noGrp="1" noChangeArrowheads="1"/>
          </p:cNvSpPr>
          <p:nvPr>
            <p:ph type="title"/>
          </p:nvPr>
        </p:nvSpPr>
        <p:spPr>
          <a:xfrm>
            <a:off x="119063" y="120373"/>
            <a:ext cx="4443412" cy="708303"/>
          </a:xfrm>
          <a:prstGeom prst="rect">
            <a:avLst/>
          </a:prstGeom>
          <a:ln/>
        </p:spPr>
        <p:txBody>
          <a:bodyPr/>
          <a:lstStyle>
            <a:lvl1pPr marL="0" indent="0">
              <a:defRPr/>
            </a:lvl1pPr>
          </a:lstStyle>
          <a:p>
            <a:endParaRPr lang="en-US" dirty="0"/>
          </a:p>
        </p:txBody>
      </p:sp>
      <p:sp>
        <p:nvSpPr>
          <p:cNvPr id="6" name="Rectangle 12"/>
          <p:cNvSpPr>
            <a:spLocks noGrp="1" noChangeArrowheads="1"/>
          </p:cNvSpPr>
          <p:nvPr>
            <p:ph type="body" idx="1"/>
          </p:nvPr>
        </p:nvSpPr>
        <p:spPr>
          <a:xfrm>
            <a:off x="114300" y="928688"/>
            <a:ext cx="4457700" cy="3714750"/>
          </a:xfrm>
          <a:prstGeom prst="rect">
            <a:avLst/>
          </a:prstGeom>
          <a:ln/>
        </p:spPr>
        <p:txBody>
          <a:bodyPr/>
          <a:lstStyle>
            <a:lvl1pPr marL="0" indent="0">
              <a:defRPr/>
            </a:lvl1pPr>
          </a:lstStyle>
          <a:p>
            <a:endParaRPr lang="en-US" dirty="0"/>
          </a:p>
        </p:txBody>
      </p:sp>
    </p:spTree>
    <p:extLst>
      <p:ext uri="{BB962C8B-B14F-4D97-AF65-F5344CB8AC3E}">
        <p14:creationId xmlns:p14="http://schemas.microsoft.com/office/powerpoint/2010/main" val="50322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735806"/>
            <a:ext cx="9180513" cy="4407694"/>
          </a:xfrm>
          <a:prstGeom prst="rect">
            <a:avLst/>
          </a:prstGeom>
          <a:solidFill>
            <a:srgbClr val="0F5494"/>
          </a:solidFill>
          <a:ln w="25400" algn="ctr">
            <a:solidFill>
              <a:srgbClr val="0F5494"/>
            </a:solidFill>
            <a:miter lim="800000"/>
            <a:headEnd/>
            <a:tailEnd/>
          </a:ln>
          <a:effectLst>
            <a:outerShdw dist="23000" dir="5400000" rotWithShape="0">
              <a:srgbClr val="000000">
                <a:alpha val="34999"/>
              </a:srgbClr>
            </a:outerShdw>
          </a:effectLst>
        </p:spPr>
        <p:txBody>
          <a:bodyPr anchor="ctr"/>
          <a:lstStyle/>
          <a:p>
            <a:pPr algn="ctr" defTabSz="457200" fontAlgn="auto">
              <a:spcBef>
                <a:spcPts val="0"/>
              </a:spcBef>
              <a:spcAft>
                <a:spcPts val="0"/>
              </a:spcAft>
              <a:defRPr/>
            </a:pPr>
            <a:endParaRPr lang="en-US" sz="1800">
              <a:solidFill>
                <a:srgbClr val="FFFFFF"/>
              </a:solidFill>
              <a:latin typeface="Verdana"/>
            </a:endParaRPr>
          </a:p>
        </p:txBody>
      </p:sp>
      <p:pic>
        <p:nvPicPr>
          <p:cNvPr id="3086" name="Picture 6" descr="LOGO CE-EN-quadri.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639" y="194072"/>
            <a:ext cx="1436687" cy="748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3995738" y="1924051"/>
            <a:ext cx="5040312" cy="592931"/>
          </a:xfrm>
        </p:spPr>
        <p:txBody>
          <a:bodyPr/>
          <a:lstStyle>
            <a:lvl1pPr marL="3175">
              <a:defRPr sz="7600">
                <a:solidFill>
                  <a:srgbClr val="FFD624"/>
                </a:solidFill>
              </a:defRPr>
            </a:lvl1pPr>
          </a:lstStyle>
          <a:p>
            <a:pPr lvl="0"/>
            <a:r>
              <a:rPr lang="en-US" altLang="en-US" noProof="0" smtClean="0"/>
              <a:t>Click to edit Master title style</a:t>
            </a:r>
            <a:endParaRPr lang="en-GB" altLang="en-US" noProof="0" smtClean="0"/>
          </a:p>
        </p:txBody>
      </p:sp>
      <p:sp>
        <p:nvSpPr>
          <p:cNvPr id="3077" name="Rectangle 5"/>
          <p:cNvSpPr>
            <a:spLocks noGrp="1" noChangeArrowheads="1"/>
          </p:cNvSpPr>
          <p:nvPr>
            <p:ph type="subTitle" idx="1"/>
          </p:nvPr>
        </p:nvSpPr>
        <p:spPr>
          <a:xfrm>
            <a:off x="611188" y="2787254"/>
            <a:ext cx="8532812" cy="1296590"/>
          </a:xfrm>
        </p:spPr>
        <p:txBody>
          <a:bodyPr/>
          <a:lstStyle>
            <a:lvl1pPr marL="0" indent="0">
              <a:buFontTx/>
              <a:buNone/>
              <a:defRPr sz="3000" b="1" i="0">
                <a:solidFill>
                  <a:schemeClr val="bg1"/>
                </a:solidFill>
              </a:defRPr>
            </a:lvl1pPr>
          </a:lstStyle>
          <a:p>
            <a:pPr lvl="0"/>
            <a:r>
              <a:rPr lang="en-US" altLang="en-US" noProof="0" smtClean="0"/>
              <a:t>Click to edit Master subtitle style</a:t>
            </a:r>
            <a:endParaRPr lang="en-GB" altLang="en-US" noProof="0" smtClean="0"/>
          </a:p>
        </p:txBody>
      </p:sp>
      <p:sp>
        <p:nvSpPr>
          <p:cNvPr id="3078" name="Rectangle 6"/>
          <p:cNvSpPr>
            <a:spLocks noGrp="1" noChangeArrowheads="1"/>
          </p:cNvSpPr>
          <p:nvPr>
            <p:ph type="dt" sz="half" idx="2"/>
          </p:nvPr>
        </p:nvSpPr>
        <p:spPr/>
        <p:txBody>
          <a:bodyPr/>
          <a:lstStyle>
            <a:lvl1pPr>
              <a:defRPr sz="1200" b="1">
                <a:solidFill>
                  <a:schemeClr val="bg1"/>
                </a:solidFill>
                <a:latin typeface="+mn-lt"/>
              </a:defRPr>
            </a:lvl1pPr>
          </a:lstStyle>
          <a:p>
            <a:endParaRPr lang="en-GB" altLang="en-US">
              <a:solidFill>
                <a:srgbClr val="FFFFFF"/>
              </a:solidFill>
            </a:endParaRPr>
          </a:p>
        </p:txBody>
      </p:sp>
      <p:sp>
        <p:nvSpPr>
          <p:cNvPr id="3079" name="Rectangle 7"/>
          <p:cNvSpPr>
            <a:spLocks noGrp="1" noChangeArrowheads="1"/>
          </p:cNvSpPr>
          <p:nvPr>
            <p:ph type="ftr" sz="quarter" idx="3"/>
          </p:nvPr>
        </p:nvSpPr>
        <p:spPr/>
        <p:txBody>
          <a:bodyPr/>
          <a:lstStyle>
            <a:lvl1pPr>
              <a:defRPr>
                <a:solidFill>
                  <a:schemeClr val="bg1"/>
                </a:solidFill>
                <a:latin typeface="+mn-lt"/>
              </a:defRPr>
            </a:lvl1pPr>
          </a:lstStyle>
          <a:p>
            <a:endParaRPr lang="en-GB" altLang="en-US">
              <a:solidFill>
                <a:srgbClr val="FFFFFF"/>
              </a:solidFill>
            </a:endParaRPr>
          </a:p>
        </p:txBody>
      </p:sp>
      <p:sp>
        <p:nvSpPr>
          <p:cNvPr id="3080" name="Rectangle 8"/>
          <p:cNvSpPr>
            <a:spLocks noGrp="1" noChangeArrowheads="1"/>
          </p:cNvSpPr>
          <p:nvPr>
            <p:ph type="sldNum" sz="quarter" idx="4"/>
          </p:nvPr>
        </p:nvSpPr>
        <p:spPr/>
        <p:txBody>
          <a:bodyPr/>
          <a:lstStyle>
            <a:lvl1pPr>
              <a:defRPr>
                <a:solidFill>
                  <a:schemeClr val="bg1"/>
                </a:solidFill>
                <a:latin typeface="+mn-lt"/>
              </a:defRPr>
            </a:lvl1pPr>
          </a:lstStyle>
          <a:p>
            <a:fld id="{D65BCD65-42B5-4EE1-A1A8-85028CE78AB0}" type="slidenum">
              <a:rPr lang="en-GB" altLang="en-US">
                <a:solidFill>
                  <a:srgbClr val="FFFFFF"/>
                </a:solidFill>
              </a:rPr>
              <a:pPr/>
              <a:t>‹#›</a:t>
            </a:fld>
            <a:endParaRPr lang="en-GB" altLang="en-US">
              <a:solidFill>
                <a:srgbClr val="FFFFFF"/>
              </a:solidFill>
            </a:endParaRPr>
          </a:p>
        </p:txBody>
      </p:sp>
      <p:sp>
        <p:nvSpPr>
          <p:cNvPr id="7" name="Rectangle 6"/>
          <p:cNvSpPr/>
          <p:nvPr userDrawn="1"/>
        </p:nvSpPr>
        <p:spPr>
          <a:xfrm>
            <a:off x="4267200" y="4994672"/>
            <a:ext cx="611188" cy="161925"/>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solidFill>
                <a:srgbClr val="FFFFFF"/>
              </a:solidFill>
            </a:endParaRPr>
          </a:p>
        </p:txBody>
      </p:sp>
    </p:spTree>
    <p:extLst>
      <p:ext uri="{BB962C8B-B14F-4D97-AF65-F5344CB8AC3E}">
        <p14:creationId xmlns:p14="http://schemas.microsoft.com/office/powerpoint/2010/main" val="56423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AE0B487-D7AA-45CD-AB0D-D4E26FCEB26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05309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A9CAE6-A899-401A-AFFE-F429C780DF7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76752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869281"/>
            <a:ext cx="4038600" cy="2646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869281"/>
            <a:ext cx="4038600" cy="26467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953363D-279E-4913-B4A9-96816CD6E2F9}"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61941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8CD713C-61A1-403E-9122-ABDE644B46E7}"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86594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8F608BD-6161-453B-8864-12A26F47F8D8}"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633184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BCD02D2E-064F-428B-987C-7AA3A662628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868295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18" r:id="rId1"/>
    <p:sldLayoutId id="2147484019" r:id="rId2"/>
  </p:sldLayoutIdLst>
  <p:txStyles>
    <p:title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p:titleStyle>
    <p:bodyStyle>
      <a:lvl1pPr marL="1181100" indent="-1181100" algn="l" rtl="0" eaLnBrk="0" fontAlgn="base" hangingPunct="0">
        <a:spcBef>
          <a:spcPct val="20000"/>
        </a:spcBef>
        <a:spcAft>
          <a:spcPct val="0"/>
        </a:spcAft>
        <a:buClr>
          <a:schemeClr val="bg1"/>
        </a:buClr>
        <a:tabLst>
          <a:tab pos="1343025" algn="l"/>
        </a:tabLst>
        <a:defRPr sz="2400" i="1">
          <a:solidFill>
            <a:srgbClr val="0F5494"/>
          </a:solidFill>
          <a:latin typeface="+mn-lt"/>
          <a:ea typeface="+mn-ea"/>
          <a:cs typeface="+mn-cs"/>
        </a:defRPr>
      </a:lvl1pPr>
      <a:lvl2pPr marL="2152650" indent="-266700" algn="l" rtl="0" eaLnBrk="0" fontAlgn="base" hangingPunct="0">
        <a:spcBef>
          <a:spcPct val="20000"/>
        </a:spcBef>
        <a:spcAft>
          <a:spcPct val="0"/>
        </a:spcAft>
        <a:buClr>
          <a:srgbClr val="941333"/>
        </a:buClr>
        <a:buChar char="•"/>
        <a:tabLst>
          <a:tab pos="1343025" algn="l"/>
        </a:tabLst>
        <a:defRPr sz="2000" b="1">
          <a:solidFill>
            <a:srgbClr val="0F5494"/>
          </a:solidFill>
          <a:latin typeface="+mn-lt"/>
        </a:defRPr>
      </a:lvl2pPr>
      <a:lvl3pPr marL="2649538" indent="-49213" algn="l" rtl="0" eaLnBrk="0" fontAlgn="base" hangingPunct="0">
        <a:spcBef>
          <a:spcPct val="20000"/>
        </a:spcBef>
        <a:spcAft>
          <a:spcPct val="0"/>
        </a:spcAft>
        <a:tabLst>
          <a:tab pos="1343025" algn="l"/>
        </a:tabLst>
        <a:defRPr sz="1400">
          <a:solidFill>
            <a:srgbClr val="0F5494"/>
          </a:solidFill>
          <a:latin typeface="+mn-lt"/>
        </a:defRPr>
      </a:lvl3pPr>
      <a:lvl4pPr marL="3057525" indent="-228600" algn="l" rtl="0" eaLnBrk="0" fontAlgn="base" hangingPunct="0">
        <a:spcBef>
          <a:spcPct val="20000"/>
        </a:spcBef>
        <a:spcAft>
          <a:spcPct val="0"/>
        </a:spcAft>
        <a:buChar char="–"/>
        <a:tabLst>
          <a:tab pos="1343025" algn="l"/>
        </a:tabLst>
        <a:defRPr sz="2000">
          <a:solidFill>
            <a:schemeClr val="tx1"/>
          </a:solidFill>
          <a:latin typeface="Arial" charset="0"/>
        </a:defRPr>
      </a:lvl4pPr>
      <a:lvl5pPr marL="3465513" indent="-228600" algn="l" rtl="0" eaLnBrk="0" fontAlgn="base" hangingPunct="0">
        <a:spcBef>
          <a:spcPct val="20000"/>
        </a:spcBef>
        <a:spcAft>
          <a:spcPct val="0"/>
        </a:spcAft>
        <a:buChar char="»"/>
        <a:tabLst>
          <a:tab pos="1343025" algn="l"/>
        </a:tabLst>
        <a:defRPr sz="2000">
          <a:solidFill>
            <a:schemeClr val="tx1"/>
          </a:solidFill>
          <a:latin typeface="Arial" charset="0"/>
        </a:defRPr>
      </a:lvl5pPr>
      <a:lvl6pPr marL="3922713" indent="-228600" algn="l" rtl="0" fontAlgn="base">
        <a:spcBef>
          <a:spcPct val="20000"/>
        </a:spcBef>
        <a:spcAft>
          <a:spcPct val="0"/>
        </a:spcAft>
        <a:buChar char="»"/>
        <a:tabLst>
          <a:tab pos="1343025" algn="l"/>
        </a:tabLst>
        <a:defRPr sz="2000">
          <a:solidFill>
            <a:schemeClr val="tx1"/>
          </a:solidFill>
          <a:latin typeface="Arial" charset="0"/>
        </a:defRPr>
      </a:lvl6pPr>
      <a:lvl7pPr marL="4379913" indent="-228600" algn="l" rtl="0" fontAlgn="base">
        <a:spcBef>
          <a:spcPct val="20000"/>
        </a:spcBef>
        <a:spcAft>
          <a:spcPct val="0"/>
        </a:spcAft>
        <a:buChar char="»"/>
        <a:tabLst>
          <a:tab pos="1343025" algn="l"/>
        </a:tabLst>
        <a:defRPr sz="2000">
          <a:solidFill>
            <a:schemeClr val="tx1"/>
          </a:solidFill>
          <a:latin typeface="Arial" charset="0"/>
        </a:defRPr>
      </a:lvl7pPr>
      <a:lvl8pPr marL="4837113" indent="-228600" algn="l" rtl="0" fontAlgn="base">
        <a:spcBef>
          <a:spcPct val="20000"/>
        </a:spcBef>
        <a:spcAft>
          <a:spcPct val="0"/>
        </a:spcAft>
        <a:buChar char="»"/>
        <a:tabLst>
          <a:tab pos="1343025" algn="l"/>
        </a:tabLst>
        <a:defRPr sz="2000">
          <a:solidFill>
            <a:schemeClr val="tx1"/>
          </a:solidFill>
          <a:latin typeface="Arial" charset="0"/>
        </a:defRPr>
      </a:lvl8pPr>
      <a:lvl9pPr marL="5294313" indent="-228600" algn="l" rtl="0" fontAlgn="base">
        <a:spcBef>
          <a:spcPct val="20000"/>
        </a:spcBef>
        <a:spcAft>
          <a:spcPct val="0"/>
        </a:spcAft>
        <a:buChar char="»"/>
        <a:tabLst>
          <a:tab pos="1343025" algn="l"/>
        </a:tabLst>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004888"/>
            <a:ext cx="8229600" cy="7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457200" y="1869281"/>
            <a:ext cx="8229600" cy="2646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BE" altLang="en-US" smtClean="0"/>
              <a:t>Second level</a:t>
            </a:r>
            <a:endParaRPr lang="en-GB" altLang="en-US" smtClean="0"/>
          </a:p>
          <a:p>
            <a:pPr lvl="1"/>
            <a:r>
              <a:rPr lang="en-GB" altLang="en-US" smtClean="0"/>
              <a:t>Third level</a:t>
            </a:r>
          </a:p>
          <a:p>
            <a:pPr lvl="2"/>
            <a:r>
              <a:rPr lang="en-GB" altLang="en-US" smtClean="0"/>
              <a:t>- Fourth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endParaRPr lang="en-GB" altLang="en-US">
              <a:solidFill>
                <a:srgbClr val="000000"/>
              </a:solidFill>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defRPr>
            </a:lvl1pPr>
          </a:lstStyle>
          <a:p>
            <a:endParaRPr lang="en-GB" altLang="en-US">
              <a:solidFill>
                <a:srgbClr val="000000"/>
              </a:solidFill>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defRPr>
            </a:lvl1pPr>
          </a:lstStyle>
          <a:p>
            <a:fld id="{5B472011-A92B-4DFE-9345-14179B3403E8}" type="slidenum">
              <a:rPr lang="en-GB" altLang="en-US">
                <a:solidFill>
                  <a:srgbClr val="000000"/>
                </a:solidFill>
              </a:rPr>
              <a:pPr/>
              <a:t>‹#›</a:t>
            </a:fld>
            <a:endParaRPr lang="en-GB" altLang="en-US">
              <a:solidFill>
                <a:srgbClr val="000000"/>
              </a:solidFill>
            </a:endParaRPr>
          </a:p>
        </p:txBody>
      </p:sp>
      <p:sp>
        <p:nvSpPr>
          <p:cNvPr id="15" name="Rectangle 14"/>
          <p:cNvSpPr/>
          <p:nvPr/>
        </p:nvSpPr>
        <p:spPr>
          <a:xfrm>
            <a:off x="0" y="0"/>
            <a:ext cx="9144000" cy="717947"/>
          </a:xfrm>
          <a:prstGeom prst="rect">
            <a:avLst/>
          </a:prstGeom>
          <a:solidFill>
            <a:srgbClr val="0F5494"/>
          </a:solidFill>
          <a:ln>
            <a:solidFill>
              <a:srgbClr val="0F549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solidFill>
                <a:srgbClr val="FFFFFF"/>
              </a:solidFill>
            </a:endParaRPr>
          </a:p>
        </p:txBody>
      </p:sp>
      <p:sp>
        <p:nvSpPr>
          <p:cNvPr id="7" name="Rectangle 6"/>
          <p:cNvSpPr/>
          <p:nvPr/>
        </p:nvSpPr>
        <p:spPr>
          <a:xfrm>
            <a:off x="4262439" y="4994673"/>
            <a:ext cx="611187" cy="148828"/>
          </a:xfrm>
          <a:prstGeom prst="rect">
            <a:avLst/>
          </a:prstGeom>
          <a:solidFill>
            <a:srgbClr val="133176"/>
          </a:solidFill>
          <a:ln>
            <a:solidFill>
              <a:srgbClr val="133176"/>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solidFill>
                <a:srgbClr val="FFFFFF"/>
              </a:solidFill>
            </a:endParaRPr>
          </a:p>
        </p:txBody>
      </p:sp>
      <p:pic>
        <p:nvPicPr>
          <p:cNvPr id="1041" name="Picture 17" descr="LOGO CE_Vertical_EN_NEG_quadri_H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57639" y="194073"/>
            <a:ext cx="1436687" cy="753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58950"/>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marL="358775" algn="l"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p:titleStyle>
    <p:bodyStyle>
      <a:lvl1pPr marL="342900" indent="-342900" algn="l" rtl="0" eaLnBrk="1" fontAlgn="base" hangingPunct="1">
        <a:spcBef>
          <a:spcPct val="20000"/>
        </a:spcBef>
        <a:spcAft>
          <a:spcPct val="0"/>
        </a:spcAft>
        <a:buClr>
          <a:schemeClr val="bg1"/>
        </a:buClr>
        <a:buChar char="•"/>
        <a:defRPr sz="2400" i="1">
          <a:solidFill>
            <a:srgbClr val="0F5494"/>
          </a:solidFill>
          <a:latin typeface="+mn-lt"/>
          <a:ea typeface="+mn-ea"/>
          <a:cs typeface="+mn-cs"/>
        </a:defRPr>
      </a:lvl1pPr>
      <a:lvl2pPr marL="742950" indent="-285750" algn="l" rtl="0" eaLnBrk="1" fontAlgn="base" hangingPunct="1">
        <a:spcBef>
          <a:spcPct val="20000"/>
        </a:spcBef>
        <a:spcAft>
          <a:spcPct val="0"/>
        </a:spcAft>
        <a:buClr>
          <a:srgbClr val="009FBA"/>
        </a:buClr>
        <a:buChar char="•"/>
        <a:defRPr sz="2000" b="1">
          <a:solidFill>
            <a:srgbClr val="0F5494"/>
          </a:solidFill>
          <a:latin typeface="+mn-lt"/>
        </a:defRPr>
      </a:lvl2pPr>
      <a:lvl3pPr marL="1143000" indent="-228600" algn="l" rtl="0" eaLnBrk="1" fontAlgn="base" hangingPunct="1">
        <a:spcBef>
          <a:spcPct val="20000"/>
        </a:spcBef>
        <a:spcAft>
          <a:spcPct val="0"/>
        </a:spcAft>
        <a:defRPr sz="1400">
          <a:solidFill>
            <a:srgbClr val="0F5494"/>
          </a:solidFill>
          <a:latin typeface="+mn-lt"/>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Grp="1" noChangeArrowheads="1"/>
          </p:cNvSpPr>
          <p:nvPr>
            <p:ph type="ctrTitle"/>
          </p:nvPr>
        </p:nvSpPr>
        <p:spPr>
          <a:xfrm>
            <a:off x="492671" y="1737550"/>
            <a:ext cx="8451304" cy="592931"/>
          </a:xfrm>
        </p:spPr>
        <p:txBody>
          <a:bodyPr/>
          <a:lstStyle/>
          <a:p>
            <a:r>
              <a:rPr lang="en-GB" altLang="en-US" sz="2000" i="1" dirty="0">
                <a:solidFill>
                  <a:schemeClr val="bg1"/>
                </a:solidFill>
                <a:latin typeface="EC Square Sans Cond Pro" panose="020B0506040000020004" pitchFamily="34" charset="0"/>
              </a:rPr>
              <a:t>4th </a:t>
            </a:r>
            <a:r>
              <a:rPr lang="en-GB" altLang="en-US" sz="2000" i="1" dirty="0" smtClean="0">
                <a:solidFill>
                  <a:schemeClr val="bg1"/>
                </a:solidFill>
                <a:latin typeface="EC Square Sans Cond Pro" panose="020B0506040000020004" pitchFamily="34" charset="0"/>
              </a:rPr>
              <a:t>annual COCIR </a:t>
            </a:r>
            <a:r>
              <a:rPr lang="en-GB" altLang="en-US" sz="2000" i="1" dirty="0">
                <a:solidFill>
                  <a:schemeClr val="bg1"/>
                </a:solidFill>
                <a:latin typeface="EC Square Sans Cond Pro" panose="020B0506040000020004" pitchFamily="34" charset="0"/>
              </a:rPr>
              <a:t>Digital Health Summit</a:t>
            </a:r>
            <a:br>
              <a:rPr lang="en-GB" altLang="en-US" sz="2000" i="1" dirty="0">
                <a:solidFill>
                  <a:schemeClr val="bg1"/>
                </a:solidFill>
                <a:latin typeface="EC Square Sans Cond Pro" panose="020B0506040000020004" pitchFamily="34" charset="0"/>
              </a:rPr>
            </a:br>
            <a:r>
              <a:rPr lang="en-GB" altLang="en-US" sz="1400" i="1" dirty="0">
                <a:solidFill>
                  <a:schemeClr val="bg1"/>
                </a:solidFill>
                <a:latin typeface="EC Square Sans Cond Pro" panose="020B0506040000020004" pitchFamily="34" charset="0"/>
              </a:rPr>
              <a:t>Digital Transformation of Health and </a:t>
            </a:r>
            <a:r>
              <a:rPr lang="en-GB" altLang="en-US" sz="1400" i="1" dirty="0" smtClean="0">
                <a:solidFill>
                  <a:schemeClr val="bg1"/>
                </a:solidFill>
                <a:latin typeface="EC Square Sans Cond Pro" panose="020B0506040000020004" pitchFamily="34" charset="0"/>
              </a:rPr>
              <a:t>Care: The </a:t>
            </a:r>
            <a:r>
              <a:rPr lang="en-GB" altLang="en-US" sz="1400" i="1" dirty="0">
                <a:solidFill>
                  <a:schemeClr val="bg1"/>
                </a:solidFill>
                <a:latin typeface="EC Square Sans Cond Pro" panose="020B0506040000020004" pitchFamily="34" charset="0"/>
              </a:rPr>
              <a:t>Voice of </a:t>
            </a:r>
            <a:r>
              <a:rPr lang="en-GB" altLang="en-US" sz="1400" i="1" dirty="0" smtClean="0">
                <a:solidFill>
                  <a:schemeClr val="bg1"/>
                </a:solidFill>
                <a:latin typeface="EC Square Sans Cond Pro" panose="020B0506040000020004" pitchFamily="34" charset="0"/>
              </a:rPr>
              <a:t>Stakeholders</a:t>
            </a:r>
            <a:br>
              <a:rPr lang="en-GB" altLang="en-US" sz="1400" i="1" dirty="0" smtClean="0">
                <a:solidFill>
                  <a:schemeClr val="bg1"/>
                </a:solidFill>
                <a:latin typeface="EC Square Sans Cond Pro" panose="020B0506040000020004" pitchFamily="34" charset="0"/>
              </a:rPr>
            </a:br>
            <a:r>
              <a:rPr lang="en-GB" altLang="en-US" sz="1400" i="1" dirty="0" smtClean="0">
                <a:solidFill>
                  <a:schemeClr val="bg1"/>
                </a:solidFill>
                <a:latin typeface="EC Square Sans Cond Pro" panose="020B0506040000020004" pitchFamily="34" charset="0"/>
              </a:rPr>
              <a:t/>
            </a:r>
            <a:br>
              <a:rPr lang="en-GB" altLang="en-US" sz="1400" i="1" dirty="0" smtClean="0">
                <a:solidFill>
                  <a:schemeClr val="bg1"/>
                </a:solidFill>
                <a:latin typeface="EC Square Sans Cond Pro" panose="020B0506040000020004" pitchFamily="34" charset="0"/>
              </a:rPr>
            </a:br>
            <a:r>
              <a:rPr lang="en-GB" altLang="en-US" sz="2800" dirty="0" smtClean="0">
                <a:latin typeface="EC Square Sans Cond Pro" panose="020B0506040000020004" pitchFamily="34" charset="0"/>
              </a:rPr>
              <a:t>Trust</a:t>
            </a:r>
            <a:r>
              <a:rPr lang="en-GB" altLang="en-US" sz="2800" dirty="0">
                <a:latin typeface="EC Square Sans Cond Pro" panose="020B0506040000020004" pitchFamily="34" charset="0"/>
              </a:rPr>
              <a:t>, cybersecurity and data </a:t>
            </a:r>
            <a:r>
              <a:rPr lang="en-GB" altLang="en-US" sz="2800" dirty="0" smtClean="0">
                <a:latin typeface="EC Square Sans Cond Pro" panose="020B0506040000020004" pitchFamily="34" charset="0"/>
              </a:rPr>
              <a:t>protection: </a:t>
            </a:r>
            <a:br>
              <a:rPr lang="en-GB" altLang="en-US" sz="2800" dirty="0" smtClean="0">
                <a:latin typeface="EC Square Sans Cond Pro" panose="020B0506040000020004" pitchFamily="34" charset="0"/>
              </a:rPr>
            </a:br>
            <a:r>
              <a:rPr lang="en-GB" altLang="en-US" sz="2800" dirty="0" smtClean="0">
                <a:latin typeface="EC Square Sans Cond Pro" panose="020B0506040000020004" pitchFamily="34" charset="0"/>
              </a:rPr>
              <a:t>Challenges for </a:t>
            </a:r>
            <a:r>
              <a:rPr lang="en-GB" altLang="en-US" sz="2800" dirty="0">
                <a:latin typeface="EC Square Sans Cond Pro" panose="020B0506040000020004" pitchFamily="34" charset="0"/>
              </a:rPr>
              <a:t>healthcare industry </a:t>
            </a:r>
            <a:r>
              <a:rPr lang="en-GB" altLang="en-US" sz="2800" dirty="0" smtClean="0">
                <a:latin typeface="EC Square Sans Cond Pro" panose="020B0506040000020004" pitchFamily="34" charset="0"/>
              </a:rPr>
              <a:t>in the </a:t>
            </a:r>
            <a:r>
              <a:rPr lang="en-GB" altLang="en-US" sz="2800" dirty="0">
                <a:latin typeface="EC Square Sans Cond Pro" panose="020B0506040000020004" pitchFamily="34" charset="0"/>
              </a:rPr>
              <a:t>digital transformation of health and </a:t>
            </a:r>
            <a:r>
              <a:rPr lang="en-GB" altLang="en-US" sz="2800" dirty="0" smtClean="0">
                <a:latin typeface="EC Square Sans Cond Pro" panose="020B0506040000020004" pitchFamily="34" charset="0"/>
              </a:rPr>
              <a:t>care</a:t>
            </a:r>
            <a:endParaRPr lang="en-GB" altLang="en-US" sz="2800" dirty="0">
              <a:latin typeface="EC Square Sans Cond Pro" panose="020B0506040000020004" pitchFamily="34" charset="0"/>
            </a:endParaRPr>
          </a:p>
        </p:txBody>
      </p:sp>
      <p:sp>
        <p:nvSpPr>
          <p:cNvPr id="81926" name="Rectangle 6"/>
          <p:cNvSpPr>
            <a:spLocks noGrp="1" noChangeArrowheads="1"/>
          </p:cNvSpPr>
          <p:nvPr>
            <p:ph type="subTitle" idx="1"/>
          </p:nvPr>
        </p:nvSpPr>
        <p:spPr>
          <a:xfrm>
            <a:off x="5048251" y="3049874"/>
            <a:ext cx="4467224" cy="1728786"/>
          </a:xfrm>
        </p:spPr>
        <p:txBody>
          <a:bodyPr/>
          <a:lstStyle/>
          <a:p>
            <a:r>
              <a:rPr lang="fr-BE" altLang="en-US" sz="2800" dirty="0" smtClean="0">
                <a:latin typeface="EC Square Sans Cond Pro" panose="020B0506040000020004" pitchFamily="34" charset="0"/>
              </a:rPr>
              <a:t>Despina </a:t>
            </a:r>
            <a:r>
              <a:rPr lang="fr-BE" altLang="en-US" sz="2800" dirty="0" err="1" smtClean="0">
                <a:latin typeface="EC Square Sans Cond Pro" panose="020B0506040000020004" pitchFamily="34" charset="0"/>
              </a:rPr>
              <a:t>Spanou</a:t>
            </a:r>
            <a:endParaRPr lang="fr-BE" altLang="en-US" sz="2800" dirty="0" smtClean="0">
              <a:latin typeface="EC Square Sans Cond Pro" panose="020B0506040000020004" pitchFamily="34" charset="0"/>
            </a:endParaRPr>
          </a:p>
          <a:p>
            <a:r>
              <a:rPr lang="fr-BE" altLang="en-US" sz="1800" dirty="0" smtClean="0">
                <a:latin typeface="EC Square Sans Cond Pro" panose="020B0506040000020004" pitchFamily="34" charset="0"/>
              </a:rPr>
              <a:t>Director for Digital Society, Trust &amp; </a:t>
            </a:r>
            <a:r>
              <a:rPr lang="fr-BE" altLang="en-US" sz="1800" dirty="0" err="1" smtClean="0">
                <a:latin typeface="EC Square Sans Cond Pro" panose="020B0506040000020004" pitchFamily="34" charset="0"/>
              </a:rPr>
              <a:t>Cybersecurity</a:t>
            </a:r>
            <a:endParaRPr lang="fr-BE" altLang="en-US" sz="1800" dirty="0" smtClean="0">
              <a:latin typeface="EC Square Sans Cond Pro" panose="020B0506040000020004" pitchFamily="34" charset="0"/>
            </a:endParaRPr>
          </a:p>
          <a:p>
            <a:r>
              <a:rPr lang="fr-BE" altLang="en-US" sz="1800" i="1" dirty="0" smtClean="0">
                <a:latin typeface="EC Square Sans Cond Pro" panose="020B0506040000020004" pitchFamily="34" charset="0"/>
              </a:rPr>
              <a:t>DG Communications Networks, Content and </a:t>
            </a:r>
            <a:r>
              <a:rPr lang="fr-BE" altLang="en-US" sz="1800" i="1" dirty="0" err="1" smtClean="0">
                <a:latin typeface="EC Square Sans Cond Pro" panose="020B0506040000020004" pitchFamily="34" charset="0"/>
              </a:rPr>
              <a:t>Technology</a:t>
            </a:r>
            <a:r>
              <a:rPr lang="fr-BE" altLang="en-US" sz="1800" i="1" dirty="0" smtClean="0">
                <a:latin typeface="EC Square Sans Cond Pro" panose="020B0506040000020004" pitchFamily="34" charset="0"/>
              </a:rPr>
              <a:t> (DG CONNECT</a:t>
            </a:r>
            <a:r>
              <a:rPr lang="fr-BE" altLang="en-US" sz="1800" i="1" dirty="0" smtClean="0">
                <a:latin typeface="EC Square Sans Cond Pro" panose="020B0506040000020004" pitchFamily="34" charset="0"/>
              </a:rPr>
              <a:t>) </a:t>
            </a:r>
            <a:endParaRPr lang="fr-BE" altLang="en-US" sz="1800" i="1" dirty="0" smtClean="0">
              <a:latin typeface="EC Square Sans Cond Pro" panose="020B0506040000020004" pitchFamily="34" charset="0"/>
            </a:endParaRPr>
          </a:p>
          <a:p>
            <a:r>
              <a:rPr lang="fr-BE" altLang="en-US" sz="1800" dirty="0" err="1" smtClean="0">
                <a:latin typeface="EC Square Sans Cond Pro" panose="020B0506040000020004" pitchFamily="34" charset="0"/>
              </a:rPr>
              <a:t>European</a:t>
            </a:r>
            <a:r>
              <a:rPr lang="fr-BE" altLang="en-US" sz="1800" dirty="0" smtClean="0">
                <a:latin typeface="EC Square Sans Cond Pro" panose="020B0506040000020004" pitchFamily="34" charset="0"/>
              </a:rPr>
              <a:t> Commission</a:t>
            </a:r>
          </a:p>
        </p:txBody>
      </p:sp>
      <p:pic>
        <p:nvPicPr>
          <p:cNvPr id="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51" t="9118" r="13676" b="8206"/>
          <a:stretch/>
        </p:blipFill>
        <p:spPr bwMode="auto">
          <a:xfrm>
            <a:off x="600076" y="3228973"/>
            <a:ext cx="3526425" cy="1720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3660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266700" y="9525"/>
            <a:ext cx="8933154" cy="756326"/>
          </a:xfrm>
        </p:spPr>
        <p:txBody>
          <a:bodyPr/>
          <a:lstStyle/>
          <a:p>
            <a:pPr marL="534988" indent="-534988"/>
            <a:r>
              <a:rPr lang="en-GB" altLang="en-US" sz="2400" dirty="0" smtClean="0">
                <a:solidFill>
                  <a:srgbClr val="FFC000"/>
                </a:solidFill>
                <a:latin typeface="EC Square Sans Pro" charset="0"/>
                <a:ea typeface="EC Square Sans Pro" charset="0"/>
                <a:cs typeface="EC Square Sans Pro" charset="0"/>
              </a:rPr>
              <a:t>	</a:t>
            </a:r>
            <a:r>
              <a:rPr lang="en-GB" altLang="en-US" sz="2400" dirty="0" smtClean="0">
                <a:solidFill>
                  <a:srgbClr val="FFC000"/>
                </a:solidFill>
                <a:latin typeface="EC Square Sans Pro" charset="0"/>
                <a:ea typeface="EC Square Sans Pro" charset="0"/>
                <a:cs typeface="EC Square Sans Pro" charset="0"/>
              </a:rPr>
              <a:t>Mid-term review of the </a:t>
            </a:r>
            <a:br>
              <a:rPr lang="en-GB" altLang="en-US" sz="2400" dirty="0" smtClean="0">
                <a:solidFill>
                  <a:srgbClr val="FFC000"/>
                </a:solidFill>
                <a:latin typeface="EC Square Sans Pro" charset="0"/>
                <a:ea typeface="EC Square Sans Pro" charset="0"/>
                <a:cs typeface="EC Square Sans Pro" charset="0"/>
              </a:rPr>
            </a:br>
            <a:r>
              <a:rPr lang="en-GB" altLang="en-US" sz="2400" dirty="0" smtClean="0">
                <a:solidFill>
                  <a:srgbClr val="FFC000"/>
                </a:solidFill>
                <a:latin typeface="EC Square Sans Pro" charset="0"/>
                <a:ea typeface="EC Square Sans Pro" charset="0"/>
                <a:cs typeface="EC Square Sans Pro" charset="0"/>
              </a:rPr>
              <a:t>Digital Single Market </a:t>
            </a:r>
            <a:endParaRPr lang="en-GB" altLang="en-US" sz="3600" dirty="0">
              <a:solidFill>
                <a:srgbClr val="FFC000"/>
              </a:solidFill>
              <a:latin typeface="EC Square Sans Pro" charset="0"/>
              <a:ea typeface="EC Square Sans Pro" charset="0"/>
              <a:cs typeface="EC Square Sans Pro" charset="0"/>
            </a:endParaRPr>
          </a:p>
        </p:txBody>
      </p:sp>
      <p:sp>
        <p:nvSpPr>
          <p:cNvPr id="3" name="Title 1"/>
          <p:cNvSpPr txBox="1">
            <a:spLocks/>
          </p:cNvSpPr>
          <p:nvPr/>
        </p:nvSpPr>
        <p:spPr bwMode="auto">
          <a:xfrm>
            <a:off x="225252" y="830389"/>
            <a:ext cx="8640960" cy="256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marL="0" indent="0"/>
            <a:r>
              <a:rPr lang="fr-BE" altLang="en-US" sz="2800" i="1" kern="0" dirty="0" smtClean="0">
                <a:latin typeface="EC Square Sans Cond Pro" panose="020B0506040000020004" pitchFamily="34" charset="0"/>
              </a:rPr>
              <a:t>Digital </a:t>
            </a:r>
            <a:r>
              <a:rPr lang="fr-BE" altLang="en-US" sz="2800" i="1" kern="0" dirty="0" smtClean="0">
                <a:latin typeface="EC Square Sans Cond Pro" panose="020B0506040000020004" pitchFamily="34" charset="0"/>
              </a:rPr>
              <a:t>Transformation of </a:t>
            </a:r>
            <a:r>
              <a:rPr lang="fr-BE" altLang="en-US" sz="2800" i="1" kern="0" dirty="0" err="1" smtClean="0">
                <a:latin typeface="EC Square Sans Cond Pro" panose="020B0506040000020004" pitchFamily="34" charset="0"/>
              </a:rPr>
              <a:t>health</a:t>
            </a:r>
            <a:r>
              <a:rPr lang="fr-BE" altLang="en-US" sz="2800" i="1" kern="0" dirty="0" smtClean="0">
                <a:latin typeface="EC Square Sans Cond Pro" panose="020B0506040000020004" pitchFamily="34" charset="0"/>
              </a:rPr>
              <a:t> and </a:t>
            </a:r>
            <a:r>
              <a:rPr lang="fr-BE" altLang="en-US" sz="2800" i="1" kern="0" dirty="0" smtClean="0">
                <a:latin typeface="EC Square Sans Cond Pro" panose="020B0506040000020004" pitchFamily="34" charset="0"/>
              </a:rPr>
              <a:t>care</a:t>
            </a:r>
            <a:endParaRPr lang="en-GB" altLang="en-US" sz="2800" i="1" kern="0" dirty="0" smtClean="0">
              <a:latin typeface="EC Square Sans Cond Pro" panose="020B0506040000020004" pitchFamily="34" charset="0"/>
            </a:endParaRPr>
          </a:p>
          <a:p>
            <a:pPr marL="342900" indent="-342900">
              <a:buFont typeface="Arial" panose="020B0604020202020204" pitchFamily="34" charset="0"/>
              <a:buChar char="•"/>
            </a:pPr>
            <a:endParaRPr lang="en-GB" altLang="en-US" sz="2400" i="1" kern="0" dirty="0" smtClean="0">
              <a:latin typeface="EC Square Sans Cond Pro" panose="020B0506040000020004" pitchFamily="34" charset="0"/>
            </a:endParaRPr>
          </a:p>
          <a:p>
            <a:pPr marL="342900" indent="-342900">
              <a:buFont typeface="Arial" panose="020B0604020202020204" pitchFamily="34" charset="0"/>
              <a:buChar char="•"/>
            </a:pPr>
            <a:r>
              <a:rPr lang="en-GB" altLang="en-US" sz="2400" i="1" kern="0" dirty="0" smtClean="0">
                <a:latin typeface="EC Square Sans Cond Pro" panose="020B0506040000020004" pitchFamily="34" charset="0"/>
              </a:rPr>
              <a:t>Citizen's secure access to and use of health data</a:t>
            </a:r>
          </a:p>
          <a:p>
            <a:pPr marL="342900" indent="-342900">
              <a:buFont typeface="Arial" panose="020B0604020202020204" pitchFamily="34" charset="0"/>
              <a:buChar char="•"/>
            </a:pPr>
            <a:r>
              <a:rPr lang="fr-BE" altLang="en-US" sz="2400" i="1" kern="0" dirty="0" smtClean="0">
                <a:latin typeface="EC Square Sans Cond Pro" panose="020B0506040000020004" pitchFamily="34" charset="0"/>
              </a:rPr>
              <a:t>Data </a:t>
            </a:r>
            <a:r>
              <a:rPr lang="fr-BE" altLang="en-US" sz="2400" i="1" kern="0" dirty="0" smtClean="0">
                <a:latin typeface="EC Square Sans Cond Pro" panose="020B0506040000020004" pitchFamily="34" charset="0"/>
              </a:rPr>
              <a:t>infrastructure to </a:t>
            </a:r>
            <a:r>
              <a:rPr lang="fr-BE" altLang="en-US" sz="2400" i="1" kern="0" dirty="0" err="1" smtClean="0">
                <a:latin typeface="EC Square Sans Cond Pro" panose="020B0506040000020004" pitchFamily="34" charset="0"/>
              </a:rPr>
              <a:t>advance</a:t>
            </a:r>
            <a:r>
              <a:rPr lang="fr-BE" altLang="en-US" sz="2400" i="1" kern="0" dirty="0" smtClean="0">
                <a:latin typeface="EC Square Sans Cond Pro" panose="020B0506040000020004" pitchFamily="34" charset="0"/>
              </a:rPr>
              <a:t> </a:t>
            </a:r>
            <a:r>
              <a:rPr lang="fr-BE" altLang="en-US" sz="2400" i="1" kern="0" dirty="0" err="1" smtClean="0">
                <a:latin typeface="EC Square Sans Cond Pro" panose="020B0506040000020004" pitchFamily="34" charset="0"/>
              </a:rPr>
              <a:t>research</a:t>
            </a:r>
            <a:r>
              <a:rPr lang="fr-BE" altLang="en-US" sz="2400" i="1" kern="0" dirty="0" smtClean="0">
                <a:latin typeface="EC Square Sans Cond Pro" panose="020B0506040000020004" pitchFamily="34" charset="0"/>
              </a:rPr>
              <a:t> and </a:t>
            </a:r>
            <a:r>
              <a:rPr lang="fr-BE" altLang="en-US" sz="2400" i="1" kern="0" dirty="0" err="1" smtClean="0">
                <a:latin typeface="EC Square Sans Cond Pro" panose="020B0506040000020004" pitchFamily="34" charset="0"/>
              </a:rPr>
              <a:t>personalised</a:t>
            </a:r>
            <a:r>
              <a:rPr lang="fr-BE" altLang="en-US" sz="2400" i="1" kern="0" dirty="0" smtClean="0">
                <a:latin typeface="EC Square Sans Cond Pro" panose="020B0506040000020004" pitchFamily="34" charset="0"/>
              </a:rPr>
              <a:t> </a:t>
            </a:r>
            <a:r>
              <a:rPr lang="fr-BE" altLang="en-US" sz="2400" i="1" kern="0" dirty="0" err="1" smtClean="0">
                <a:latin typeface="EC Square Sans Cond Pro" panose="020B0506040000020004" pitchFamily="34" charset="0"/>
              </a:rPr>
              <a:t>medicine</a:t>
            </a:r>
            <a:endParaRPr lang="fr-BE" altLang="en-US" sz="2400" i="1" kern="0" dirty="0" smtClean="0">
              <a:latin typeface="EC Square Sans Cond Pro" panose="020B0506040000020004" pitchFamily="34" charset="0"/>
            </a:endParaRPr>
          </a:p>
          <a:p>
            <a:pPr marL="342900" indent="-342900">
              <a:buFont typeface="Arial" panose="020B0604020202020204" pitchFamily="34" charset="0"/>
              <a:buChar char="•"/>
            </a:pPr>
            <a:r>
              <a:rPr lang="fr-BE" altLang="en-US" sz="2400" i="1" kern="0" dirty="0" smtClean="0">
                <a:latin typeface="EC Square Sans Cond Pro" panose="020B0506040000020004" pitchFamily="34" charset="0"/>
              </a:rPr>
              <a:t>Citizen </a:t>
            </a:r>
            <a:r>
              <a:rPr lang="fr-BE" altLang="en-US" sz="2400" i="1" kern="0" dirty="0" err="1" smtClean="0">
                <a:latin typeface="EC Square Sans Cond Pro" panose="020B0506040000020004" pitchFamily="34" charset="0"/>
              </a:rPr>
              <a:t>empowerement</a:t>
            </a:r>
            <a:r>
              <a:rPr lang="fr-BE" altLang="en-US" sz="2400" i="1" kern="0" dirty="0" smtClean="0">
                <a:latin typeface="EC Square Sans Cond Pro" panose="020B0506040000020004" pitchFamily="34" charset="0"/>
              </a:rPr>
              <a:t> and patient-</a:t>
            </a:r>
            <a:r>
              <a:rPr lang="fr-BE" altLang="en-US" sz="2400" i="1" kern="0" dirty="0" err="1" smtClean="0">
                <a:latin typeface="EC Square Sans Cond Pro" panose="020B0506040000020004" pitchFamily="34" charset="0"/>
              </a:rPr>
              <a:t>centred</a:t>
            </a:r>
            <a:r>
              <a:rPr lang="fr-BE" altLang="en-US" sz="2400" i="1" kern="0" dirty="0" smtClean="0">
                <a:latin typeface="EC Square Sans Cond Pro" panose="020B0506040000020004" pitchFamily="34" charset="0"/>
              </a:rPr>
              <a:t> care</a:t>
            </a:r>
            <a:endParaRPr lang="en-GB" altLang="en-US" sz="2400" kern="0" dirty="0">
              <a:latin typeface="EC Square Sans Cond Pro" panose="020B0506040000020004" pitchFamily="34" charset="0"/>
            </a:endParaRPr>
          </a:p>
        </p:txBody>
      </p:sp>
      <p:sp>
        <p:nvSpPr>
          <p:cNvPr id="5" name="Rounded Rectangle 4"/>
          <p:cNvSpPr/>
          <p:nvPr/>
        </p:nvSpPr>
        <p:spPr>
          <a:xfrm>
            <a:off x="7380572" y="3024834"/>
            <a:ext cx="1253282" cy="647633"/>
          </a:xfrm>
          <a:prstGeom prst="roundRect">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7" name="Group 6"/>
          <p:cNvGrpSpPr/>
          <p:nvPr/>
        </p:nvGrpSpPr>
        <p:grpSpPr>
          <a:xfrm>
            <a:off x="461218" y="2312378"/>
            <a:ext cx="6398444" cy="2405115"/>
            <a:chOff x="4017" y="2068504"/>
            <a:chExt cx="6398444" cy="3206820"/>
          </a:xfrm>
        </p:grpSpPr>
        <p:sp>
          <p:nvSpPr>
            <p:cNvPr id="8" name="Rectangle 7"/>
            <p:cNvSpPr/>
            <p:nvPr/>
          </p:nvSpPr>
          <p:spPr>
            <a:xfrm>
              <a:off x="4017" y="2068504"/>
              <a:ext cx="1911935" cy="7093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p:cNvSpPr/>
            <p:nvPr/>
          </p:nvSpPr>
          <p:spPr>
            <a:xfrm>
              <a:off x="4490526" y="4413549"/>
              <a:ext cx="191193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i="1" kern="0" dirty="0">
                  <a:solidFill>
                    <a:srgbClr val="0F5494"/>
                  </a:solidFill>
                  <a:latin typeface="EC Square Sans Cond Pro" panose="020B0506040000020004" pitchFamily="34" charset="0"/>
                  <a:ea typeface="+mj-ea"/>
                  <a:cs typeface="+mj-cs"/>
                </a:rPr>
                <a:t>Prevention and early risk detection</a:t>
              </a:r>
              <a:endParaRPr lang="en-US" sz="1800" i="1" kern="0" dirty="0">
                <a:solidFill>
                  <a:srgbClr val="0F5494"/>
                </a:solidFill>
                <a:latin typeface="EC Square Sans Cond Pro" panose="020B0506040000020004" pitchFamily="34" charset="0"/>
                <a:ea typeface="+mj-ea"/>
                <a:cs typeface="+mj-cs"/>
              </a:endParaRPr>
            </a:p>
          </p:txBody>
        </p:sp>
      </p:grpSp>
      <p:sp>
        <p:nvSpPr>
          <p:cNvPr id="10" name="Rounded Rectangle 9"/>
          <p:cNvSpPr/>
          <p:nvPr/>
        </p:nvSpPr>
        <p:spPr>
          <a:xfrm>
            <a:off x="431339" y="3110372"/>
            <a:ext cx="1229369" cy="635276"/>
          </a:xfrm>
          <a:prstGeom prst="roundRect">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1" name="Group 10"/>
          <p:cNvGrpSpPr/>
          <p:nvPr/>
        </p:nvGrpSpPr>
        <p:grpSpPr>
          <a:xfrm>
            <a:off x="1288079" y="2578376"/>
            <a:ext cx="3547522" cy="1740422"/>
            <a:chOff x="2107227" y="2068504"/>
            <a:chExt cx="3547522" cy="2320563"/>
          </a:xfrm>
        </p:grpSpPr>
        <p:sp>
          <p:nvSpPr>
            <p:cNvPr id="12" name="Rectangle 11"/>
            <p:cNvSpPr/>
            <p:nvPr/>
          </p:nvSpPr>
          <p:spPr>
            <a:xfrm>
              <a:off x="2107227" y="2068504"/>
              <a:ext cx="1911935" cy="70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 name="Rectangle 12"/>
            <p:cNvSpPr/>
            <p:nvPr/>
          </p:nvSpPr>
          <p:spPr>
            <a:xfrm>
              <a:off x="3742814" y="3527292"/>
              <a:ext cx="191193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i="1" kern="0" dirty="0">
                  <a:solidFill>
                    <a:srgbClr val="0F5494"/>
                  </a:solidFill>
                  <a:latin typeface="EC Square Sans Cond Pro" panose="020B0506040000020004" pitchFamily="34" charset="0"/>
                  <a:ea typeface="+mj-ea"/>
                  <a:cs typeface="+mj-cs"/>
                </a:rPr>
                <a:t>New therapies and diagnostics</a:t>
              </a:r>
              <a:endParaRPr lang="en-US" sz="1800" i="1" kern="0" dirty="0">
                <a:solidFill>
                  <a:srgbClr val="0F5494"/>
                </a:solidFill>
                <a:latin typeface="EC Square Sans Cond Pro" panose="020B0506040000020004" pitchFamily="34" charset="0"/>
                <a:ea typeface="+mj-ea"/>
                <a:cs typeface="+mj-cs"/>
              </a:endParaRPr>
            </a:p>
          </p:txBody>
        </p:sp>
      </p:grpSp>
      <p:grpSp>
        <p:nvGrpSpPr>
          <p:cNvPr id="15" name="Group 14"/>
          <p:cNvGrpSpPr/>
          <p:nvPr/>
        </p:nvGrpSpPr>
        <p:grpSpPr>
          <a:xfrm>
            <a:off x="2000601" y="2312378"/>
            <a:ext cx="4578972" cy="2654634"/>
            <a:chOff x="1543399" y="2068504"/>
            <a:chExt cx="4578972" cy="3539513"/>
          </a:xfrm>
        </p:grpSpPr>
        <p:sp>
          <p:nvSpPr>
            <p:cNvPr id="16" name="Rectangle 15"/>
            <p:cNvSpPr/>
            <p:nvPr/>
          </p:nvSpPr>
          <p:spPr>
            <a:xfrm>
              <a:off x="4210436" y="2068504"/>
              <a:ext cx="1911935" cy="7093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1543399" y="5115574"/>
              <a:ext cx="21090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i="1" kern="0" dirty="0" err="1">
                  <a:solidFill>
                    <a:srgbClr val="0F5494"/>
                  </a:solidFill>
                  <a:latin typeface="EC Square Sans Cond Pro" panose="020B0506040000020004" pitchFamily="34" charset="0"/>
                  <a:ea typeface="+mj-ea"/>
                  <a:cs typeface="+mj-cs"/>
                </a:rPr>
                <a:t>Personalised</a:t>
              </a:r>
              <a:r>
                <a:rPr lang="en-US" sz="1800" i="1" kern="0" dirty="0">
                  <a:solidFill>
                    <a:srgbClr val="0F5494"/>
                  </a:solidFill>
                  <a:latin typeface="EC Square Sans Cond Pro" panose="020B0506040000020004" pitchFamily="34" charset="0"/>
                  <a:ea typeface="+mj-ea"/>
                  <a:cs typeface="+mj-cs"/>
                </a:rPr>
                <a:t> Medicine</a:t>
              </a:r>
              <a:endParaRPr lang="en-US" sz="1800" i="1" kern="0" dirty="0">
                <a:solidFill>
                  <a:srgbClr val="0F5494"/>
                </a:solidFill>
                <a:latin typeface="EC Square Sans Cond Pro" panose="020B0506040000020004" pitchFamily="34" charset="0"/>
                <a:ea typeface="+mj-ea"/>
                <a:cs typeface="+mj-cs"/>
              </a:endParaRPr>
            </a:p>
          </p:txBody>
        </p:sp>
      </p:grpSp>
      <p:grpSp>
        <p:nvGrpSpPr>
          <p:cNvPr id="19" name="Group 18"/>
          <p:cNvGrpSpPr/>
          <p:nvPr/>
        </p:nvGrpSpPr>
        <p:grpSpPr>
          <a:xfrm>
            <a:off x="6770848" y="2312378"/>
            <a:ext cx="2187084" cy="2057882"/>
            <a:chOff x="6313646" y="2068504"/>
            <a:chExt cx="2187084" cy="2743843"/>
          </a:xfrm>
        </p:grpSpPr>
        <p:sp>
          <p:nvSpPr>
            <p:cNvPr id="20" name="Rectangle 19"/>
            <p:cNvSpPr/>
            <p:nvPr/>
          </p:nvSpPr>
          <p:spPr>
            <a:xfrm>
              <a:off x="6313646" y="2068504"/>
              <a:ext cx="1911935" cy="70932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6588795" y="3950572"/>
              <a:ext cx="1911935"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i="1" kern="0" dirty="0">
                  <a:solidFill>
                    <a:srgbClr val="0F5494"/>
                  </a:solidFill>
                  <a:latin typeface="EC Square Sans Cond Pro" panose="020B0506040000020004" pitchFamily="34" charset="0"/>
                  <a:ea typeface="+mj-ea"/>
                  <a:cs typeface="+mj-cs"/>
                </a:rPr>
                <a:t>New health and care models</a:t>
              </a:r>
              <a:endParaRPr lang="en-US" sz="1800" i="1" kern="0" dirty="0">
                <a:solidFill>
                  <a:srgbClr val="0F5494"/>
                </a:solidFill>
                <a:latin typeface="EC Square Sans Cond Pro" panose="020B0506040000020004" pitchFamily="34" charset="0"/>
                <a:ea typeface="+mj-ea"/>
                <a:cs typeface="+mj-cs"/>
              </a:endParaRPr>
            </a:p>
          </p:txBody>
        </p:sp>
      </p:grpSp>
      <p:sp>
        <p:nvSpPr>
          <p:cNvPr id="22" name="Rectangle 1"/>
          <p:cNvSpPr>
            <a:spLocks noChangeArrowheads="1"/>
          </p:cNvSpPr>
          <p:nvPr/>
        </p:nvSpPr>
        <p:spPr bwMode="auto">
          <a:xfrm>
            <a:off x="336442" y="3753799"/>
            <a:ext cx="4875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eaLnBrk="1" hangingPunct="1"/>
            <a:r>
              <a:rPr lang="en-GB" altLang="en-US" sz="1800" i="1" kern="0" dirty="0">
                <a:latin typeface="EC Square Sans Cond Pro" panose="020B0506040000020004" pitchFamily="34" charset="0"/>
                <a:ea typeface="+mj-ea"/>
                <a:cs typeface="+mj-cs"/>
              </a:rPr>
              <a:t>High-performance computing</a:t>
            </a:r>
            <a:endParaRPr lang="en-US" altLang="en-US" sz="1800" i="1" kern="0" dirty="0">
              <a:latin typeface="EC Square Sans Cond Pro" panose="020B0506040000020004" pitchFamily="34" charset="0"/>
              <a:ea typeface="+mj-ea"/>
              <a:cs typeface="+mj-cs"/>
            </a:endParaRPr>
          </a:p>
        </p:txBody>
      </p:sp>
      <p:sp>
        <p:nvSpPr>
          <p:cNvPr id="23" name="Rectangle 1"/>
          <p:cNvSpPr>
            <a:spLocks noChangeArrowheads="1"/>
          </p:cNvSpPr>
          <p:nvPr/>
        </p:nvSpPr>
        <p:spPr bwMode="auto">
          <a:xfrm>
            <a:off x="499318" y="4331993"/>
            <a:ext cx="3168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eaLnBrk="1" hangingPunct="1"/>
            <a:r>
              <a:rPr lang="en-GB" altLang="en-US" sz="1800" b="0" i="1" dirty="0" smtClean="0">
                <a:latin typeface="EC Square Sans Cond Pro" panose="020B0506040000020004" pitchFamily="34" charset="0"/>
              </a:rPr>
              <a:t>Cloud computing</a:t>
            </a:r>
            <a:endParaRPr lang="en-US" altLang="en-US" sz="1800" b="0" i="1" dirty="0">
              <a:latin typeface="EC Square Sans Cond Pro" panose="020B0506040000020004" pitchFamily="34" charset="0"/>
            </a:endParaRPr>
          </a:p>
        </p:txBody>
      </p:sp>
      <p:sp>
        <p:nvSpPr>
          <p:cNvPr id="24" name="Rectangle 1"/>
          <p:cNvSpPr>
            <a:spLocks noChangeArrowheads="1"/>
          </p:cNvSpPr>
          <p:nvPr/>
        </p:nvSpPr>
        <p:spPr bwMode="auto">
          <a:xfrm>
            <a:off x="2456058" y="4204463"/>
            <a:ext cx="3704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eaLnBrk="1" hangingPunct="1"/>
            <a:r>
              <a:rPr lang="en-GB" altLang="en-US" sz="1800" b="0" i="1" dirty="0" smtClean="0">
                <a:latin typeface="EC Square Sans Cond Pro" panose="020B0506040000020004" pitchFamily="34" charset="0"/>
              </a:rPr>
              <a:t>Artificial Intelligence</a:t>
            </a:r>
            <a:endParaRPr lang="en-US" altLang="en-US" sz="1800" b="0" i="1" dirty="0">
              <a:latin typeface="EC Square Sans Cond Pro" panose="020B0506040000020004" pitchFamily="34" charset="0"/>
            </a:endParaRPr>
          </a:p>
        </p:txBody>
      </p:sp>
      <p:sp>
        <p:nvSpPr>
          <p:cNvPr id="25" name="Rectangle 1"/>
          <p:cNvSpPr>
            <a:spLocks noChangeArrowheads="1"/>
          </p:cNvSpPr>
          <p:nvPr/>
        </p:nvSpPr>
        <p:spPr bwMode="auto">
          <a:xfrm>
            <a:off x="4277412" y="4331993"/>
            <a:ext cx="46805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algn="r" eaLnBrk="1" hangingPunct="1"/>
            <a:r>
              <a:rPr lang="en-GB" altLang="en-US" sz="1800" b="0" i="1" dirty="0" smtClean="0">
                <a:latin typeface="EC Square Sans Cond Pro" panose="020B0506040000020004" pitchFamily="34" charset="0"/>
              </a:rPr>
              <a:t>Internet of Things (</a:t>
            </a:r>
            <a:r>
              <a:rPr lang="en-GB" altLang="en-US" sz="1800" b="0" i="1" dirty="0" err="1" smtClean="0">
                <a:latin typeface="EC Square Sans Cond Pro" panose="020B0506040000020004" pitchFamily="34" charset="0"/>
              </a:rPr>
              <a:t>IoT</a:t>
            </a:r>
            <a:r>
              <a:rPr lang="en-GB" altLang="en-US" sz="1800" b="0" i="1" dirty="0" smtClean="0">
                <a:latin typeface="EC Square Sans Cond Pro" panose="020B0506040000020004" pitchFamily="34" charset="0"/>
              </a:rPr>
              <a:t>)</a:t>
            </a:r>
            <a:endParaRPr lang="en-US" altLang="en-US" sz="1800" b="0" i="1" dirty="0">
              <a:latin typeface="EC Square Sans Cond Pro" panose="020B0506040000020004" pitchFamily="34" charset="0"/>
            </a:endParaRPr>
          </a:p>
        </p:txBody>
      </p:sp>
      <p:sp>
        <p:nvSpPr>
          <p:cNvPr id="26" name="Rectangle 1"/>
          <p:cNvSpPr>
            <a:spLocks noChangeArrowheads="1"/>
          </p:cNvSpPr>
          <p:nvPr/>
        </p:nvSpPr>
        <p:spPr bwMode="auto">
          <a:xfrm>
            <a:off x="4761392" y="3753799"/>
            <a:ext cx="4196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eaLnBrk="1" hangingPunct="1"/>
            <a:r>
              <a:rPr lang="en-GB" altLang="en-US" sz="1800" b="0" i="1" dirty="0" smtClean="0">
                <a:latin typeface="EC Square Sans Cond Pro" panose="020B0506040000020004" pitchFamily="34" charset="0"/>
              </a:rPr>
              <a:t>Advanced Data-Analytics</a:t>
            </a:r>
            <a:endParaRPr lang="en-US" altLang="en-US" sz="1800" b="0" i="1" dirty="0">
              <a:latin typeface="EC Square Sans Cond Pro" panose="020B0506040000020004" pitchFamily="34" charset="0"/>
            </a:endParaRPr>
          </a:p>
        </p:txBody>
      </p:sp>
      <p:sp>
        <p:nvSpPr>
          <p:cNvPr id="27" name="Rectangle 1"/>
          <p:cNvSpPr>
            <a:spLocks noChangeArrowheads="1"/>
          </p:cNvSpPr>
          <p:nvPr/>
        </p:nvSpPr>
        <p:spPr bwMode="auto">
          <a:xfrm>
            <a:off x="1269514" y="4620755"/>
            <a:ext cx="13963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eaLnBrk="1" hangingPunct="1"/>
            <a:r>
              <a:rPr lang="fr-BE" altLang="en-US" sz="1800" b="0" i="1" dirty="0" err="1" smtClean="0">
                <a:latin typeface="EC Square Sans Cond Pro" panose="020B0506040000020004" pitchFamily="34" charset="0"/>
              </a:rPr>
              <a:t>mHealth</a:t>
            </a:r>
            <a:endParaRPr lang="en-US" altLang="en-US" sz="1800" b="0" i="1" dirty="0">
              <a:latin typeface="EC Square Sans Cond Pro" panose="020B0506040000020004" pitchFamily="34" charset="0"/>
            </a:endParaRPr>
          </a:p>
        </p:txBody>
      </p:sp>
      <p:sp>
        <p:nvSpPr>
          <p:cNvPr id="28" name="Rectangle 1"/>
          <p:cNvSpPr>
            <a:spLocks noChangeArrowheads="1"/>
          </p:cNvSpPr>
          <p:nvPr/>
        </p:nvSpPr>
        <p:spPr bwMode="auto">
          <a:xfrm>
            <a:off x="3055102" y="4446293"/>
            <a:ext cx="24446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algn="ctr" eaLnBrk="1" hangingPunct="1"/>
            <a:r>
              <a:rPr lang="fr-BE" altLang="en-US" sz="1800" b="0" i="1" dirty="0" err="1" smtClean="0">
                <a:latin typeface="EC Square Sans Cond Pro" panose="020B0506040000020004" pitchFamily="34" charset="0"/>
              </a:rPr>
              <a:t>Wearables</a:t>
            </a:r>
            <a:endParaRPr lang="en-US" altLang="en-US" sz="1800" b="0" i="1" dirty="0">
              <a:latin typeface="EC Square Sans Cond Pro" panose="020B0506040000020004" pitchFamily="34" charset="0"/>
            </a:endParaRPr>
          </a:p>
        </p:txBody>
      </p:sp>
      <p:sp>
        <p:nvSpPr>
          <p:cNvPr id="29" name="Rectangle 1"/>
          <p:cNvSpPr>
            <a:spLocks noChangeArrowheads="1"/>
          </p:cNvSpPr>
          <p:nvPr/>
        </p:nvSpPr>
        <p:spPr bwMode="auto">
          <a:xfrm>
            <a:off x="4761393" y="4603158"/>
            <a:ext cx="24446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algn="ctr" eaLnBrk="1" hangingPunct="1"/>
            <a:r>
              <a:rPr lang="fr-BE" altLang="en-US" sz="1800" b="0" i="1" dirty="0" err="1" smtClean="0">
                <a:latin typeface="EC Square Sans Cond Pro" panose="020B0506040000020004" pitchFamily="34" charset="0"/>
              </a:rPr>
              <a:t>Telehealth</a:t>
            </a:r>
            <a:endParaRPr lang="en-US" altLang="en-US" sz="1800" b="0" i="1" dirty="0">
              <a:latin typeface="EC Square Sans Cond Pro" panose="020B0506040000020004" pitchFamily="34" charset="0"/>
            </a:endParaRPr>
          </a:p>
        </p:txBody>
      </p:sp>
      <p:sp>
        <p:nvSpPr>
          <p:cNvPr id="30" name="Rectangle 1"/>
          <p:cNvSpPr>
            <a:spLocks noChangeArrowheads="1"/>
          </p:cNvSpPr>
          <p:nvPr/>
        </p:nvSpPr>
        <p:spPr bwMode="auto">
          <a:xfrm>
            <a:off x="2456058" y="3243539"/>
            <a:ext cx="41793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rgbClr val="0F5494"/>
                </a:solidFill>
                <a:latin typeface="Verdana" pitchFamily="34" charset="0"/>
                <a:ea typeface="ＭＳ Ｐゴシック" pitchFamily="34" charset="-128"/>
              </a:defRPr>
            </a:lvl1pPr>
            <a:lvl2pPr marL="742950" indent="-285750" eaLnBrk="0" hangingPunct="0">
              <a:defRPr sz="3200">
                <a:solidFill>
                  <a:srgbClr val="0F5494"/>
                </a:solidFill>
                <a:latin typeface="Verdana" pitchFamily="34" charset="0"/>
                <a:ea typeface="ＭＳ Ｐゴシック" pitchFamily="34" charset="-128"/>
              </a:defRPr>
            </a:lvl2pPr>
            <a:lvl3pPr marL="1143000" indent="-228600" eaLnBrk="0" hangingPunct="0">
              <a:defRPr sz="3200">
                <a:solidFill>
                  <a:srgbClr val="0F5494"/>
                </a:solidFill>
                <a:latin typeface="Verdana" pitchFamily="34" charset="0"/>
                <a:ea typeface="ＭＳ Ｐゴシック" pitchFamily="34" charset="-128"/>
              </a:defRPr>
            </a:lvl3pPr>
            <a:lvl4pPr marL="1600200" indent="-228600" eaLnBrk="0" hangingPunct="0">
              <a:defRPr sz="3200">
                <a:solidFill>
                  <a:srgbClr val="0F5494"/>
                </a:solidFill>
                <a:latin typeface="Verdana" pitchFamily="34" charset="0"/>
                <a:ea typeface="ＭＳ Ｐゴシック" pitchFamily="34" charset="-128"/>
              </a:defRPr>
            </a:lvl4pPr>
            <a:lvl5pPr marL="2057400" indent="-228600" eaLnBrk="0" hangingPunct="0">
              <a:defRPr sz="3200">
                <a:solidFill>
                  <a:srgbClr val="0F5494"/>
                </a:solidFill>
                <a:latin typeface="Verdana" pitchFamily="34" charset="0"/>
                <a:ea typeface="ＭＳ Ｐゴシック" pitchFamily="34" charset="-128"/>
              </a:defRPr>
            </a:lvl5pPr>
            <a:lvl6pPr marL="25146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6pPr>
            <a:lvl7pPr marL="29718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7pPr>
            <a:lvl8pPr marL="34290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8pPr>
            <a:lvl9pPr marL="3886200" indent="-228600" eaLnBrk="0" fontAlgn="base" hangingPunct="0">
              <a:spcBef>
                <a:spcPct val="0"/>
              </a:spcBef>
              <a:spcAft>
                <a:spcPct val="0"/>
              </a:spcAft>
              <a:defRPr sz="3200">
                <a:solidFill>
                  <a:srgbClr val="0F5494"/>
                </a:solidFill>
                <a:latin typeface="Verdana" pitchFamily="34" charset="0"/>
                <a:ea typeface="ＭＳ Ｐゴシック" pitchFamily="34" charset="-128"/>
              </a:defRPr>
            </a:lvl9pPr>
          </a:lstStyle>
          <a:p>
            <a:pPr algn="ctr" eaLnBrk="1" hangingPunct="1"/>
            <a:r>
              <a:rPr lang="en-GB" altLang="en-US" sz="2400" b="1" dirty="0">
                <a:latin typeface="+mj-lt"/>
                <a:ea typeface="+mj-ea"/>
                <a:cs typeface="+mj-cs"/>
              </a:rPr>
              <a:t>Data-driven innovation</a:t>
            </a:r>
          </a:p>
        </p:txBody>
      </p:sp>
    </p:spTree>
    <p:extLst>
      <p:ext uri="{BB962C8B-B14F-4D97-AF65-F5344CB8AC3E}">
        <p14:creationId xmlns:p14="http://schemas.microsoft.com/office/powerpoint/2010/main" val="2507269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161925" y="1978997"/>
            <a:ext cx="8972550" cy="3078778"/>
          </a:xfrm>
          <a:prstGeom prst="roundRect">
            <a:avLst/>
          </a:prstGeom>
          <a:solidFill>
            <a:schemeClr val="accent1"/>
          </a:solidFill>
          <a:ln>
            <a:noFill/>
          </a:ln>
          <a:effectLst>
            <a:glow rad="63500">
              <a:schemeClr val="accent1">
                <a:satMod val="175000"/>
                <a:alpha val="40000"/>
              </a:schemeClr>
            </a:glow>
          </a:effectLst>
          <a:extLst/>
        </p:spPr>
        <p:txBody>
          <a:bodyPr vert="horz" wrap="square" lIns="91440" tIns="45720" rIns="91440" bIns="45720" numCol="1" rtlCol="0" anchor="ctr" anchorCtr="0" compatLnSpc="1">
            <a:prstTxWarp prst="textNoShape">
              <a:avLst/>
            </a:prstTxWarp>
          </a:bodyPr>
          <a:lstStyle/>
          <a:p>
            <a:pPr marL="3175" marR="0" indent="0" algn="l"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smtClean="0">
              <a:ln>
                <a:noFill/>
              </a:ln>
              <a:solidFill>
                <a:srgbClr val="0F5494"/>
              </a:solidFill>
              <a:effectLst/>
              <a:latin typeface="Verdana" pitchFamily="34" charset="0"/>
            </a:endParaRPr>
          </a:p>
        </p:txBody>
      </p:sp>
      <p:grpSp>
        <p:nvGrpSpPr>
          <p:cNvPr id="3" name="Group 2"/>
          <p:cNvGrpSpPr/>
          <p:nvPr/>
        </p:nvGrpSpPr>
        <p:grpSpPr>
          <a:xfrm>
            <a:off x="2009775" y="2057401"/>
            <a:ext cx="6753224" cy="2924176"/>
            <a:chOff x="-6886105" y="3096908"/>
            <a:chExt cx="7322537" cy="3424188"/>
          </a:xfrm>
        </p:grpSpPr>
        <p:pic>
          <p:nvPicPr>
            <p:cNvPr id="2050" name="Picture 2" descr="U:\POLICY\DSM\Future COM 2017 DSM Digital Transformation of health and care\Policy Validation and Public Consultation\Public Consultation Digital transformation of health and care\OPC_results\Charts\barriers_sharing.jpe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550" t="4215" r="23473" b="29017"/>
            <a:stretch/>
          </p:blipFill>
          <p:spPr bwMode="auto">
            <a:xfrm>
              <a:off x="-2931181" y="3096908"/>
              <a:ext cx="3367613" cy="34241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86105" y="3184715"/>
              <a:ext cx="3946894" cy="3303704"/>
            </a:xfrm>
            <a:prstGeom prst="rect">
              <a:avLst/>
            </a:prstGeom>
            <a:noFill/>
          </p:spPr>
          <p:txBody>
            <a:bodyPr wrap="square" rtlCol="0">
              <a:spAutoFit/>
            </a:bodyPr>
            <a:lstStyle/>
            <a:p>
              <a:pPr algn="r">
                <a:spcAft>
                  <a:spcPts val="1600"/>
                </a:spcAft>
              </a:pPr>
              <a:r>
                <a:rPr lang="en-GB" sz="1050" b="1" dirty="0" smtClean="0"/>
                <a:t>Risk of privacy breaches</a:t>
              </a:r>
            </a:p>
            <a:p>
              <a:pPr algn="r">
                <a:spcAft>
                  <a:spcPts val="1600"/>
                </a:spcAft>
              </a:pPr>
              <a:r>
                <a:rPr lang="en-GB" sz="1050" b="1" dirty="0" smtClean="0"/>
                <a:t>Heterogeneity of electronic health records</a:t>
              </a:r>
            </a:p>
            <a:p>
              <a:pPr algn="r">
                <a:spcAft>
                  <a:spcPts val="1600"/>
                </a:spcAft>
              </a:pPr>
              <a:r>
                <a:rPr lang="en-GB" sz="1050" b="1" dirty="0" smtClean="0"/>
                <a:t>Cybersecurity risks</a:t>
              </a:r>
            </a:p>
            <a:p>
              <a:pPr algn="r">
                <a:spcAft>
                  <a:spcPts val="1600"/>
                </a:spcAft>
              </a:pPr>
              <a:r>
                <a:rPr lang="en-GB" sz="1050" b="1" dirty="0" smtClean="0"/>
                <a:t>Data quality and reliability</a:t>
              </a:r>
            </a:p>
            <a:p>
              <a:pPr algn="r">
                <a:spcAft>
                  <a:spcPts val="1600"/>
                </a:spcAft>
              </a:pPr>
              <a:r>
                <a:rPr lang="en-GB" sz="1050" b="1" dirty="0" smtClean="0"/>
                <a:t>Lack of infrastructure</a:t>
              </a:r>
            </a:p>
            <a:p>
              <a:pPr algn="r">
                <a:spcAft>
                  <a:spcPts val="1600"/>
                </a:spcAft>
              </a:pPr>
              <a:r>
                <a:rPr lang="en-GB" sz="1050" b="1" dirty="0" smtClean="0"/>
                <a:t>Legal restrictions in member states</a:t>
              </a:r>
            </a:p>
            <a:p>
              <a:pPr algn="r">
                <a:spcAft>
                  <a:spcPts val="1600"/>
                </a:spcAft>
              </a:pPr>
              <a:r>
                <a:rPr lang="en-GB" sz="1050" b="1" dirty="0" smtClean="0"/>
                <a:t>Lack of awareness</a:t>
              </a:r>
            </a:p>
            <a:p>
              <a:pPr algn="r">
                <a:spcAft>
                  <a:spcPts val="1600"/>
                </a:spcAft>
              </a:pPr>
              <a:r>
                <a:rPr lang="en-GB" sz="1050" b="1" dirty="0" smtClean="0"/>
                <a:t>Lack of interest</a:t>
              </a:r>
              <a:endParaRPr lang="en-GB" sz="1050" b="1" dirty="0"/>
            </a:p>
          </p:txBody>
        </p:sp>
      </p:grpSp>
      <p:sp>
        <p:nvSpPr>
          <p:cNvPr id="4" name="Title 1"/>
          <p:cNvSpPr>
            <a:spLocks noGrp="1"/>
          </p:cNvSpPr>
          <p:nvPr>
            <p:ph type="title"/>
          </p:nvPr>
        </p:nvSpPr>
        <p:spPr>
          <a:xfrm>
            <a:off x="403422" y="1040235"/>
            <a:ext cx="8229600" cy="702469"/>
          </a:xfrm>
        </p:spPr>
        <p:txBody>
          <a:bodyPr/>
          <a:lstStyle/>
          <a:p>
            <a:pPr algn="ctr"/>
            <a:r>
              <a:rPr lang="en-GB" sz="2800" kern="1200" dirty="0">
                <a:solidFill>
                  <a:schemeClr val="accent1">
                    <a:lumMod val="50000"/>
                  </a:schemeClr>
                </a:solidFill>
                <a:latin typeface="EC Square Sans Pro" charset="0"/>
                <a:ea typeface="EC Square Sans Pro" charset="0"/>
                <a:cs typeface="EC Square Sans Pro" charset="0"/>
              </a:rPr>
              <a:t>Open Public </a:t>
            </a:r>
            <a:r>
              <a:rPr lang="en-GB" sz="2800" kern="1200" dirty="0" smtClean="0">
                <a:solidFill>
                  <a:schemeClr val="accent1">
                    <a:lumMod val="50000"/>
                  </a:schemeClr>
                </a:solidFill>
                <a:latin typeface="EC Square Sans Pro" charset="0"/>
                <a:ea typeface="EC Square Sans Pro" charset="0"/>
                <a:cs typeface="EC Square Sans Pro" charset="0"/>
              </a:rPr>
              <a:t>Consultation</a:t>
            </a:r>
            <a:r>
              <a:rPr lang="en-GB" sz="3600" kern="1200" dirty="0" smtClean="0">
                <a:solidFill>
                  <a:schemeClr val="accent1">
                    <a:lumMod val="50000"/>
                  </a:schemeClr>
                </a:solidFill>
                <a:latin typeface="EC Square Sans Pro" charset="0"/>
                <a:ea typeface="EC Square Sans Pro" charset="0"/>
                <a:cs typeface="EC Square Sans Pro" charset="0"/>
              </a:rPr>
              <a:t/>
            </a:r>
            <a:br>
              <a:rPr lang="en-GB" sz="3600" kern="1200" dirty="0" smtClean="0">
                <a:solidFill>
                  <a:schemeClr val="accent1">
                    <a:lumMod val="50000"/>
                  </a:schemeClr>
                </a:solidFill>
                <a:latin typeface="EC Square Sans Pro" charset="0"/>
                <a:ea typeface="EC Square Sans Pro" charset="0"/>
                <a:cs typeface="EC Square Sans Pro" charset="0"/>
              </a:rPr>
            </a:br>
            <a:endParaRPr lang="en-GB" sz="2800" dirty="0"/>
          </a:p>
        </p:txBody>
      </p:sp>
      <p:sp>
        <p:nvSpPr>
          <p:cNvPr id="5" name="Rectangle 4"/>
          <p:cNvSpPr/>
          <p:nvPr/>
        </p:nvSpPr>
        <p:spPr>
          <a:xfrm>
            <a:off x="2743199" y="1478518"/>
            <a:ext cx="3924301" cy="338554"/>
          </a:xfrm>
          <a:prstGeom prst="rect">
            <a:avLst/>
          </a:prstGeom>
        </p:spPr>
        <p:txBody>
          <a:bodyPr wrap="square">
            <a:spAutoFit/>
          </a:bodyPr>
          <a:lstStyle/>
          <a:p>
            <a:r>
              <a:rPr lang="en-GB" sz="1600" dirty="0" smtClean="0">
                <a:solidFill>
                  <a:srgbClr val="BBE0E3">
                    <a:lumMod val="50000"/>
                  </a:srgbClr>
                </a:solidFill>
              </a:rPr>
              <a:t>1464</a:t>
            </a:r>
            <a:r>
              <a:rPr lang="en-GB" sz="1400" dirty="0" smtClean="0">
                <a:solidFill>
                  <a:srgbClr val="BBE0E3">
                    <a:lumMod val="50000"/>
                  </a:srgbClr>
                </a:solidFill>
              </a:rPr>
              <a:t> </a:t>
            </a:r>
            <a:r>
              <a:rPr lang="en-GB" sz="1400" dirty="0" smtClean="0"/>
              <a:t>responses from </a:t>
            </a:r>
            <a:r>
              <a:rPr lang="en-GB" sz="1600" dirty="0" smtClean="0">
                <a:solidFill>
                  <a:srgbClr val="BBE0E3">
                    <a:lumMod val="50000"/>
                  </a:srgbClr>
                </a:solidFill>
              </a:rPr>
              <a:t>35</a:t>
            </a:r>
            <a:r>
              <a:rPr lang="en-GB" sz="1400" dirty="0" smtClean="0"/>
              <a:t> </a:t>
            </a:r>
            <a:r>
              <a:rPr lang="en-GB" sz="1400" dirty="0" smtClean="0"/>
              <a:t>countries</a:t>
            </a:r>
            <a:endParaRPr lang="en-GB" sz="1400" dirty="0" smtClean="0"/>
          </a:p>
        </p:txBody>
      </p:sp>
      <p:sp>
        <p:nvSpPr>
          <p:cNvPr id="7" name="TextBox 6"/>
          <p:cNvSpPr txBox="1"/>
          <p:nvPr/>
        </p:nvSpPr>
        <p:spPr>
          <a:xfrm>
            <a:off x="257174" y="2741622"/>
            <a:ext cx="2105025" cy="1477328"/>
          </a:xfrm>
          <a:prstGeom prst="rect">
            <a:avLst/>
          </a:prstGeom>
          <a:solidFill>
            <a:schemeClr val="accent5"/>
          </a:solidFill>
          <a:effectLst>
            <a:outerShdw blurRad="50800" dist="38100" dir="2700000" algn="tl" rotWithShape="0">
              <a:prstClr val="black">
                <a:alpha val="40000"/>
              </a:prstClr>
            </a:outerShdw>
          </a:effectLst>
        </p:spPr>
        <p:txBody>
          <a:bodyPr wrap="square" rtlCol="0">
            <a:spAutoFit/>
          </a:bodyPr>
          <a:lstStyle/>
          <a:p>
            <a:pPr algn="ctr"/>
            <a:r>
              <a:rPr lang="en-GB" sz="1800" b="1" dirty="0" smtClean="0"/>
              <a:t>"What are major barriers to electronic sharing of health data?" </a:t>
            </a:r>
            <a:endParaRPr lang="en-GB" sz="1800" b="1" dirty="0"/>
          </a:p>
        </p:txBody>
      </p:sp>
      <p:sp>
        <p:nvSpPr>
          <p:cNvPr id="10" name="Title 1"/>
          <p:cNvSpPr txBox="1">
            <a:spLocks/>
          </p:cNvSpPr>
          <p:nvPr/>
        </p:nvSpPr>
        <p:spPr bwMode="auto">
          <a:xfrm>
            <a:off x="-523875" y="7144"/>
            <a:ext cx="5549205" cy="75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58775" algn="l"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a:lstStyle>
          <a:p>
            <a:pPr marL="534988" indent="-534988"/>
            <a:r>
              <a:rPr lang="en-GB" altLang="en-US" sz="2400" kern="0" dirty="0" smtClean="0">
                <a:solidFill>
                  <a:srgbClr val="FFC000"/>
                </a:solidFill>
                <a:latin typeface="EC Square Sans Pro" charset="0"/>
                <a:ea typeface="EC Square Sans Pro" charset="0"/>
                <a:cs typeface="EC Square Sans Pro" charset="0"/>
              </a:rPr>
              <a:t>	Transformation Health </a:t>
            </a:r>
            <a:r>
              <a:rPr lang="en-GB" altLang="en-US" sz="2400" kern="0" dirty="0">
                <a:solidFill>
                  <a:srgbClr val="FFC000"/>
                </a:solidFill>
                <a:latin typeface="EC Square Sans Pro" charset="0"/>
                <a:ea typeface="EC Square Sans Pro" charset="0"/>
                <a:cs typeface="EC Square Sans Pro" charset="0"/>
              </a:rPr>
              <a:t>and Care </a:t>
            </a:r>
            <a:r>
              <a:rPr lang="en-GB" altLang="en-US" sz="2400" kern="0" dirty="0" smtClean="0">
                <a:solidFill>
                  <a:srgbClr val="FFC000"/>
                </a:solidFill>
                <a:latin typeface="EC Square Sans Pro" charset="0"/>
                <a:ea typeface="EC Square Sans Pro" charset="0"/>
                <a:cs typeface="EC Square Sans Pro" charset="0"/>
              </a:rPr>
              <a:t>in </a:t>
            </a:r>
            <a:r>
              <a:rPr lang="en-GB" altLang="en-US" sz="2400" kern="0" dirty="0">
                <a:solidFill>
                  <a:srgbClr val="FFC000"/>
                </a:solidFill>
                <a:latin typeface="EC Square Sans Pro" charset="0"/>
                <a:ea typeface="EC Square Sans Pro" charset="0"/>
                <a:cs typeface="EC Square Sans Pro" charset="0"/>
              </a:rPr>
              <a:t>the Digital Single Market</a:t>
            </a:r>
            <a:endParaRPr lang="en-GB" altLang="en-US" sz="3600" kern="0" dirty="0">
              <a:solidFill>
                <a:srgbClr val="FFC000"/>
              </a:solidFill>
              <a:latin typeface="EC Square Sans Pro" charset="0"/>
              <a:ea typeface="EC Square Sans Pro" charset="0"/>
              <a:cs typeface="EC Square Sans Pro" charset="0"/>
            </a:endParaRPr>
          </a:p>
        </p:txBody>
      </p:sp>
    </p:spTree>
    <p:extLst>
      <p:ext uri="{BB962C8B-B14F-4D97-AF65-F5344CB8AC3E}">
        <p14:creationId xmlns:p14="http://schemas.microsoft.com/office/powerpoint/2010/main" val="230648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7" y="1319213"/>
            <a:ext cx="8548687" cy="702469"/>
          </a:xfrm>
        </p:spPr>
        <p:txBody>
          <a:bodyPr/>
          <a:lstStyle/>
          <a:p>
            <a:r>
              <a:rPr lang="fr-BE" sz="2800" kern="1200" dirty="0">
                <a:solidFill>
                  <a:schemeClr val="accent1">
                    <a:lumMod val="50000"/>
                  </a:schemeClr>
                </a:solidFill>
                <a:latin typeface="EC Square Sans Pro" charset="0"/>
                <a:ea typeface="EC Square Sans Pro" charset="0"/>
                <a:cs typeface="EC Square Sans Pro" charset="0"/>
              </a:rPr>
              <a:t>KEY ENABLING CONDITIONS: </a:t>
            </a:r>
            <a:r>
              <a:rPr lang="fr-BE" sz="2800" kern="1200" dirty="0">
                <a:solidFill>
                  <a:schemeClr val="accent1">
                    <a:lumMod val="50000"/>
                  </a:schemeClr>
                </a:solidFill>
                <a:latin typeface="EC Square Sans Pro" charset="0"/>
                <a:ea typeface="EC Square Sans Pro" charset="0"/>
                <a:cs typeface="EC Square Sans Pro" charset="0"/>
              </a:rPr>
              <a:t/>
            </a:r>
            <a:br>
              <a:rPr lang="fr-BE" sz="2800" kern="1200" dirty="0">
                <a:solidFill>
                  <a:schemeClr val="accent1">
                    <a:lumMod val="50000"/>
                  </a:schemeClr>
                </a:solidFill>
                <a:latin typeface="EC Square Sans Pro" charset="0"/>
                <a:ea typeface="EC Square Sans Pro" charset="0"/>
                <a:cs typeface="EC Square Sans Pro" charset="0"/>
              </a:rPr>
            </a:br>
            <a:r>
              <a:rPr lang="fr-BE" sz="2800" kern="1200" dirty="0" smtClean="0">
                <a:solidFill>
                  <a:schemeClr val="accent1">
                    <a:lumMod val="50000"/>
                  </a:schemeClr>
                </a:solidFill>
                <a:latin typeface="EC Square Sans Pro" charset="0"/>
                <a:ea typeface="EC Square Sans Pro" charset="0"/>
                <a:cs typeface="EC Square Sans Pro" charset="0"/>
              </a:rPr>
              <a:t>DATA </a:t>
            </a:r>
            <a:r>
              <a:rPr lang="fr-BE" sz="2800" kern="1200" dirty="0">
                <a:solidFill>
                  <a:schemeClr val="accent1">
                    <a:lumMod val="50000"/>
                  </a:schemeClr>
                </a:solidFill>
                <a:latin typeface="EC Square Sans Pro" charset="0"/>
                <a:ea typeface="EC Square Sans Pro" charset="0"/>
                <a:cs typeface="EC Square Sans Pro" charset="0"/>
              </a:rPr>
              <a:t>PROTECTION &amp; </a:t>
            </a:r>
            <a:r>
              <a:rPr lang="fr-BE" sz="2800" kern="1200" dirty="0" smtClean="0">
                <a:solidFill>
                  <a:schemeClr val="accent1">
                    <a:lumMod val="50000"/>
                  </a:schemeClr>
                </a:solidFill>
                <a:latin typeface="EC Square Sans Pro" charset="0"/>
                <a:ea typeface="EC Square Sans Pro" charset="0"/>
                <a:cs typeface="EC Square Sans Pro" charset="0"/>
              </a:rPr>
              <a:t>SECURITY &amp; PRIVACY</a:t>
            </a:r>
            <a:r>
              <a:rPr lang="en-GB" sz="2800" kern="1200" dirty="0">
                <a:solidFill>
                  <a:schemeClr val="accent1">
                    <a:lumMod val="50000"/>
                  </a:schemeClr>
                </a:solidFill>
                <a:latin typeface="EC Square Sans Pro" charset="0"/>
                <a:ea typeface="EC Square Sans Pro" charset="0"/>
                <a:cs typeface="EC Square Sans Pro" charset="0"/>
              </a:rPr>
              <a:t/>
            </a:r>
            <a:br>
              <a:rPr lang="en-GB" sz="2800" kern="1200" dirty="0">
                <a:solidFill>
                  <a:schemeClr val="accent1">
                    <a:lumMod val="50000"/>
                  </a:schemeClr>
                </a:solidFill>
                <a:latin typeface="EC Square Sans Pro" charset="0"/>
                <a:ea typeface="EC Square Sans Pro" charset="0"/>
                <a:cs typeface="EC Square Sans Pro" charset="0"/>
              </a:rPr>
            </a:br>
            <a:endParaRPr lang="en-GB" sz="2800" kern="1200" dirty="0">
              <a:solidFill>
                <a:schemeClr val="accent1">
                  <a:lumMod val="50000"/>
                </a:schemeClr>
              </a:solidFill>
              <a:latin typeface="EC Square Sans Pro" charset="0"/>
              <a:ea typeface="EC Square Sans Pro" charset="0"/>
              <a:cs typeface="EC Square Sans Pro" charset="0"/>
            </a:endParaRPr>
          </a:p>
        </p:txBody>
      </p:sp>
      <p:sp>
        <p:nvSpPr>
          <p:cNvPr id="4" name="Content Placeholder 3"/>
          <p:cNvSpPr>
            <a:spLocks noGrp="1"/>
          </p:cNvSpPr>
          <p:nvPr>
            <p:ph idx="1"/>
          </p:nvPr>
        </p:nvSpPr>
        <p:spPr bwMode="auto">
          <a:xfrm>
            <a:off x="685800" y="2120093"/>
            <a:ext cx="2943225" cy="2743201"/>
          </a:xfrm>
          <a:prstGeom prst="roundRect">
            <a:avLst/>
          </a:prstGeom>
          <a:solidFill>
            <a:schemeClr val="accent1"/>
          </a:solidFill>
          <a:ln>
            <a:noFill/>
          </a:ln>
          <a:effectLst>
            <a:glow rad="63500">
              <a:schemeClr val="accent1">
                <a:satMod val="175000"/>
                <a:alpha val="40000"/>
              </a:schemeClr>
            </a:glow>
            <a:outerShdw blurRad="50800" dist="38100" dir="2700000" algn="tl" rotWithShape="0">
              <a:prstClr val="black">
                <a:alpha val="40000"/>
              </a:prstClr>
            </a:outerShdw>
          </a:effectLst>
          <a:extLst/>
        </p:spPr>
        <p:txBody>
          <a:bodyPr vert="horz" wrap="square" lIns="91440" tIns="45720" rIns="91440" bIns="45720" numCol="1" rtlCol="0" anchor="ctr" anchorCtr="0" compatLnSpc="1">
            <a:prstTxWarp prst="textNoShape">
              <a:avLst/>
            </a:prstTxWarp>
          </a:bodyPr>
          <a:lstStyle/>
          <a:p>
            <a:r>
              <a:rPr lang="en-GB" b="1" dirty="0" smtClean="0"/>
              <a:t>GDPR</a:t>
            </a:r>
          </a:p>
          <a:p>
            <a:endParaRPr lang="en-GB" b="1" dirty="0" smtClean="0"/>
          </a:p>
          <a:p>
            <a:r>
              <a:rPr lang="en-GB" b="1" dirty="0" smtClean="0"/>
              <a:t>NIS</a:t>
            </a:r>
          </a:p>
          <a:p>
            <a:endParaRPr lang="en-GB" b="1" dirty="0" smtClean="0"/>
          </a:p>
          <a:p>
            <a:r>
              <a:rPr lang="en-GB" b="1" dirty="0" err="1" smtClean="0"/>
              <a:t>ePrivacy</a:t>
            </a:r>
            <a:endParaRPr lang="en-GB" b="1" dirty="0"/>
          </a:p>
        </p:txBody>
      </p:sp>
      <p:sp>
        <p:nvSpPr>
          <p:cNvPr id="5" name="Title 1"/>
          <p:cNvSpPr txBox="1">
            <a:spLocks/>
          </p:cNvSpPr>
          <p:nvPr/>
        </p:nvSpPr>
        <p:spPr bwMode="auto">
          <a:xfrm>
            <a:off x="3981448" y="2208591"/>
            <a:ext cx="4885029" cy="256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358775" indent="-358775" algn="l" rtl="0" eaLnBrk="0" fontAlgn="base" hangingPunct="0">
              <a:spcBef>
                <a:spcPct val="0"/>
              </a:spcBef>
              <a:spcAft>
                <a:spcPct val="0"/>
              </a:spcAft>
              <a:defRPr sz="3000" b="1">
                <a:solidFill>
                  <a:srgbClr val="0F5494"/>
                </a:solidFill>
                <a:latin typeface="+mj-lt"/>
                <a:ea typeface="+mj-ea"/>
                <a:cs typeface="+mj-cs"/>
              </a:defRPr>
            </a:lvl1pPr>
            <a:lvl2pPr marL="358775" indent="-358775" algn="l" rtl="0" eaLnBrk="0" fontAlgn="base" hangingPunct="0">
              <a:spcBef>
                <a:spcPct val="0"/>
              </a:spcBef>
              <a:spcAft>
                <a:spcPct val="0"/>
              </a:spcAft>
              <a:defRPr sz="3000" b="1">
                <a:solidFill>
                  <a:srgbClr val="0F5494"/>
                </a:solidFill>
                <a:latin typeface="Verdana" pitchFamily="34" charset="0"/>
              </a:defRPr>
            </a:lvl2pPr>
            <a:lvl3pPr marL="358775" indent="-358775" algn="l" rtl="0" eaLnBrk="0" fontAlgn="base" hangingPunct="0">
              <a:spcBef>
                <a:spcPct val="0"/>
              </a:spcBef>
              <a:spcAft>
                <a:spcPct val="0"/>
              </a:spcAft>
              <a:defRPr sz="3000" b="1">
                <a:solidFill>
                  <a:srgbClr val="0F5494"/>
                </a:solidFill>
                <a:latin typeface="Verdana" pitchFamily="34" charset="0"/>
              </a:defRPr>
            </a:lvl3pPr>
            <a:lvl4pPr marL="358775" indent="-358775" algn="l" rtl="0" eaLnBrk="0" fontAlgn="base" hangingPunct="0">
              <a:spcBef>
                <a:spcPct val="0"/>
              </a:spcBef>
              <a:spcAft>
                <a:spcPct val="0"/>
              </a:spcAft>
              <a:defRPr sz="3000" b="1">
                <a:solidFill>
                  <a:srgbClr val="0F5494"/>
                </a:solidFill>
                <a:latin typeface="Verdana" pitchFamily="34" charset="0"/>
              </a:defRPr>
            </a:lvl4pPr>
            <a:lvl5pPr marL="358775" indent="-358775" algn="l" rtl="0" eaLnBrk="0" fontAlgn="base" hangingPunct="0">
              <a:spcBef>
                <a:spcPct val="0"/>
              </a:spcBef>
              <a:spcAft>
                <a:spcPct val="0"/>
              </a:spcAft>
              <a:defRPr sz="3000" b="1">
                <a:solidFill>
                  <a:srgbClr val="0F5494"/>
                </a:solidFill>
                <a:latin typeface="Verdana" pitchFamily="34" charset="0"/>
              </a:defRPr>
            </a:lvl5pPr>
            <a:lvl6pPr marL="815975" algn="l" rtl="0" fontAlgn="base">
              <a:spcBef>
                <a:spcPct val="0"/>
              </a:spcBef>
              <a:spcAft>
                <a:spcPct val="0"/>
              </a:spcAft>
              <a:defRPr sz="3000" b="1">
                <a:solidFill>
                  <a:srgbClr val="0F5494"/>
                </a:solidFill>
                <a:latin typeface="Verdana" pitchFamily="34" charset="0"/>
              </a:defRPr>
            </a:lvl6pPr>
            <a:lvl7pPr marL="1273175" algn="l" rtl="0" fontAlgn="base">
              <a:spcBef>
                <a:spcPct val="0"/>
              </a:spcBef>
              <a:spcAft>
                <a:spcPct val="0"/>
              </a:spcAft>
              <a:defRPr sz="3000" b="1">
                <a:solidFill>
                  <a:srgbClr val="0F5494"/>
                </a:solidFill>
                <a:latin typeface="Verdana" pitchFamily="34" charset="0"/>
              </a:defRPr>
            </a:lvl7pPr>
            <a:lvl8pPr marL="1730375" algn="l" rtl="0" fontAlgn="base">
              <a:spcBef>
                <a:spcPct val="0"/>
              </a:spcBef>
              <a:spcAft>
                <a:spcPct val="0"/>
              </a:spcAft>
              <a:defRPr sz="3000" b="1">
                <a:solidFill>
                  <a:srgbClr val="0F5494"/>
                </a:solidFill>
                <a:latin typeface="Verdana" pitchFamily="34" charset="0"/>
              </a:defRPr>
            </a:lvl8pPr>
            <a:lvl9pPr marL="2187575" algn="l" rtl="0" fontAlgn="base">
              <a:spcBef>
                <a:spcPct val="0"/>
              </a:spcBef>
              <a:spcAft>
                <a:spcPct val="0"/>
              </a:spcAft>
              <a:defRPr sz="3000" b="1">
                <a:solidFill>
                  <a:srgbClr val="0F5494"/>
                </a:solidFill>
                <a:latin typeface="Verdana" pitchFamily="34" charset="0"/>
              </a:defRPr>
            </a:lvl9pPr>
          </a:lstStyle>
          <a:p>
            <a:pPr marL="0" indent="0"/>
            <a:r>
              <a:rPr lang="fr-BE" altLang="en-US" sz="2800" i="1" kern="0" dirty="0" err="1" smtClean="0">
                <a:latin typeface="EC Square Sans Cond Pro" panose="020B0506040000020004" pitchFamily="34" charset="0"/>
              </a:rPr>
              <a:t>Europe's</a:t>
            </a:r>
            <a:r>
              <a:rPr lang="fr-BE" altLang="en-US" sz="2800" i="1" kern="0" dirty="0" smtClean="0">
                <a:latin typeface="EC Square Sans Cond Pro" panose="020B0506040000020004" pitchFamily="34" charset="0"/>
              </a:rPr>
              <a:t> </a:t>
            </a:r>
            <a:r>
              <a:rPr lang="fr-BE" altLang="en-US" sz="2800" i="1" kern="0" dirty="0" err="1" smtClean="0">
                <a:latin typeface="EC Square Sans Cond Pro" panose="020B0506040000020004" pitchFamily="34" charset="0"/>
              </a:rPr>
              <a:t>opportunity</a:t>
            </a:r>
            <a:r>
              <a:rPr lang="fr-BE" altLang="en-US" sz="2800" i="1" kern="0" dirty="0" smtClean="0">
                <a:latin typeface="EC Square Sans Cond Pro" panose="020B0506040000020004" pitchFamily="34" charset="0"/>
              </a:rPr>
              <a:t> for </a:t>
            </a:r>
            <a:r>
              <a:rPr lang="fr-BE" altLang="en-US" sz="2800" i="1" kern="0" dirty="0" err="1" smtClean="0">
                <a:latin typeface="EC Square Sans Cond Pro" panose="020B0506040000020004" pitchFamily="34" charset="0"/>
              </a:rPr>
              <a:t>citizens</a:t>
            </a:r>
            <a:r>
              <a:rPr lang="fr-BE" altLang="en-US" sz="2800" i="1" kern="0" dirty="0" smtClean="0">
                <a:latin typeface="EC Square Sans Cond Pro" panose="020B0506040000020004" pitchFamily="34" charset="0"/>
              </a:rPr>
              <a:t>, </a:t>
            </a:r>
            <a:r>
              <a:rPr lang="fr-BE" altLang="en-US" sz="2800" i="1" kern="0" dirty="0" err="1" smtClean="0">
                <a:latin typeface="EC Square Sans Cond Pro" panose="020B0506040000020004" pitchFamily="34" charset="0"/>
              </a:rPr>
              <a:t>health</a:t>
            </a:r>
            <a:r>
              <a:rPr lang="fr-BE" altLang="en-US" sz="2800" i="1" kern="0" dirty="0" smtClean="0">
                <a:latin typeface="EC Square Sans Cond Pro" panose="020B0506040000020004" pitchFamily="34" charset="0"/>
              </a:rPr>
              <a:t> and care providers and </a:t>
            </a:r>
            <a:r>
              <a:rPr lang="fr-BE" altLang="en-US" sz="2800" i="1" kern="0" dirty="0" err="1" smtClean="0">
                <a:latin typeface="EC Square Sans Cond Pro" panose="020B0506040000020004" pitchFamily="34" charset="0"/>
              </a:rPr>
              <a:t>industry</a:t>
            </a:r>
            <a:r>
              <a:rPr lang="fr-BE" altLang="en-US" sz="2800" i="1" kern="0" dirty="0" smtClean="0">
                <a:latin typeface="EC Square Sans Cond Pro" panose="020B0506040000020004" pitchFamily="34" charset="0"/>
              </a:rPr>
              <a:t>: </a:t>
            </a:r>
            <a:br>
              <a:rPr lang="fr-BE" altLang="en-US" sz="2800" i="1" kern="0" dirty="0" smtClean="0">
                <a:latin typeface="EC Square Sans Cond Pro" panose="020B0506040000020004" pitchFamily="34" charset="0"/>
              </a:rPr>
            </a:br>
            <a:r>
              <a:rPr lang="fr-BE" altLang="en-US" sz="2800" i="1" kern="0" dirty="0" smtClean="0">
                <a:latin typeface="EC Square Sans Cond Pro" panose="020B0506040000020004" pitchFamily="34" charset="0"/>
              </a:rPr>
              <a:t>Digital </a:t>
            </a:r>
            <a:r>
              <a:rPr lang="fr-BE" altLang="en-US" sz="2800" i="1" kern="0" dirty="0" smtClean="0">
                <a:latin typeface="EC Square Sans Cond Pro" panose="020B0506040000020004" pitchFamily="34" charset="0"/>
              </a:rPr>
              <a:t>Transformation of </a:t>
            </a:r>
            <a:r>
              <a:rPr lang="fr-BE" altLang="en-US" sz="2800" i="1" kern="0" dirty="0" err="1" smtClean="0">
                <a:latin typeface="EC Square Sans Cond Pro" panose="020B0506040000020004" pitchFamily="34" charset="0"/>
              </a:rPr>
              <a:t>health</a:t>
            </a:r>
            <a:r>
              <a:rPr lang="fr-BE" altLang="en-US" sz="2800" i="1" kern="0" dirty="0" smtClean="0">
                <a:latin typeface="EC Square Sans Cond Pro" panose="020B0506040000020004" pitchFamily="34" charset="0"/>
              </a:rPr>
              <a:t> and </a:t>
            </a:r>
            <a:r>
              <a:rPr lang="fr-BE" altLang="en-US" sz="2800" i="1" kern="0" dirty="0" smtClean="0">
                <a:latin typeface="EC Square Sans Cond Pro" panose="020B0506040000020004" pitchFamily="34" charset="0"/>
              </a:rPr>
              <a:t>care </a:t>
            </a:r>
            <a:r>
              <a:rPr lang="fr-BE" altLang="en-US" sz="3200" i="1" dirty="0" err="1">
                <a:solidFill>
                  <a:srgbClr val="FFC000"/>
                </a:solidFill>
                <a:latin typeface="EC Square Sans Pro" charset="0"/>
                <a:ea typeface="EC Square Sans Pro" charset="0"/>
                <a:cs typeface="EC Square Sans Pro" charset="0"/>
              </a:rPr>
              <a:t>built</a:t>
            </a:r>
            <a:r>
              <a:rPr lang="fr-BE" altLang="en-US" sz="3200" i="1" dirty="0">
                <a:solidFill>
                  <a:srgbClr val="FFC000"/>
                </a:solidFill>
                <a:latin typeface="EC Square Sans Pro" charset="0"/>
                <a:ea typeface="EC Square Sans Pro" charset="0"/>
                <a:cs typeface="EC Square Sans Pro" charset="0"/>
              </a:rPr>
              <a:t> on trust</a:t>
            </a:r>
            <a:endParaRPr lang="en-GB" altLang="en-US" sz="3200" i="1" dirty="0">
              <a:solidFill>
                <a:srgbClr val="FFC000"/>
              </a:solidFill>
              <a:latin typeface="EC Square Sans Pro" charset="0"/>
              <a:ea typeface="EC Square Sans Pro" charset="0"/>
              <a:cs typeface="EC Square Sans Pro" charset="0"/>
            </a:endParaRPr>
          </a:p>
          <a:p>
            <a:pPr marL="342900" indent="-342900">
              <a:buFont typeface="Arial" panose="020B0604020202020204" pitchFamily="34" charset="0"/>
              <a:buChar char="•"/>
            </a:pPr>
            <a:endParaRPr lang="en-GB" altLang="en-US" sz="2400" i="1" kern="0" dirty="0" smtClean="0">
              <a:latin typeface="EC Square Sans Cond Pro" panose="020B0506040000020004" pitchFamily="34" charset="0"/>
            </a:endParaRPr>
          </a:p>
        </p:txBody>
      </p:sp>
      <p:sp>
        <p:nvSpPr>
          <p:cNvPr id="6" name="Rounded Rectangle 5"/>
          <p:cNvSpPr/>
          <p:nvPr/>
        </p:nvSpPr>
        <p:spPr>
          <a:xfrm>
            <a:off x="7700248" y="4305132"/>
            <a:ext cx="1310401" cy="705018"/>
          </a:xfrm>
          <a:prstGeom prst="roundRect">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itle 1"/>
          <p:cNvSpPr txBox="1">
            <a:spLocks/>
          </p:cNvSpPr>
          <p:nvPr/>
        </p:nvSpPr>
        <p:spPr bwMode="auto">
          <a:xfrm>
            <a:off x="-523875" y="7144"/>
            <a:ext cx="5549205" cy="75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58775" algn="l" rtl="0" eaLnBrk="1" fontAlgn="base" hangingPunct="1">
              <a:spcBef>
                <a:spcPct val="0"/>
              </a:spcBef>
              <a:spcAft>
                <a:spcPct val="0"/>
              </a:spcAft>
              <a:defRPr sz="3000" b="1">
                <a:solidFill>
                  <a:srgbClr val="0F5494"/>
                </a:solidFill>
                <a:latin typeface="+mj-lt"/>
                <a:ea typeface="+mj-ea"/>
                <a:cs typeface="+mj-cs"/>
              </a:defRPr>
            </a:lvl1pPr>
            <a:lvl2pPr marL="358775" algn="l" rtl="0" eaLnBrk="1" fontAlgn="base" hangingPunct="1">
              <a:spcBef>
                <a:spcPct val="0"/>
              </a:spcBef>
              <a:spcAft>
                <a:spcPct val="0"/>
              </a:spcAft>
              <a:defRPr sz="3000" b="1">
                <a:solidFill>
                  <a:srgbClr val="0F5494"/>
                </a:solidFill>
                <a:latin typeface="Verdana" pitchFamily="34" charset="0"/>
              </a:defRPr>
            </a:lvl2pPr>
            <a:lvl3pPr marL="358775" algn="l" rtl="0" eaLnBrk="1" fontAlgn="base" hangingPunct="1">
              <a:spcBef>
                <a:spcPct val="0"/>
              </a:spcBef>
              <a:spcAft>
                <a:spcPct val="0"/>
              </a:spcAft>
              <a:defRPr sz="3000" b="1">
                <a:solidFill>
                  <a:srgbClr val="0F5494"/>
                </a:solidFill>
                <a:latin typeface="Verdana" pitchFamily="34" charset="0"/>
              </a:defRPr>
            </a:lvl3pPr>
            <a:lvl4pPr marL="358775" algn="l" rtl="0" eaLnBrk="1" fontAlgn="base" hangingPunct="1">
              <a:spcBef>
                <a:spcPct val="0"/>
              </a:spcBef>
              <a:spcAft>
                <a:spcPct val="0"/>
              </a:spcAft>
              <a:defRPr sz="3000" b="1">
                <a:solidFill>
                  <a:srgbClr val="0F5494"/>
                </a:solidFill>
                <a:latin typeface="Verdana" pitchFamily="34" charset="0"/>
              </a:defRPr>
            </a:lvl4pPr>
            <a:lvl5pPr marL="358775" algn="l" rtl="0" eaLnBrk="1" fontAlgn="base" hangingPunct="1">
              <a:spcBef>
                <a:spcPct val="0"/>
              </a:spcBef>
              <a:spcAft>
                <a:spcPct val="0"/>
              </a:spcAft>
              <a:defRPr sz="3000" b="1">
                <a:solidFill>
                  <a:srgbClr val="0F5494"/>
                </a:solidFill>
                <a:latin typeface="Verdana" pitchFamily="34" charset="0"/>
              </a:defRPr>
            </a:lvl5pPr>
            <a:lvl6pPr marL="815975" algn="l" rtl="0" eaLnBrk="1" fontAlgn="base" hangingPunct="1">
              <a:spcBef>
                <a:spcPct val="0"/>
              </a:spcBef>
              <a:spcAft>
                <a:spcPct val="0"/>
              </a:spcAft>
              <a:defRPr sz="3000" b="1">
                <a:solidFill>
                  <a:srgbClr val="0F5494"/>
                </a:solidFill>
                <a:latin typeface="Verdana" pitchFamily="34" charset="0"/>
              </a:defRPr>
            </a:lvl6pPr>
            <a:lvl7pPr marL="1273175" algn="l" rtl="0" eaLnBrk="1" fontAlgn="base" hangingPunct="1">
              <a:spcBef>
                <a:spcPct val="0"/>
              </a:spcBef>
              <a:spcAft>
                <a:spcPct val="0"/>
              </a:spcAft>
              <a:defRPr sz="3000" b="1">
                <a:solidFill>
                  <a:srgbClr val="0F5494"/>
                </a:solidFill>
                <a:latin typeface="Verdana" pitchFamily="34" charset="0"/>
              </a:defRPr>
            </a:lvl7pPr>
            <a:lvl8pPr marL="1730375" algn="l" rtl="0" eaLnBrk="1" fontAlgn="base" hangingPunct="1">
              <a:spcBef>
                <a:spcPct val="0"/>
              </a:spcBef>
              <a:spcAft>
                <a:spcPct val="0"/>
              </a:spcAft>
              <a:defRPr sz="3000" b="1">
                <a:solidFill>
                  <a:srgbClr val="0F5494"/>
                </a:solidFill>
                <a:latin typeface="Verdana" pitchFamily="34" charset="0"/>
              </a:defRPr>
            </a:lvl8pPr>
            <a:lvl9pPr marL="2187575" algn="l" rtl="0" eaLnBrk="1" fontAlgn="base" hangingPunct="1">
              <a:spcBef>
                <a:spcPct val="0"/>
              </a:spcBef>
              <a:spcAft>
                <a:spcPct val="0"/>
              </a:spcAft>
              <a:defRPr sz="3000" b="1">
                <a:solidFill>
                  <a:srgbClr val="0F5494"/>
                </a:solidFill>
                <a:latin typeface="Verdana" pitchFamily="34" charset="0"/>
              </a:defRPr>
            </a:lvl9pPr>
          </a:lstStyle>
          <a:p>
            <a:pPr marL="534988" indent="-534988"/>
            <a:r>
              <a:rPr lang="en-GB" altLang="en-US" sz="2400" kern="0" dirty="0" smtClean="0">
                <a:solidFill>
                  <a:srgbClr val="FFC000"/>
                </a:solidFill>
                <a:latin typeface="EC Square Sans Pro" charset="0"/>
                <a:ea typeface="EC Square Sans Pro" charset="0"/>
                <a:cs typeface="EC Square Sans Pro" charset="0"/>
              </a:rPr>
              <a:t>	Transformation Health </a:t>
            </a:r>
            <a:r>
              <a:rPr lang="en-GB" altLang="en-US" sz="2400" kern="0" dirty="0">
                <a:solidFill>
                  <a:srgbClr val="FFC000"/>
                </a:solidFill>
                <a:latin typeface="EC Square Sans Pro" charset="0"/>
                <a:ea typeface="EC Square Sans Pro" charset="0"/>
                <a:cs typeface="EC Square Sans Pro" charset="0"/>
              </a:rPr>
              <a:t>and Care </a:t>
            </a:r>
            <a:r>
              <a:rPr lang="en-GB" altLang="en-US" sz="2400" kern="0" dirty="0" smtClean="0">
                <a:solidFill>
                  <a:srgbClr val="FFC000"/>
                </a:solidFill>
                <a:latin typeface="EC Square Sans Pro" charset="0"/>
                <a:ea typeface="EC Square Sans Pro" charset="0"/>
                <a:cs typeface="EC Square Sans Pro" charset="0"/>
              </a:rPr>
              <a:t>in </a:t>
            </a:r>
            <a:r>
              <a:rPr lang="en-GB" altLang="en-US" sz="2400" kern="0" dirty="0">
                <a:solidFill>
                  <a:srgbClr val="FFC000"/>
                </a:solidFill>
                <a:latin typeface="EC Square Sans Pro" charset="0"/>
                <a:ea typeface="EC Square Sans Pro" charset="0"/>
                <a:cs typeface="EC Square Sans Pro" charset="0"/>
              </a:rPr>
              <a:t>the Digital Single Market</a:t>
            </a:r>
            <a:endParaRPr lang="en-GB" altLang="en-US" sz="3600" kern="0" dirty="0">
              <a:solidFill>
                <a:srgbClr val="FFC000"/>
              </a:solidFill>
              <a:latin typeface="EC Square Sans Pro" charset="0"/>
              <a:ea typeface="EC Square Sans Pro" charset="0"/>
              <a:cs typeface="EC Square Sans Pro" charset="0"/>
            </a:endParaRPr>
          </a:p>
        </p:txBody>
      </p:sp>
    </p:spTree>
    <p:extLst>
      <p:ext uri="{BB962C8B-B14F-4D97-AF65-F5344CB8AC3E}">
        <p14:creationId xmlns:p14="http://schemas.microsoft.com/office/powerpoint/2010/main" val="30032400"/>
      </p:ext>
    </p:extLst>
  </p:cSld>
  <p:clrMapOvr>
    <a:masterClrMapping/>
  </p:clrMapOvr>
</p:sld>
</file>

<file path=ppt/theme/theme1.xml><?xml version="1.0" encoding="utf-8"?>
<a:theme xmlns:a="http://schemas.openxmlformats.org/drawingml/2006/main" name="4_Slide_Master">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rgbClr val="0F5494"/>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sz="1200" b="0" i="0" u="none" strike="noStrike" cap="none" normalizeH="0" baseline="0" smtClean="0">
            <a:ln>
              <a:noFill/>
            </a:ln>
            <a:solidFill>
              <a:srgbClr val="0F5494"/>
            </a:solidFill>
            <a:effectLst/>
            <a:latin typeface="Verdana" pitchFamily="34" charset="0"/>
          </a:defRPr>
        </a:defPPr>
      </a:lstStyle>
    </a:ln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lide_Master">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3175" marR="0" indent="0" algn="l" defTabSz="914400" rtl="0" eaLnBrk="1" fontAlgn="base" latinLnBrk="0" hangingPunct="1">
          <a:lnSpc>
            <a:spcPct val="100000"/>
          </a:lnSpc>
          <a:spcBef>
            <a:spcPct val="0"/>
          </a:spcBef>
          <a:spcAft>
            <a:spcPct val="0"/>
          </a:spcAft>
          <a:buClrTx/>
          <a:buSzTx/>
          <a:buFontTx/>
          <a:buNone/>
          <a:tabLst/>
          <a:defRPr kumimoji="0" lang="en-GB" altLang="en-US" sz="1200" b="0" i="0" u="none" strike="noStrike" cap="none" normalizeH="0" baseline="0" smtClean="0">
            <a:ln>
              <a:noFill/>
            </a:ln>
            <a:solidFill>
              <a:srgbClr val="0F5494"/>
            </a:solidFill>
            <a:effectLst/>
            <a:latin typeface="Verdana" pitchFamily="34" charset="0"/>
          </a:defRPr>
        </a:defPPr>
      </a:lstStyle>
    </a:lnDef>
  </a:objectDefaults>
  <a:extraClrSchemeLst>
    <a:extraClrScheme>
      <a:clrScheme name="Slide_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_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_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_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_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_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_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_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_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_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_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_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E738174965F4E8E9E74EEADCF8AB0" ma:contentTypeVersion="8" ma:contentTypeDescription="Create a new document." ma:contentTypeScope="" ma:versionID="0fe0b1f546f1fee6fb5a51685b85d4fb">
  <xsd:schema xmlns:xsd="http://www.w3.org/2001/XMLSchema" xmlns:xs="http://www.w3.org/2001/XMLSchema" xmlns:p="http://schemas.microsoft.com/office/2006/metadata/properties" xmlns:ns2="f1d8a9e5-d054-4906-9ed0-687cf7b9c847" xmlns:ns3="99c2f25a-79c9-4c58-b8e8-ff65bc81bda4" targetNamespace="http://schemas.microsoft.com/office/2006/metadata/properties" ma:root="true" ma:fieldsID="fb7d5ae9eef3c7d13afdded779408547" ns2:_="" ns3:_="">
    <xsd:import namespace="f1d8a9e5-d054-4906-9ed0-687cf7b9c847"/>
    <xsd:import namespace="99c2f25a-79c9-4c58-b8e8-ff65bc81bd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d8a9e5-d054-4906-9ed0-687cf7b9c84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9c2f25a-79c9-4c58-b8e8-ff65bc81bda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03ABF1-008F-481E-8235-EB2D1640307F}"/>
</file>

<file path=customXml/itemProps2.xml><?xml version="1.0" encoding="utf-8"?>
<ds:datastoreItem xmlns:ds="http://schemas.openxmlformats.org/officeDocument/2006/customXml" ds:itemID="{68CA4A4D-3F4E-412E-AF78-2539F63DE05F}"/>
</file>

<file path=customXml/itemProps3.xml><?xml version="1.0" encoding="utf-8"?>
<ds:datastoreItem xmlns:ds="http://schemas.openxmlformats.org/officeDocument/2006/customXml" ds:itemID="{A0F1D579-127D-476F-A1AA-A0EAC8B1823F}"/>
</file>

<file path=docProps/app.xml><?xml version="1.0" encoding="utf-8"?>
<Properties xmlns="http://schemas.openxmlformats.org/officeDocument/2006/extended-properties" xmlns:vt="http://schemas.openxmlformats.org/officeDocument/2006/docPropsVTypes">
  <Template>blank</Template>
  <TotalTime>0</TotalTime>
  <Words>764</Words>
  <Application>Microsoft Office PowerPoint</Application>
  <PresentationFormat>On-screen Show (16:9)</PresentationFormat>
  <Paragraphs>93</Paragraphs>
  <Slides>4</Slides>
  <Notes>4</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4_Slide_Master</vt:lpstr>
      <vt:lpstr>Blank</vt:lpstr>
      <vt:lpstr>4th annual COCIR Digital Health Summit Digital Transformation of Health and Care: The Voice of Stakeholders  Trust, cybersecurity and data protection:  Challenges for healthcare industry in the digital transformation of health and care</vt:lpstr>
      <vt:lpstr> Mid-term review of the  Digital Single Market </vt:lpstr>
      <vt:lpstr>Open Public Consultation </vt:lpstr>
      <vt:lpstr>KEY ENABLING CONDITIONS:  DATA PROTECTION &amp; SECURITY &amp; PRIVACY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2017-10-13T10:37:11Z</dcterms:created>
  <dcterms:modified xsi:type="dcterms:W3CDTF">2017-12-01T17:23:11Z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0x010100C94E738174965F4E8E9E74EEADCF8AB0</vt:lpwstr>
  </property>
</Properties>
</file>