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55" r:id="rId6"/>
    <p:sldMasterId id="2147483658" r:id="rId7"/>
    <p:sldMasterId id="2147483661" r:id="rId8"/>
    <p:sldMasterId id="2147483664" r:id="rId9"/>
  </p:sldMasterIdLst>
  <p:notesMasterIdLst>
    <p:notesMasterId r:id="rId14"/>
  </p:notesMasterIdLst>
  <p:sldIdLst>
    <p:sldId id="333" r:id="rId10"/>
    <p:sldId id="334" r:id="rId11"/>
    <p:sldId id="335" r:id="rId12"/>
    <p:sldId id="33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45" autoAdjust="0"/>
    <p:restoredTop sz="61867" autoAdjust="0"/>
  </p:normalViewPr>
  <p:slideViewPr>
    <p:cSldViewPr snapToGrid="0" snapToObjects="1">
      <p:cViewPr varScale="1">
        <p:scale>
          <a:sx n="48" d="100"/>
          <a:sy n="48" d="100"/>
        </p:scale>
        <p:origin x="778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E6417-3842-3143-8C95-FB94B2BA7E2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FF1F0-04A3-244B-8026-6A7F640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FF1F0-04A3-244B-8026-6A7F640347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FF1F0-04A3-244B-8026-6A7F64034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FF1F0-04A3-244B-8026-6A7F64034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FF1F0-04A3-244B-8026-6A7F640347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F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 descr="IFIC3175 - IFIC PPT Template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5103" y="2488197"/>
            <a:ext cx="8879223" cy="2296974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7012" y="5084732"/>
            <a:ext cx="8851537" cy="72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0117" y="2271838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850117" y="485672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FIC logo white 150dpi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65" y="796038"/>
            <a:ext cx="4448092" cy="1210670"/>
          </a:xfrm>
          <a:prstGeom prst="rect">
            <a:avLst/>
          </a:prstGeom>
        </p:spPr>
      </p:pic>
      <p:pic>
        <p:nvPicPr>
          <p:cNvPr id="15" name="Picture 14" descr="IFIC logo white 150dpi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989"/>
          <a:stretch/>
        </p:blipFill>
        <p:spPr>
          <a:xfrm>
            <a:off x="2715104" y="6360107"/>
            <a:ext cx="421217" cy="31836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84019" y="6386195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</a:rPr>
              <a:t>www.integratedcarefoundation.org</a:t>
            </a: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17" name="Picture 16" descr="Twitter-15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41" y="6416754"/>
            <a:ext cx="413833" cy="25225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761574" y="6396473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@</a:t>
            </a:r>
            <a:r>
              <a:rPr lang="en-US" sz="1000" dirty="0" err="1">
                <a:solidFill>
                  <a:srgbClr val="FFFFFF"/>
                </a:solidFill>
              </a:rPr>
              <a:t>IFICinfo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1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IC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 descr="IFIC3175 - IFIC PPT Template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117" y="2743243"/>
            <a:ext cx="8441607" cy="1487379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850117" y="2522270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850117" y="440950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9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0117" y="2743243"/>
            <a:ext cx="8441607" cy="1487379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0117" y="2522270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850117" y="440950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8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 sz="1700"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0117" y="2743243"/>
            <a:ext cx="8441607" cy="1487379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0117" y="2522270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850117" y="440950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83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44F2-B552-48CD-8A79-0145F0C1FA9D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80D-7A7D-48D7-9E85-F53F0F11FF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1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44F2-B552-48CD-8A79-0145F0C1FA9D}" type="datetimeFigureOut">
              <a:rPr lang="de-DE" smtClean="0"/>
              <a:t>04.12.2017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80D-7A7D-48D7-9E85-F53F0F11FF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044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FIC Blue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679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 sz="1700"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21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0117" y="2743243"/>
            <a:ext cx="8441607" cy="1487379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0117" y="2522270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850117" y="440950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6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IC Blue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IC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 descr="IFIC3175 - IFIC PPT Template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117" y="2743243"/>
            <a:ext cx="8441607" cy="1487379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850117" y="2522270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2850117" y="440950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2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 sz="1700"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4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135E-E457-4EB2-AA7C-3D065F778852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89550-238C-4912-962E-6C1B023870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0117" y="2743243"/>
            <a:ext cx="8441607" cy="1487379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0117" y="2522270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850117" y="440950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31954"/>
            <a:ext cx="11053233" cy="489324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5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312" cy="68397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0117" y="2743243"/>
            <a:ext cx="8441607" cy="1487379"/>
          </a:xfrm>
        </p:spPr>
        <p:txBody>
          <a:bodyPr anchor="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850117" y="2522270"/>
            <a:ext cx="9341884" cy="0"/>
          </a:xfrm>
          <a:prstGeom prst="line">
            <a:avLst/>
          </a:prstGeom>
          <a:ln w="349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850117" y="4409505"/>
            <a:ext cx="934188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1094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68082"/>
            <a:ext cx="12192000" cy="389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IFIC logo-21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6477025"/>
            <a:ext cx="515348" cy="36810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2650" y="6518415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A movement</a:t>
            </a:r>
            <a:r>
              <a:rPr lang="en-US" sz="1000" baseline="0" dirty="0">
                <a:solidFill>
                  <a:schemeClr val="accent1"/>
                </a:solidFill>
              </a:rPr>
              <a:t> for change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385539"/>
            <a:ext cx="10972800" cy="483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 descr="IFIC3175 - IFIC PPT Template-15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8" y="0"/>
            <a:ext cx="438099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72" r:id="rId4"/>
    <p:sldLayoutId id="214748367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"/>
            <a:ext cx="12192000" cy="11094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68082"/>
            <a:ext cx="12192000" cy="389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Picture 15" descr="IFIC logo-2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6477025"/>
            <a:ext cx="515348" cy="368106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172650" y="6518415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A movement</a:t>
            </a:r>
            <a:r>
              <a:rPr lang="en-US" sz="1000" baseline="0" dirty="0">
                <a:solidFill>
                  <a:schemeClr val="accent2"/>
                </a:solidFill>
              </a:rPr>
              <a:t> for change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8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385539"/>
            <a:ext cx="10972800" cy="483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8" y="0"/>
            <a:ext cx="438099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8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1094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68082"/>
            <a:ext cx="12192000" cy="3899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IFIC logo-2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6477025"/>
            <a:ext cx="515348" cy="36810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2650" y="6518415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A movement</a:t>
            </a:r>
            <a:r>
              <a:rPr lang="en-US" sz="1000" baseline="0" dirty="0">
                <a:solidFill>
                  <a:schemeClr val="accent3"/>
                </a:solidFill>
              </a:rPr>
              <a:t> for change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385539"/>
            <a:ext cx="10972800" cy="483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357755" y="-17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8" y="0"/>
            <a:ext cx="438099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7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10947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68082"/>
            <a:ext cx="12192000" cy="389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IFIC logo-2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6477025"/>
            <a:ext cx="515348" cy="36810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2650" y="6518415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A movement</a:t>
            </a:r>
            <a:r>
              <a:rPr lang="en-US" sz="1000" baseline="0" dirty="0">
                <a:solidFill>
                  <a:schemeClr val="accent4"/>
                </a:solidFill>
              </a:rPr>
              <a:t> for change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385539"/>
            <a:ext cx="10972800" cy="483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8" y="0"/>
            <a:ext cx="438099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10947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68082"/>
            <a:ext cx="12192000" cy="389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IFIC logo-21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6477025"/>
            <a:ext cx="515348" cy="36810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2650" y="6518415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/>
                </a:solidFill>
              </a:rPr>
              <a:t>A movement</a:t>
            </a:r>
            <a:r>
              <a:rPr lang="en-US" sz="1000" baseline="0" dirty="0">
                <a:solidFill>
                  <a:schemeClr val="accent5"/>
                </a:solidFill>
              </a:rPr>
              <a:t> for change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385539"/>
            <a:ext cx="10972800" cy="483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8" y="0"/>
            <a:ext cx="438099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8" r:id="rId3"/>
    <p:sldLayoutId id="2147483679" r:id="rId4"/>
    <p:sldLayoutId id="214748368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10947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1" y="113641"/>
            <a:ext cx="8441607" cy="95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68082"/>
            <a:ext cx="12192000" cy="389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 descr="IFIC logo-2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2" y="6477025"/>
            <a:ext cx="515348" cy="36810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2650" y="6518415"/>
            <a:ext cx="293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A movement</a:t>
            </a:r>
            <a:r>
              <a:rPr lang="en-US" sz="1000" baseline="0" dirty="0">
                <a:solidFill>
                  <a:schemeClr val="accent6"/>
                </a:solidFill>
              </a:rPr>
              <a:t> for change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385539"/>
            <a:ext cx="10972800" cy="483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08" y="0"/>
            <a:ext cx="4380992" cy="11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hyperlink" Target="http://carewell-project.eu/fileadmin/carewell/deliverables/d8.6_v2.0_carewell_guidelines_for_deployment_printable_version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5300-CA92-4436-8A4B-0A17D7E1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Digital Health and the Building of Effective Integrated Care Systems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84EB95-CAD5-4AE8-B762-A4B768FEFA48}"/>
              </a:ext>
            </a:extLst>
          </p:cNvPr>
          <p:cNvSpPr txBox="1">
            <a:spLocks/>
          </p:cNvSpPr>
          <p:nvPr/>
        </p:nvSpPr>
        <p:spPr>
          <a:xfrm>
            <a:off x="2850116" y="4605696"/>
            <a:ext cx="8441607" cy="11032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Dr Nick Goodwin, PhD</a:t>
            </a:r>
          </a:p>
          <a:p>
            <a:r>
              <a:rPr lang="en-GB" dirty="0"/>
              <a:t>CEO, International Foundation for Integrated Care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21C9B0-F25C-4DFE-A4EB-FF84A24FB5F5}"/>
              </a:ext>
            </a:extLst>
          </p:cNvPr>
          <p:cNvSpPr txBox="1">
            <a:spLocks/>
          </p:cNvSpPr>
          <p:nvPr/>
        </p:nvSpPr>
        <p:spPr>
          <a:xfrm>
            <a:off x="2850116" y="1734187"/>
            <a:ext cx="8441607" cy="63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/>
              <a:t>Panel Debate 1: Scaling Up Digital Health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97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7B9-1562-41AA-9724-2D267E97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Integrated Care:</a:t>
            </a:r>
            <a:br>
              <a:rPr lang="en-GB" dirty="0"/>
            </a:br>
            <a:r>
              <a:rPr lang="en-GB" dirty="0"/>
              <a:t>The Essential Role of Digital Health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4E9A7C3-8099-4C1D-A5FB-8DF9BE38E97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5828" y="1894883"/>
            <a:ext cx="5743954" cy="3659468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5A28D1-8182-4BC5-8F00-51BF3A148CAE}"/>
              </a:ext>
            </a:extLst>
          </p:cNvPr>
          <p:cNvSpPr/>
          <p:nvPr/>
        </p:nvSpPr>
        <p:spPr>
          <a:xfrm>
            <a:off x="3270033" y="5554351"/>
            <a:ext cx="61561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Valentijn P et al (2015) Towards an international taxonomy of integrated primary care: a Delphi consensus approach. BMC Fam </a:t>
            </a:r>
            <a:r>
              <a:rPr lang="en-GB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16(1):64-015-0278-x </a:t>
            </a:r>
            <a:endParaRPr lang="en-GB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105E1-D236-43D8-B589-CC6BE863B88F}"/>
              </a:ext>
            </a:extLst>
          </p:cNvPr>
          <p:cNvCxnSpPr>
            <a:cxnSpLocks/>
          </p:cNvCxnSpPr>
          <p:nvPr/>
        </p:nvCxnSpPr>
        <p:spPr>
          <a:xfrm>
            <a:off x="2821444" y="4636620"/>
            <a:ext cx="3066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22340-B406-4E11-8FFB-5F451F406A8C}"/>
              </a:ext>
            </a:extLst>
          </p:cNvPr>
          <p:cNvSpPr txBox="1"/>
          <p:nvPr/>
        </p:nvSpPr>
        <p:spPr>
          <a:xfrm>
            <a:off x="179374" y="4497856"/>
            <a:ext cx="264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Care in the Home Environment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Assisted living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Smart Homes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Home adaptations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4EEC1-D33D-4DB2-8797-8E198B48C408}"/>
              </a:ext>
            </a:extLst>
          </p:cNvPr>
          <p:cNvSpPr txBox="1"/>
          <p:nvPr/>
        </p:nvSpPr>
        <p:spPr>
          <a:xfrm>
            <a:off x="9578609" y="4003049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Decision-support systems </a:t>
            </a:r>
          </a:p>
          <a:p>
            <a:r>
              <a:rPr lang="en-GB" sz="1400" dirty="0"/>
              <a:t>Care assessments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A46B23-BD46-421E-B403-A28454E80445}"/>
              </a:ext>
            </a:extLst>
          </p:cNvPr>
          <p:cNvCxnSpPr>
            <a:cxnSpLocks/>
          </p:cNvCxnSpPr>
          <p:nvPr/>
        </p:nvCxnSpPr>
        <p:spPr>
          <a:xfrm flipH="1">
            <a:off x="6096000" y="4974910"/>
            <a:ext cx="313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893931-725B-4784-80A1-F545735F369B}"/>
              </a:ext>
            </a:extLst>
          </p:cNvPr>
          <p:cNvCxnSpPr>
            <a:cxnSpLocks/>
          </p:cNvCxnSpPr>
          <p:nvPr/>
        </p:nvCxnSpPr>
        <p:spPr>
          <a:xfrm flipH="1">
            <a:off x="6095999" y="4264659"/>
            <a:ext cx="313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E02875-4CA6-44B2-A8E1-0F683862F68B}"/>
              </a:ext>
            </a:extLst>
          </p:cNvPr>
          <p:cNvSpPr txBox="1"/>
          <p:nvPr/>
        </p:nvSpPr>
        <p:spPr>
          <a:xfrm>
            <a:off x="9578609" y="4803074"/>
            <a:ext cx="17860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Supporting self-care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Telehealth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Telecare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Health literacy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2E94F0-63FF-4E5C-A566-C8F82EB602BD}"/>
              </a:ext>
            </a:extLst>
          </p:cNvPr>
          <p:cNvCxnSpPr>
            <a:cxnSpLocks/>
          </p:cNvCxnSpPr>
          <p:nvPr/>
        </p:nvCxnSpPr>
        <p:spPr>
          <a:xfrm>
            <a:off x="2813794" y="3755657"/>
            <a:ext cx="3066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C62D33-0ADE-4A2B-8F1B-A0D83DDDBA31}"/>
              </a:ext>
            </a:extLst>
          </p:cNvPr>
          <p:cNvSpPr txBox="1"/>
          <p:nvPr/>
        </p:nvSpPr>
        <p:spPr>
          <a:xfrm>
            <a:off x="179374" y="3534155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Shared e-health records</a:t>
            </a:r>
          </a:p>
          <a:p>
            <a:r>
              <a:rPr lang="en-GB" sz="1400" dirty="0"/>
              <a:t>Inter-professional communication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43C964-64B7-4021-93FC-661A98EBA3C5}"/>
              </a:ext>
            </a:extLst>
          </p:cNvPr>
          <p:cNvCxnSpPr>
            <a:cxnSpLocks/>
          </p:cNvCxnSpPr>
          <p:nvPr/>
        </p:nvCxnSpPr>
        <p:spPr>
          <a:xfrm flipH="1">
            <a:off x="6095998" y="3429042"/>
            <a:ext cx="313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55AED3-22EF-4F8B-86A9-59010658C347}"/>
              </a:ext>
            </a:extLst>
          </p:cNvPr>
          <p:cNvSpPr txBox="1"/>
          <p:nvPr/>
        </p:nvSpPr>
        <p:spPr>
          <a:xfrm>
            <a:off x="9578609" y="316739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Case finding</a:t>
            </a:r>
          </a:p>
          <a:p>
            <a:r>
              <a:rPr lang="en-GB" sz="1400" dirty="0"/>
              <a:t>Risk stratification tools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3B870-AF71-46EC-B404-542C11D41590}"/>
              </a:ext>
            </a:extLst>
          </p:cNvPr>
          <p:cNvCxnSpPr>
            <a:cxnSpLocks/>
          </p:cNvCxnSpPr>
          <p:nvPr/>
        </p:nvCxnSpPr>
        <p:spPr>
          <a:xfrm>
            <a:off x="2821444" y="2962661"/>
            <a:ext cx="3066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2ADA04-13D8-493C-B2D3-8725AB0660C1}"/>
              </a:ext>
            </a:extLst>
          </p:cNvPr>
          <p:cNvSpPr txBox="1"/>
          <p:nvPr/>
        </p:nvSpPr>
        <p:spPr>
          <a:xfrm>
            <a:off x="179373" y="2601984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Monitoring, evaluation and </a:t>
            </a:r>
          </a:p>
          <a:p>
            <a:r>
              <a:rPr lang="en-GB" sz="1400" dirty="0"/>
              <a:t>quality improvement</a:t>
            </a:r>
          </a:p>
          <a:p>
            <a:r>
              <a:rPr lang="en-GB" sz="1400" dirty="0"/>
              <a:t>Business planning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C75C8E-ED46-4C98-875C-5DC74864436A}"/>
              </a:ext>
            </a:extLst>
          </p:cNvPr>
          <p:cNvCxnSpPr>
            <a:cxnSpLocks/>
          </p:cNvCxnSpPr>
          <p:nvPr/>
        </p:nvCxnSpPr>
        <p:spPr>
          <a:xfrm flipH="1">
            <a:off x="6096000" y="2295083"/>
            <a:ext cx="3135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E12D15-3902-4492-A3F8-1C52BBA9C771}"/>
              </a:ext>
            </a:extLst>
          </p:cNvPr>
          <p:cNvSpPr txBox="1"/>
          <p:nvPr/>
        </p:nvSpPr>
        <p:spPr>
          <a:xfrm>
            <a:off x="9578608" y="2033473"/>
            <a:ext cx="242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Governance, accountability, </a:t>
            </a:r>
          </a:p>
          <a:p>
            <a:r>
              <a:rPr lang="en-GB" sz="1400" dirty="0"/>
              <a:t>performance assessment, </a:t>
            </a:r>
          </a:p>
          <a:p>
            <a:r>
              <a:rPr lang="en-GB" sz="1400" dirty="0"/>
              <a:t>financial incentives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8B1E8EF-BDEC-428E-807C-2D6CA009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307" y="1240971"/>
            <a:ext cx="2054926" cy="20549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888431-79C2-4DC2-9073-326ED2945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33" y="1254771"/>
            <a:ext cx="1323681" cy="21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20" grpId="0"/>
      <p:bldP spid="22" grpId="0"/>
      <p:bldP spid="24" grpId="0"/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7B9-1562-41AA-9724-2D267E97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Appreciating the Implementation Challenges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F2E50-3C75-4B72-9F14-E875C0B9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15" y="1336360"/>
            <a:ext cx="3060899" cy="44143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4555F7-4A59-45C1-80C2-80FB0EA64154}"/>
              </a:ext>
            </a:extLst>
          </p:cNvPr>
          <p:cNvSpPr/>
          <p:nvPr/>
        </p:nvSpPr>
        <p:spPr>
          <a:xfrm>
            <a:off x="8799214" y="5793318"/>
            <a:ext cx="30608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Garamond" panose="02020404030301010803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Available at: </a:t>
            </a:r>
            <a:r>
              <a:rPr lang="en-GB" sz="1000" u="sng" dirty="0">
                <a:solidFill>
                  <a:srgbClr val="0000FF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ahoma" panose="020B0604030504040204" pitchFamily="34" charset="0"/>
                <a:hlinkClick r:id="rId4"/>
              </a:rPr>
              <a:t>http://carewell-project.eu/fileadmin/carewell/deliverables/d8.6_v2.0_carewell_guidelines_for_deployment_printable_version.pdf</a:t>
            </a:r>
            <a:r>
              <a:rPr lang="en-GB" sz="1000" dirty="0">
                <a:latin typeface="Garamond" panose="02020404030301010803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6AD68-1304-4141-BA69-032B30967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600" y="1301313"/>
            <a:ext cx="4433867" cy="4893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5B0F5-5123-4D8F-9315-6EDF4EF22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14" y="1336360"/>
            <a:ext cx="3956783" cy="184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4E68D-1A39-40D0-A73A-A960F718B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99657"/>
            <a:ext cx="3995852" cy="2669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379951-6473-48BF-8D46-08C2E7B1C020}"/>
              </a:ext>
            </a:extLst>
          </p:cNvPr>
          <p:cNvSpPr txBox="1"/>
          <p:nvPr/>
        </p:nvSpPr>
        <p:spPr>
          <a:xfrm>
            <a:off x="10276" y="3278080"/>
            <a:ext cx="3070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The reality looks more like this:</a:t>
            </a:r>
          </a:p>
        </p:txBody>
      </p:sp>
    </p:spTree>
    <p:extLst>
      <p:ext uri="{BB962C8B-B14F-4D97-AF65-F5344CB8AC3E}">
        <p14:creationId xmlns:p14="http://schemas.microsoft.com/office/powerpoint/2010/main" val="330897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27B9-1562-41AA-9724-2D267E97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“Simultaneous Innovation”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963F9-0C60-410C-9097-CA74B5460787}"/>
              </a:ext>
            </a:extLst>
          </p:cNvPr>
          <p:cNvSpPr/>
          <p:nvPr/>
        </p:nvSpPr>
        <p:spPr>
          <a:xfrm>
            <a:off x="609601" y="1462295"/>
            <a:ext cx="109366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Five Key ‘Laws’ for Digital Health Adoption</a:t>
            </a:r>
          </a:p>
          <a:p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Keep it simple for patients and carers to use, and for professionals to adopt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Tailor the service to the specific needs of the end user; consider how they might best use and accept new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Enhance human contact by better connecting patients to family, friends and care professionals; users must feel safe, secure and empowered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Embed an IT infrastructure to act as the bedrock of better care through integrated information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Build relationships and networks to influence behaviours, build alliances, and overcome the significant mismatch of motives that exist between patients, carers, professionals, commissioners and industry.</a:t>
            </a:r>
          </a:p>
        </p:txBody>
      </p:sp>
    </p:spTree>
    <p:extLst>
      <p:ext uri="{BB962C8B-B14F-4D97-AF65-F5344CB8AC3E}">
        <p14:creationId xmlns:p14="http://schemas.microsoft.com/office/powerpoint/2010/main" val="1135363841"/>
      </p:ext>
    </p:extLst>
  </p:cSld>
  <p:clrMapOvr>
    <a:masterClrMapping/>
  </p:clrMapOvr>
</p:sld>
</file>

<file path=ppt/theme/theme1.xml><?xml version="1.0" encoding="utf-8"?>
<a:theme xmlns:a="http://schemas.openxmlformats.org/drawingml/2006/main" name="Main IFIC Blue">
  <a:themeElements>
    <a:clrScheme name="IF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CB3"/>
      </a:accent1>
      <a:accent2>
        <a:srgbClr val="D86627"/>
      </a:accent2>
      <a:accent3>
        <a:srgbClr val="B12241"/>
      </a:accent3>
      <a:accent4>
        <a:srgbClr val="72397C"/>
      </a:accent4>
      <a:accent5>
        <a:srgbClr val="68B143"/>
      </a:accent5>
      <a:accent6>
        <a:srgbClr val="5BB09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ange">
  <a:themeElements>
    <a:clrScheme name="IF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CB3"/>
      </a:accent1>
      <a:accent2>
        <a:srgbClr val="D86627"/>
      </a:accent2>
      <a:accent3>
        <a:srgbClr val="B12241"/>
      </a:accent3>
      <a:accent4>
        <a:srgbClr val="72397C"/>
      </a:accent4>
      <a:accent5>
        <a:srgbClr val="68B143"/>
      </a:accent5>
      <a:accent6>
        <a:srgbClr val="5BB09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d">
  <a:themeElements>
    <a:clrScheme name="IF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CB3"/>
      </a:accent1>
      <a:accent2>
        <a:srgbClr val="D86627"/>
      </a:accent2>
      <a:accent3>
        <a:srgbClr val="B12241"/>
      </a:accent3>
      <a:accent4>
        <a:srgbClr val="72397C"/>
      </a:accent4>
      <a:accent5>
        <a:srgbClr val="68B143"/>
      </a:accent5>
      <a:accent6>
        <a:srgbClr val="5BB09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IF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CB3"/>
      </a:accent1>
      <a:accent2>
        <a:srgbClr val="D86627"/>
      </a:accent2>
      <a:accent3>
        <a:srgbClr val="B12241"/>
      </a:accent3>
      <a:accent4>
        <a:srgbClr val="72397C"/>
      </a:accent4>
      <a:accent5>
        <a:srgbClr val="68B143"/>
      </a:accent5>
      <a:accent6>
        <a:srgbClr val="5BB09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IF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CB3"/>
      </a:accent1>
      <a:accent2>
        <a:srgbClr val="D86627"/>
      </a:accent2>
      <a:accent3>
        <a:srgbClr val="B12241"/>
      </a:accent3>
      <a:accent4>
        <a:srgbClr val="72397C"/>
      </a:accent4>
      <a:accent5>
        <a:srgbClr val="68B143"/>
      </a:accent5>
      <a:accent6>
        <a:srgbClr val="5BB09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IF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CB3"/>
      </a:accent1>
      <a:accent2>
        <a:srgbClr val="D86627"/>
      </a:accent2>
      <a:accent3>
        <a:srgbClr val="B12241"/>
      </a:accent3>
      <a:accent4>
        <a:srgbClr val="72397C"/>
      </a:accent4>
      <a:accent5>
        <a:srgbClr val="68B143"/>
      </a:accent5>
      <a:accent6>
        <a:srgbClr val="5BB09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E738174965F4E8E9E74EEADCF8AB0" ma:contentTypeVersion="8" ma:contentTypeDescription="Create a new document." ma:contentTypeScope="" ma:versionID="0fe0b1f546f1fee6fb5a51685b85d4fb">
  <xsd:schema xmlns:xsd="http://www.w3.org/2001/XMLSchema" xmlns:xs="http://www.w3.org/2001/XMLSchema" xmlns:p="http://schemas.microsoft.com/office/2006/metadata/properties" xmlns:ns2="f1d8a9e5-d054-4906-9ed0-687cf7b9c847" xmlns:ns3="99c2f25a-79c9-4c58-b8e8-ff65bc81bda4" targetNamespace="http://schemas.microsoft.com/office/2006/metadata/properties" ma:root="true" ma:fieldsID="fb7d5ae9eef3c7d13afdded779408547" ns2:_="" ns3:_="">
    <xsd:import namespace="f1d8a9e5-d054-4906-9ed0-687cf7b9c847"/>
    <xsd:import namespace="99c2f25a-79c9-4c58-b8e8-ff65bc81b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8a9e5-d054-4906-9ed0-687cf7b9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f25a-79c9-4c58-b8e8-ff65bc81bda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B0CC9A-234B-4CF3-941B-6BB44D7114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8a9e5-d054-4906-9ed0-687cf7b9c847"/>
    <ds:schemaRef ds:uri="99c2f25a-79c9-4c58-b8e8-ff65bc81b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7DD646-F08C-4ACD-867D-BB52314504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B143B-E8F5-4689-AA9F-5C779F9C7E65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1d8a9e5-d054-4906-9ed0-687cf7b9c847"/>
    <ds:schemaRef ds:uri="99c2f25a-79c9-4c58-b8e8-ff65bc81bda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280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Garamond</vt:lpstr>
      <vt:lpstr>Tahoma</vt:lpstr>
      <vt:lpstr>Times New Roman</vt:lpstr>
      <vt:lpstr>Main IFIC Blue</vt:lpstr>
      <vt:lpstr>Orange</vt:lpstr>
      <vt:lpstr>Red</vt:lpstr>
      <vt:lpstr>2_Custom Design</vt:lpstr>
      <vt:lpstr>3_Custom Design</vt:lpstr>
      <vt:lpstr>4_Custom Design</vt:lpstr>
      <vt:lpstr>Digital Health and the Building of Effective Integrated Care Systems </vt:lpstr>
      <vt:lpstr>Understanding Integrated Care: The Essential Role of Digital Health</vt:lpstr>
      <vt:lpstr>Appreciating the Implementation Challenges</vt:lpstr>
      <vt:lpstr>The Need for “Simultaneous Innovation”</vt:lpstr>
    </vt:vector>
  </TitlesOfParts>
  <Company>Flynn Creative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O'Flynn</dc:creator>
  <cp:lastModifiedBy>COCIR</cp:lastModifiedBy>
  <cp:revision>130</cp:revision>
  <dcterms:created xsi:type="dcterms:W3CDTF">2016-01-04T10:25:14Z</dcterms:created>
  <dcterms:modified xsi:type="dcterms:W3CDTF">2017-12-04T10:26:04Z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0x010100C94E738174965F4E8E9E74EEADCF8AB0</vt:lpwstr>
  </property>
</Properties>
</file>