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2" r:id="rId5"/>
    <p:sldMasterId id="2147483684" r:id="rId6"/>
    <p:sldMasterId id="2147483697" r:id="rId7"/>
    <p:sldMasterId id="2147483709" r:id="rId8"/>
  </p:sldMasterIdLst>
  <p:notesMasterIdLst>
    <p:notesMasterId r:id="rId16"/>
  </p:notesMasterIdLst>
  <p:sldIdLst>
    <p:sldId id="329" r:id="rId9"/>
    <p:sldId id="323" r:id="rId10"/>
    <p:sldId id="324" r:id="rId11"/>
    <p:sldId id="325" r:id="rId12"/>
    <p:sldId id="328" r:id="rId13"/>
    <p:sldId id="327" r:id="rId14"/>
    <p:sldId id="330" r:id="rId15"/>
  </p:sldIdLst>
  <p:sldSz cx="9144000" cy="5143500" type="screen16x9"/>
  <p:notesSz cx="6797675" cy="9928225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i Eksten" initials="TE" lastIdx="0" clrIdx="0">
    <p:extLst/>
  </p:cmAuthor>
  <p:cmAuthor id="2" name="Anette Ernst Seehusen" initials="" lastIdx="6" clrIdx="1"/>
  <p:cmAuthor id="3" name="Laura Glavind" initials="LG" lastIdx="15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F6B"/>
    <a:srgbClr val="90CA70"/>
    <a:srgbClr val="A1CC6E"/>
    <a:srgbClr val="A5D947"/>
    <a:srgbClr val="313C8B"/>
    <a:srgbClr val="28229A"/>
    <a:srgbClr val="587BC8"/>
    <a:srgbClr val="646EBC"/>
    <a:srgbClr val="6C68B8"/>
    <a:srgbClr val="7E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 autoAdjust="0"/>
    <p:restoredTop sz="94673" autoAdjust="0"/>
  </p:normalViewPr>
  <p:slideViewPr>
    <p:cSldViewPr>
      <p:cViewPr varScale="1">
        <p:scale>
          <a:sx n="127" d="100"/>
          <a:sy n="127" d="100"/>
        </p:scale>
        <p:origin x="144" y="64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9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BC66A-0E95-41A1-8FA3-7CA5F029CF16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09C3-2BD5-4486-BDE4-EDFDBC02A7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88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1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709C3-2BD5-4486-BDE4-EDFDBC02A79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022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D157-BCAB-4F85-BE45-B7B806D8498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719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emf"/><Relationship Id="rId4" Type="http://schemas.openxmlformats.org/officeDocument/2006/relationships/image" Target="../media/image9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emf"/><Relationship Id="rId4" Type="http://schemas.openxmlformats.org/officeDocument/2006/relationships/image" Target="../media/image9.png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5D8-B1A1-4977-8A34-4286F36726D2}" type="datetime1">
              <a:rPr lang="da-DK" smtClean="0"/>
              <a:t>04-12-2017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Danske Regioner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336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043608" y="1869672"/>
            <a:ext cx="7488832" cy="23977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662A-FA8C-40CA-A18B-2CE3A089B87C}" type="datetime1">
              <a:rPr lang="da-DK" smtClean="0"/>
              <a:t>04-12-2017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EC02DCF-235E-42E5-94A8-F2BC74F24A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718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5C5D-5F42-4225-BBA3-117F22D75697}" type="datetime1">
              <a:rPr lang="da-DK" smtClean="0"/>
              <a:t>04-12-2017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EC02DCF-235E-42E5-94A8-F2BC74F24A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057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BB24-07FD-44B3-83D3-F80C001684A5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</p:spTree>
    <p:extLst>
      <p:ext uri="{BB962C8B-B14F-4D97-AF65-F5344CB8AC3E}">
        <p14:creationId xmlns:p14="http://schemas.microsoft.com/office/powerpoint/2010/main" val="2986295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43608" y="1869672"/>
            <a:ext cx="7488832" cy="2397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4C5C-C622-4082-BC72-0DFFFD2F0232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7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F59-0196-48EA-B5EB-982197F4F25C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795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DCC5-CC53-4B62-8BB8-59565D2568B1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8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290F-E737-47EF-885F-49A7A1D89530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622-BAC0-4060-82E0-B93F49AC6DB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62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9FB5-3F6F-4CB7-97CB-51E346E3983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79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51E9-8FAC-4714-B39E-A4A744EC9B47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8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380" y="681540"/>
            <a:ext cx="6506020" cy="702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666380" y="1491630"/>
            <a:ext cx="6506020" cy="2397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600075" indent="-257175"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200150" indent="-171450"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543050" indent="-171450"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FAA9-C177-4962-B7C2-E58867B01E4F}" type="datetime1">
              <a:rPr lang="da-DK" smtClean="0"/>
              <a:t>04-12-2017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Danske Regioner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3732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5DE7-15D9-457A-AFA0-ABA346D50CD4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043608" y="1869672"/>
            <a:ext cx="7488832" cy="23977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C8E6-BC0E-4056-9E25-5F28EF99A418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773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DC1-D89F-4B97-89DA-7C604FFF23F2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60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CC89-105C-4174-B3BF-6AE84FF9622F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</p:spTree>
    <p:extLst>
      <p:ext uri="{BB962C8B-B14F-4D97-AF65-F5344CB8AC3E}">
        <p14:creationId xmlns:p14="http://schemas.microsoft.com/office/powerpoint/2010/main" val="4065466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43608" y="1869672"/>
            <a:ext cx="7488832" cy="2397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5BB2-DC70-4A1C-8D5B-B17226606772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22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F643-8A25-44C9-9807-C35709DF2051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7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5ED6-3F0E-4CD7-9BDF-86CBE2920BD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71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FA19-C141-40A4-BF2C-CD34C43050E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83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880-74D6-4A2F-8D26-E17F076A9907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87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B4DF-18D4-40E8-9DA1-55C2CFB0871E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8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F0EB-0C1B-491E-9F8E-91A54A9831F9}" type="datetime1">
              <a:rPr lang="da-DK" smtClean="0"/>
              <a:t>04-12-2017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EC02DCF-235E-42E5-94A8-F2BC74F24A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3917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6107-ECAF-4C35-8867-3A64A75AD2F4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0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553B-645D-4414-92C0-A40BE1DFFA4B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99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043608" y="1869672"/>
            <a:ext cx="7488832" cy="23977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520-85DE-449A-9ED7-EA4C626AC51B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37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C9D-3EB7-401D-AD42-953AF2793BA2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2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dias">
    <p:bg>
      <p:bgPr>
        <a:solidFill>
          <a:srgbClr val="ECF5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KREG_ppt_bagg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" y="0"/>
            <a:ext cx="9139237" cy="514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772400" y="4686301"/>
            <a:ext cx="1295400" cy="1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da-DK" sz="675">
                <a:solidFill>
                  <a:prstClr val="black"/>
                </a:solidFill>
              </a:rPr>
              <a:t>www.regioner.dk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2000250"/>
            <a:ext cx="671195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/>
              <a:t>Klik for at redigere titeltypografi i masteren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55650" y="2914650"/>
            <a:ext cx="6711950" cy="1657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/>
              <a:t>Klik for at redigere undertiteltypografien i masteren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894D-A071-47D0-8B7C-24B43611062C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</p:spTree>
    <p:extLst>
      <p:ext uri="{BB962C8B-B14F-4D97-AF65-F5344CB8AC3E}">
        <p14:creationId xmlns:p14="http://schemas.microsoft.com/office/powerpoint/2010/main" val="1099044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9843-AB1C-4444-8EEB-0AA55EED4CD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</p:spTree>
    <p:extLst>
      <p:ext uri="{BB962C8B-B14F-4D97-AF65-F5344CB8AC3E}">
        <p14:creationId xmlns:p14="http://schemas.microsoft.com/office/powerpoint/2010/main" val="3677191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43608" y="1869672"/>
            <a:ext cx="7488832" cy="2397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AF1B-0ED2-4E14-94D0-EF28185F535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6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A5F-F664-4649-A478-7BF347036A8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963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0DD-5338-4609-A8D1-5033F4F1EBC9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21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80A3-DC0E-4A94-B575-E2D49DFE9362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4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5549-B843-4AB0-92EF-7E28961B7935}" type="datetime1">
              <a:rPr lang="da-DK" smtClean="0"/>
              <a:t>04-12-2017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Danske Regioner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EC02DCF-235E-42E5-94A8-F2BC74F24A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89771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39F-FB00-4F11-811B-2BFB0CD4B0BB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225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D747-0E9D-440D-8369-A36DBDBF3BD8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023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A60-47DD-4F90-BC50-0836D48B66B2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156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D777-615F-4691-867D-0904873B1F4E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60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043608" y="1869672"/>
            <a:ext cx="7488832" cy="23977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732B-AF68-455D-A8B8-0840EE41F02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016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3DC2-032D-4C58-A65D-F347936ADBA2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8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80000" y="135000"/>
            <a:ext cx="8784000" cy="4873500"/>
          </a:xfrm>
          <a:solidFill>
            <a:srgbClr val="B4CAD5"/>
          </a:solidFill>
        </p:spPr>
        <p:txBody>
          <a:bodyPr tIns="936000" anchor="ctr" anchorCtr="0"/>
          <a:lstStyle>
            <a:lvl1pPr algn="ctr">
              <a:defRPr sz="1050" b="0"/>
            </a:lvl1pPr>
          </a:lstStyle>
          <a:p>
            <a:r>
              <a:rPr lang="en-US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8000" y="135000"/>
            <a:ext cx="5472000" cy="2295000"/>
          </a:xfrm>
          <a:blipFill>
            <a:blip r:embed="rId2"/>
            <a:stretch>
              <a:fillRect/>
            </a:stretch>
          </a:blipFill>
        </p:spPr>
        <p:txBody>
          <a:bodyPr lIns="241200" rIns="180000" bIns="234000" anchor="b" anchorCtr="0"/>
          <a:lstStyle>
            <a:lvl1pPr>
              <a:defRPr sz="82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Måned</a:t>
            </a:r>
            <a:r>
              <a:rPr lang="en-GB" noProof="0" dirty="0"/>
              <a:t> </a:t>
            </a:r>
            <a:r>
              <a:rPr lang="en-GB" noProof="0" dirty="0" err="1"/>
              <a:t>og</a:t>
            </a:r>
            <a:r>
              <a:rPr lang="en-GB" noProof="0" dirty="0"/>
              <a:t> </a:t>
            </a:r>
            <a:r>
              <a:rPr lang="en-GB" noProof="0" dirty="0" err="1"/>
              <a:t>år</a:t>
            </a:r>
            <a:endParaRPr lang="en-GB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3859"/>
            <a:ext cx="2062800" cy="305100"/>
          </a:xfrm>
          <a:blipFill>
            <a:blip r:embed="rId3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788"/>
            </a:lvl5pPr>
          </a:lstStyle>
          <a:p>
            <a:pPr lvl="0"/>
            <a:r>
              <a:rPr lang="en-GB" dirty="0"/>
              <a:t>D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4" y="950399"/>
            <a:ext cx="5061600" cy="74939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2400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maksimalt</a:t>
            </a:r>
            <a:r>
              <a:rPr lang="en-GB" dirty="0"/>
              <a:t> to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6147" name="Subtit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01676" y="1761661"/>
            <a:ext cx="5051425" cy="278100"/>
          </a:xfrm>
        </p:spPr>
        <p:txBody>
          <a:bodyPr/>
          <a:lstStyle>
            <a:lvl1pPr>
              <a:lnSpc>
                <a:spcPct val="100000"/>
              </a:lnSpc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Indsæt</a:t>
            </a:r>
            <a:r>
              <a:rPr lang="en-GB" noProof="0" dirty="0"/>
              <a:t> </a:t>
            </a:r>
            <a:r>
              <a:rPr lang="en-GB" noProof="0" dirty="0" err="1"/>
              <a:t>undertitel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maksimalt</a:t>
            </a:r>
            <a:r>
              <a:rPr lang="en-GB" noProof="0" dirty="0"/>
              <a:t> </a:t>
            </a:r>
            <a:r>
              <a:rPr lang="en-GB" noProof="0" dirty="0" err="1"/>
              <a:t>én</a:t>
            </a:r>
            <a:r>
              <a:rPr lang="en-GB" noProof="0" dirty="0"/>
              <a:t> </a:t>
            </a:r>
            <a:r>
              <a:rPr lang="en-GB" noProof="0" dirty="0" err="1"/>
              <a:t>linje</a:t>
            </a:r>
            <a:endParaRPr lang="en-GB" noProof="0" dirty="0"/>
          </a:p>
        </p:txBody>
      </p:sp>
      <p:sp>
        <p:nvSpPr>
          <p:cNvPr id="6150" name="Rectangle 6" hidden="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591051" y="4974211"/>
            <a:ext cx="231775" cy="34289"/>
          </a:xfrm>
          <a:noFill/>
        </p:spPr>
        <p:txBody>
          <a:bodyPr/>
          <a:lstStyle>
            <a:lvl1pPr algn="l">
              <a:defRPr sz="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AutoShape 4"/>
          <p:cNvSpPr>
            <a:spLocks/>
          </p:cNvSpPr>
          <p:nvPr/>
        </p:nvSpPr>
        <p:spPr bwMode="gray">
          <a:xfrm>
            <a:off x="-1958975" y="135730"/>
            <a:ext cx="1871662" cy="7271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342900">
              <a:lnSpc>
                <a:spcPct val="100000"/>
              </a:lnSpc>
              <a:spcBef>
                <a:spcPct val="0"/>
              </a:spcBef>
              <a:tabLst>
                <a:tab pos="133350" algn="l"/>
              </a:tabLst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Vis hjælpelinjer som er en hjælp ved placering af billeder</a:t>
            </a:r>
          </a:p>
          <a:p>
            <a:pPr algn="r" defTabSz="342900">
              <a:lnSpc>
                <a:spcPct val="100000"/>
              </a:lnSpc>
              <a:spcBef>
                <a:spcPct val="0"/>
              </a:spcBef>
              <a:tabLst>
                <a:tab pos="133350" algn="l"/>
              </a:tabLst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1.	</a:t>
            </a: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Højre klik på den aktuelle side og vælg </a:t>
            </a: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’gitter og hjælpelinjer’</a:t>
            </a:r>
          </a:p>
          <a:p>
            <a:pPr algn="r" defTabSz="342900">
              <a:lnSpc>
                <a:spcPct val="100000"/>
              </a:lnSpc>
              <a:spcBef>
                <a:spcPct val="0"/>
              </a:spcBef>
              <a:tabLst>
                <a:tab pos="133350" algn="l"/>
              </a:tabLst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2. 	</a:t>
            </a: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Sæt kryds ved ’Vis’ tegnehjælpelinjer på skærmen</a:t>
            </a:r>
          </a:p>
          <a:p>
            <a:pPr algn="r" defTabSz="342900">
              <a:lnSpc>
                <a:spcPct val="100000"/>
              </a:lnSpc>
              <a:spcBef>
                <a:spcPct val="0"/>
              </a:spcBef>
              <a:buFontTx/>
              <a:buAutoNum type="arabicPeriod" startAt="3"/>
              <a:tabLst>
                <a:tab pos="133350" algn="l"/>
              </a:tabLst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 Vælg “OK”</a:t>
            </a:r>
          </a:p>
        </p:txBody>
      </p:sp>
      <p:sp>
        <p:nvSpPr>
          <p:cNvPr id="15" name="AutoShape 4"/>
          <p:cNvSpPr>
            <a:spLocks/>
          </p:cNvSpPr>
          <p:nvPr userDrawn="1"/>
        </p:nvSpPr>
        <p:spPr bwMode="gray">
          <a:xfrm>
            <a:off x="-1988616" y="2388377"/>
            <a:ext cx="1871662" cy="3116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342900">
              <a:lnSpc>
                <a:spcPct val="100000"/>
              </a:lnSpc>
              <a:spcBef>
                <a:spcPct val="0"/>
              </a:spcBef>
              <a:tabLst>
                <a:tab pos="133350" algn="l"/>
              </a:tabLst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Indsæt dato</a:t>
            </a:r>
          </a:p>
          <a:p>
            <a:pPr algn="r" defTabSz="342900">
              <a:lnSpc>
                <a:spcPct val="100000"/>
              </a:lnSpc>
              <a:spcBef>
                <a:spcPct val="0"/>
              </a:spcBef>
              <a:tabLst>
                <a:tab pos="133350" algn="l"/>
              </a:tabLst>
            </a:pPr>
            <a:r>
              <a:rPr lang="en-GB" sz="675" b="0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Indsæt f.eks.</a:t>
            </a:r>
            <a:br>
              <a:rPr lang="en-GB" sz="675" b="0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 Februar 2015</a:t>
            </a:r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58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3C1410-92E7-48FE-943A-AB2AC722A2DD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ECE14-DE6A-47DB-A2E9-53D91F6F3E38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extBox 17"/>
          <p:cNvSpPr txBox="1">
            <a:spLocks noChangeArrowheads="1"/>
          </p:cNvSpPr>
          <p:nvPr userDrawn="1"/>
        </p:nvSpPr>
        <p:spPr bwMode="auto">
          <a:xfrm>
            <a:off x="-2124075" y="3543858"/>
            <a:ext cx="2016125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Skift</a:t>
            </a: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til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gul baggrund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1. Vælg ’Design’ i top menuen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2. Højre klik</a:t>
            </a: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på </a:t>
            </a:r>
            <a:b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‘Blank gul’ </a:t>
            </a:r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3. Vælg ’Applicér på valgte dias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356" y="2988979"/>
            <a:ext cx="1327273" cy="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ounded Rectangle 18"/>
          <p:cNvSpPr/>
          <p:nvPr userDrawn="1"/>
        </p:nvSpPr>
        <p:spPr>
          <a:xfrm>
            <a:off x="-633597" y="2988980"/>
            <a:ext cx="529046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-1413773" y="3165521"/>
            <a:ext cx="565147" cy="317673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1" name="TextBox 17"/>
          <p:cNvSpPr txBox="1">
            <a:spLocks noChangeArrowheads="1"/>
          </p:cNvSpPr>
          <p:nvPr userDrawn="1"/>
        </p:nvSpPr>
        <p:spPr bwMode="auto">
          <a:xfrm>
            <a:off x="-1791570" y="1091700"/>
            <a:ext cx="1683620" cy="72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Tekst starter uden punktopstilling</a:t>
            </a:r>
            <a:b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For at få punktopstilling på teksten (flere niveauer findes) brug forøg listeniveau</a:t>
            </a:r>
          </a:p>
          <a:p>
            <a:pPr algn="r" eaLnBrk="1" hangingPunct="1"/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  <a:p>
            <a:pPr algn="r" eaLnBrk="1" hangingPunct="1"/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For at få venstrestillet tekst </a:t>
            </a:r>
            <a:b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uden punktopstilling, brug formindsk listeniveau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310" y="1674529"/>
            <a:ext cx="457200" cy="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 userDrawn="1"/>
        </p:nvSpPr>
        <p:spPr>
          <a:xfrm>
            <a:off x="-338710" y="1674530"/>
            <a:ext cx="214465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46100" y="2228253"/>
            <a:ext cx="438150" cy="15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 userDrawn="1"/>
        </p:nvSpPr>
        <p:spPr>
          <a:xfrm>
            <a:off x="-327025" y="2228253"/>
            <a:ext cx="219075" cy="150877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-541490" y="2230184"/>
            <a:ext cx="214465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9201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6" y="403622"/>
            <a:ext cx="7739063" cy="690563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676" y="1094185"/>
            <a:ext cx="3622675" cy="3332559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12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1" y="1094185"/>
            <a:ext cx="3621087" cy="3332559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12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F967A-2568-435C-8D88-8B959CE00A9A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93034-D9FE-466A-8553-48847B6059D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4564623" y="1133475"/>
            <a:ext cx="0" cy="3293269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 dirty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356" y="2988979"/>
            <a:ext cx="1327273" cy="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ounded Rectangle 22"/>
          <p:cNvSpPr/>
          <p:nvPr userDrawn="1"/>
        </p:nvSpPr>
        <p:spPr>
          <a:xfrm>
            <a:off x="-633597" y="2988980"/>
            <a:ext cx="529046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-1413773" y="3165521"/>
            <a:ext cx="565147" cy="317673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7" name="TextBox 17"/>
          <p:cNvSpPr txBox="1">
            <a:spLocks noChangeArrowheads="1"/>
          </p:cNvSpPr>
          <p:nvPr userDrawn="1"/>
        </p:nvSpPr>
        <p:spPr bwMode="auto">
          <a:xfrm>
            <a:off x="-2124075" y="3543858"/>
            <a:ext cx="2016125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Skift</a:t>
            </a: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til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gul baggrund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1. Vælg ’Design’ i top menuen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2. Højre klik</a:t>
            </a: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på </a:t>
            </a:r>
            <a:b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‘Blank gul’ </a:t>
            </a:r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3. Vælg ’Applicér på valgte dias</a:t>
            </a:r>
          </a:p>
        </p:txBody>
      </p:sp>
      <p:sp>
        <p:nvSpPr>
          <p:cNvPr id="19" name="TextBox 17"/>
          <p:cNvSpPr txBox="1">
            <a:spLocks noChangeArrowheads="1"/>
          </p:cNvSpPr>
          <p:nvPr userDrawn="1"/>
        </p:nvSpPr>
        <p:spPr bwMode="auto">
          <a:xfrm>
            <a:off x="-1791570" y="1091700"/>
            <a:ext cx="1683620" cy="72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Tekst starter uden punktopstilling</a:t>
            </a:r>
            <a:b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For at få punktopstilling på teksten (flere niveauer findes) brug forøg listeniveau</a:t>
            </a:r>
          </a:p>
          <a:p>
            <a:pPr algn="r" eaLnBrk="1" hangingPunct="1"/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  <a:p>
            <a:pPr algn="r" eaLnBrk="1" hangingPunct="1"/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For at få venstrestillet tekst </a:t>
            </a:r>
            <a:b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uden punktopstilling, brug formindsk listeniveau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310" y="1674529"/>
            <a:ext cx="457200" cy="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ounded Rectangle 20"/>
          <p:cNvSpPr/>
          <p:nvPr userDrawn="1"/>
        </p:nvSpPr>
        <p:spPr>
          <a:xfrm>
            <a:off x="-338710" y="1674530"/>
            <a:ext cx="214465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46100" y="2228253"/>
            <a:ext cx="438150" cy="15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 userDrawn="1"/>
        </p:nvSpPr>
        <p:spPr>
          <a:xfrm>
            <a:off x="-327025" y="2228253"/>
            <a:ext cx="219075" cy="150877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-541490" y="2230184"/>
            <a:ext cx="214465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49135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small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6" y="403622"/>
            <a:ext cx="7739063" cy="690563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676" y="1094185"/>
            <a:ext cx="3622675" cy="2678400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12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1" y="1094185"/>
            <a:ext cx="3621087" cy="2678400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12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BB300-21EB-4C80-908E-61380091713A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93034-D9FE-466A-8553-48847B6059D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4564623" y="1133475"/>
            <a:ext cx="0" cy="3293269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356" y="2988979"/>
            <a:ext cx="1327273" cy="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ounded Rectangle 27"/>
          <p:cNvSpPr/>
          <p:nvPr userDrawn="1"/>
        </p:nvSpPr>
        <p:spPr>
          <a:xfrm>
            <a:off x="-633597" y="2988980"/>
            <a:ext cx="529046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>
            <a:off x="-1413773" y="3165521"/>
            <a:ext cx="565147" cy="317673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30" name="TextBox 17"/>
          <p:cNvSpPr txBox="1">
            <a:spLocks noChangeArrowheads="1"/>
          </p:cNvSpPr>
          <p:nvPr userDrawn="1"/>
        </p:nvSpPr>
        <p:spPr bwMode="auto">
          <a:xfrm>
            <a:off x="-2124075" y="3543858"/>
            <a:ext cx="2016125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Skift</a:t>
            </a: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til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gul baggrund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1. Vælg ’Design’ i top menuen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2. Højre klik</a:t>
            </a: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på </a:t>
            </a:r>
            <a:b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‘Blank gul’ </a:t>
            </a:r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3. Vælg ’Applicér på valgte dias</a:t>
            </a:r>
          </a:p>
        </p:txBody>
      </p:sp>
      <p:sp>
        <p:nvSpPr>
          <p:cNvPr id="19" name="TextBox 17"/>
          <p:cNvSpPr txBox="1">
            <a:spLocks noChangeArrowheads="1"/>
          </p:cNvSpPr>
          <p:nvPr userDrawn="1"/>
        </p:nvSpPr>
        <p:spPr bwMode="auto">
          <a:xfrm>
            <a:off x="-1791570" y="1091700"/>
            <a:ext cx="1683620" cy="72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Tekst starter uden punktopstilling</a:t>
            </a:r>
            <a:b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For at få punktopstilling på teksten (flere niveauer findes) brug forøg listeniveau</a:t>
            </a:r>
          </a:p>
          <a:p>
            <a:pPr algn="r" eaLnBrk="1" hangingPunct="1"/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  <a:p>
            <a:pPr algn="r" eaLnBrk="1" hangingPunct="1"/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For at få venstrestillet tekst </a:t>
            </a:r>
            <a:b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uden punktopstilling, brug formindsk listeniveau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310" y="1674529"/>
            <a:ext cx="457200" cy="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ounded Rectangle 20"/>
          <p:cNvSpPr/>
          <p:nvPr userDrawn="1"/>
        </p:nvSpPr>
        <p:spPr>
          <a:xfrm>
            <a:off x="-338710" y="1674530"/>
            <a:ext cx="214465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46100" y="2228253"/>
            <a:ext cx="438150" cy="15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 userDrawn="1"/>
        </p:nvSpPr>
        <p:spPr>
          <a:xfrm>
            <a:off x="-327025" y="2228253"/>
            <a:ext cx="219075" cy="150877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-541490" y="2230184"/>
            <a:ext cx="214465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126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F415-D961-442A-82B7-49CF85C72A55}" type="datetime1">
              <a:rPr lang="da-DK" smtClean="0"/>
              <a:t>04-12-2017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Danske Regioner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EC02DCF-235E-42E5-94A8-F2BC74F24A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7730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ysgul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1"/>
          <p:cNvSpPr>
            <a:spLocks noChangeArrowheads="1"/>
          </p:cNvSpPr>
          <p:nvPr userDrawn="1"/>
        </p:nvSpPr>
        <p:spPr bwMode="auto">
          <a:xfrm>
            <a:off x="179388" y="151408"/>
            <a:ext cx="8788400" cy="4850408"/>
          </a:xfrm>
          <a:prstGeom prst="rect">
            <a:avLst/>
          </a:prstGeom>
          <a:solidFill>
            <a:srgbClr val="F9F8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6" y="1006861"/>
            <a:ext cx="7739063" cy="3419882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5CB-34DF-461E-9CA3-7E3B3EA1B528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8" name="Picture 2" descr="U:\Moderniseringsstyrelsen\Jobs\3589_Koncernfaelles skabelonloesning i FM styrelser\Received\Work\DIGST_Logo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68" y="4539649"/>
            <a:ext cx="2070285" cy="3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857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ysblå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179388" y="135731"/>
            <a:ext cx="8788400" cy="4872038"/>
          </a:xfrm>
          <a:prstGeom prst="rect">
            <a:avLst/>
          </a:prstGeom>
          <a:solidFill>
            <a:srgbClr val="EBFAFF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6" y="1006861"/>
            <a:ext cx="7739063" cy="3419882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1CC-74CA-41CD-84FC-F2DCEB020779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8" name="Picture 2" descr="U:\Moderniseringsstyrelsen\Jobs\3589_Koncernfaelles skabelonloesning i FM styrelser\Received\Work\DIGST_Logo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68" y="4539649"/>
            <a:ext cx="2070285" cy="3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26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mu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1"/>
          <p:cNvSpPr>
            <a:spLocks noChangeArrowheads="1"/>
          </p:cNvSpPr>
          <p:nvPr userDrawn="1"/>
        </p:nvSpPr>
        <p:spPr bwMode="auto">
          <a:xfrm>
            <a:off x="179388" y="135731"/>
            <a:ext cx="8788400" cy="4872038"/>
          </a:xfrm>
          <a:prstGeom prst="rect">
            <a:avLst/>
          </a:prstGeom>
          <a:solidFill>
            <a:srgbClr val="031D5C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6" y="1089422"/>
            <a:ext cx="7739063" cy="33373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0CA6-1589-4230-A9B0-3AFC1E9EB2CD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482" y="4539649"/>
            <a:ext cx="2063857" cy="3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850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7C5135-B4D2-46EE-8EA5-5405269865E3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786DB-AA11-456F-8CC3-DEB72677322B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356" y="2988979"/>
            <a:ext cx="1327273" cy="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13"/>
          <p:cNvSpPr/>
          <p:nvPr userDrawn="1"/>
        </p:nvSpPr>
        <p:spPr>
          <a:xfrm>
            <a:off x="-633597" y="2988980"/>
            <a:ext cx="529046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-1413773" y="3165521"/>
            <a:ext cx="565147" cy="317673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124075" y="3543858"/>
            <a:ext cx="2016125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Skift</a:t>
            </a: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til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gul baggrund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1. Vælg ’Design’ i top menuen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2. Højre klik</a:t>
            </a: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på </a:t>
            </a:r>
            <a:b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‘Blank gul’ </a:t>
            </a:r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3. Vælg ’Applicér på valgte dias</a:t>
            </a:r>
          </a:p>
        </p:txBody>
      </p:sp>
    </p:spTree>
    <p:extLst>
      <p:ext uri="{BB962C8B-B14F-4D97-AF65-F5344CB8AC3E}">
        <p14:creationId xmlns:p14="http://schemas.microsoft.com/office/powerpoint/2010/main" val="41497517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B7C945-E7EC-4D50-B25C-1C5B46B3DBF5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710B3-9FA4-44A8-A45D-54FF7E714AB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356" y="2988979"/>
            <a:ext cx="1327273" cy="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le 12"/>
          <p:cNvSpPr/>
          <p:nvPr userDrawn="1"/>
        </p:nvSpPr>
        <p:spPr>
          <a:xfrm>
            <a:off x="-633597" y="2988980"/>
            <a:ext cx="529046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-1413773" y="3165521"/>
            <a:ext cx="565147" cy="317673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 userDrawn="1"/>
        </p:nvSpPr>
        <p:spPr bwMode="auto">
          <a:xfrm>
            <a:off x="-2124075" y="3543858"/>
            <a:ext cx="2016125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Skift</a:t>
            </a: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til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gul baggrund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1. Vælg ’Design’ i top menuen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2. Højre klik</a:t>
            </a: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på </a:t>
            </a:r>
            <a:b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‘Blank gul’ </a:t>
            </a:r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3. Vælg ’Applicér på valgte dias</a:t>
            </a:r>
          </a:p>
        </p:txBody>
      </p:sp>
    </p:spTree>
    <p:extLst>
      <p:ext uri="{BB962C8B-B14F-4D97-AF65-F5344CB8AC3E}">
        <p14:creationId xmlns:p14="http://schemas.microsoft.com/office/powerpoint/2010/main" val="37447437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75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35731"/>
            <a:ext cx="8788400" cy="4870877"/>
          </a:xfrm>
          <a:solidFill>
            <a:schemeClr val="bg1">
              <a:lumMod val="50000"/>
            </a:schemeClr>
          </a:solidFill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Select placeholder and insert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F84A-BCEF-433B-AC9F-114BD9DE25C7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4" name="SD_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01676" y="403622"/>
            <a:ext cx="7739063" cy="690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4" name="TextBox 17"/>
          <p:cNvSpPr txBox="1">
            <a:spLocks noChangeArrowheads="1"/>
          </p:cNvSpPr>
          <p:nvPr userDrawn="1"/>
        </p:nvSpPr>
        <p:spPr bwMode="auto">
          <a:xfrm>
            <a:off x="-1791570" y="403623"/>
            <a:ext cx="168362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Fjern tekst boks</a:t>
            </a:r>
            <a:b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hvis ingen tekst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378482" y="4538700"/>
            <a:ext cx="2062800" cy="305100"/>
          </a:xfrm>
          <a:blipFill>
            <a:blip r:embed="rId3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788"/>
            </a:lvl5pPr>
          </a:lstStyle>
          <a:p>
            <a:pPr lvl="0"/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923725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75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35731"/>
            <a:ext cx="8788400" cy="487087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sz="1050">
                <a:solidFill>
                  <a:srgbClr val="031D5C"/>
                </a:solidFill>
              </a:defRPr>
            </a:lvl1pPr>
          </a:lstStyle>
          <a:p>
            <a:r>
              <a:rPr lang="da-DK" dirty="0"/>
              <a:t>Select placeholder and insert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67A1-D8B3-4654-8E99-7FFCA71FE223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01676" y="403622"/>
            <a:ext cx="7739063" cy="690563"/>
          </a:xfrm>
        </p:spPr>
        <p:txBody>
          <a:bodyPr/>
          <a:lstStyle>
            <a:lvl1pPr>
              <a:defRPr>
                <a:solidFill>
                  <a:srgbClr val="031D5C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4" name="TextBox 17"/>
          <p:cNvSpPr txBox="1">
            <a:spLocks noChangeArrowheads="1"/>
          </p:cNvSpPr>
          <p:nvPr userDrawn="1"/>
        </p:nvSpPr>
        <p:spPr bwMode="auto">
          <a:xfrm>
            <a:off x="-1791570" y="403623"/>
            <a:ext cx="168362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Fjern tekst boks</a:t>
            </a:r>
            <a:b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hvis ingen tekst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378482" y="4538700"/>
            <a:ext cx="2062800" cy="305100"/>
          </a:xfrm>
          <a:blipFill>
            <a:blip r:embed="rId3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788"/>
            </a:lvl5pPr>
          </a:lstStyle>
          <a:p>
            <a:pPr lvl="0"/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900255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75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35731"/>
            <a:ext cx="8788400" cy="4870877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da-DK" dirty="0"/>
              <a:t>Select placeholder and insert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9BD1F2-957E-48F8-86C0-D257A40FAE12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01676" y="1140619"/>
            <a:ext cx="3870325" cy="19335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1350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/>
          </p:nvPr>
        </p:nvSpPr>
        <p:spPr>
          <a:xfrm>
            <a:off x="702668" y="1094185"/>
            <a:ext cx="3870000" cy="2045883"/>
          </a:xfrm>
          <a:solidFill>
            <a:srgbClr val="FFFFFF">
              <a:alpha val="85098"/>
            </a:srgbClr>
          </a:solidFill>
        </p:spPr>
        <p:txBody>
          <a:bodyPr lIns="378000" tIns="324000" rIns="378000" bIns="324000">
            <a:spAutoFit/>
          </a:bodyPr>
          <a:lstStyle>
            <a:lvl1pPr>
              <a:defRPr sz="1350"/>
            </a:lvl1pPr>
            <a:lvl2pPr algn="r">
              <a:spcBef>
                <a:spcPts val="900"/>
              </a:spcBef>
              <a:defRPr sz="900" b="1" cap="all" baseline="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TextBox 17"/>
          <p:cNvSpPr txBox="1">
            <a:spLocks noChangeArrowheads="1"/>
          </p:cNvSpPr>
          <p:nvPr userDrawn="1"/>
        </p:nvSpPr>
        <p:spPr bwMode="auto">
          <a:xfrm>
            <a:off x="-1791570" y="1091700"/>
            <a:ext cx="1683620" cy="114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Tekst i første</a:t>
            </a: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 niveau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/>
            </a:r>
            <a:b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Arial Bold 18 pkt</a:t>
            </a:r>
            <a:b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Brug forøg listeniveau </a:t>
            </a:r>
            <a:b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for at få NAVN-tekst</a:t>
            </a:r>
          </a:p>
          <a:p>
            <a:pPr algn="r" eaLnBrk="1" hangingPunct="1"/>
            <a:endParaRPr lang="en-GB" sz="675" b="1" baseline="0" noProof="1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  <a:p>
            <a:pPr algn="r" eaLnBrk="1" hangingPunct="1"/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Navnet i andet niveau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/>
            </a:r>
            <a:b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b="0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Store bogstaver </a:t>
            </a: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Arial Bold 12 pkt</a:t>
            </a:r>
          </a:p>
          <a:p>
            <a:pPr algn="r" eaLnBrk="1" hangingPunct="1"/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  <a:p>
            <a:pPr algn="r" eaLnBrk="1" hangingPunct="1"/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  <a:p>
            <a:pPr algn="r" eaLnBrk="1" hangingPunct="1"/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For at få venstrestillet tekst </a:t>
            </a:r>
            <a:b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Brug formindsk listeniveau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310" y="1557793"/>
            <a:ext cx="457200" cy="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ounded Rectangle 23"/>
          <p:cNvSpPr/>
          <p:nvPr userDrawn="1"/>
        </p:nvSpPr>
        <p:spPr>
          <a:xfrm>
            <a:off x="-338710" y="1557794"/>
            <a:ext cx="214465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46100" y="2191773"/>
            <a:ext cx="438150" cy="15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 userDrawn="1"/>
        </p:nvSpPr>
        <p:spPr>
          <a:xfrm>
            <a:off x="-327025" y="2191773"/>
            <a:ext cx="219075" cy="150877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-541490" y="2193704"/>
            <a:ext cx="214465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378482" y="4538700"/>
            <a:ext cx="2062800" cy="305100"/>
          </a:xfrm>
          <a:blipFill>
            <a:blip r:embed="rId5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788"/>
            </a:lvl5pPr>
          </a:lstStyle>
          <a:p>
            <a:pPr lvl="0"/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622694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much text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75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35731"/>
            <a:ext cx="8788400" cy="4870877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da-DK" dirty="0"/>
              <a:t>Select placeholder and insert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E56B3F-AC12-4CDD-8A7C-C811E14C6E81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01676" y="1140619"/>
            <a:ext cx="3870325" cy="19335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1350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/>
          </p:nvPr>
        </p:nvSpPr>
        <p:spPr>
          <a:xfrm>
            <a:off x="702668" y="1094185"/>
            <a:ext cx="7724932" cy="1985077"/>
          </a:xfrm>
          <a:solidFill>
            <a:srgbClr val="FFFFFF">
              <a:alpha val="85098"/>
            </a:srgbClr>
          </a:solidFill>
        </p:spPr>
        <p:txBody>
          <a:bodyPr wrap="square" lIns="378000" tIns="324000" rIns="378000" bIns="324000">
            <a:spAutoFit/>
          </a:bodyPr>
          <a:lstStyle>
            <a:lvl1pPr>
              <a:defRPr sz="1350"/>
            </a:lvl1pPr>
            <a:lvl2pPr algn="r">
              <a:spcBef>
                <a:spcPts val="900"/>
              </a:spcBef>
              <a:defRPr sz="900" b="1" cap="all" baseline="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TextBox 17"/>
          <p:cNvSpPr txBox="1">
            <a:spLocks noChangeArrowheads="1"/>
          </p:cNvSpPr>
          <p:nvPr userDrawn="1"/>
        </p:nvSpPr>
        <p:spPr bwMode="auto">
          <a:xfrm>
            <a:off x="-1791570" y="1091700"/>
            <a:ext cx="1683620" cy="114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Tekst i første</a:t>
            </a: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 niveau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/>
            </a:r>
            <a:b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Arial Bold 18 pkt</a:t>
            </a:r>
            <a:b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Brug forøg listeniveau </a:t>
            </a:r>
            <a:b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for at få NAVN-tekst</a:t>
            </a:r>
          </a:p>
          <a:p>
            <a:pPr algn="r" eaLnBrk="1" hangingPunct="1"/>
            <a:endParaRPr lang="en-GB" sz="675" b="1" baseline="0" noProof="1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  <a:p>
            <a:pPr algn="r" eaLnBrk="1" hangingPunct="1"/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Navnet i andet niveau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/>
            </a:r>
            <a:b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b="0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Store bogstaver </a:t>
            </a: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Arial Bold 12 pkt</a:t>
            </a:r>
          </a:p>
          <a:p>
            <a:pPr algn="r" eaLnBrk="1" hangingPunct="1"/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  <a:p>
            <a:pPr algn="r" eaLnBrk="1" hangingPunct="1"/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  <a:p>
            <a:pPr algn="r" eaLnBrk="1" hangingPunct="1"/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For at få venstrestillet tekst </a:t>
            </a:r>
            <a:b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Brug formindsk listeniveau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310" y="1557793"/>
            <a:ext cx="457200" cy="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ounded Rectangle 23"/>
          <p:cNvSpPr/>
          <p:nvPr userDrawn="1"/>
        </p:nvSpPr>
        <p:spPr>
          <a:xfrm>
            <a:off x="-338710" y="1557794"/>
            <a:ext cx="214465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46100" y="2191773"/>
            <a:ext cx="438150" cy="15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 userDrawn="1"/>
        </p:nvSpPr>
        <p:spPr>
          <a:xfrm>
            <a:off x="-327025" y="2191773"/>
            <a:ext cx="219075" cy="150877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-541490" y="2193704"/>
            <a:ext cx="214465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378482" y="4538700"/>
            <a:ext cx="2062800" cy="305100"/>
          </a:xfrm>
          <a:blipFill>
            <a:blip r:embed="rId5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788"/>
            </a:lvl5pPr>
          </a:lstStyle>
          <a:p>
            <a:pPr lvl="0"/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994257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6" y="403622"/>
            <a:ext cx="7720013" cy="690563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1676" y="1094185"/>
            <a:ext cx="3622675" cy="333255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094185"/>
            <a:ext cx="3621088" cy="333255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4564623" y="1133475"/>
            <a:ext cx="0" cy="3293269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FEE0-7DDF-4518-A704-9E0BAF3F7D87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356" y="2988979"/>
            <a:ext cx="1327273" cy="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le 16"/>
          <p:cNvSpPr/>
          <p:nvPr userDrawn="1"/>
        </p:nvSpPr>
        <p:spPr>
          <a:xfrm>
            <a:off x="-633597" y="2988980"/>
            <a:ext cx="529046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-1413773" y="3165521"/>
            <a:ext cx="565147" cy="317673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 userDrawn="1"/>
        </p:nvSpPr>
        <p:spPr bwMode="auto">
          <a:xfrm>
            <a:off x="-2124075" y="3543858"/>
            <a:ext cx="2016125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Skift</a:t>
            </a: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til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gul baggrund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1. Vælg ’Design’ i top menuen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2. Højre klik</a:t>
            </a: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på </a:t>
            </a:r>
            <a:b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‘Blank gul’ </a:t>
            </a:r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3. Vælg ’Applicér på valgte dias</a:t>
            </a:r>
          </a:p>
        </p:txBody>
      </p:sp>
    </p:spTree>
    <p:extLst>
      <p:ext uri="{BB962C8B-B14F-4D97-AF65-F5344CB8AC3E}">
        <p14:creationId xmlns:p14="http://schemas.microsoft.com/office/powerpoint/2010/main" val="30549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81540"/>
            <a:ext cx="7488832" cy="1019268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A8DF-0818-4520-94B6-942DF4526FF1}" type="datetime1">
              <a:rPr lang="da-DK" smtClean="0"/>
              <a:t>04-12-2017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Danske Regioner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EC02DCF-235E-42E5-94A8-F2BC74F24A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85391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 and sm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6" y="403622"/>
            <a:ext cx="7720013" cy="690563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1676" y="1094185"/>
            <a:ext cx="3622675" cy="333255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094185"/>
            <a:ext cx="3621088" cy="26784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4564623" y="1133475"/>
            <a:ext cx="0" cy="3293269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C902-FE27-4054-8AF2-9AB84F5489D9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356" y="2988979"/>
            <a:ext cx="1327273" cy="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13"/>
          <p:cNvSpPr/>
          <p:nvPr userDrawn="1"/>
        </p:nvSpPr>
        <p:spPr>
          <a:xfrm>
            <a:off x="-633597" y="2988980"/>
            <a:ext cx="529046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-1413773" y="3165521"/>
            <a:ext cx="565147" cy="317673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 userDrawn="1"/>
        </p:nvSpPr>
        <p:spPr bwMode="auto">
          <a:xfrm>
            <a:off x="-2124075" y="3543858"/>
            <a:ext cx="2016125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Skift</a:t>
            </a: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til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gul baggrund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1. Vælg ’Design’ i top menuen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2. Højre klik</a:t>
            </a: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på </a:t>
            </a:r>
            <a:b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‘Blank gul’ </a:t>
            </a:r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3. Vælg ’Applicér på valgte dias</a:t>
            </a:r>
          </a:p>
        </p:txBody>
      </p:sp>
    </p:spTree>
    <p:extLst>
      <p:ext uri="{BB962C8B-B14F-4D97-AF65-F5344CB8AC3E}">
        <p14:creationId xmlns:p14="http://schemas.microsoft.com/office/powerpoint/2010/main" val="30853781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6" y="403622"/>
            <a:ext cx="7720013" cy="690563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676" y="1094185"/>
            <a:ext cx="3622675" cy="333255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19650" y="1094185"/>
            <a:ext cx="3621088" cy="333255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4564623" y="1133475"/>
            <a:ext cx="0" cy="3293269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4669-666E-45FB-8F2C-BB0874B026D4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356" y="2988979"/>
            <a:ext cx="1327273" cy="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le 16"/>
          <p:cNvSpPr/>
          <p:nvPr userDrawn="1"/>
        </p:nvSpPr>
        <p:spPr>
          <a:xfrm>
            <a:off x="-633597" y="2988980"/>
            <a:ext cx="529046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-1413773" y="3165521"/>
            <a:ext cx="565147" cy="317673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 userDrawn="1"/>
        </p:nvSpPr>
        <p:spPr bwMode="auto">
          <a:xfrm>
            <a:off x="-2124075" y="3543858"/>
            <a:ext cx="2016125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Skift</a:t>
            </a: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til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gul baggrund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1. Vælg ’Design’ i top menuen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2. Højre klik</a:t>
            </a: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på </a:t>
            </a:r>
            <a:b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‘Blank gul’ </a:t>
            </a:r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3. Vælg ’Applicér på valgte dias</a:t>
            </a:r>
          </a:p>
        </p:txBody>
      </p:sp>
    </p:spTree>
    <p:extLst>
      <p:ext uri="{BB962C8B-B14F-4D97-AF65-F5344CB8AC3E}">
        <p14:creationId xmlns:p14="http://schemas.microsoft.com/office/powerpoint/2010/main" val="30197053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small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6" y="403622"/>
            <a:ext cx="7720013" cy="690563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676" y="1094185"/>
            <a:ext cx="3622675" cy="26784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19650" y="1094185"/>
            <a:ext cx="3621088" cy="333255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4564623" y="1133475"/>
            <a:ext cx="0" cy="3293269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3A75-1865-4502-A442-BC6AFDA88C17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356" y="2988979"/>
            <a:ext cx="1327273" cy="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ounded Rectangle 20"/>
          <p:cNvSpPr/>
          <p:nvPr userDrawn="1"/>
        </p:nvSpPr>
        <p:spPr>
          <a:xfrm>
            <a:off x="-633597" y="2988980"/>
            <a:ext cx="529046" cy="15523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-1413773" y="3165521"/>
            <a:ext cx="565147" cy="317673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GB" sz="1800" dirty="0">
              <a:latin typeface="+mn-lt"/>
            </a:endParaRPr>
          </a:p>
        </p:txBody>
      </p:sp>
      <p:sp>
        <p:nvSpPr>
          <p:cNvPr id="23" name="TextBox 17"/>
          <p:cNvSpPr txBox="1">
            <a:spLocks noChangeArrowheads="1"/>
          </p:cNvSpPr>
          <p:nvPr userDrawn="1"/>
        </p:nvSpPr>
        <p:spPr bwMode="auto">
          <a:xfrm>
            <a:off x="-2124075" y="3543858"/>
            <a:ext cx="2016125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Skift</a:t>
            </a: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til</a:t>
            </a: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gul baggrund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1. Vælg ’Design’ i top menuen</a:t>
            </a: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2. Højre klik</a:t>
            </a: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på </a:t>
            </a:r>
            <a:b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675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‘Blank gul’ </a:t>
            </a:r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3. Vælg ’Applicér på valgte dias</a:t>
            </a:r>
          </a:p>
        </p:txBody>
      </p:sp>
    </p:spTree>
    <p:extLst>
      <p:ext uri="{BB962C8B-B14F-4D97-AF65-F5344CB8AC3E}">
        <p14:creationId xmlns:p14="http://schemas.microsoft.com/office/powerpoint/2010/main" val="4686052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675" y="13080274"/>
            <a:ext cx="2133600" cy="108347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3559D9E-918A-4406-93F5-44146CF5D431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8701" y="12805887"/>
            <a:ext cx="3794125" cy="26608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2668" y="12808268"/>
            <a:ext cx="279770" cy="128588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379" y="0"/>
            <a:ext cx="9142621" cy="51435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75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029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80000" y="135000"/>
            <a:ext cx="8784000" cy="4873500"/>
          </a:xfrm>
          <a:solidFill>
            <a:srgbClr val="B4CAD5"/>
          </a:solidFill>
        </p:spPr>
        <p:txBody>
          <a:bodyPr tIns="936000" anchor="ctr" anchorCtr="0"/>
          <a:lstStyle>
            <a:lvl1pPr algn="ctr">
              <a:defRPr sz="1050" b="0"/>
            </a:lvl1pPr>
          </a:lstStyle>
          <a:p>
            <a:r>
              <a:rPr lang="en-US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8000" y="135000"/>
            <a:ext cx="5472000" cy="2295000"/>
          </a:xfrm>
          <a:blipFill>
            <a:blip r:embed="rId2"/>
            <a:stretch>
              <a:fillRect/>
            </a:stretch>
          </a:blipFill>
        </p:spPr>
        <p:txBody>
          <a:bodyPr lIns="241200" rIns="180000" bIns="234000" anchor="b" anchorCtr="0"/>
          <a:lstStyle>
            <a:lvl1pPr>
              <a:defRPr sz="82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Måned</a:t>
            </a:r>
            <a:r>
              <a:rPr lang="en-GB" noProof="0" dirty="0"/>
              <a:t> </a:t>
            </a:r>
            <a:r>
              <a:rPr lang="en-GB" noProof="0" dirty="0" err="1"/>
              <a:t>og</a:t>
            </a:r>
            <a:r>
              <a:rPr lang="en-GB" noProof="0" dirty="0"/>
              <a:t> </a:t>
            </a:r>
            <a:r>
              <a:rPr lang="en-GB" noProof="0" dirty="0" err="1"/>
              <a:t>år</a:t>
            </a:r>
            <a:endParaRPr lang="en-GB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3859"/>
            <a:ext cx="2062800" cy="305100"/>
          </a:xfrm>
          <a:blipFill>
            <a:blip r:embed="rId3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788"/>
            </a:lvl5pPr>
          </a:lstStyle>
          <a:p>
            <a:pPr lvl="0"/>
            <a:r>
              <a:rPr lang="en-GB" dirty="0"/>
              <a:t>D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4" y="950399"/>
            <a:ext cx="5061600" cy="74939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2400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maksimalt</a:t>
            </a:r>
            <a:r>
              <a:rPr lang="en-GB" dirty="0"/>
              <a:t> to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6147" name="Subtit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01676" y="1761661"/>
            <a:ext cx="5051425" cy="278100"/>
          </a:xfrm>
        </p:spPr>
        <p:txBody>
          <a:bodyPr/>
          <a:lstStyle>
            <a:lvl1pPr>
              <a:lnSpc>
                <a:spcPct val="100000"/>
              </a:lnSpc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Indsæt</a:t>
            </a:r>
            <a:r>
              <a:rPr lang="en-GB" noProof="0" dirty="0"/>
              <a:t> </a:t>
            </a:r>
            <a:r>
              <a:rPr lang="en-GB" noProof="0" dirty="0" err="1"/>
              <a:t>undertitel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maksimalt</a:t>
            </a:r>
            <a:r>
              <a:rPr lang="en-GB" noProof="0" dirty="0"/>
              <a:t> </a:t>
            </a:r>
            <a:r>
              <a:rPr lang="en-GB" noProof="0" dirty="0" err="1"/>
              <a:t>én</a:t>
            </a:r>
            <a:r>
              <a:rPr lang="en-GB" noProof="0" dirty="0"/>
              <a:t> </a:t>
            </a:r>
            <a:r>
              <a:rPr lang="en-GB" noProof="0" dirty="0" err="1"/>
              <a:t>linje</a:t>
            </a:r>
            <a:endParaRPr lang="en-GB" noProof="0" dirty="0"/>
          </a:p>
        </p:txBody>
      </p:sp>
      <p:sp>
        <p:nvSpPr>
          <p:cNvPr id="6150" name="Rectangle 6" hidden="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591051" y="4974211"/>
            <a:ext cx="231775" cy="34289"/>
          </a:xfrm>
          <a:noFill/>
        </p:spPr>
        <p:txBody>
          <a:bodyPr/>
          <a:lstStyle>
            <a:lvl1pPr algn="l">
              <a:defRPr sz="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AutoShape 4"/>
          <p:cNvSpPr>
            <a:spLocks/>
          </p:cNvSpPr>
          <p:nvPr/>
        </p:nvSpPr>
        <p:spPr bwMode="gray">
          <a:xfrm>
            <a:off x="-1958975" y="135730"/>
            <a:ext cx="1871662" cy="7271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342900">
              <a:lnSpc>
                <a:spcPct val="100000"/>
              </a:lnSpc>
              <a:spcBef>
                <a:spcPct val="0"/>
              </a:spcBef>
              <a:tabLst>
                <a:tab pos="133350" algn="l"/>
              </a:tabLst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Vis hjælpelinjer som er en hjælp ved placering af billeder</a:t>
            </a:r>
          </a:p>
          <a:p>
            <a:pPr algn="r" defTabSz="342900">
              <a:lnSpc>
                <a:spcPct val="100000"/>
              </a:lnSpc>
              <a:spcBef>
                <a:spcPct val="0"/>
              </a:spcBef>
              <a:tabLst>
                <a:tab pos="133350" algn="l"/>
              </a:tabLst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1.	</a:t>
            </a: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Højre klik på den aktuelle side og vælg </a:t>
            </a: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’gitter og hjælpelinjer’</a:t>
            </a:r>
          </a:p>
          <a:p>
            <a:pPr algn="r" defTabSz="342900">
              <a:lnSpc>
                <a:spcPct val="100000"/>
              </a:lnSpc>
              <a:spcBef>
                <a:spcPct val="0"/>
              </a:spcBef>
              <a:tabLst>
                <a:tab pos="133350" algn="l"/>
              </a:tabLst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2. 	</a:t>
            </a: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Sæt kryds ved ’Vis’ tegnehjælpelinjer på skærmen</a:t>
            </a:r>
          </a:p>
          <a:p>
            <a:pPr algn="r" defTabSz="342900">
              <a:lnSpc>
                <a:spcPct val="100000"/>
              </a:lnSpc>
              <a:spcBef>
                <a:spcPct val="0"/>
              </a:spcBef>
              <a:buFontTx/>
              <a:buAutoNum type="arabicPeriod" startAt="3"/>
              <a:tabLst>
                <a:tab pos="133350" algn="l"/>
              </a:tabLst>
            </a:pPr>
            <a:r>
              <a:rPr lang="en-GB" sz="675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 Vælg “OK”</a:t>
            </a:r>
          </a:p>
        </p:txBody>
      </p:sp>
      <p:sp>
        <p:nvSpPr>
          <p:cNvPr id="15" name="AutoShape 4"/>
          <p:cNvSpPr>
            <a:spLocks/>
          </p:cNvSpPr>
          <p:nvPr userDrawn="1"/>
        </p:nvSpPr>
        <p:spPr bwMode="gray">
          <a:xfrm>
            <a:off x="-1988616" y="2388377"/>
            <a:ext cx="1871662" cy="3116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342900">
              <a:lnSpc>
                <a:spcPct val="100000"/>
              </a:lnSpc>
              <a:spcBef>
                <a:spcPct val="0"/>
              </a:spcBef>
              <a:tabLst>
                <a:tab pos="133350" algn="l"/>
              </a:tabLst>
            </a:pPr>
            <a:r>
              <a:rPr lang="en-GB" sz="675" b="1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Indsæt dato</a:t>
            </a:r>
          </a:p>
          <a:p>
            <a:pPr algn="r" defTabSz="342900">
              <a:lnSpc>
                <a:spcPct val="100000"/>
              </a:lnSpc>
              <a:spcBef>
                <a:spcPct val="0"/>
              </a:spcBef>
              <a:tabLst>
                <a:tab pos="133350" algn="l"/>
              </a:tabLst>
            </a:pPr>
            <a:r>
              <a:rPr lang="en-GB" sz="675" b="0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Indsæt f.eks.</a:t>
            </a:r>
            <a:br>
              <a:rPr lang="en-GB" sz="675" b="0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GB" sz="675" b="1" baseline="0" noProof="1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 Februar 2015</a:t>
            </a:r>
            <a:endParaRPr lang="en-GB" sz="675" noProof="1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3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1592-05A8-4BA6-9CF2-20695F5B64C8}" type="datetime1">
              <a:rPr lang="da-DK" smtClean="0"/>
              <a:t>04-12-2017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Danske Regioner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EC02DCF-235E-42E5-94A8-F2BC74F24A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88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E2F0-D2B0-4F7C-A956-3175B18DD342}" type="datetime1">
              <a:rPr lang="da-DK" smtClean="0"/>
              <a:t>04-12-2017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Danske Regioner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EC02DCF-235E-42E5-94A8-F2BC74F24A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90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30F8-20A7-417B-98D9-4B059950BF30}" type="datetime1">
              <a:rPr lang="da-DK" smtClean="0"/>
              <a:t>04-12-2017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Danske Regioner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EC02DCF-235E-42E5-94A8-F2BC74F24A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861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image" Target="../media/image3.gif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39EAF68-DF1C-4DAE-93CD-DF12B825D50D}" type="datetime1">
              <a:rPr lang="da-DK" smtClean="0"/>
              <a:t>04-12-2017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a-DK"/>
              <a:t>Danske Regioner</a:t>
            </a:r>
            <a:endParaRPr lang="da-DK" dirty="0"/>
          </a:p>
        </p:txBody>
      </p:sp>
      <p:sp>
        <p:nvSpPr>
          <p:cNvPr id="8" name="Rektangel 7"/>
          <p:cNvSpPr/>
          <p:nvPr/>
        </p:nvSpPr>
        <p:spPr>
          <a:xfrm>
            <a:off x="254300" y="0"/>
            <a:ext cx="641371" cy="1005576"/>
          </a:xfrm>
          <a:prstGeom prst="rect">
            <a:avLst/>
          </a:prstGeom>
          <a:solidFill>
            <a:srgbClr val="93C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 dirty="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2" y="249492"/>
            <a:ext cx="466725" cy="677585"/>
          </a:xfrm>
          <a:prstGeom prst="rect">
            <a:avLst/>
          </a:prstGeom>
        </p:spPr>
      </p:pic>
      <p:sp>
        <p:nvSpPr>
          <p:cNvPr id="11" name="Rektangel 10"/>
          <p:cNvSpPr/>
          <p:nvPr/>
        </p:nvSpPr>
        <p:spPr>
          <a:xfrm>
            <a:off x="8500491" y="4515966"/>
            <a:ext cx="641371" cy="432048"/>
          </a:xfrm>
          <a:prstGeom prst="rect">
            <a:avLst/>
          </a:prstGeom>
          <a:solidFill>
            <a:srgbClr val="90C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/>
          </a:p>
        </p:txBody>
      </p:sp>
    </p:spTree>
    <p:extLst>
      <p:ext uri="{BB962C8B-B14F-4D97-AF65-F5344CB8AC3E}">
        <p14:creationId xmlns:p14="http://schemas.microsoft.com/office/powerpoint/2010/main" val="36979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B89D-1A9C-4D56-A7BC-ED8C2E5A4172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4300" y="-182556"/>
            <a:ext cx="641371" cy="1188132"/>
          </a:xfrm>
          <a:prstGeom prst="rect">
            <a:avLst/>
          </a:prstGeom>
          <a:solidFill>
            <a:srgbClr val="A5D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>
              <a:solidFill>
                <a:prstClr val="white"/>
              </a:solidFill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" y="195486"/>
            <a:ext cx="520795" cy="756084"/>
          </a:xfrm>
          <a:prstGeom prst="rect">
            <a:avLst/>
          </a:prstGeom>
        </p:spPr>
      </p:pic>
      <p:sp>
        <p:nvSpPr>
          <p:cNvPr id="11" name="Rektangel 10"/>
          <p:cNvSpPr/>
          <p:nvPr/>
        </p:nvSpPr>
        <p:spPr>
          <a:xfrm>
            <a:off x="8500491" y="4515966"/>
            <a:ext cx="641371" cy="432048"/>
          </a:xfrm>
          <a:prstGeom prst="rect">
            <a:avLst/>
          </a:prstGeom>
          <a:solidFill>
            <a:srgbClr val="A5D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6836-7D0D-4E25-B2D2-38248F58A0A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4300" y="-182556"/>
            <a:ext cx="641371" cy="1188132"/>
          </a:xfrm>
          <a:prstGeom prst="rect">
            <a:avLst/>
          </a:prstGeom>
          <a:solidFill>
            <a:srgbClr val="A5D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>
              <a:solidFill>
                <a:prstClr val="white"/>
              </a:solidFill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" y="195486"/>
            <a:ext cx="520795" cy="756084"/>
          </a:xfrm>
          <a:prstGeom prst="rect">
            <a:avLst/>
          </a:prstGeom>
        </p:spPr>
      </p:pic>
      <p:sp>
        <p:nvSpPr>
          <p:cNvPr id="11" name="Rektangel 10"/>
          <p:cNvSpPr/>
          <p:nvPr/>
        </p:nvSpPr>
        <p:spPr>
          <a:xfrm>
            <a:off x="8500491" y="4515966"/>
            <a:ext cx="641371" cy="432048"/>
          </a:xfrm>
          <a:prstGeom prst="rect">
            <a:avLst/>
          </a:prstGeom>
          <a:solidFill>
            <a:srgbClr val="A5D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9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2FA8-D33D-4636-B3E5-CB0F6B7ECD3F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t>04-12-2017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>
                <a:solidFill>
                  <a:prstClr val="black">
                    <a:tint val="75000"/>
                  </a:prstClr>
                </a:solidFill>
              </a:rPr>
              <a:t>Danske Regioner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2DCF-235E-42E5-94A8-F2BC74F24AD6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4300" y="-182556"/>
            <a:ext cx="641371" cy="1188132"/>
          </a:xfrm>
          <a:prstGeom prst="rect">
            <a:avLst/>
          </a:prstGeom>
          <a:solidFill>
            <a:srgbClr val="A5D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>
              <a:solidFill>
                <a:prstClr val="white"/>
              </a:solidFill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" y="195486"/>
            <a:ext cx="520795" cy="756084"/>
          </a:xfrm>
          <a:prstGeom prst="rect">
            <a:avLst/>
          </a:prstGeom>
        </p:spPr>
      </p:pic>
      <p:sp>
        <p:nvSpPr>
          <p:cNvPr id="11" name="Rektangel 10"/>
          <p:cNvSpPr/>
          <p:nvPr/>
        </p:nvSpPr>
        <p:spPr>
          <a:xfrm>
            <a:off x="8500491" y="4515966"/>
            <a:ext cx="641371" cy="432048"/>
          </a:xfrm>
          <a:prstGeom prst="rect">
            <a:avLst/>
          </a:prstGeom>
          <a:solidFill>
            <a:srgbClr val="A5D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5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1"/>
          <p:cNvSpPr>
            <a:spLocks noChangeArrowheads="1"/>
          </p:cNvSpPr>
          <p:nvPr/>
        </p:nvSpPr>
        <p:spPr bwMode="auto">
          <a:xfrm>
            <a:off x="179388" y="135731"/>
            <a:ext cx="8788400" cy="4872038"/>
          </a:xfrm>
          <a:prstGeom prst="rect">
            <a:avLst/>
          </a:prstGeom>
          <a:solidFill>
            <a:srgbClr val="EBFAFF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en-GB" sz="1350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1676" y="403622"/>
            <a:ext cx="773906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6" y="1094185"/>
            <a:ext cx="7739063" cy="333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675" y="5014913"/>
            <a:ext cx="2133600" cy="10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600">
                <a:solidFill>
                  <a:srgbClr val="FFFFFF"/>
                </a:solidFill>
              </a:defRPr>
            </a:lvl1pPr>
          </a:lstStyle>
          <a:p>
            <a:fld id="{AE082743-5D99-447B-843B-D3884019BBEF}" type="datetime5">
              <a:rPr lang="en-GB" smtClean="0"/>
              <a:t>4-Dec-17</a:t>
            </a:fld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28701" y="4740527"/>
            <a:ext cx="3794125" cy="26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825"/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668" y="4742908"/>
            <a:ext cx="279770" cy="12960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825"/>
            </a:lvl1pPr>
          </a:lstStyle>
          <a:p>
            <a:fld id="{1E80101F-5742-4645-B1C0-D6AFABF6C92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Picture 2" descr="U:\Moderniseringsstyrelsen\Jobs\3589_Koncernfaelles skabelonloesning i FM styrelser\Received\Work\DIGST_Logo.emf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68" y="4539649"/>
            <a:ext cx="2070285" cy="3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-2370138" y="4509651"/>
            <a:ext cx="2281238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Indsæt</a:t>
            </a:r>
            <a:r>
              <a:rPr lang="en-GB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tekst</a:t>
            </a:r>
            <a:r>
              <a:rPr lang="en-GB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sidefod</a:t>
            </a:r>
            <a:endParaRPr lang="en-GB" sz="67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GB" sz="6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Vælg</a:t>
            </a:r>
            <a:r>
              <a:rPr lang="en-GB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Indsæt</a:t>
            </a:r>
            <a:r>
              <a:rPr lang="en-GB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top </a:t>
            </a:r>
            <a:r>
              <a:rPr lang="en-GB" sz="6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menuen</a:t>
            </a:r>
            <a:endParaRPr lang="en-GB" sz="6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GB" sz="6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Vælg</a:t>
            </a:r>
            <a:r>
              <a:rPr lang="en-GB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Sidehoved</a:t>
            </a:r>
            <a:r>
              <a:rPr lang="en-GB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og</a:t>
            </a:r>
            <a:r>
              <a:rPr lang="en-GB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Sidefod</a:t>
            </a:r>
            <a:endParaRPr lang="en-GB" sz="67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GB" sz="6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Skriv</a:t>
            </a:r>
            <a:r>
              <a:rPr lang="en-GB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titel</a:t>
            </a:r>
            <a:r>
              <a:rPr lang="en-GB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på</a:t>
            </a:r>
            <a:r>
              <a:rPr lang="en-GB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præsentation</a:t>
            </a:r>
            <a:r>
              <a:rPr lang="en-GB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</a:t>
            </a:r>
            <a:r>
              <a:rPr lang="en-GB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tekstfeltet</a:t>
            </a:r>
            <a:endParaRPr lang="en-GB" sz="6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en-GB" sz="6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Tryk</a:t>
            </a:r>
            <a:r>
              <a:rPr lang="en-GB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Anvend</a:t>
            </a:r>
            <a:r>
              <a:rPr lang="en-GB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på</a:t>
            </a:r>
            <a:r>
              <a:rPr lang="en-GB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alle</a:t>
            </a:r>
            <a:endParaRPr lang="en-GB" sz="67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6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</p:sldLayoutIdLst>
  <p:hf hdr="0" ftr="0" dt="0"/>
  <p:txStyles>
    <p:titleStyle>
      <a:lvl1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b="1" cap="all" baseline="0">
          <a:solidFill>
            <a:srgbClr val="031D5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</a:defRPr>
      </a:lvl5pPr>
      <a:lvl6pPr marL="3429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</a:defRPr>
      </a:lvl6pPr>
      <a:lvl7pPr marL="685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</a:defRPr>
      </a:lvl7pPr>
      <a:lvl8pPr marL="10287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</a:defRPr>
      </a:lvl8pPr>
      <a:lvl9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8000"/>
        </a:lnSpc>
        <a:spcBef>
          <a:spcPct val="54000"/>
        </a:spcBef>
        <a:spcAft>
          <a:spcPct val="0"/>
        </a:spcAft>
        <a:defRPr sz="1275" b="1">
          <a:solidFill>
            <a:schemeClr val="tx1"/>
          </a:solidFill>
          <a:latin typeface="+mn-lt"/>
          <a:ea typeface="+mn-ea"/>
          <a:cs typeface="+mn-cs"/>
        </a:defRPr>
      </a:lvl1pPr>
      <a:lvl2pPr marL="1191" algn="l" rtl="0" eaLnBrk="1" fontAlgn="base" hangingPunct="1">
        <a:lnSpc>
          <a:spcPct val="108000"/>
        </a:lnSpc>
        <a:spcBef>
          <a:spcPct val="54000"/>
        </a:spcBef>
        <a:spcAft>
          <a:spcPct val="0"/>
        </a:spcAft>
        <a:defRPr sz="1275">
          <a:solidFill>
            <a:schemeClr val="tx1"/>
          </a:solidFill>
          <a:latin typeface="+mn-lt"/>
        </a:defRPr>
      </a:lvl2pPr>
      <a:lvl3pPr marL="203597" indent="-201216" algn="l" rtl="0" eaLnBrk="1" fontAlgn="base" hangingPunct="1">
        <a:lnSpc>
          <a:spcPct val="108000"/>
        </a:lnSpc>
        <a:spcBef>
          <a:spcPct val="54000"/>
        </a:spcBef>
        <a:spcAft>
          <a:spcPct val="0"/>
        </a:spcAft>
        <a:buSzPct val="95000"/>
        <a:buFont typeface="Verdana" pitchFamily="34" charset="0"/>
        <a:buChar char="●"/>
        <a:defRPr sz="1275">
          <a:solidFill>
            <a:schemeClr val="tx1"/>
          </a:solidFill>
          <a:latin typeface="+mn-lt"/>
        </a:defRPr>
      </a:lvl3pPr>
      <a:lvl4pPr marL="457200" indent="-252413" algn="l" rtl="0" eaLnBrk="1" fontAlgn="base" hangingPunct="1">
        <a:lnSpc>
          <a:spcPct val="108000"/>
        </a:lnSpc>
        <a:spcBef>
          <a:spcPct val="54000"/>
        </a:spcBef>
        <a:spcAft>
          <a:spcPct val="0"/>
        </a:spcAft>
        <a:buChar char="–"/>
        <a:defRPr sz="1125">
          <a:solidFill>
            <a:schemeClr val="tx1"/>
          </a:solidFill>
          <a:latin typeface="+mn-lt"/>
        </a:defRPr>
      </a:lvl4pPr>
      <a:lvl5pPr marL="685800" indent="-222647" algn="l" rtl="0" eaLnBrk="1" fontAlgn="base" hangingPunct="1">
        <a:lnSpc>
          <a:spcPct val="108000"/>
        </a:lnSpc>
        <a:spcBef>
          <a:spcPct val="54000"/>
        </a:spcBef>
        <a:spcAft>
          <a:spcPct val="0"/>
        </a:spcAft>
        <a:buFont typeface="Arial" charset="0"/>
        <a:buChar char="–"/>
        <a:defRPr sz="975">
          <a:solidFill>
            <a:schemeClr val="tx1"/>
          </a:solidFill>
          <a:latin typeface="+mn-lt"/>
        </a:defRPr>
      </a:lvl5pPr>
      <a:lvl6pPr marL="1028700" indent="-222647" algn="l" rtl="0" eaLnBrk="1" fontAlgn="base" hangingPunct="1">
        <a:lnSpc>
          <a:spcPct val="108000"/>
        </a:lnSpc>
        <a:spcBef>
          <a:spcPct val="54000"/>
        </a:spcBef>
        <a:spcAft>
          <a:spcPct val="0"/>
        </a:spcAft>
        <a:buFont typeface="Arial" charset="0"/>
        <a:buChar char="–"/>
        <a:defRPr sz="975">
          <a:solidFill>
            <a:schemeClr val="tx1"/>
          </a:solidFill>
          <a:latin typeface="+mn-lt"/>
        </a:defRPr>
      </a:lvl6pPr>
      <a:lvl7pPr marL="1371600" indent="-222647" algn="l" rtl="0" eaLnBrk="1" fontAlgn="base" hangingPunct="1">
        <a:lnSpc>
          <a:spcPct val="108000"/>
        </a:lnSpc>
        <a:spcBef>
          <a:spcPct val="54000"/>
        </a:spcBef>
        <a:spcAft>
          <a:spcPct val="0"/>
        </a:spcAft>
        <a:buFont typeface="Arial" charset="0"/>
        <a:buChar char="–"/>
        <a:defRPr sz="975">
          <a:solidFill>
            <a:schemeClr val="tx1"/>
          </a:solidFill>
          <a:latin typeface="+mn-lt"/>
        </a:defRPr>
      </a:lvl7pPr>
      <a:lvl8pPr marL="1714500" indent="-222647" algn="l" rtl="0" eaLnBrk="1" fontAlgn="base" hangingPunct="1">
        <a:lnSpc>
          <a:spcPct val="108000"/>
        </a:lnSpc>
        <a:spcBef>
          <a:spcPct val="54000"/>
        </a:spcBef>
        <a:spcAft>
          <a:spcPct val="0"/>
        </a:spcAft>
        <a:buFont typeface="Arial" charset="0"/>
        <a:buChar char="–"/>
        <a:defRPr sz="975">
          <a:solidFill>
            <a:schemeClr val="tx1"/>
          </a:solidFill>
          <a:latin typeface="+mn-lt"/>
        </a:defRPr>
      </a:lvl8pPr>
      <a:lvl9pPr marL="2057400" indent="-222647" algn="l" rtl="0" eaLnBrk="1" fontAlgn="base" hangingPunct="1">
        <a:lnSpc>
          <a:spcPct val="108000"/>
        </a:lnSpc>
        <a:spcBef>
          <a:spcPct val="54000"/>
        </a:spcBef>
        <a:spcAft>
          <a:spcPct val="0"/>
        </a:spcAft>
        <a:buFont typeface="Arial" charset="0"/>
        <a:buChar char="–"/>
        <a:defRPr sz="975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google.dk/url?sa=i&amp;rct=j&amp;q=&amp;esrc=s&amp;source=images&amp;cd=&amp;cad=rja&amp;uact=8&amp;ved=0ahUKEwj66Zn1t8XWAhWKbVAKHSGNDdQQjRwIBw&amp;url=https://www.slideshare.net/FinproRy/introduction-to-the-seminar-terhi-rasmussen&amp;psig=AFQjCNFkq_j7IVuoNyx0uBEOESrQmIm09g&amp;ust=150660412431675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e 10"/>
          <p:cNvGrpSpPr/>
          <p:nvPr/>
        </p:nvGrpSpPr>
        <p:grpSpPr>
          <a:xfrm>
            <a:off x="7308304" y="-20539"/>
            <a:ext cx="1152128" cy="2088082"/>
            <a:chOff x="7020272" y="-27385"/>
            <a:chExt cx="1440160" cy="2784109"/>
          </a:xfrm>
        </p:grpSpPr>
        <p:sp>
          <p:nvSpPr>
            <p:cNvPr id="5" name="Rektangel 4"/>
            <p:cNvSpPr/>
            <p:nvPr/>
          </p:nvSpPr>
          <p:spPr>
            <a:xfrm>
              <a:off x="7020272" y="-27385"/>
              <a:ext cx="1440160" cy="2784109"/>
            </a:xfrm>
            <a:prstGeom prst="rect">
              <a:avLst/>
            </a:prstGeom>
            <a:solidFill>
              <a:srgbClr val="A5D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pic>
          <p:nvPicPr>
            <p:cNvPr id="8" name="Billed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171" y="332734"/>
              <a:ext cx="1060009" cy="2181916"/>
            </a:xfrm>
            <a:prstGeom prst="rect">
              <a:avLst/>
            </a:prstGeom>
          </p:spPr>
        </p:pic>
      </p:grpSp>
      <p:sp>
        <p:nvSpPr>
          <p:cNvPr id="9" name="Titel 1"/>
          <p:cNvSpPr txBox="1">
            <a:spLocks/>
          </p:cNvSpPr>
          <p:nvPr/>
        </p:nvSpPr>
        <p:spPr>
          <a:xfrm>
            <a:off x="1259632" y="3263872"/>
            <a:ext cx="7718925" cy="1000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a-DK" sz="2800" dirty="0" err="1" smtClean="0">
                <a:solidFill>
                  <a:schemeClr val="accent1">
                    <a:lumMod val="50000"/>
                  </a:schemeClr>
                </a:solidFill>
              </a:rPr>
              <a:t>Managing</a:t>
            </a: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da-DK" sz="2800" dirty="0" err="1" smtClean="0">
                <a:solidFill>
                  <a:schemeClr val="accent1">
                    <a:lumMod val="50000"/>
                  </a:schemeClr>
                </a:solidFill>
              </a:rPr>
              <a:t>Protection</a:t>
            </a: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da-DK" sz="2800" dirty="0" err="1" smtClean="0">
                <a:solidFill>
                  <a:schemeClr val="accent1">
                    <a:lumMod val="50000"/>
                  </a:schemeClr>
                </a:solidFill>
              </a:rPr>
              <a:t>Cybersecurity</a:t>
            </a: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a-DK" sz="2800" dirty="0" err="1" smtClean="0">
                <a:solidFill>
                  <a:schemeClr val="accent1">
                    <a:lumMod val="50000"/>
                  </a:schemeClr>
                </a:solidFill>
              </a:rPr>
              <a:t>healthcare</a:t>
            </a:r>
            <a:endParaRPr lang="da-DK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2" y="3378501"/>
            <a:ext cx="1083395" cy="756084"/>
          </a:xfrm>
          <a:prstGeom prst="rect">
            <a:avLst/>
          </a:prstGeom>
          <a:solidFill>
            <a:srgbClr val="A5D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" name="Rektangel 12"/>
          <p:cNvSpPr/>
          <p:nvPr/>
        </p:nvSpPr>
        <p:spPr>
          <a:xfrm>
            <a:off x="8129211" y="4407954"/>
            <a:ext cx="1011512" cy="594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Rektangel 9"/>
          <p:cNvSpPr/>
          <p:nvPr/>
        </p:nvSpPr>
        <p:spPr>
          <a:xfrm>
            <a:off x="1541340" y="2840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Executive vice president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Erik Jylling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Danish Regions</a:t>
            </a:r>
            <a:endParaRPr lang="da-DK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0" y="9711"/>
            <a:ext cx="1149238" cy="153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ladsholder til sidefod 13"/>
          <p:cNvSpPr>
            <a:spLocks noGrp="1"/>
          </p:cNvSpPr>
          <p:nvPr>
            <p:ph type="ftr" sz="quarter" idx="11"/>
          </p:nvPr>
        </p:nvSpPr>
        <p:spPr>
          <a:xfrm>
            <a:off x="3131840" y="4699866"/>
            <a:ext cx="2895600" cy="365125"/>
          </a:xfrm>
        </p:spPr>
        <p:txBody>
          <a:bodyPr/>
          <a:lstStyle/>
          <a:p>
            <a:pPr algn="ctr"/>
            <a:r>
              <a:rPr lang="da-DK" sz="1400" dirty="0" smtClean="0">
                <a:solidFill>
                  <a:schemeClr val="accent1">
                    <a:lumMod val="50000"/>
                  </a:schemeClr>
                </a:solidFill>
              </a:rPr>
              <a:t>Danish Regions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Danish health care structur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5" t="21471" b="17950"/>
          <a:stretch/>
        </p:blipFill>
        <p:spPr bwMode="auto">
          <a:xfrm>
            <a:off x="6470135" y="1265283"/>
            <a:ext cx="2491529" cy="25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indhold 2"/>
          <p:cNvSpPr txBox="1">
            <a:spLocks/>
          </p:cNvSpPr>
          <p:nvPr/>
        </p:nvSpPr>
        <p:spPr bwMode="auto">
          <a:xfrm>
            <a:off x="683568" y="1135340"/>
            <a:ext cx="8252169" cy="273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+mn-lt"/>
              </a:defRPr>
            </a:lvl2pPr>
            <a:lvl3pPr marL="271463" indent="-268288" algn="l" rtl="0" eaLnBrk="1" fontAlgn="base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SzPct val="95000"/>
              <a:buFont typeface="Verdana" pitchFamily="34" charset="0"/>
              <a:buChar char="●"/>
              <a:defRPr sz="1700">
                <a:solidFill>
                  <a:schemeClr val="tx1"/>
                </a:solidFill>
                <a:latin typeface="+mn-lt"/>
              </a:defRPr>
            </a:lvl3pPr>
            <a:lvl4pPr marL="609600" indent="-336550" algn="l" rtl="0" eaLnBrk="1" fontAlgn="base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914400" indent="-296863" algn="l" rtl="0" eaLnBrk="1" fontAlgn="base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chemeClr val="tx1"/>
                </a:solidFill>
                <a:latin typeface="+mn-lt"/>
              </a:defRPr>
            </a:lvl5pPr>
            <a:lvl6pPr marL="1371600" indent="-296863" algn="l" rtl="0" eaLnBrk="1" fontAlgn="base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chemeClr val="tx1"/>
                </a:solidFill>
                <a:latin typeface="+mn-lt"/>
              </a:defRPr>
            </a:lvl6pPr>
            <a:lvl7pPr marL="1828800" indent="-296863" algn="l" rtl="0" eaLnBrk="1" fontAlgn="base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chemeClr val="tx1"/>
                </a:solidFill>
                <a:latin typeface="+mn-lt"/>
              </a:defRPr>
            </a:lvl7pPr>
            <a:lvl8pPr marL="2286000" indent="-296863" algn="l" rtl="0" eaLnBrk="1" fontAlgn="base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chemeClr val="tx1"/>
                </a:solidFill>
                <a:latin typeface="+mn-lt"/>
              </a:defRPr>
            </a:lvl8pPr>
            <a:lvl9pPr marL="2743200" indent="-296863" algn="l" rtl="0" eaLnBrk="1" fontAlgn="base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GB" sz="1300" b="0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Danish public health insurance gives everybody in Denmark an equal and free access to health services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300" b="0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Denmark is divided into 5 regions and 98 municipalities </a:t>
            </a:r>
          </a:p>
          <a:p>
            <a:pPr>
              <a:defRPr/>
            </a:pPr>
            <a:r>
              <a:rPr lang="en-GB" sz="1300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5 regions are responsible for: 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GB" sz="1300" b="0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provision of hospital services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GB" sz="1300" b="0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Psychiatric services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GB" sz="1300" b="0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 practitioners and specialists </a:t>
            </a:r>
          </a:p>
          <a:p>
            <a:pPr defTabSz="685800">
              <a:defRPr/>
            </a:pPr>
            <a:r>
              <a:rPr lang="en-GB" sz="1300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98 municipalities are responsible for: </a:t>
            </a:r>
          </a:p>
          <a:p>
            <a:pPr marL="285750" indent="-285750" defTabSz="6858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GB" sz="1300" b="0" kern="0" dirty="0" err="1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Homenursing</a:t>
            </a:r>
            <a:endParaRPr lang="en-GB" sz="1300" b="0" kern="0" dirty="0">
              <a:solidFill>
                <a:srgbClr val="031D5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defTabSz="6858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GB" sz="1300" b="0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health</a:t>
            </a:r>
          </a:p>
          <a:p>
            <a:pPr marL="285750" indent="-285750" defTabSz="6858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GB" sz="1300" b="0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School health services and child dental treatment</a:t>
            </a:r>
          </a:p>
          <a:p>
            <a:pPr marL="285750" indent="-285750" defTabSz="6858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GB" sz="1300" b="0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Prevention and rehabilitation </a:t>
            </a:r>
          </a:p>
          <a:p>
            <a:pPr marL="285750" indent="-285750" defTabSz="6858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GB" sz="1300" b="0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Elderly care</a:t>
            </a:r>
          </a:p>
          <a:p>
            <a:pPr marL="128588" indent="-128588" defTabSz="685800">
              <a:buFont typeface="Arial" panose="020B0604020202020204" pitchFamily="34" charset="0"/>
              <a:buChar char="•"/>
              <a:defRPr/>
            </a:pPr>
            <a:endParaRPr lang="en-GB" sz="1200" kern="0" dirty="0">
              <a:solidFill>
                <a:srgbClr val="031D5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685800">
              <a:defRPr/>
            </a:pPr>
            <a:endParaRPr lang="en-GB" sz="1200" b="0" kern="0" dirty="0">
              <a:solidFill>
                <a:srgbClr val="031D5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8588" indent="-128588" defTabSz="685800">
              <a:buFont typeface="Arial" panose="020B0604020202020204" pitchFamily="34" charset="0"/>
              <a:buChar char="•"/>
              <a:defRPr/>
            </a:pPr>
            <a:endParaRPr lang="en-GB" sz="1200" b="0" kern="0" dirty="0">
              <a:solidFill>
                <a:srgbClr val="031D5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138457" y="75277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 of the Danish healthcare sector</a:t>
            </a:r>
            <a:endParaRPr lang="en-GB" sz="2800" kern="0" dirty="0">
              <a:solidFill>
                <a:srgbClr val="031D5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5191321" y="3860129"/>
            <a:ext cx="3744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GB" sz="1300" b="1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state is responsible for: </a:t>
            </a:r>
          </a:p>
          <a:p>
            <a:pPr marL="128588" indent="-128588"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srgbClr val="031D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state holds the overall regulatory and supervisory functions in health and elderly care</a:t>
            </a:r>
            <a:endParaRPr lang="en-GB" sz="1300" kern="0" dirty="0">
              <a:solidFill>
                <a:srgbClr val="031D5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Pladsholder til sidefod 13"/>
          <p:cNvSpPr>
            <a:spLocks noGrp="1"/>
          </p:cNvSpPr>
          <p:nvPr>
            <p:ph type="ftr" sz="quarter" idx="11"/>
          </p:nvPr>
        </p:nvSpPr>
        <p:spPr>
          <a:xfrm>
            <a:off x="3131840" y="4699866"/>
            <a:ext cx="2895600" cy="365125"/>
          </a:xfrm>
        </p:spPr>
        <p:txBody>
          <a:bodyPr/>
          <a:lstStyle/>
          <a:p>
            <a:pPr algn="ctr"/>
            <a:r>
              <a:rPr lang="da-DK" sz="1400" dirty="0" smtClean="0">
                <a:solidFill>
                  <a:schemeClr val="accent1">
                    <a:lumMod val="50000"/>
                  </a:schemeClr>
                </a:solidFill>
              </a:rPr>
              <a:t>Danish Regions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7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262672"/>
            <a:ext cx="6768752" cy="702078"/>
          </a:xfrm>
        </p:spPr>
        <p:txBody>
          <a:bodyPr/>
          <a:lstStyle/>
          <a:p>
            <a:r>
              <a:rPr lang="da-DK" sz="2800" dirty="0"/>
              <a:t>General data </a:t>
            </a:r>
            <a:r>
              <a:rPr lang="da-DK" sz="2800" dirty="0" err="1"/>
              <a:t>protection</a:t>
            </a:r>
            <a:r>
              <a:rPr lang="da-DK" sz="2800" dirty="0"/>
              <a:t> </a:t>
            </a:r>
            <a:r>
              <a:rPr lang="da-DK" sz="2800" dirty="0" err="1"/>
              <a:t>regulation</a:t>
            </a:r>
            <a:r>
              <a:rPr lang="da-DK" sz="2800" dirty="0"/>
              <a:t> (GDPR)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427002" y="1779662"/>
            <a:ext cx="6506020" cy="2397714"/>
          </a:xfrm>
        </p:spPr>
        <p:txBody>
          <a:bodyPr/>
          <a:lstStyle/>
          <a:p>
            <a:pPr lvl="0"/>
            <a:r>
              <a:rPr lang="en-US" sz="2200" dirty="0"/>
              <a:t>Data-driven health care has to go hand-in-hand with privacy</a:t>
            </a:r>
          </a:p>
          <a:p>
            <a:pPr marL="0" indent="0">
              <a:buNone/>
            </a:pPr>
            <a:endParaRPr lang="da-DK" sz="2200" dirty="0"/>
          </a:p>
          <a:p>
            <a:pPr lvl="0"/>
            <a:r>
              <a:rPr lang="en-US" sz="2200" dirty="0"/>
              <a:t>Trust and transparency are crucial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6" name="Pladsholder til sidefod 13"/>
          <p:cNvSpPr>
            <a:spLocks noGrp="1"/>
          </p:cNvSpPr>
          <p:nvPr>
            <p:ph type="ftr" sz="quarter" idx="11"/>
          </p:nvPr>
        </p:nvSpPr>
        <p:spPr>
          <a:xfrm>
            <a:off x="3131840" y="4699866"/>
            <a:ext cx="2895600" cy="365125"/>
          </a:xfrm>
        </p:spPr>
        <p:txBody>
          <a:bodyPr/>
          <a:lstStyle/>
          <a:p>
            <a:pPr algn="ctr"/>
            <a:r>
              <a:rPr lang="da-DK" sz="1400" dirty="0" smtClean="0">
                <a:solidFill>
                  <a:schemeClr val="accent1">
                    <a:lumMod val="50000"/>
                  </a:schemeClr>
                </a:solidFill>
              </a:rPr>
              <a:t>Danish Regions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7272" y="361851"/>
            <a:ext cx="4760168" cy="702078"/>
          </a:xfrm>
        </p:spPr>
        <p:txBody>
          <a:bodyPr/>
          <a:lstStyle/>
          <a:p>
            <a:r>
              <a:rPr lang="da-DK" sz="2800" dirty="0" smtClean="0"/>
              <a:t>Challenges - GDPR</a:t>
            </a:r>
            <a:endParaRPr lang="da-DK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140285" y="1203598"/>
            <a:ext cx="7608179" cy="2685746"/>
          </a:xfrm>
        </p:spPr>
        <p:txBody>
          <a:bodyPr/>
          <a:lstStyle/>
          <a:p>
            <a:pPr lvl="0"/>
            <a:r>
              <a:rPr lang="en-US" sz="2200" dirty="0" smtClean="0"/>
              <a:t>Predictive medicine and prevention – at what point are we actually treating the patient ?</a:t>
            </a:r>
            <a:endParaRPr lang="da-DK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lvl="0"/>
            <a:r>
              <a:rPr lang="en-US" sz="2200" dirty="0" smtClean="0"/>
              <a:t>Value-based healthcare – in many cases we need outcome data years after treatment to evaluate results of a specific treatment</a:t>
            </a:r>
            <a:endParaRPr lang="da-DK" sz="2200" dirty="0" smtClean="0"/>
          </a:p>
          <a:p>
            <a:pPr marL="0" lvl="0" indent="0">
              <a:buNone/>
            </a:pPr>
            <a:endParaRPr lang="en-US" sz="2200" dirty="0" smtClean="0"/>
          </a:p>
          <a:p>
            <a:pPr lvl="0"/>
            <a:r>
              <a:rPr lang="en-US" sz="2200" dirty="0" smtClean="0"/>
              <a:t>Consent and transparency  - impact on data quality and completeness ?</a:t>
            </a:r>
            <a:endParaRPr lang="da-DK" sz="2200" dirty="0" smtClean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8" name="Pladsholder til sidefod 13"/>
          <p:cNvSpPr>
            <a:spLocks noGrp="1"/>
          </p:cNvSpPr>
          <p:nvPr>
            <p:ph type="ftr" sz="quarter" idx="11"/>
          </p:nvPr>
        </p:nvSpPr>
        <p:spPr>
          <a:xfrm>
            <a:off x="3131840" y="4699866"/>
            <a:ext cx="2895600" cy="365125"/>
          </a:xfrm>
        </p:spPr>
        <p:txBody>
          <a:bodyPr/>
          <a:lstStyle/>
          <a:p>
            <a:pPr algn="ctr"/>
            <a:r>
              <a:rPr lang="da-DK" sz="1400" dirty="0" smtClean="0">
                <a:solidFill>
                  <a:schemeClr val="accent1">
                    <a:lumMod val="50000"/>
                  </a:schemeClr>
                </a:solidFill>
              </a:rPr>
              <a:t>Danish Regions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6788" y="312865"/>
            <a:ext cx="6970423" cy="702078"/>
          </a:xfrm>
        </p:spPr>
        <p:txBody>
          <a:bodyPr/>
          <a:lstStyle/>
          <a:p>
            <a:r>
              <a:rPr lang="en-US" sz="2800" dirty="0"/>
              <a:t>Cybersecurity in healthcare</a:t>
            </a:r>
            <a:endParaRPr lang="da-DK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86788" y="1014943"/>
            <a:ext cx="7157620" cy="3294366"/>
          </a:xfrm>
        </p:spPr>
        <p:txBody>
          <a:bodyPr/>
          <a:lstStyle/>
          <a:p>
            <a:pPr lvl="0"/>
            <a:r>
              <a:rPr lang="en-US" sz="1800" dirty="0" smtClean="0"/>
              <a:t>Protection against cyber attacks is a challenge for the entire healthcare sector (and the entire society) </a:t>
            </a:r>
          </a:p>
          <a:p>
            <a:pPr marL="0" lvl="0" indent="0">
              <a:buNone/>
            </a:pPr>
            <a:endParaRPr lang="en-US" sz="1800" dirty="0" smtClean="0"/>
          </a:p>
          <a:p>
            <a:pPr lvl="0"/>
            <a:r>
              <a:rPr lang="en-US" sz="1800" dirty="0" smtClean="0"/>
              <a:t>Better cooperation between all sectors (state, regions and </a:t>
            </a:r>
            <a:r>
              <a:rPr lang="en-GB" sz="1800" dirty="0" smtClean="0"/>
              <a:t>municipalities)</a:t>
            </a:r>
            <a:r>
              <a:rPr lang="en-US" sz="1800" dirty="0" smtClean="0"/>
              <a:t> is important to prevent attacks </a:t>
            </a:r>
          </a:p>
          <a:p>
            <a:pPr marL="0" lvl="0" indent="0">
              <a:buNone/>
            </a:pPr>
            <a:endParaRPr lang="en-US" sz="1800" dirty="0" smtClean="0"/>
          </a:p>
          <a:p>
            <a:r>
              <a:rPr lang="en-US" sz="1800" dirty="0" smtClean="0"/>
              <a:t>Danish context: New National Cyber and Information Security Strategy in March 2018 (expected) – the health care sector is identified as having critical importance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Implementation of EU directive on the security of Networks and Information Systems (NIS</a:t>
            </a:r>
            <a:r>
              <a:rPr lang="en-US" sz="1800" i="1" dirty="0" smtClean="0"/>
              <a:t> </a:t>
            </a:r>
            <a:r>
              <a:rPr lang="en-US" sz="1800" dirty="0" smtClean="0"/>
              <a:t>Directive)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Pladsholder til sidefod 13"/>
          <p:cNvSpPr>
            <a:spLocks noGrp="1"/>
          </p:cNvSpPr>
          <p:nvPr>
            <p:ph type="ftr" sz="quarter" idx="11"/>
          </p:nvPr>
        </p:nvSpPr>
        <p:spPr>
          <a:xfrm>
            <a:off x="3131840" y="4699866"/>
            <a:ext cx="2895600" cy="365125"/>
          </a:xfrm>
        </p:spPr>
        <p:txBody>
          <a:bodyPr/>
          <a:lstStyle/>
          <a:p>
            <a:pPr algn="ctr"/>
            <a:r>
              <a:rPr lang="da-DK" sz="1400" dirty="0" smtClean="0">
                <a:solidFill>
                  <a:schemeClr val="accent1">
                    <a:lumMod val="50000"/>
                  </a:schemeClr>
                </a:solidFill>
              </a:rPr>
              <a:t>Danish Regions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411510"/>
            <a:ext cx="6506020" cy="702078"/>
          </a:xfrm>
        </p:spPr>
        <p:txBody>
          <a:bodyPr/>
          <a:lstStyle/>
          <a:p>
            <a:r>
              <a:rPr lang="da-DK" sz="2800" dirty="0"/>
              <a:t>Challenges - </a:t>
            </a:r>
            <a:r>
              <a:rPr lang="en-US" sz="2800" dirty="0"/>
              <a:t>cybersecurity</a:t>
            </a:r>
            <a:endParaRPr lang="da-DK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187624" y="1491630"/>
            <a:ext cx="6984776" cy="2397714"/>
          </a:xfrm>
        </p:spPr>
        <p:txBody>
          <a:bodyPr/>
          <a:lstStyle/>
          <a:p>
            <a:r>
              <a:rPr lang="en-US" sz="2200" dirty="0"/>
              <a:t>Cybersecurity and protection against cyber crime is expensive and difficult to demonstrate value of additional investments - when are investments sufficient?</a:t>
            </a:r>
          </a:p>
          <a:p>
            <a:endParaRPr lang="da-DK" sz="2200" dirty="0"/>
          </a:p>
          <a:p>
            <a:r>
              <a:rPr lang="en-US" sz="2200" dirty="0"/>
              <a:t>Threats are constantly changing </a:t>
            </a:r>
          </a:p>
          <a:p>
            <a:pPr marL="0" indent="0">
              <a:buNone/>
            </a:pPr>
            <a:endParaRPr lang="da-DK" sz="2200" dirty="0"/>
          </a:p>
          <a:p>
            <a:r>
              <a:rPr lang="en-US" sz="2200" dirty="0"/>
              <a:t>Health care professionals need access to data </a:t>
            </a:r>
          </a:p>
          <a:p>
            <a:pPr marL="0" indent="0">
              <a:buNone/>
            </a:pPr>
            <a:endParaRPr lang="da-DK" sz="2200" dirty="0"/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da-DK" sz="1050" dirty="0"/>
              <a:t/>
            </a:r>
            <a:br>
              <a:rPr lang="da-DK" sz="1050" dirty="0"/>
            </a:br>
            <a:endParaRPr lang="da-DK" dirty="0"/>
          </a:p>
        </p:txBody>
      </p:sp>
      <p:sp>
        <p:nvSpPr>
          <p:cNvPr id="6" name="Pladsholder til sidefod 13"/>
          <p:cNvSpPr>
            <a:spLocks noGrp="1"/>
          </p:cNvSpPr>
          <p:nvPr>
            <p:ph type="ftr" sz="quarter" idx="11"/>
          </p:nvPr>
        </p:nvSpPr>
        <p:spPr>
          <a:xfrm>
            <a:off x="3131840" y="4699866"/>
            <a:ext cx="2895600" cy="365125"/>
          </a:xfrm>
        </p:spPr>
        <p:txBody>
          <a:bodyPr/>
          <a:lstStyle/>
          <a:p>
            <a:pPr algn="ctr"/>
            <a:r>
              <a:rPr lang="da-DK" sz="1400" dirty="0" smtClean="0">
                <a:solidFill>
                  <a:schemeClr val="accent1">
                    <a:lumMod val="50000"/>
                  </a:schemeClr>
                </a:solidFill>
              </a:rPr>
              <a:t>Danish Regions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21140" y="2211710"/>
            <a:ext cx="5293651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da-DK" sz="4000" dirty="0" err="1" smtClean="0">
                <a:solidFill>
                  <a:schemeClr val="accent1">
                    <a:lumMod val="50000"/>
                  </a:schemeClr>
                </a:solidFill>
              </a:rPr>
              <a:t>Thank</a:t>
            </a:r>
            <a:r>
              <a:rPr lang="da-D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4000" dirty="0" err="1" smtClean="0">
                <a:solidFill>
                  <a:schemeClr val="accent1">
                    <a:lumMod val="50000"/>
                  </a:schemeClr>
                </a:solidFill>
              </a:rPr>
              <a:t>you</a:t>
            </a:r>
            <a:r>
              <a:rPr lang="da-DK" sz="4000" dirty="0" smtClean="0">
                <a:solidFill>
                  <a:schemeClr val="accent1">
                    <a:lumMod val="50000"/>
                  </a:schemeClr>
                </a:solidFill>
              </a:rPr>
              <a:t> for </a:t>
            </a:r>
            <a:r>
              <a:rPr lang="da-DK" sz="4000" dirty="0" err="1" smtClean="0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da-DK" sz="4000" dirty="0" smtClean="0">
                <a:solidFill>
                  <a:schemeClr val="accent1">
                    <a:lumMod val="50000"/>
                  </a:schemeClr>
                </a:solidFill>
              </a:rPr>
              <a:t> attention</a:t>
            </a:r>
            <a:r>
              <a:rPr lang="da-DK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da-DK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solidFill>
                  <a:srgbClr val="92D050"/>
                </a:solidFill>
              </a:rPr>
              <a:t>WWW.REGIONER.DK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55526"/>
            <a:ext cx="2133517" cy="366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ladsholder til sidefod 13"/>
          <p:cNvSpPr>
            <a:spLocks noGrp="1"/>
          </p:cNvSpPr>
          <p:nvPr>
            <p:ph type="ftr" sz="quarter" idx="11"/>
          </p:nvPr>
        </p:nvSpPr>
        <p:spPr>
          <a:xfrm>
            <a:off x="3131840" y="4699866"/>
            <a:ext cx="2895600" cy="365125"/>
          </a:xfrm>
        </p:spPr>
        <p:txBody>
          <a:bodyPr/>
          <a:lstStyle/>
          <a:p>
            <a:pPr algn="ctr"/>
            <a:r>
              <a:rPr lang="da-DK" sz="1400" dirty="0" smtClean="0">
                <a:solidFill>
                  <a:schemeClr val="accent1">
                    <a:lumMod val="50000"/>
                  </a:schemeClr>
                </a:solidFill>
              </a:rPr>
              <a:t>Danish Regions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nsk ppt skabelo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g ny powerskab SKITSE3-aug13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Re 13 skabelo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reg ny powerskab SKITSE3-aug13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ank blå">
  <a:themeElements>
    <a:clrScheme name="Digitaliseringsstyrelsen">
      <a:dk1>
        <a:srgbClr val="000000"/>
      </a:dk1>
      <a:lt1>
        <a:srgbClr val="FFFFFF"/>
      </a:lt1>
      <a:dk2>
        <a:srgbClr val="941D27"/>
      </a:dk2>
      <a:lt2>
        <a:srgbClr val="6E91A0"/>
      </a:lt2>
      <a:accent1>
        <a:srgbClr val="00AAD2"/>
      </a:accent1>
      <a:accent2>
        <a:srgbClr val="5591CD"/>
      </a:accent2>
      <a:accent3>
        <a:srgbClr val="7050B9"/>
      </a:accent3>
      <a:accent4>
        <a:srgbClr val="A5005F"/>
      </a:accent4>
      <a:accent5>
        <a:srgbClr val="F0005F"/>
      </a:accent5>
      <a:accent6>
        <a:srgbClr val="B06606"/>
      </a:accent6>
      <a:hlink>
        <a:srgbClr val="0000FF"/>
      </a:hlink>
      <a:folHlink>
        <a:srgbClr val="800080"/>
      </a:folHlink>
    </a:clrScheme>
    <a:fontScheme name="DK Finansministeri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sz="17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E738174965F4E8E9E74EEADCF8AB0" ma:contentTypeVersion="8" ma:contentTypeDescription="Create a new document." ma:contentTypeScope="" ma:versionID="0fe0b1f546f1fee6fb5a51685b85d4fb">
  <xsd:schema xmlns:xsd="http://www.w3.org/2001/XMLSchema" xmlns:xs="http://www.w3.org/2001/XMLSchema" xmlns:p="http://schemas.microsoft.com/office/2006/metadata/properties" xmlns:ns2="f1d8a9e5-d054-4906-9ed0-687cf7b9c847" xmlns:ns3="99c2f25a-79c9-4c58-b8e8-ff65bc81bda4" targetNamespace="http://schemas.microsoft.com/office/2006/metadata/properties" ma:root="true" ma:fieldsID="fb7d5ae9eef3c7d13afdded779408547" ns2:_="" ns3:_="">
    <xsd:import namespace="f1d8a9e5-d054-4906-9ed0-687cf7b9c847"/>
    <xsd:import namespace="99c2f25a-79c9-4c58-b8e8-ff65bc81bd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8a9e5-d054-4906-9ed0-687cf7b9c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2f25a-79c9-4c58-b8e8-ff65bc81bda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F3A8F7-4834-4995-AEC6-6BC01CAB7E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971F82-B543-468C-A6B9-BC080D61C41D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54cf1bb7-ac6f-4815-a069-cdc71e4a267e"/>
    <ds:schemaRef ds:uri="D6C55FAB-8E08-4695-8E33-4FCFD43DC459"/>
    <ds:schemaRef ds:uri="669a4d37-4316-407a-bad9-fa5fcc52e97f"/>
  </ds:schemaRefs>
</ds:datastoreItem>
</file>

<file path=customXml/itemProps3.xml><?xml version="1.0" encoding="utf-8"?>
<ds:datastoreItem xmlns:ds="http://schemas.openxmlformats.org/officeDocument/2006/customXml" ds:itemID="{5A3467D4-F85D-4196-AFBA-6CFE7693246A}"/>
</file>

<file path=docProps/app.xml><?xml version="1.0" encoding="utf-8"?>
<Properties xmlns="http://schemas.openxmlformats.org/officeDocument/2006/extended-properties" xmlns:vt="http://schemas.openxmlformats.org/officeDocument/2006/docPropsVTypes">
  <Template>Dansk ppt skabelon</Template>
  <TotalTime>1098</TotalTime>
  <Words>315</Words>
  <Application>Microsoft Office PowerPoint</Application>
  <PresentationFormat>Skærmshow (16:9)</PresentationFormat>
  <Paragraphs>57</Paragraphs>
  <Slides>7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5</vt:i4>
      </vt:variant>
      <vt:variant>
        <vt:lpstr>Slidetitler</vt:lpstr>
      </vt:variant>
      <vt:variant>
        <vt:i4>7</vt:i4>
      </vt:variant>
    </vt:vector>
  </HeadingPairs>
  <TitlesOfParts>
    <vt:vector size="16" baseType="lpstr">
      <vt:lpstr>MS PGothic</vt:lpstr>
      <vt:lpstr>Arial</vt:lpstr>
      <vt:lpstr>Calibri</vt:lpstr>
      <vt:lpstr>Verdana</vt:lpstr>
      <vt:lpstr>Dansk ppt skabelon</vt:lpstr>
      <vt:lpstr>reg ny powerskab SKITSE3-aug13</vt:lpstr>
      <vt:lpstr>DRe 13 skabelon</vt:lpstr>
      <vt:lpstr>1_reg ny powerskab SKITSE3-aug13</vt:lpstr>
      <vt:lpstr>Blank blå</vt:lpstr>
      <vt:lpstr>PowerPoint-præsentation</vt:lpstr>
      <vt:lpstr>PowerPoint-præsentation</vt:lpstr>
      <vt:lpstr>General data protection regulation (GDPR) </vt:lpstr>
      <vt:lpstr>Challenges - GDPR</vt:lpstr>
      <vt:lpstr>Cybersecurity in healthcare</vt:lpstr>
      <vt:lpstr>Challenges - cybersecurity</vt:lpstr>
      <vt:lpstr>Thank you for your attention  WWW.REGIONER.DK</vt:lpstr>
    </vt:vector>
  </TitlesOfParts>
  <Company>Danske Regioner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”The Danish model – KRY in Denmark?”</dc:title>
  <dc:creator>Elsebeth Kroer, EAK</dc:creator>
  <cp:lastModifiedBy>Louise Lauesgaard</cp:lastModifiedBy>
  <cp:revision>86</cp:revision>
  <cp:lastPrinted>2016-08-09T12:04:06Z</cp:lastPrinted>
  <dcterms:created xsi:type="dcterms:W3CDTF">2016-08-09T11:55:36Z</dcterms:created>
  <dcterms:modified xsi:type="dcterms:W3CDTF">2017-12-04T14:36:47Z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0x010100C94E738174965F4E8E9E74EEADCF8AB0</vt:lpwstr>
  </property>
  <property fmtid="{D5CDD505-2E9C-101B-9397-08002B2CF9AE}" pid="3" name="CCMIsSharedOnOneDrive">
    <vt:bool>false</vt:bool>
  </property>
  <property fmtid="{D5CDD505-2E9C-101B-9397-08002B2CF9AE}" pid="4" name="CCMOneDriveID">
    <vt:lpwstr/>
  </property>
  <property fmtid="{D5CDD505-2E9C-101B-9397-08002B2CF9AE}" pid="5" name="CCMOneDriveOwnerID">
    <vt:lpwstr/>
  </property>
  <property fmtid="{D5CDD505-2E9C-101B-9397-08002B2CF9AE}" pid="6" name="CCMOneDriveItemID">
    <vt:lpwstr/>
  </property>
  <property fmtid="{D5CDD505-2E9C-101B-9397-08002B2CF9AE}" pid="7" name="CCMSystem">
    <vt:lpwstr> </vt:lpwstr>
  </property>
  <property fmtid="{D5CDD505-2E9C-101B-9397-08002B2CF9AE}" pid="8" name="CCMSystemID">
    <vt:lpwstr>70b75415-b03e-435b-a96a-f2c99eab6ff9</vt:lpwstr>
  </property>
  <property fmtid="{D5CDD505-2E9C-101B-9397-08002B2CF9AE}" pid="9" name="Sagsprofil">
    <vt:lpwstr>1;#Generel|4a83b8ca-afb2-441e-ad6c-417fdddfd118</vt:lpwstr>
  </property>
</Properties>
</file>