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4" r:id="rId2"/>
    <p:sldId id="277" r:id="rId3"/>
    <p:sldId id="287" r:id="rId4"/>
    <p:sldId id="259" r:id="rId5"/>
    <p:sldId id="278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95" autoAdjust="0"/>
  </p:normalViewPr>
  <p:slideViewPr>
    <p:cSldViewPr>
      <p:cViewPr>
        <p:scale>
          <a:sx n="60" d="100"/>
          <a:sy n="60" d="100"/>
        </p:scale>
        <p:origin x="-235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AC56A-BB1E-44C3-A52E-BF5940909D45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279A0-3743-4AF1-96EE-1A075BCAE5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2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79A0-3743-4AF1-96EE-1A075BCAE5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09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79A0-3743-4AF1-96EE-1A075BCAE5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44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79A0-3743-4AF1-96EE-1A075BCAE5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42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B279A0-3743-4AF1-96EE-1A075BCAE5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23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eHealth Tallinn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1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51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3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29" y="140604"/>
            <a:ext cx="8229600" cy="1143000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643192" cy="4525963"/>
          </a:xfrm>
        </p:spPr>
        <p:txBody>
          <a:bodyPr/>
          <a:lstStyle>
            <a:lvl5pPr>
              <a:defRPr i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08989" y="416483"/>
            <a:ext cx="1190945" cy="59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5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6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5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66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33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0EE8-36B8-4BB7-A198-3057DFF09986}" type="datetimeFigureOut">
              <a:rPr lang="en-GB" smtClean="0"/>
              <a:t>05/12/2017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80434-B84E-43E4-8F71-EA60B7A1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7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9152" y="4406999"/>
            <a:ext cx="4427984" cy="2076450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chemeClr val="tx2"/>
                </a:solidFill>
              </a:rPr>
              <a:t>Petra Wilson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916832"/>
            <a:ext cx="7772400" cy="1470025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319424"/>
                </a:solidFill>
              </a:rPr>
              <a:t>Whose consent is it really?</a:t>
            </a:r>
            <a:endParaRPr lang="en-GB" b="1" dirty="0">
              <a:solidFill>
                <a:srgbClr val="319424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600014"/>
            <a:ext cx="2736304" cy="1582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Image result for ft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2" y="5940227"/>
            <a:ext cx="2721173" cy="90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4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solidFill>
                  <a:srgbClr val="319424"/>
                </a:solidFill>
                <a:latin typeface="Georgia" panose="02040502050405020303" pitchFamily="18" charset="0"/>
                <a:ea typeface="+mn-ea"/>
                <a:cs typeface="+mn-cs"/>
              </a:rPr>
              <a:t>Whose consent is it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310" y="1340768"/>
            <a:ext cx="9144000" cy="3029196"/>
          </a:xfrm>
        </p:spPr>
        <p:txBody>
          <a:bodyPr>
            <a:normAutofit fontScale="25000" lnSpcReduction="20000"/>
          </a:bodyPr>
          <a:lstStyle/>
          <a:p>
            <a:pPr marL="2781300" lvl="2" indent="-361950"/>
            <a:r>
              <a:rPr lang="en-GB" sz="9600" dirty="0" smtClean="0">
                <a:solidFill>
                  <a:schemeClr val="tx2"/>
                </a:solidFill>
              </a:rPr>
              <a:t>Patients have a right to access data about them </a:t>
            </a:r>
            <a:endParaRPr lang="en-GB" sz="9600" dirty="0">
              <a:solidFill>
                <a:schemeClr val="tx2"/>
              </a:solidFill>
            </a:endParaRPr>
          </a:p>
          <a:p>
            <a:pPr marL="2781300" lvl="2" indent="-361950"/>
            <a:r>
              <a:rPr lang="en-GB" sz="9600" dirty="0" smtClean="0">
                <a:solidFill>
                  <a:schemeClr val="tx2"/>
                </a:solidFill>
              </a:rPr>
              <a:t>Patients have a right to obtain portable copies of that data</a:t>
            </a:r>
          </a:p>
          <a:p>
            <a:pPr marL="2781300" lvl="2" indent="-361950"/>
            <a:r>
              <a:rPr lang="en-GB" sz="9600" dirty="0" smtClean="0">
                <a:solidFill>
                  <a:schemeClr val="tx2"/>
                </a:solidFill>
              </a:rPr>
              <a:t>Patients have the right to demand data deletion  -  the right </a:t>
            </a:r>
            <a:r>
              <a:rPr lang="en-GB" sz="9600" dirty="0">
                <a:solidFill>
                  <a:schemeClr val="tx2"/>
                </a:solidFill>
              </a:rPr>
              <a:t>to be </a:t>
            </a:r>
            <a:r>
              <a:rPr lang="en-GB" sz="9600" dirty="0" smtClean="0">
                <a:solidFill>
                  <a:schemeClr val="tx2"/>
                </a:solidFill>
              </a:rPr>
              <a:t>forgotten </a:t>
            </a:r>
            <a:r>
              <a:rPr lang="en-GB" sz="9600" dirty="0" smtClean="0">
                <a:solidFill>
                  <a:schemeClr val="tx2"/>
                </a:solidFill>
              </a:rPr>
              <a:t>(but </a:t>
            </a:r>
            <a:r>
              <a:rPr lang="en-GB" sz="9600" dirty="0" smtClean="0">
                <a:solidFill>
                  <a:schemeClr val="tx2"/>
                </a:solidFill>
              </a:rPr>
              <a:t>not for research  - art 17 (30 (d))</a:t>
            </a:r>
          </a:p>
          <a:p>
            <a:pPr marL="2781300" lvl="2" indent="-361950"/>
            <a:r>
              <a:rPr lang="en-GB" sz="9600" dirty="0" smtClean="0">
                <a:solidFill>
                  <a:schemeClr val="tx2"/>
                </a:solidFill>
              </a:rPr>
              <a:t>Limited consent  - foreseen in rec. 33 but unclear</a:t>
            </a:r>
            <a:endParaRPr lang="en-GB" sz="9600" dirty="0">
              <a:solidFill>
                <a:schemeClr val="tx2"/>
              </a:solidFill>
            </a:endParaRPr>
          </a:p>
          <a:p>
            <a:pPr marL="3225800" indent="-534988">
              <a:buNone/>
            </a:pPr>
            <a:r>
              <a:rPr lang="en-GB" sz="3300" dirty="0" smtClean="0"/>
              <a:t>	</a:t>
            </a:r>
            <a:r>
              <a:rPr lang="en-GB" sz="4500" dirty="0" smtClean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2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857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57" y="3994442"/>
            <a:ext cx="1688207" cy="1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39752" y="4261818"/>
            <a:ext cx="680424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2925" lvl="2" indent="-3619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GB" sz="2400" dirty="0">
                <a:solidFill>
                  <a:schemeClr val="tx2"/>
                </a:solidFill>
              </a:rPr>
              <a:t>No right to decide who  has access</a:t>
            </a:r>
          </a:p>
          <a:p>
            <a:pPr marL="542925" lvl="2" indent="-3619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GB" sz="2400" dirty="0" smtClean="0">
                <a:solidFill>
                  <a:schemeClr val="tx2"/>
                </a:solidFill>
              </a:rPr>
              <a:t>No </a:t>
            </a:r>
            <a:r>
              <a:rPr lang="en-GB" sz="2400" dirty="0">
                <a:solidFill>
                  <a:schemeClr val="tx2"/>
                </a:solidFill>
              </a:rPr>
              <a:t>right to limit access</a:t>
            </a:r>
          </a:p>
          <a:p>
            <a:pPr marL="542925" lvl="2" indent="-3619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GB" sz="2400" dirty="0" smtClean="0">
                <a:solidFill>
                  <a:schemeClr val="tx2"/>
                </a:solidFill>
              </a:rPr>
              <a:t>No engagement </a:t>
            </a:r>
            <a:r>
              <a:rPr lang="en-GB" sz="2400" dirty="0" smtClean="0">
                <a:solidFill>
                  <a:schemeClr val="tx2"/>
                </a:solidFill>
              </a:rPr>
              <a:t>after signature</a:t>
            </a:r>
            <a:endParaRPr lang="en-GB" sz="2400" dirty="0" smtClean="0">
              <a:solidFill>
                <a:schemeClr val="tx2"/>
              </a:solidFill>
            </a:endParaRPr>
          </a:p>
          <a:p>
            <a:pPr marL="542925" lvl="2" indent="-3619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GB" sz="2400" dirty="0" smtClean="0">
                <a:solidFill>
                  <a:schemeClr val="tx2"/>
                </a:solidFill>
              </a:rPr>
              <a:t>Need to re-consent for changes to usage </a:t>
            </a:r>
          </a:p>
          <a:p>
            <a:pPr marL="542925" lvl="2" indent="-361950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GB" sz="2400" dirty="0" smtClean="0">
                <a:solidFill>
                  <a:schemeClr val="tx2"/>
                </a:solidFill>
              </a:rPr>
              <a:t>In the case of research – national derogations may be enacted =  fragmentation</a:t>
            </a:r>
          </a:p>
          <a:p>
            <a:pPr marL="0" lvl="2">
              <a:lnSpc>
                <a:spcPct val="80000"/>
              </a:lnSpc>
              <a:spcBef>
                <a:spcPct val="20000"/>
              </a:spcBef>
            </a:pP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74854" y="399444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smtClean="0"/>
              <a:t>BU</a:t>
            </a:r>
            <a:r>
              <a:rPr lang="en-GB" sz="2800" dirty="0" smtClean="0"/>
              <a:t>T …..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405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319424"/>
                </a:solidFill>
              </a:rPr>
              <a:t>‘Consenting’ the patient</a:t>
            </a:r>
            <a:endParaRPr lang="en-GB" b="1" dirty="0">
              <a:solidFill>
                <a:srgbClr val="31942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3</a:t>
            </a:fld>
            <a:endParaRPr lang="en-GB"/>
          </a:p>
        </p:txBody>
      </p:sp>
      <p:pic>
        <p:nvPicPr>
          <p:cNvPr id="2050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56" y="1268760"/>
            <a:ext cx="6842112" cy="455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4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344816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What – is dynamic consent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a </a:t>
            </a:r>
            <a:r>
              <a:rPr lang="en-GB" sz="2000" dirty="0" smtClean="0"/>
              <a:t>new approach  to engaging individuals about the use of their personal information, for research or care.</a:t>
            </a: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It is  ‘dynamic’ because it allows interactions over time; it enables people to alter their consent choices in real time as their circumstances change and to have confidence that these changed choices will take effect</a:t>
            </a:r>
            <a:r>
              <a:rPr lang="en-GB" sz="2400" dirty="0" smtClean="0"/>
              <a:t>.</a:t>
            </a:r>
            <a:endParaRPr lang="en-GB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04629" y="140604"/>
            <a:ext cx="8229600" cy="114300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319424"/>
                </a:solidFill>
                <a:latin typeface="Georgia" panose="02040502050405020303" pitchFamily="18" charset="0"/>
                <a:ea typeface="+mn-ea"/>
                <a:cs typeface="+mn-cs"/>
              </a:rPr>
              <a:t>Dynamic Consent</a:t>
            </a:r>
            <a:endParaRPr lang="en-GB" sz="2400" b="1" dirty="0">
              <a:solidFill>
                <a:srgbClr val="319424"/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18437"/>
            <a:ext cx="2483768" cy="33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27584" y="4005064"/>
            <a:ext cx="69127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 How   can it be done? </a:t>
            </a:r>
          </a:p>
          <a:p>
            <a:pPr marL="447675" indent="-266700">
              <a:buFont typeface="Arial" panose="020B0604020202020204" pitchFamily="34" charset="0"/>
              <a:buChar char="•"/>
            </a:pPr>
            <a:r>
              <a:rPr lang="en-GB" dirty="0" smtClean="0"/>
              <a:t>An interactive personalised interface that allows participants to engage as much or as little as they choose and to alter their consent choices in real time.</a:t>
            </a:r>
          </a:p>
          <a:p>
            <a:pPr marL="447675" indent="-266700">
              <a:buFont typeface="Arial" panose="020B0604020202020204" pitchFamily="34" charset="0"/>
              <a:buChar char="•"/>
            </a:pPr>
            <a:r>
              <a:rPr lang="en-GB" dirty="0" smtClean="0"/>
              <a:t>consent preferences travel securely with their data so that third parties know the scope of the consent that applies. </a:t>
            </a:r>
          </a:p>
          <a:p>
            <a:pPr marL="447675" indent="-266700">
              <a:buFont typeface="Arial" panose="020B0604020202020204" pitchFamily="34" charset="0"/>
              <a:buChar char="•"/>
            </a:pPr>
            <a:r>
              <a:rPr lang="en-GB" dirty="0" smtClean="0"/>
              <a:t>Available preferences can be adapted to suit the capabilities and needs of institutions, researchers and participants.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2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36575"/>
            <a:ext cx="3257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rgbClr val="319424"/>
                </a:solidFill>
                <a:latin typeface="Georgia" panose="02040502050405020303" pitchFamily="18" charset="0"/>
                <a:ea typeface="+mn-ea"/>
                <a:cs typeface="+mn-cs"/>
              </a:rPr>
              <a:t>…. and we already have lots of working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0434-B84E-43E4-8F71-EA60B7A1B369}" type="slidenum">
              <a:rPr lang="en-GB" smtClean="0"/>
              <a:t>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904492" y="558924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String of  Pearls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88206"/>
            <a:ext cx="2148991" cy="183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258" y="1556793"/>
            <a:ext cx="237879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28" y="3256214"/>
            <a:ext cx="41148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80" y="4394658"/>
            <a:ext cx="2305683" cy="168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82" y="3256214"/>
            <a:ext cx="1594470" cy="194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06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996569"/>
            <a:ext cx="1791618" cy="103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Image result for ft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19" y="6228200"/>
            <a:ext cx="1728192" cy="57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49" y="404664"/>
            <a:ext cx="6496916" cy="476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62" y="4148872"/>
            <a:ext cx="5548313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08104" y="4941168"/>
            <a:ext cx="1875215" cy="23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3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4E738174965F4E8E9E74EEADCF8AB0" ma:contentTypeVersion="8" ma:contentTypeDescription="Create a new document." ma:contentTypeScope="" ma:versionID="0fe0b1f546f1fee6fb5a51685b85d4fb">
  <xsd:schema xmlns:xsd="http://www.w3.org/2001/XMLSchema" xmlns:xs="http://www.w3.org/2001/XMLSchema" xmlns:p="http://schemas.microsoft.com/office/2006/metadata/properties" xmlns:ns2="f1d8a9e5-d054-4906-9ed0-687cf7b9c847" xmlns:ns3="99c2f25a-79c9-4c58-b8e8-ff65bc81bda4" targetNamespace="http://schemas.microsoft.com/office/2006/metadata/properties" ma:root="true" ma:fieldsID="fb7d5ae9eef3c7d13afdded779408547" ns2:_="" ns3:_="">
    <xsd:import namespace="f1d8a9e5-d054-4906-9ed0-687cf7b9c847"/>
    <xsd:import namespace="99c2f25a-79c9-4c58-b8e8-ff65bc81bd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8a9e5-d054-4906-9ed0-687cf7b9c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c2f25a-79c9-4c58-b8e8-ff65bc81bda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C2AC0-0D46-4E29-8592-AB92A58413B0}"/>
</file>

<file path=customXml/itemProps2.xml><?xml version="1.0" encoding="utf-8"?>
<ds:datastoreItem xmlns:ds="http://schemas.openxmlformats.org/officeDocument/2006/customXml" ds:itemID="{664829AE-2670-4F0D-81BA-BCB62F3F73B1}"/>
</file>

<file path=customXml/itemProps3.xml><?xml version="1.0" encoding="utf-8"?>
<ds:datastoreItem xmlns:ds="http://schemas.openxmlformats.org/officeDocument/2006/customXml" ds:itemID="{34FEEF0F-37EC-4989-8268-000093C20A21}"/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271</Words>
  <Application>Microsoft Office PowerPoint</Application>
  <PresentationFormat>On-screen Show (4:3)</PresentationFormat>
  <Paragraphs>33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Whose consent is it really?</vt:lpstr>
      <vt:lpstr>Whose consent is it really?</vt:lpstr>
      <vt:lpstr>‘Consenting’ the patient</vt:lpstr>
      <vt:lpstr>Dynamic Consent</vt:lpstr>
      <vt:lpstr>…. and we already have lots of working models</vt:lpstr>
      <vt:lpstr>PowerPoint Presentation</vt:lpstr>
    </vt:vector>
  </TitlesOfParts>
  <Company>FTI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Petra</dc:creator>
  <cp:lastModifiedBy>Wilson, Petra</cp:lastModifiedBy>
  <cp:revision>50</cp:revision>
  <dcterms:created xsi:type="dcterms:W3CDTF">2017-10-15T09:38:53Z</dcterms:created>
  <dcterms:modified xsi:type="dcterms:W3CDTF">2017-12-05T15:30:36Z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0x010100C94E738174965F4E8E9E74EEADCF8AB0</vt:lpwstr>
  </property>
</Properties>
</file>