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2AB2286-F600-41A3-9ED8-124FC8A1F454}">
  <a:tblStyle styleId="{52AB2286-F600-41A3-9ED8-124FC8A1F454}" styleName="Table_0"/>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66" name="Shape 66"/>
        <p:cNvGrpSpPr/>
        <p:nvPr/>
      </p:nvGrpSpPr>
      <p:grpSpPr>
        <a:xfrm>
          <a:off x="0" y="0"/>
          <a:ext cx="0" cy="0"/>
          <a:chOff x="0" y="0"/>
          <a:chExt cx="0" cy="0"/>
        </a:xfrm>
      </p:grpSpPr>
      <p:sp>
        <p:nvSpPr>
          <p:cNvPr id="67" name="Shape 67"/>
          <p:cNvSpPr txBox="1"/>
          <p:nvPr>
            <p:ph type="ctrTitle"/>
          </p:nvPr>
        </p:nvSpPr>
        <p:spPr>
          <a:xfrm>
            <a:off x="460950" y="622425"/>
            <a:ext cx="8222100" cy="933600"/>
          </a:xfrm>
          <a:prstGeom prst="rect">
            <a:avLst/>
          </a:prstGeom>
        </p:spPr>
        <p:txBody>
          <a:bodyPr anchorCtr="0" anchor="b" bIns="91425" lIns="91425" rIns="91425" tIns="91425">
            <a:noAutofit/>
          </a:bodyPr>
          <a:lstStyle/>
          <a:p>
            <a:pPr lvl="0">
              <a:spcBef>
                <a:spcPts val="0"/>
              </a:spcBef>
              <a:buNone/>
            </a:pPr>
            <a:r>
              <a:rPr lang="en"/>
              <a:t>Portuguese Forest Fires</a:t>
            </a:r>
          </a:p>
        </p:txBody>
      </p:sp>
      <p:sp>
        <p:nvSpPr>
          <p:cNvPr id="68" name="Shape 68"/>
          <p:cNvSpPr txBox="1"/>
          <p:nvPr>
            <p:ph idx="1" type="subTitle"/>
          </p:nvPr>
        </p:nvSpPr>
        <p:spPr>
          <a:xfrm>
            <a:off x="556700" y="1628180"/>
            <a:ext cx="8222100" cy="432900"/>
          </a:xfrm>
          <a:prstGeom prst="rect">
            <a:avLst/>
          </a:prstGeom>
        </p:spPr>
        <p:txBody>
          <a:bodyPr anchorCtr="0" anchor="t" bIns="91425" lIns="91425" rIns="91425" tIns="91425">
            <a:noAutofit/>
          </a:bodyPr>
          <a:lstStyle/>
          <a:p>
            <a:pPr lvl="0">
              <a:spcBef>
                <a:spcPts val="0"/>
              </a:spcBef>
              <a:buNone/>
            </a:pPr>
            <a:r>
              <a:rPr lang="en"/>
              <a:t>A Data Science Project </a:t>
            </a:r>
          </a:p>
          <a:p>
            <a:pPr lvl="0">
              <a:spcBef>
                <a:spcPts val="0"/>
              </a:spcBef>
              <a:buNone/>
            </a:pPr>
            <a:r>
              <a:rPr lang="en"/>
              <a:t>by David Watts</a:t>
            </a:r>
          </a:p>
          <a:p>
            <a:pPr lvl="0">
              <a:spcBef>
                <a:spcPts val="0"/>
              </a:spcBef>
              <a:buNone/>
            </a:pPr>
            <a:r>
              <a:t/>
            </a:r>
            <a:endParaRPr/>
          </a:p>
        </p:txBody>
      </p:sp>
      <p:pic>
        <p:nvPicPr>
          <p:cNvPr descr="6fd8bed61a07ee6bfedfb0b6dbf27662.jpg" id="69" name="Shape 69"/>
          <p:cNvPicPr preferRelativeResize="0"/>
          <p:nvPr/>
        </p:nvPicPr>
        <p:blipFill>
          <a:blip r:embed="rId3">
            <a:alphaModFix/>
          </a:blip>
          <a:stretch>
            <a:fillRect/>
          </a:stretch>
        </p:blipFill>
        <p:spPr>
          <a:xfrm>
            <a:off x="3386398" y="1556025"/>
            <a:ext cx="5530201" cy="345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54" name="Shape 154"/>
        <p:cNvGrpSpPr/>
        <p:nvPr/>
      </p:nvGrpSpPr>
      <p:grpSpPr>
        <a:xfrm>
          <a:off x="0" y="0"/>
          <a:ext cx="0" cy="0"/>
          <a:chOff x="0" y="0"/>
          <a:chExt cx="0" cy="0"/>
        </a:xfrm>
      </p:grpSpPr>
      <p:sp>
        <p:nvSpPr>
          <p:cNvPr id="155" name="Shape 15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	MAE Results</a:t>
            </a:r>
          </a:p>
        </p:txBody>
      </p:sp>
      <p:graphicFrame>
        <p:nvGraphicFramePr>
          <p:cNvPr id="156" name="Shape 156"/>
          <p:cNvGraphicFramePr/>
          <p:nvPr/>
        </p:nvGraphicFramePr>
        <p:xfrm>
          <a:off x="347425" y="1300825"/>
          <a:ext cx="3000000" cy="3000000"/>
        </p:xfrm>
        <a:graphic>
          <a:graphicData uri="http://schemas.openxmlformats.org/drawingml/2006/table">
            <a:tbl>
              <a:tblPr>
                <a:noFill/>
                <a:tableStyleId>{52AB2286-F600-41A3-9ED8-124FC8A1F454}</a:tableStyleId>
              </a:tblPr>
              <a:tblGrid>
                <a:gridCol w="2276475"/>
                <a:gridCol w="1543050"/>
              </a:tblGrid>
              <a:tr h="295275">
                <a:tc>
                  <a:txBody>
                    <a:bodyPr>
                      <a:noAutofit/>
                    </a:bodyPr>
                    <a:lstStyle/>
                    <a:p>
                      <a:pPr lvl="0" rtl="0" algn="ctr">
                        <a:lnSpc>
                          <a:spcPct val="115000"/>
                        </a:lnSpc>
                        <a:spcBef>
                          <a:spcPts val="0"/>
                        </a:spcBef>
                        <a:spcAft>
                          <a:spcPts val="1200"/>
                        </a:spcAft>
                        <a:buNone/>
                      </a:pPr>
                      <a:r>
                        <a:rPr b="1" lang="en" sz="1200">
                          <a:solidFill>
                            <a:srgbClr val="24292E"/>
                          </a:solidFill>
                        </a:rPr>
                        <a:t>Technique</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gn="ctr">
                        <a:lnSpc>
                          <a:spcPct val="115000"/>
                        </a:lnSpc>
                        <a:spcBef>
                          <a:spcPts val="0"/>
                        </a:spcBef>
                        <a:spcAft>
                          <a:spcPts val="1200"/>
                        </a:spcAft>
                        <a:buNone/>
                      </a:pPr>
                      <a:r>
                        <a:rPr b="1" lang="en" sz="1200">
                          <a:solidFill>
                            <a:srgbClr val="24292E"/>
                          </a:solidFill>
                        </a:rPr>
                        <a:t>MAE (30 trial avg)</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Linear Regression</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13.00</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Ridge Regression</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12.98</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Elastic Net</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12.98</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Lasso</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12.98</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Guessing 0 for all fires</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12.85</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bl>
          </a:graphicData>
        </a:graphic>
      </p:graphicFrame>
      <p:graphicFrame>
        <p:nvGraphicFramePr>
          <p:cNvPr id="157" name="Shape 157"/>
          <p:cNvGraphicFramePr/>
          <p:nvPr/>
        </p:nvGraphicFramePr>
        <p:xfrm>
          <a:off x="4616800" y="1366550"/>
          <a:ext cx="3000000" cy="3000000"/>
        </p:xfrm>
        <a:graphic>
          <a:graphicData uri="http://schemas.openxmlformats.org/drawingml/2006/table">
            <a:tbl>
              <a:tblPr>
                <a:noFill/>
                <a:tableStyleId>{52AB2286-F600-41A3-9ED8-124FC8A1F454}</a:tableStyleId>
              </a:tblPr>
              <a:tblGrid>
                <a:gridCol w="2276475"/>
                <a:gridCol w="1543050"/>
              </a:tblGrid>
              <a:tr h="295275">
                <a:tc>
                  <a:txBody>
                    <a:bodyPr>
                      <a:noAutofit/>
                    </a:bodyPr>
                    <a:lstStyle/>
                    <a:p>
                      <a:pPr lvl="0" rtl="0" algn="ctr">
                        <a:lnSpc>
                          <a:spcPct val="115000"/>
                        </a:lnSpc>
                        <a:spcBef>
                          <a:spcPts val="0"/>
                        </a:spcBef>
                        <a:spcAft>
                          <a:spcPts val="1200"/>
                        </a:spcAft>
                        <a:buNone/>
                      </a:pPr>
                      <a:r>
                        <a:rPr b="1" lang="en" sz="1200">
                          <a:solidFill>
                            <a:srgbClr val="24292E"/>
                          </a:solidFill>
                        </a:rPr>
                        <a:t>Technique</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gn="ctr">
                        <a:lnSpc>
                          <a:spcPct val="115000"/>
                        </a:lnSpc>
                        <a:spcBef>
                          <a:spcPts val="0"/>
                        </a:spcBef>
                        <a:spcAft>
                          <a:spcPts val="1200"/>
                        </a:spcAft>
                        <a:buNone/>
                      </a:pPr>
                      <a:r>
                        <a:rPr b="1" lang="en" sz="1200">
                          <a:solidFill>
                            <a:srgbClr val="24292E"/>
                          </a:solidFill>
                        </a:rPr>
                        <a:t>MAE (30 trial avg)</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SVR Linear</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12.84</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GBR</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12.70</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SVR Rbf</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12.67</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Hybrid</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12.66</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61" name="Shape 161"/>
        <p:cNvGrpSpPr/>
        <p:nvPr/>
      </p:nvGrpSpPr>
      <p:grpSpPr>
        <a:xfrm>
          <a:off x="0" y="0"/>
          <a:ext cx="0" cy="0"/>
          <a:chOff x="0" y="0"/>
          <a:chExt cx="0" cy="0"/>
        </a:xfrm>
      </p:grpSpPr>
      <p:sp>
        <p:nvSpPr>
          <p:cNvPr id="162" name="Shape 16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	Prediction Accuracy</a:t>
            </a:r>
          </a:p>
        </p:txBody>
      </p:sp>
      <p:pic>
        <p:nvPicPr>
          <p:cNvPr descr="predvsact.png" id="163" name="Shape 163"/>
          <p:cNvPicPr preferRelativeResize="0"/>
          <p:nvPr/>
        </p:nvPicPr>
        <p:blipFill>
          <a:blip r:embed="rId3">
            <a:alphaModFix/>
          </a:blip>
          <a:stretch>
            <a:fillRect/>
          </a:stretch>
        </p:blipFill>
        <p:spPr>
          <a:xfrm>
            <a:off x="1196050" y="892812"/>
            <a:ext cx="6751875" cy="385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67" name="Shape 167"/>
        <p:cNvGrpSpPr/>
        <p:nvPr/>
      </p:nvGrpSpPr>
      <p:grpSpPr>
        <a:xfrm>
          <a:off x="0" y="0"/>
          <a:ext cx="0" cy="0"/>
          <a:chOff x="0" y="0"/>
          <a:chExt cx="0" cy="0"/>
        </a:xfrm>
      </p:grpSpPr>
      <p:sp>
        <p:nvSpPr>
          <p:cNvPr id="168" name="Shape 16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	Regression Error </a:t>
            </a:r>
            <a:r>
              <a:rPr lang="en"/>
              <a:t>Characteristic</a:t>
            </a:r>
          </a:p>
        </p:txBody>
      </p:sp>
      <p:pic>
        <p:nvPicPr>
          <p:cNvPr descr="rec.png" id="169" name="Shape 169"/>
          <p:cNvPicPr preferRelativeResize="0"/>
          <p:nvPr/>
        </p:nvPicPr>
        <p:blipFill rotWithShape="1">
          <a:blip r:embed="rId3">
            <a:alphaModFix/>
          </a:blip>
          <a:srcRect b="2651" l="0" r="0" t="2642"/>
          <a:stretch/>
        </p:blipFill>
        <p:spPr>
          <a:xfrm>
            <a:off x="1041200" y="974174"/>
            <a:ext cx="7483750" cy="396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Recommendations</a:t>
            </a:r>
            <a:r>
              <a:rPr lang="en"/>
              <a:t> </a:t>
            </a:r>
          </a:p>
        </p:txBody>
      </p:sp>
      <p:sp>
        <p:nvSpPr>
          <p:cNvPr id="175" name="Shape 175"/>
          <p:cNvSpPr txBox="1"/>
          <p:nvPr/>
        </p:nvSpPr>
        <p:spPr>
          <a:xfrm>
            <a:off x="1639700" y="1352450"/>
            <a:ext cx="6462900" cy="2932200"/>
          </a:xfrm>
          <a:prstGeom prst="rect">
            <a:avLst/>
          </a:prstGeom>
          <a:noFill/>
          <a:ln>
            <a:noFill/>
          </a:ln>
        </p:spPr>
        <p:txBody>
          <a:bodyPr anchorCtr="0" anchor="t" bIns="91425" lIns="91425" rIns="91425" tIns="91425">
            <a:noAutofit/>
          </a:bodyPr>
          <a:lstStyle/>
          <a:p>
            <a:pPr lvl="0" rtl="0">
              <a:spcBef>
                <a:spcPts val="0"/>
              </a:spcBef>
              <a:buNone/>
            </a:pPr>
            <a:r>
              <a:rPr lang="en">
                <a:latin typeface="Roboto"/>
                <a:ea typeface="Roboto"/>
                <a:cs typeface="Roboto"/>
                <a:sym typeface="Roboto"/>
              </a:rPr>
              <a:t>Existing model is lacking is predictive power…</a:t>
            </a:r>
          </a:p>
          <a:p>
            <a:pPr lvl="0" rtl="0">
              <a:spcBef>
                <a:spcPts val="0"/>
              </a:spcBef>
              <a:buNone/>
            </a:pPr>
            <a:r>
              <a:t/>
            </a:r>
            <a:endParaRPr>
              <a:latin typeface="Roboto"/>
              <a:ea typeface="Roboto"/>
              <a:cs typeface="Roboto"/>
              <a:sym typeface="Roboto"/>
            </a:endParaRPr>
          </a:p>
          <a:p>
            <a:pPr indent="-228600" lvl="0" marL="457200" rtl="0">
              <a:spcBef>
                <a:spcPts val="0"/>
              </a:spcBef>
              <a:buFont typeface="Roboto"/>
              <a:buChar char="-"/>
            </a:pPr>
            <a:r>
              <a:rPr lang="en">
                <a:latin typeface="Roboto"/>
                <a:ea typeface="Roboto"/>
                <a:cs typeface="Roboto"/>
                <a:sym typeface="Roboto"/>
              </a:rPr>
              <a:t>Change output variable</a:t>
            </a:r>
          </a:p>
          <a:p>
            <a:pPr indent="-228600" lvl="1" marL="914400" rtl="0">
              <a:spcBef>
                <a:spcPts val="0"/>
              </a:spcBef>
              <a:buFont typeface="Roboto"/>
              <a:buChar char="-"/>
            </a:pPr>
            <a:r>
              <a:rPr lang="en">
                <a:latin typeface="Roboto"/>
                <a:ea typeface="Roboto"/>
                <a:cs typeface="Roboto"/>
                <a:sym typeface="Roboto"/>
              </a:rPr>
              <a:t>Perhaps use likelihood of a fire starting</a:t>
            </a:r>
          </a:p>
          <a:p>
            <a:pPr indent="-228600" lvl="1" marL="914400" rtl="0">
              <a:spcBef>
                <a:spcPts val="0"/>
              </a:spcBef>
              <a:buFont typeface="Roboto"/>
              <a:buChar char="-"/>
            </a:pPr>
            <a:r>
              <a:rPr lang="en">
                <a:latin typeface="Roboto"/>
                <a:ea typeface="Roboto"/>
                <a:cs typeface="Roboto"/>
                <a:sym typeface="Roboto"/>
              </a:rPr>
              <a:t>Heatmap showing locations most at risk</a:t>
            </a:r>
          </a:p>
          <a:p>
            <a:pPr lvl="0" rtl="0">
              <a:spcBef>
                <a:spcPts val="0"/>
              </a:spcBef>
              <a:buNone/>
            </a:pPr>
            <a:r>
              <a:t/>
            </a:r>
            <a:endParaRPr>
              <a:latin typeface="Roboto"/>
              <a:ea typeface="Roboto"/>
              <a:cs typeface="Roboto"/>
              <a:sym typeface="Roboto"/>
            </a:endParaRPr>
          </a:p>
          <a:p>
            <a:pPr indent="-228600" lvl="0" marL="457200" rtl="0">
              <a:spcBef>
                <a:spcPts val="0"/>
              </a:spcBef>
              <a:buFont typeface="Roboto"/>
              <a:buChar char="-"/>
            </a:pPr>
            <a:r>
              <a:rPr lang="en">
                <a:latin typeface="Roboto"/>
                <a:ea typeface="Roboto"/>
                <a:cs typeface="Roboto"/>
                <a:sym typeface="Roboto"/>
              </a:rPr>
              <a:t>Add features to the data relying on Fire Science subject matter expertise.  E.g.,</a:t>
            </a:r>
          </a:p>
          <a:p>
            <a:pPr indent="-228600" lvl="1" marL="914400" rtl="0">
              <a:spcBef>
                <a:spcPts val="0"/>
              </a:spcBef>
              <a:buFont typeface="Roboto"/>
              <a:buChar char="-"/>
            </a:pPr>
            <a:r>
              <a:rPr lang="en">
                <a:latin typeface="Roboto"/>
                <a:ea typeface="Roboto"/>
                <a:cs typeface="Roboto"/>
                <a:sym typeface="Roboto"/>
              </a:rPr>
              <a:t>Fire fighting measures</a:t>
            </a:r>
          </a:p>
          <a:p>
            <a:pPr indent="-228600" lvl="1" marL="914400" rtl="0">
              <a:spcBef>
                <a:spcPts val="0"/>
              </a:spcBef>
              <a:buFont typeface="Roboto"/>
              <a:buChar char="-"/>
            </a:pPr>
            <a:r>
              <a:rPr lang="en">
                <a:latin typeface="Roboto"/>
                <a:ea typeface="Roboto"/>
                <a:cs typeface="Roboto"/>
                <a:sym typeface="Roboto"/>
              </a:rPr>
              <a:t>Controlled burn history/state of the forest</a:t>
            </a:r>
          </a:p>
          <a:p>
            <a:pPr indent="-228600" lvl="1" marL="914400" rtl="0">
              <a:spcBef>
                <a:spcPts val="0"/>
              </a:spcBef>
              <a:buFont typeface="Roboto"/>
              <a:buChar char="-"/>
            </a:pPr>
            <a:r>
              <a:rPr lang="en">
                <a:latin typeface="Roboto"/>
                <a:ea typeface="Roboto"/>
                <a:cs typeface="Roboto"/>
                <a:sym typeface="Roboto"/>
              </a:rPr>
              <a:t>Geographical features, such as gradient,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79" name="Shape 179"/>
        <p:cNvGrpSpPr/>
        <p:nvPr/>
      </p:nvGrpSpPr>
      <p:grpSpPr>
        <a:xfrm>
          <a:off x="0" y="0"/>
          <a:ext cx="0" cy="0"/>
          <a:chOff x="0" y="0"/>
          <a:chExt cx="0" cy="0"/>
        </a:xfrm>
      </p:grpSpPr>
      <p:sp>
        <p:nvSpPr>
          <p:cNvPr id="180" name="Shape 180"/>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Thank you!</a:t>
            </a:r>
          </a:p>
        </p:txBody>
      </p:sp>
      <p:sp>
        <p:nvSpPr>
          <p:cNvPr id="181" name="Shape 181"/>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t/>
            </a:r>
            <a:endParaRPr sz="1000"/>
          </a:p>
          <a:p>
            <a:pPr lvl="0" rtl="0">
              <a:spcBef>
                <a:spcPts val="0"/>
              </a:spcBef>
              <a:buNone/>
            </a:pPr>
            <a:r>
              <a:rPr lang="en" sz="1100"/>
              <a:t>Data acquired from UCI Machine Learning Repository, http://archive.ics.uci.edu/ml/datasets/Forest+Fires</a:t>
            </a:r>
          </a:p>
          <a:p>
            <a:pPr lvl="0" rtl="0">
              <a:spcBef>
                <a:spcPts val="0"/>
              </a:spcBef>
              <a:buNone/>
            </a:pPr>
            <a:r>
              <a:t/>
            </a:r>
            <a:endParaRPr sz="1100"/>
          </a:p>
          <a:p>
            <a:pPr lvl="0" rtl="0">
              <a:spcBef>
                <a:spcPts val="0"/>
              </a:spcBef>
              <a:buNone/>
            </a:pPr>
            <a:r>
              <a:t/>
            </a:r>
            <a:endParaRPr sz="1100"/>
          </a:p>
          <a:p>
            <a:pPr lvl="0" rtl="0">
              <a:spcBef>
                <a:spcPts val="0"/>
              </a:spcBef>
              <a:buNone/>
            </a:pPr>
            <a:r>
              <a:rPr lang="en" sz="1100"/>
              <a:t>Citation:</a:t>
            </a:r>
          </a:p>
          <a:p>
            <a:pPr lvl="0" rtl="0">
              <a:spcBef>
                <a:spcPts val="0"/>
              </a:spcBef>
              <a:buNone/>
            </a:pPr>
            <a:r>
              <a:rPr lang="en" sz="1100"/>
              <a:t>CitP. Cortez and A. Morais. A Data Mining Approach to Predict Forest Fires using Meteorological Data. In J. Neves, M. F. Santos and J. Machado Eds., New Trends in Artificial Intelligence, Proceedings of the 13th EPIA 2007 - Portuguese Conference on Artificial Intelligence, December, Guimarães, Portugal, pp. 512-523, 2007. APPIA, ISBN-13 978-989-95618-0-9. Available at:</a:t>
            </a:r>
          </a:p>
          <a:p>
            <a:pPr lvl="0" rtl="0">
              <a:spcBef>
                <a:spcPts val="0"/>
              </a:spcBef>
              <a:buNone/>
            </a:pPr>
            <a:r>
              <a:rPr lang="en" sz="1100"/>
              <a:t>http://www.dsi.uminho.pt/~pcortez/fires.pdf</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Context</a:t>
            </a:r>
          </a:p>
        </p:txBody>
      </p:sp>
      <p:grpSp>
        <p:nvGrpSpPr>
          <p:cNvPr id="75" name="Shape 75"/>
          <p:cNvGrpSpPr/>
          <p:nvPr/>
        </p:nvGrpSpPr>
        <p:grpSpPr>
          <a:xfrm>
            <a:off x="431925" y="1304875"/>
            <a:ext cx="2628924" cy="3416400"/>
            <a:chOff x="431925" y="1304875"/>
            <a:chExt cx="2628924" cy="3416400"/>
          </a:xfrm>
        </p:grpSpPr>
        <p:sp>
          <p:nvSpPr>
            <p:cNvPr id="76" name="Shape 76"/>
            <p:cNvSpPr txBox="1"/>
            <p:nvPr/>
          </p:nvSpPr>
          <p:spPr>
            <a:xfrm>
              <a:off x="431925" y="1304875"/>
              <a:ext cx="2628899" cy="464099"/>
            </a:xfrm>
            <a:prstGeom prst="rect">
              <a:avLst/>
            </a:prstGeom>
            <a:solidFill>
              <a:srgbClr val="6AA84F"/>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431950" y="1304875"/>
              <a:ext cx="2628899" cy="3416400"/>
            </a:xfrm>
            <a:prstGeom prst="rect">
              <a:avLst/>
            </a:prstGeom>
            <a:solidFill>
              <a:srgbClr val="6AA84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8" name="Shape 78"/>
          <p:cNvSpPr txBox="1"/>
          <p:nvPr>
            <p:ph idx="4294967295" type="body"/>
          </p:nvPr>
        </p:nvSpPr>
        <p:spPr>
          <a:xfrm>
            <a:off x="506425" y="1304875"/>
            <a:ext cx="2494500" cy="461400"/>
          </a:xfrm>
          <a:prstGeom prst="rect">
            <a:avLst/>
          </a:prstGeom>
          <a:solidFill>
            <a:srgbClr val="6AA84F"/>
          </a:solidFill>
        </p:spPr>
        <p:txBody>
          <a:bodyPr anchorCtr="0" anchor="t" bIns="91425" lIns="91425" rIns="91425" tIns="91425">
            <a:noAutofit/>
          </a:bodyPr>
          <a:lstStyle/>
          <a:p>
            <a:pPr lvl="0">
              <a:spcBef>
                <a:spcPts val="0"/>
              </a:spcBef>
              <a:spcAft>
                <a:spcPts val="0"/>
              </a:spcAft>
              <a:buNone/>
            </a:pPr>
            <a:r>
              <a:rPr lang="en">
                <a:solidFill>
                  <a:schemeClr val="lt1"/>
                </a:solidFill>
              </a:rPr>
              <a:t>Damage</a:t>
            </a:r>
          </a:p>
        </p:txBody>
      </p:sp>
      <p:sp>
        <p:nvSpPr>
          <p:cNvPr id="79" name="Shape 79"/>
          <p:cNvSpPr txBox="1"/>
          <p:nvPr>
            <p:ph idx="4294967295" type="body"/>
          </p:nvPr>
        </p:nvSpPr>
        <p:spPr>
          <a:xfrm>
            <a:off x="508325" y="1850300"/>
            <a:ext cx="2478600" cy="2794799"/>
          </a:xfrm>
          <a:prstGeom prst="rect">
            <a:avLst/>
          </a:prstGeom>
          <a:solidFill>
            <a:schemeClr val="lt1"/>
          </a:solidFill>
          <a:ln cap="flat" cmpd="sng" w="9525">
            <a:solidFill>
              <a:schemeClr val="lt1"/>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sz="1600"/>
          </a:p>
          <a:p>
            <a:pPr lvl="0">
              <a:spcBef>
                <a:spcPts val="0"/>
              </a:spcBef>
              <a:buNone/>
            </a:pPr>
            <a:r>
              <a:rPr lang="en" sz="1600"/>
              <a:t>Forest Fires are responsible for over 3,000 deaths and $12 billion annually in the US alone. </a:t>
            </a:r>
          </a:p>
        </p:txBody>
      </p:sp>
      <p:grpSp>
        <p:nvGrpSpPr>
          <p:cNvPr id="80" name="Shape 80"/>
          <p:cNvGrpSpPr/>
          <p:nvPr/>
        </p:nvGrpSpPr>
        <p:grpSpPr>
          <a:xfrm>
            <a:off x="3320450" y="1304875"/>
            <a:ext cx="2632499" cy="3416400"/>
            <a:chOff x="3320450" y="1304875"/>
            <a:chExt cx="2632499" cy="3416400"/>
          </a:xfrm>
        </p:grpSpPr>
        <p:sp>
          <p:nvSpPr>
            <p:cNvPr id="81" name="Shape 81"/>
            <p:cNvSpPr txBox="1"/>
            <p:nvPr/>
          </p:nvSpPr>
          <p:spPr>
            <a:xfrm>
              <a:off x="3324050" y="1304875"/>
              <a:ext cx="2628899" cy="464099"/>
            </a:xfrm>
            <a:prstGeom prst="rect">
              <a:avLst/>
            </a:prstGeom>
            <a:solidFill>
              <a:srgbClr val="6AA84F"/>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3320450" y="1304875"/>
              <a:ext cx="2628899" cy="3416400"/>
            </a:xfrm>
            <a:prstGeom prst="rect">
              <a:avLst/>
            </a:prstGeom>
            <a:solidFill>
              <a:srgbClr val="6AA84F"/>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3" name="Shape 83"/>
          <p:cNvSpPr txBox="1"/>
          <p:nvPr>
            <p:ph idx="4294967295" type="body"/>
          </p:nvPr>
        </p:nvSpPr>
        <p:spPr>
          <a:xfrm>
            <a:off x="3389450" y="1304875"/>
            <a:ext cx="2494499" cy="461399"/>
          </a:xfrm>
          <a:prstGeom prst="rect">
            <a:avLst/>
          </a:prstGeom>
          <a:solidFill>
            <a:srgbClr val="6AA84F"/>
          </a:solidFill>
          <a:ln cap="flat" cmpd="sng" w="9525">
            <a:solidFill>
              <a:schemeClr val="accent2"/>
            </a:solidFill>
            <a:prstDash val="solid"/>
            <a:round/>
            <a:headEnd len="med" w="med" type="none"/>
            <a:tailEnd len="med" w="med" type="none"/>
          </a:ln>
        </p:spPr>
        <p:txBody>
          <a:bodyPr anchorCtr="0" anchor="t" bIns="91425" lIns="91425" rIns="91425" tIns="91425">
            <a:noAutofit/>
          </a:bodyPr>
          <a:lstStyle/>
          <a:p>
            <a:pPr lvl="0">
              <a:spcBef>
                <a:spcPts val="0"/>
              </a:spcBef>
              <a:spcAft>
                <a:spcPts val="0"/>
              </a:spcAft>
              <a:buNone/>
            </a:pPr>
            <a:r>
              <a:rPr lang="en">
                <a:solidFill>
                  <a:schemeClr val="lt1"/>
                </a:solidFill>
              </a:rPr>
              <a:t>Response</a:t>
            </a:r>
          </a:p>
        </p:txBody>
      </p:sp>
      <p:sp>
        <p:nvSpPr>
          <p:cNvPr id="84" name="Shape 84"/>
          <p:cNvSpPr txBox="1"/>
          <p:nvPr>
            <p:ph idx="4294967295" type="body"/>
          </p:nvPr>
        </p:nvSpPr>
        <p:spPr>
          <a:xfrm>
            <a:off x="3396775" y="1850300"/>
            <a:ext cx="2478600" cy="2794799"/>
          </a:xfrm>
          <a:prstGeom prst="rect">
            <a:avLst/>
          </a:prstGeom>
          <a:solidFill>
            <a:schemeClr val="lt1"/>
          </a:solidFill>
        </p:spPr>
        <p:txBody>
          <a:bodyPr anchorCtr="0" anchor="t" bIns="91425" lIns="91425" rIns="91425" tIns="91425">
            <a:noAutofit/>
          </a:bodyPr>
          <a:lstStyle/>
          <a:p>
            <a:pPr lvl="0" rtl="0">
              <a:spcBef>
                <a:spcPts val="0"/>
              </a:spcBef>
              <a:buNone/>
            </a:pPr>
            <a:r>
              <a:t/>
            </a:r>
            <a:endParaRPr sz="1600"/>
          </a:p>
          <a:p>
            <a:pPr lvl="0">
              <a:spcBef>
                <a:spcPts val="0"/>
              </a:spcBef>
              <a:buNone/>
            </a:pPr>
            <a:r>
              <a:rPr lang="en" sz="1600"/>
              <a:t>Responding appropriately with dedicated resources in a timely fashion is crucial for minimizing loss.</a:t>
            </a:r>
          </a:p>
        </p:txBody>
      </p:sp>
      <p:grpSp>
        <p:nvGrpSpPr>
          <p:cNvPr id="85" name="Shape 85"/>
          <p:cNvGrpSpPr/>
          <p:nvPr/>
        </p:nvGrpSpPr>
        <p:grpSpPr>
          <a:xfrm>
            <a:off x="6212550" y="1304875"/>
            <a:ext cx="2632499" cy="3416400"/>
            <a:chOff x="6212550" y="1304875"/>
            <a:chExt cx="2632499" cy="3416400"/>
          </a:xfrm>
        </p:grpSpPr>
        <p:sp>
          <p:nvSpPr>
            <p:cNvPr id="86" name="Shape 86"/>
            <p:cNvSpPr/>
            <p:nvPr/>
          </p:nvSpPr>
          <p:spPr>
            <a:xfrm>
              <a:off x="6215400" y="1304875"/>
              <a:ext cx="2628899" cy="3416400"/>
            </a:xfrm>
            <a:prstGeom prst="rect">
              <a:avLst/>
            </a:prstGeom>
            <a:solidFill>
              <a:srgbClr val="6AA84F"/>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txBox="1"/>
            <p:nvPr/>
          </p:nvSpPr>
          <p:spPr>
            <a:xfrm>
              <a:off x="6212550" y="1304875"/>
              <a:ext cx="2632499" cy="464099"/>
            </a:xfrm>
            <a:prstGeom prst="rect">
              <a:avLst/>
            </a:prstGeom>
            <a:solidFill>
              <a:srgbClr val="6AA84F"/>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8" name="Shape 88"/>
          <p:cNvSpPr txBox="1"/>
          <p:nvPr>
            <p:ph idx="4294967295" type="body"/>
          </p:nvPr>
        </p:nvSpPr>
        <p:spPr>
          <a:xfrm>
            <a:off x="6272475" y="1304875"/>
            <a:ext cx="2494499" cy="461399"/>
          </a:xfrm>
          <a:prstGeom prst="rect">
            <a:avLst/>
          </a:prstGeom>
          <a:solidFill>
            <a:srgbClr val="6AA84F"/>
          </a:solidFill>
        </p:spPr>
        <p:txBody>
          <a:bodyPr anchorCtr="0" anchor="t" bIns="91425" lIns="91425" rIns="91425" tIns="91425">
            <a:noAutofit/>
          </a:bodyPr>
          <a:lstStyle/>
          <a:p>
            <a:pPr lvl="0">
              <a:spcBef>
                <a:spcPts val="0"/>
              </a:spcBef>
              <a:spcAft>
                <a:spcPts val="0"/>
              </a:spcAft>
              <a:buNone/>
            </a:pPr>
            <a:r>
              <a:rPr lang="en">
                <a:solidFill>
                  <a:schemeClr val="lt1"/>
                </a:solidFill>
              </a:rPr>
              <a:t>Prediction</a:t>
            </a:r>
          </a:p>
        </p:txBody>
      </p:sp>
      <p:sp>
        <p:nvSpPr>
          <p:cNvPr id="89" name="Shape 89"/>
          <p:cNvSpPr txBox="1"/>
          <p:nvPr>
            <p:ph idx="4294967295" type="body"/>
          </p:nvPr>
        </p:nvSpPr>
        <p:spPr>
          <a:xfrm>
            <a:off x="6286400" y="1850300"/>
            <a:ext cx="2478600" cy="2794799"/>
          </a:xfrm>
          <a:prstGeom prst="rect">
            <a:avLst/>
          </a:prstGeom>
          <a:solidFill>
            <a:schemeClr val="lt1"/>
          </a:solidFill>
        </p:spPr>
        <p:txBody>
          <a:bodyPr anchorCtr="0" anchor="t" bIns="91425" lIns="91425" rIns="91425" tIns="91425">
            <a:noAutofit/>
          </a:bodyPr>
          <a:lstStyle/>
          <a:p>
            <a:pPr lvl="0">
              <a:spcBef>
                <a:spcPts val="0"/>
              </a:spcBef>
              <a:buNone/>
            </a:pPr>
            <a:r>
              <a:t/>
            </a:r>
            <a:endParaRPr sz="1600"/>
          </a:p>
          <a:p>
            <a:pPr lvl="0">
              <a:spcBef>
                <a:spcPts val="0"/>
              </a:spcBef>
              <a:buNone/>
            </a:pPr>
            <a:r>
              <a:rPr lang="en" sz="1600"/>
              <a:t>Through data science, we may be able to gain predictive power and improve response, driving down accrued damage.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rPr lang="en"/>
              <a:t>Problem Statement</a:t>
            </a:r>
          </a:p>
        </p:txBody>
      </p:sp>
      <p:sp>
        <p:nvSpPr>
          <p:cNvPr id="95" name="Shape 95"/>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a:spcBef>
                <a:spcPts val="0"/>
              </a:spcBef>
              <a:buNone/>
            </a:pPr>
            <a:r>
              <a:rPr lang="en"/>
              <a:t>Given meteorological, fire science, and </a:t>
            </a:r>
            <a:r>
              <a:rPr lang="en"/>
              <a:t>spatio</a:t>
            </a:r>
            <a:r>
              <a:rPr lang="en"/>
              <a:t>/temporal data, can we predict the area of a forest fire’s damage at </a:t>
            </a:r>
            <a:r>
              <a:rPr lang="en"/>
              <a:t>its</a:t>
            </a:r>
            <a:r>
              <a:rPr lang="en"/>
              <a:t> outset?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Data</a:t>
            </a:r>
          </a:p>
        </p:txBody>
      </p:sp>
      <p:sp>
        <p:nvSpPr>
          <p:cNvPr id="101" name="Shape 101"/>
          <p:cNvSpPr txBox="1"/>
          <p:nvPr/>
        </p:nvSpPr>
        <p:spPr>
          <a:xfrm>
            <a:off x="1328525" y="1316550"/>
            <a:ext cx="6894000" cy="2704800"/>
          </a:xfrm>
          <a:prstGeom prst="rect">
            <a:avLst/>
          </a:prstGeom>
          <a:noFill/>
          <a:ln>
            <a:noFill/>
          </a:ln>
        </p:spPr>
        <p:txBody>
          <a:bodyPr anchorCtr="0" anchor="t" bIns="91425" lIns="91425" rIns="91425" tIns="91425">
            <a:noAutofit/>
          </a:bodyPr>
          <a:lstStyle/>
          <a:p>
            <a:pPr indent="-330200" lvl="0" marL="457200" rtl="0">
              <a:spcBef>
                <a:spcPts val="0"/>
              </a:spcBef>
              <a:buSzPct val="100000"/>
              <a:buFont typeface="Roboto"/>
              <a:buChar char="●"/>
            </a:pPr>
            <a:r>
              <a:rPr lang="en" sz="1600">
                <a:latin typeface="Roboto"/>
                <a:ea typeface="Roboto"/>
                <a:cs typeface="Roboto"/>
                <a:sym typeface="Roboto"/>
              </a:rPr>
              <a:t>X, Y coordinates</a:t>
            </a:r>
          </a:p>
          <a:p>
            <a:pPr indent="-330200" lvl="0" marL="457200" rtl="0">
              <a:spcBef>
                <a:spcPts val="0"/>
              </a:spcBef>
              <a:buSzPct val="100000"/>
              <a:buFont typeface="Roboto"/>
              <a:buChar char="●"/>
            </a:pPr>
            <a:r>
              <a:rPr lang="en" sz="1600">
                <a:latin typeface="Roboto"/>
                <a:ea typeface="Roboto"/>
                <a:cs typeface="Roboto"/>
                <a:sym typeface="Roboto"/>
              </a:rPr>
              <a:t>Day of Week, Month of Year</a:t>
            </a:r>
          </a:p>
          <a:p>
            <a:pPr indent="-330200" lvl="0" marL="457200" rtl="0">
              <a:spcBef>
                <a:spcPts val="0"/>
              </a:spcBef>
              <a:buSzPct val="100000"/>
              <a:buFont typeface="Roboto"/>
              <a:buChar char="●"/>
            </a:pPr>
            <a:r>
              <a:rPr lang="en" sz="1600">
                <a:latin typeface="Roboto"/>
                <a:ea typeface="Roboto"/>
                <a:cs typeface="Roboto"/>
                <a:sym typeface="Roboto"/>
              </a:rPr>
              <a:t>Meteorological measurements at time of fire:</a:t>
            </a:r>
          </a:p>
          <a:p>
            <a:pPr indent="-330200" lvl="1" marL="914400" rtl="0">
              <a:spcBef>
                <a:spcPts val="0"/>
              </a:spcBef>
              <a:buSzPct val="100000"/>
              <a:buFont typeface="Roboto"/>
              <a:buChar char="○"/>
            </a:pPr>
            <a:r>
              <a:rPr lang="en" sz="1600">
                <a:latin typeface="Roboto"/>
                <a:ea typeface="Roboto"/>
                <a:cs typeface="Roboto"/>
                <a:sym typeface="Roboto"/>
              </a:rPr>
              <a:t>Temperature</a:t>
            </a:r>
          </a:p>
          <a:p>
            <a:pPr indent="-330200" lvl="1" marL="914400" rtl="0">
              <a:spcBef>
                <a:spcPts val="0"/>
              </a:spcBef>
              <a:buSzPct val="100000"/>
              <a:buFont typeface="Roboto"/>
              <a:buChar char="○"/>
            </a:pPr>
            <a:r>
              <a:rPr lang="en" sz="1600">
                <a:latin typeface="Roboto"/>
                <a:ea typeface="Roboto"/>
                <a:cs typeface="Roboto"/>
                <a:sym typeface="Roboto"/>
              </a:rPr>
              <a:t>Relative Humidity</a:t>
            </a:r>
          </a:p>
          <a:p>
            <a:pPr indent="-330200" lvl="1" marL="914400" rtl="0">
              <a:spcBef>
                <a:spcPts val="0"/>
              </a:spcBef>
              <a:buSzPct val="100000"/>
              <a:buFont typeface="Roboto"/>
              <a:buChar char="○"/>
            </a:pPr>
            <a:r>
              <a:rPr lang="en" sz="1600">
                <a:latin typeface="Roboto"/>
                <a:ea typeface="Roboto"/>
                <a:cs typeface="Roboto"/>
                <a:sym typeface="Roboto"/>
              </a:rPr>
              <a:t>Wind Speed</a:t>
            </a:r>
          </a:p>
          <a:p>
            <a:pPr indent="-330200" lvl="1" marL="914400" rtl="0">
              <a:spcBef>
                <a:spcPts val="0"/>
              </a:spcBef>
              <a:buSzPct val="100000"/>
              <a:buFont typeface="Roboto"/>
              <a:buChar char="○"/>
            </a:pPr>
            <a:r>
              <a:rPr lang="en" sz="1600">
                <a:latin typeface="Roboto"/>
                <a:ea typeface="Roboto"/>
                <a:cs typeface="Roboto"/>
                <a:sym typeface="Roboto"/>
              </a:rPr>
              <a:t>Rainfall over last 30 minutes</a:t>
            </a:r>
          </a:p>
          <a:p>
            <a:pPr indent="-330200" lvl="0" marL="457200" rtl="0">
              <a:spcBef>
                <a:spcPts val="0"/>
              </a:spcBef>
              <a:buSzPct val="100000"/>
              <a:buFont typeface="Roboto"/>
              <a:buChar char="●"/>
            </a:pPr>
            <a:r>
              <a:rPr lang="en" sz="1600">
                <a:latin typeface="Roboto"/>
                <a:ea typeface="Roboto"/>
                <a:cs typeface="Roboto"/>
                <a:sym typeface="Roboto"/>
              </a:rPr>
              <a:t>FWIC Metrics</a:t>
            </a:r>
          </a:p>
          <a:p>
            <a:pPr indent="-330200" lvl="1" marL="914400" rtl="0">
              <a:spcBef>
                <a:spcPts val="0"/>
              </a:spcBef>
              <a:buSzPct val="100000"/>
              <a:buFont typeface="Roboto"/>
              <a:buChar char="○"/>
            </a:pPr>
            <a:r>
              <a:rPr lang="en" sz="1600">
                <a:latin typeface="Roboto"/>
                <a:ea typeface="Roboto"/>
                <a:cs typeface="Roboto"/>
                <a:sym typeface="Roboto"/>
              </a:rPr>
              <a:t>FFMC</a:t>
            </a:r>
          </a:p>
          <a:p>
            <a:pPr indent="-330200" lvl="1" marL="914400" rtl="0">
              <a:spcBef>
                <a:spcPts val="0"/>
              </a:spcBef>
              <a:buSzPct val="100000"/>
              <a:buFont typeface="Roboto"/>
              <a:buChar char="○"/>
            </a:pPr>
            <a:r>
              <a:rPr lang="en" sz="1600">
                <a:latin typeface="Roboto"/>
                <a:ea typeface="Roboto"/>
                <a:cs typeface="Roboto"/>
                <a:sym typeface="Roboto"/>
              </a:rPr>
              <a:t>DMC</a:t>
            </a:r>
          </a:p>
          <a:p>
            <a:pPr indent="-330200" lvl="1" marL="914400" rtl="0">
              <a:spcBef>
                <a:spcPts val="0"/>
              </a:spcBef>
              <a:buSzPct val="100000"/>
              <a:buFont typeface="Roboto"/>
              <a:buChar char="○"/>
            </a:pPr>
            <a:r>
              <a:rPr lang="en" sz="1600">
                <a:latin typeface="Roboto"/>
                <a:ea typeface="Roboto"/>
                <a:cs typeface="Roboto"/>
                <a:sym typeface="Roboto"/>
              </a:rPr>
              <a:t>DC</a:t>
            </a:r>
          </a:p>
          <a:p>
            <a:pPr indent="-330200" lvl="1" marL="914400" rtl="0">
              <a:spcBef>
                <a:spcPts val="0"/>
              </a:spcBef>
              <a:buSzPct val="100000"/>
              <a:buFont typeface="Roboto"/>
              <a:buChar char="○"/>
            </a:pPr>
            <a:r>
              <a:rPr lang="en" sz="1600">
                <a:latin typeface="Roboto"/>
                <a:ea typeface="Roboto"/>
                <a:cs typeface="Roboto"/>
                <a:sym typeface="Roboto"/>
              </a:rPr>
              <a:t>ISI</a:t>
            </a:r>
          </a:p>
          <a:p>
            <a:pPr indent="0" lvl="0" marL="457200" rtl="0">
              <a:spcBef>
                <a:spcPts val="0"/>
              </a:spcBef>
              <a:buNone/>
            </a:pPr>
            <a:r>
              <a:t/>
            </a:r>
            <a:endParaRP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FWIC Metrics</a:t>
            </a:r>
          </a:p>
        </p:txBody>
      </p:sp>
      <p:sp>
        <p:nvSpPr>
          <p:cNvPr id="107" name="Shape 107"/>
          <p:cNvSpPr txBox="1"/>
          <p:nvPr/>
        </p:nvSpPr>
        <p:spPr>
          <a:xfrm>
            <a:off x="4883250" y="796200"/>
            <a:ext cx="2956200" cy="678300"/>
          </a:xfrm>
          <a:prstGeom prst="rect">
            <a:avLst/>
          </a:prstGeom>
          <a:noFill/>
          <a:ln>
            <a:noFill/>
          </a:ln>
        </p:spPr>
        <p:txBody>
          <a:bodyPr anchorCtr="0" anchor="t" bIns="91425" lIns="91425" rIns="91425" tIns="91425">
            <a:noAutofit/>
          </a:bodyPr>
          <a:lstStyle/>
          <a:p>
            <a:pPr indent="0" lvl="0" marL="0" rtl="0">
              <a:spcBef>
                <a:spcPts val="0"/>
              </a:spcBef>
              <a:buNone/>
            </a:pPr>
            <a:r>
              <a:rPr b="1" lang="en" sz="1600">
                <a:latin typeface="Roboto"/>
                <a:ea typeface="Roboto"/>
                <a:cs typeface="Roboto"/>
                <a:sym typeface="Roboto"/>
              </a:rPr>
              <a:t>Rainfall and Temperature</a:t>
            </a:r>
          </a:p>
        </p:txBody>
      </p:sp>
      <p:sp>
        <p:nvSpPr>
          <p:cNvPr id="108" name="Shape 108"/>
          <p:cNvSpPr txBox="1"/>
          <p:nvPr/>
        </p:nvSpPr>
        <p:spPr>
          <a:xfrm>
            <a:off x="2142325" y="2300825"/>
            <a:ext cx="2034600" cy="777900"/>
          </a:xfrm>
          <a:prstGeom prst="rect">
            <a:avLst/>
          </a:prstGeom>
          <a:noFill/>
          <a:ln>
            <a:noFill/>
          </a:ln>
        </p:spPr>
        <p:txBody>
          <a:bodyPr anchorCtr="0" anchor="t" bIns="91425" lIns="91425" rIns="91425" tIns="91425">
            <a:noAutofit/>
          </a:bodyPr>
          <a:lstStyle/>
          <a:p>
            <a:pPr lvl="0">
              <a:spcBef>
                <a:spcPts val="0"/>
              </a:spcBef>
              <a:buNone/>
            </a:pPr>
            <a:r>
              <a:rPr b="1" lang="en"/>
              <a:t>FFMC </a:t>
            </a:r>
            <a:r>
              <a:rPr lang="en"/>
              <a:t>-  Last 16 hours</a:t>
            </a:r>
          </a:p>
          <a:p>
            <a:pPr lvl="0">
              <a:spcBef>
                <a:spcPts val="0"/>
              </a:spcBef>
              <a:buNone/>
            </a:pPr>
            <a:r>
              <a:rPr lang="en"/>
              <a:t>Surface level conditions</a:t>
            </a:r>
          </a:p>
        </p:txBody>
      </p:sp>
      <p:sp>
        <p:nvSpPr>
          <p:cNvPr id="109" name="Shape 109"/>
          <p:cNvSpPr txBox="1"/>
          <p:nvPr/>
        </p:nvSpPr>
        <p:spPr>
          <a:xfrm>
            <a:off x="4045450" y="3419700"/>
            <a:ext cx="2322000" cy="765900"/>
          </a:xfrm>
          <a:prstGeom prst="rect">
            <a:avLst/>
          </a:prstGeom>
          <a:noFill/>
          <a:ln>
            <a:noFill/>
          </a:ln>
        </p:spPr>
        <p:txBody>
          <a:bodyPr anchorCtr="0" anchor="t" bIns="91425" lIns="91425" rIns="91425" tIns="91425">
            <a:noAutofit/>
          </a:bodyPr>
          <a:lstStyle/>
          <a:p>
            <a:pPr lvl="0">
              <a:spcBef>
                <a:spcPts val="0"/>
              </a:spcBef>
              <a:buNone/>
            </a:pPr>
            <a:r>
              <a:rPr b="1" lang="en" sz="1600">
                <a:latin typeface="Roboto"/>
                <a:ea typeface="Roboto"/>
                <a:cs typeface="Roboto"/>
                <a:sym typeface="Roboto"/>
              </a:rPr>
              <a:t>DMC</a:t>
            </a:r>
            <a:r>
              <a:rPr lang="en" sz="1600">
                <a:latin typeface="Roboto"/>
                <a:ea typeface="Roboto"/>
                <a:cs typeface="Roboto"/>
                <a:sym typeface="Roboto"/>
              </a:rPr>
              <a:t> - Last 12 Days</a:t>
            </a:r>
          </a:p>
          <a:p>
            <a:pPr lvl="0">
              <a:spcBef>
                <a:spcPts val="0"/>
              </a:spcBef>
              <a:buNone/>
            </a:pPr>
            <a:r>
              <a:rPr lang="en" sz="1600">
                <a:latin typeface="Roboto"/>
                <a:ea typeface="Roboto"/>
                <a:cs typeface="Roboto"/>
                <a:sym typeface="Roboto"/>
              </a:rPr>
              <a:t>Mid-depth conditions</a:t>
            </a:r>
          </a:p>
        </p:txBody>
      </p:sp>
      <p:sp>
        <p:nvSpPr>
          <p:cNvPr id="110" name="Shape 110"/>
          <p:cNvSpPr txBox="1"/>
          <p:nvPr/>
        </p:nvSpPr>
        <p:spPr>
          <a:xfrm>
            <a:off x="6498925" y="4076925"/>
            <a:ext cx="1831200" cy="490800"/>
          </a:xfrm>
          <a:prstGeom prst="rect">
            <a:avLst/>
          </a:prstGeom>
          <a:noFill/>
          <a:ln>
            <a:noFill/>
          </a:ln>
        </p:spPr>
        <p:txBody>
          <a:bodyPr anchorCtr="0" anchor="t" bIns="91425" lIns="91425" rIns="91425" tIns="91425">
            <a:noAutofit/>
          </a:bodyPr>
          <a:lstStyle/>
          <a:p>
            <a:pPr lvl="0">
              <a:spcBef>
                <a:spcPts val="0"/>
              </a:spcBef>
              <a:buNone/>
            </a:pPr>
            <a:r>
              <a:rPr b="1" lang="en" sz="1600">
                <a:latin typeface="Roboto"/>
                <a:ea typeface="Roboto"/>
                <a:cs typeface="Roboto"/>
                <a:sym typeface="Roboto"/>
              </a:rPr>
              <a:t>DC </a:t>
            </a:r>
            <a:r>
              <a:rPr lang="en" sz="1600">
                <a:latin typeface="Roboto"/>
                <a:ea typeface="Roboto"/>
                <a:cs typeface="Roboto"/>
                <a:sym typeface="Roboto"/>
              </a:rPr>
              <a:t>- Last 52 Days</a:t>
            </a:r>
          </a:p>
          <a:p>
            <a:pPr lvl="0">
              <a:spcBef>
                <a:spcPts val="0"/>
              </a:spcBef>
              <a:buNone/>
            </a:pPr>
            <a:r>
              <a:rPr lang="en" sz="1600">
                <a:latin typeface="Roboto"/>
                <a:ea typeface="Roboto"/>
                <a:cs typeface="Roboto"/>
                <a:sym typeface="Roboto"/>
              </a:rPr>
              <a:t>Deepest burnable layer</a:t>
            </a:r>
          </a:p>
        </p:txBody>
      </p:sp>
      <p:sp>
        <p:nvSpPr>
          <p:cNvPr id="111" name="Shape 111"/>
          <p:cNvSpPr txBox="1"/>
          <p:nvPr/>
        </p:nvSpPr>
        <p:spPr>
          <a:xfrm>
            <a:off x="1570875" y="3879375"/>
            <a:ext cx="1543800" cy="885900"/>
          </a:xfrm>
          <a:prstGeom prst="rect">
            <a:avLst/>
          </a:prstGeom>
          <a:noFill/>
          <a:ln>
            <a:noFill/>
          </a:ln>
        </p:spPr>
        <p:txBody>
          <a:bodyPr anchorCtr="0" anchor="t" bIns="91425" lIns="91425" rIns="91425" tIns="91425">
            <a:noAutofit/>
          </a:bodyPr>
          <a:lstStyle/>
          <a:p>
            <a:pPr lvl="0">
              <a:spcBef>
                <a:spcPts val="0"/>
              </a:spcBef>
              <a:buNone/>
            </a:pPr>
            <a:r>
              <a:rPr b="1" lang="en" sz="1600">
                <a:latin typeface="Roboto"/>
                <a:ea typeface="Roboto"/>
                <a:cs typeface="Roboto"/>
                <a:sym typeface="Roboto"/>
              </a:rPr>
              <a:t>ISI </a:t>
            </a:r>
          </a:p>
          <a:p>
            <a:pPr lvl="0">
              <a:spcBef>
                <a:spcPts val="0"/>
              </a:spcBef>
              <a:buNone/>
            </a:pPr>
            <a:r>
              <a:rPr lang="en" sz="1600">
                <a:latin typeface="Roboto"/>
                <a:ea typeface="Roboto"/>
                <a:cs typeface="Roboto"/>
                <a:sym typeface="Roboto"/>
              </a:rPr>
              <a:t>Fire spread conditions</a:t>
            </a:r>
          </a:p>
        </p:txBody>
      </p:sp>
      <p:sp>
        <p:nvSpPr>
          <p:cNvPr id="112" name="Shape 112"/>
          <p:cNvSpPr txBox="1"/>
          <p:nvPr/>
        </p:nvSpPr>
        <p:spPr>
          <a:xfrm>
            <a:off x="4045450" y="1782562"/>
            <a:ext cx="2034600" cy="407400"/>
          </a:xfrm>
          <a:prstGeom prst="rect">
            <a:avLst/>
          </a:prstGeom>
          <a:noFill/>
          <a:ln>
            <a:noFill/>
          </a:ln>
        </p:spPr>
        <p:txBody>
          <a:bodyPr anchorCtr="0" anchor="t" bIns="91425" lIns="91425" rIns="91425" tIns="91425">
            <a:noAutofit/>
          </a:bodyPr>
          <a:lstStyle/>
          <a:p>
            <a:pPr lvl="0">
              <a:spcBef>
                <a:spcPts val="0"/>
              </a:spcBef>
              <a:buNone/>
            </a:pPr>
            <a:r>
              <a:rPr b="1" lang="en" sz="1600">
                <a:latin typeface="Roboto"/>
                <a:ea typeface="Roboto"/>
                <a:cs typeface="Roboto"/>
                <a:sym typeface="Roboto"/>
              </a:rPr>
              <a:t>Relative Humidity</a:t>
            </a:r>
          </a:p>
        </p:txBody>
      </p:sp>
      <p:sp>
        <p:nvSpPr>
          <p:cNvPr id="113" name="Shape 113"/>
          <p:cNvSpPr txBox="1"/>
          <p:nvPr/>
        </p:nvSpPr>
        <p:spPr>
          <a:xfrm>
            <a:off x="335175" y="993400"/>
            <a:ext cx="2034600" cy="765900"/>
          </a:xfrm>
          <a:prstGeom prst="rect">
            <a:avLst/>
          </a:prstGeom>
          <a:noFill/>
          <a:ln>
            <a:noFill/>
          </a:ln>
        </p:spPr>
        <p:txBody>
          <a:bodyPr anchorCtr="0" anchor="t" bIns="91425" lIns="91425" rIns="91425" tIns="91425">
            <a:noAutofit/>
          </a:bodyPr>
          <a:lstStyle/>
          <a:p>
            <a:pPr lvl="0">
              <a:spcBef>
                <a:spcPts val="0"/>
              </a:spcBef>
              <a:buNone/>
            </a:pPr>
            <a:r>
              <a:rPr b="1" lang="en" sz="1600">
                <a:latin typeface="Roboto"/>
                <a:ea typeface="Roboto"/>
                <a:cs typeface="Roboto"/>
                <a:sym typeface="Roboto"/>
              </a:rPr>
              <a:t>Wind Speed</a:t>
            </a:r>
          </a:p>
        </p:txBody>
      </p:sp>
      <p:cxnSp>
        <p:nvCxnSpPr>
          <p:cNvPr id="114" name="Shape 114"/>
          <p:cNvCxnSpPr/>
          <p:nvPr/>
        </p:nvCxnSpPr>
        <p:spPr>
          <a:xfrm flipH="1" rot="-5400000">
            <a:off x="91000" y="2197200"/>
            <a:ext cx="2349300" cy="903900"/>
          </a:xfrm>
          <a:prstGeom prst="bentConnector3">
            <a:avLst>
              <a:gd fmla="val 50000" name="adj1"/>
            </a:avLst>
          </a:prstGeom>
          <a:noFill/>
          <a:ln cap="flat" cmpd="sng" w="9525">
            <a:solidFill>
              <a:schemeClr val="dk2"/>
            </a:solidFill>
            <a:prstDash val="solid"/>
            <a:round/>
            <a:headEnd len="lg" w="lg" type="oval"/>
            <a:tailEnd len="lg" w="lg" type="triangle"/>
          </a:ln>
        </p:spPr>
      </p:cxnSp>
      <p:cxnSp>
        <p:nvCxnSpPr>
          <p:cNvPr id="115" name="Shape 115"/>
          <p:cNvCxnSpPr/>
          <p:nvPr/>
        </p:nvCxnSpPr>
        <p:spPr>
          <a:xfrm rot="5400000">
            <a:off x="2059400" y="3238750"/>
            <a:ext cx="921000" cy="719100"/>
          </a:xfrm>
          <a:prstGeom prst="bentConnector3">
            <a:avLst>
              <a:gd fmla="val 50000" name="adj1"/>
            </a:avLst>
          </a:prstGeom>
          <a:noFill/>
          <a:ln cap="flat" cmpd="sng" w="9525">
            <a:solidFill>
              <a:schemeClr val="dk2"/>
            </a:solidFill>
            <a:prstDash val="solid"/>
            <a:round/>
            <a:headEnd len="lg" w="lg" type="oval"/>
            <a:tailEnd len="lg" w="lg" type="triangle"/>
          </a:ln>
        </p:spPr>
      </p:cxnSp>
      <p:cxnSp>
        <p:nvCxnSpPr>
          <p:cNvPr id="116" name="Shape 116"/>
          <p:cNvCxnSpPr/>
          <p:nvPr/>
        </p:nvCxnSpPr>
        <p:spPr>
          <a:xfrm flipH="1">
            <a:off x="2779050" y="993400"/>
            <a:ext cx="2104200" cy="1248300"/>
          </a:xfrm>
          <a:prstGeom prst="bentConnector3">
            <a:avLst>
              <a:gd fmla="val 99993" name="adj1"/>
            </a:avLst>
          </a:prstGeom>
          <a:noFill/>
          <a:ln cap="flat" cmpd="sng" w="9525">
            <a:solidFill>
              <a:schemeClr val="dk2"/>
            </a:solidFill>
            <a:prstDash val="solid"/>
            <a:round/>
            <a:headEnd len="lg" w="lg" type="oval"/>
            <a:tailEnd len="lg" w="lg" type="triangle"/>
          </a:ln>
        </p:spPr>
      </p:cxnSp>
      <p:cxnSp>
        <p:nvCxnSpPr>
          <p:cNvPr id="117" name="Shape 117"/>
          <p:cNvCxnSpPr>
            <a:stCxn id="112" idx="2"/>
            <a:endCxn id="109" idx="0"/>
          </p:cNvCxnSpPr>
          <p:nvPr/>
        </p:nvCxnSpPr>
        <p:spPr>
          <a:xfrm flipH="1" rot="-5400000">
            <a:off x="4519750" y="2732962"/>
            <a:ext cx="1229700" cy="143700"/>
          </a:xfrm>
          <a:prstGeom prst="bentConnector3">
            <a:avLst>
              <a:gd fmla="val 50002" name="adj1"/>
            </a:avLst>
          </a:prstGeom>
          <a:noFill/>
          <a:ln cap="flat" cmpd="sng" w="9525">
            <a:solidFill>
              <a:schemeClr val="dk2"/>
            </a:solidFill>
            <a:prstDash val="solid"/>
            <a:round/>
            <a:headEnd len="lg" w="lg" type="oval"/>
            <a:tailEnd len="lg" w="lg" type="triangle"/>
          </a:ln>
        </p:spPr>
      </p:cxnSp>
      <p:cxnSp>
        <p:nvCxnSpPr>
          <p:cNvPr id="118" name="Shape 118"/>
          <p:cNvCxnSpPr/>
          <p:nvPr/>
        </p:nvCxnSpPr>
        <p:spPr>
          <a:xfrm flipH="1" rot="-5400000">
            <a:off x="5618050" y="2499450"/>
            <a:ext cx="2596500" cy="2100"/>
          </a:xfrm>
          <a:prstGeom prst="bentConnector3">
            <a:avLst>
              <a:gd fmla="val 49437" name="adj1"/>
            </a:avLst>
          </a:prstGeom>
          <a:noFill/>
          <a:ln cap="flat" cmpd="sng" w="9525">
            <a:solidFill>
              <a:schemeClr val="dk2"/>
            </a:solidFill>
            <a:prstDash val="solid"/>
            <a:round/>
            <a:headEnd len="lg" w="lg" type="oval"/>
            <a:tailEnd len="lg" w="lg" type="triangle"/>
          </a:ln>
        </p:spPr>
      </p:cxnSp>
      <p:cxnSp>
        <p:nvCxnSpPr>
          <p:cNvPr id="119" name="Shape 119"/>
          <p:cNvCxnSpPr/>
          <p:nvPr/>
        </p:nvCxnSpPr>
        <p:spPr>
          <a:xfrm rot="5400000">
            <a:off x="4867750" y="2174050"/>
            <a:ext cx="2106300" cy="343500"/>
          </a:xfrm>
          <a:prstGeom prst="bentConnector3">
            <a:avLst>
              <a:gd fmla="val 50000" name="adj1"/>
            </a:avLst>
          </a:prstGeom>
          <a:noFill/>
          <a:ln cap="flat" cmpd="sng" w="9525">
            <a:solidFill>
              <a:schemeClr val="dk2"/>
            </a:solidFill>
            <a:prstDash val="solid"/>
            <a:round/>
            <a:headEnd len="lg" w="lg" type="oval"/>
            <a:tailEnd len="lg" w="lg" type="triangle"/>
          </a:ln>
        </p:spPr>
      </p:cxnSp>
      <p:cxnSp>
        <p:nvCxnSpPr>
          <p:cNvPr id="120" name="Shape 120"/>
          <p:cNvCxnSpPr>
            <a:endCxn id="108" idx="3"/>
          </p:cNvCxnSpPr>
          <p:nvPr/>
        </p:nvCxnSpPr>
        <p:spPr>
          <a:xfrm flipH="1">
            <a:off x="4176925" y="2294075"/>
            <a:ext cx="414000" cy="395700"/>
          </a:xfrm>
          <a:prstGeom prst="bentConnector3">
            <a:avLst>
              <a:gd fmla="val -284" name="adj1"/>
            </a:avLst>
          </a:prstGeom>
          <a:noFill/>
          <a:ln cap="flat" cmpd="sng" w="9525">
            <a:solidFill>
              <a:schemeClr val="dk2"/>
            </a:solidFill>
            <a:prstDash val="solid"/>
            <a:round/>
            <a:headEnd len="lg" w="lg" type="oval"/>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24" name="Shape 124"/>
        <p:cNvGrpSpPr/>
        <p:nvPr/>
      </p:nvGrpSpPr>
      <p:grpSpPr>
        <a:xfrm>
          <a:off x="0" y="0"/>
          <a:ext cx="0" cy="0"/>
          <a:chOff x="0" y="0"/>
          <a:chExt cx="0" cy="0"/>
        </a:xfrm>
      </p:grpSpPr>
      <p:sp>
        <p:nvSpPr>
          <p:cNvPr id="125" name="Shape 12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Area, Transformed</a:t>
            </a:r>
          </a:p>
        </p:txBody>
      </p:sp>
      <p:pic>
        <p:nvPicPr>
          <p:cNvPr descr="areahist.png" id="126" name="Shape 126"/>
          <p:cNvPicPr preferRelativeResize="0"/>
          <p:nvPr/>
        </p:nvPicPr>
        <p:blipFill rotWithShape="1">
          <a:blip r:embed="rId3">
            <a:alphaModFix/>
          </a:blip>
          <a:srcRect b="893" l="0" r="0" t="893"/>
          <a:stretch/>
        </p:blipFill>
        <p:spPr>
          <a:xfrm>
            <a:off x="0" y="1716800"/>
            <a:ext cx="3552825" cy="2362199"/>
          </a:xfrm>
          <a:prstGeom prst="rect">
            <a:avLst/>
          </a:prstGeom>
          <a:noFill/>
          <a:ln>
            <a:noFill/>
          </a:ln>
        </p:spPr>
      </p:pic>
      <p:pic>
        <p:nvPicPr>
          <p:cNvPr descr="loghist.png" id="127" name="Shape 127"/>
          <p:cNvPicPr preferRelativeResize="0"/>
          <p:nvPr/>
        </p:nvPicPr>
        <p:blipFill rotWithShape="1">
          <a:blip r:embed="rId4">
            <a:alphaModFix/>
          </a:blip>
          <a:srcRect b="893" l="0" r="0" t="893"/>
          <a:stretch/>
        </p:blipFill>
        <p:spPr>
          <a:xfrm>
            <a:off x="5405900" y="1716800"/>
            <a:ext cx="3552825" cy="2362199"/>
          </a:xfrm>
          <a:prstGeom prst="rect">
            <a:avLst/>
          </a:prstGeom>
          <a:noFill/>
          <a:ln>
            <a:noFill/>
          </a:ln>
        </p:spPr>
      </p:pic>
      <p:cxnSp>
        <p:nvCxnSpPr>
          <p:cNvPr id="128" name="Shape 128"/>
          <p:cNvCxnSpPr>
            <a:stCxn id="126" idx="3"/>
            <a:endCxn id="127" idx="1"/>
          </p:cNvCxnSpPr>
          <p:nvPr/>
        </p:nvCxnSpPr>
        <p:spPr>
          <a:xfrm>
            <a:off x="3552825" y="2897899"/>
            <a:ext cx="1853100" cy="0"/>
          </a:xfrm>
          <a:prstGeom prst="straightConnector1">
            <a:avLst/>
          </a:prstGeom>
          <a:noFill/>
          <a:ln cap="flat" cmpd="sng" w="9525">
            <a:solidFill>
              <a:schemeClr val="dk2"/>
            </a:solidFill>
            <a:prstDash val="solid"/>
            <a:round/>
            <a:headEnd len="lg" w="lg" type="none"/>
            <a:tailEnd len="lg" w="lg" type="triangle"/>
          </a:ln>
        </p:spPr>
      </p:cxnSp>
      <p:sp>
        <p:nvSpPr>
          <p:cNvPr id="129" name="Shape 129"/>
          <p:cNvSpPr txBox="1"/>
          <p:nvPr/>
        </p:nvSpPr>
        <p:spPr>
          <a:xfrm>
            <a:off x="4041875" y="2158650"/>
            <a:ext cx="1219200" cy="439200"/>
          </a:xfrm>
          <a:prstGeom prst="rect">
            <a:avLst/>
          </a:prstGeom>
          <a:noFill/>
          <a:ln>
            <a:noFill/>
          </a:ln>
        </p:spPr>
        <p:txBody>
          <a:bodyPr anchorCtr="0" anchor="t" bIns="91425" lIns="91425" rIns="91425" tIns="91425">
            <a:noAutofit/>
          </a:bodyPr>
          <a:lstStyle/>
          <a:p>
            <a:pPr lvl="0">
              <a:spcBef>
                <a:spcPts val="0"/>
              </a:spcBef>
              <a:buNone/>
            </a:pPr>
            <a:r>
              <a:rPr lang="en"/>
              <a:t>Better!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Principle Component Analysis by Features</a:t>
            </a:r>
          </a:p>
        </p:txBody>
      </p:sp>
      <p:pic>
        <p:nvPicPr>
          <p:cNvPr descr="pca.png" id="135" name="Shape 135"/>
          <p:cNvPicPr preferRelativeResize="0"/>
          <p:nvPr/>
        </p:nvPicPr>
        <p:blipFill>
          <a:blip r:embed="rId3">
            <a:alphaModFix/>
          </a:blip>
          <a:stretch>
            <a:fillRect/>
          </a:stretch>
        </p:blipFill>
        <p:spPr>
          <a:xfrm>
            <a:off x="2317087" y="764500"/>
            <a:ext cx="4388918" cy="4219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	Can we even tell the difference between area==0 and area!=0 ?</a:t>
            </a:r>
          </a:p>
        </p:txBody>
      </p:sp>
      <p:pic>
        <p:nvPicPr>
          <p:cNvPr descr="rocs.png" id="141" name="Shape 141"/>
          <p:cNvPicPr preferRelativeResize="0"/>
          <p:nvPr/>
        </p:nvPicPr>
        <p:blipFill rotWithShape="1">
          <a:blip r:embed="rId3">
            <a:alphaModFix/>
          </a:blip>
          <a:srcRect b="0" l="2936" r="2936" t="0"/>
          <a:stretch/>
        </p:blipFill>
        <p:spPr>
          <a:xfrm>
            <a:off x="900512" y="1033675"/>
            <a:ext cx="7222074" cy="3856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Machine Learning Models</a:t>
            </a:r>
          </a:p>
        </p:txBody>
      </p:sp>
      <p:sp>
        <p:nvSpPr>
          <p:cNvPr id="147" name="Shape 147"/>
          <p:cNvSpPr txBox="1"/>
          <p:nvPr>
            <p:ph idx="4294967295" type="body"/>
          </p:nvPr>
        </p:nvSpPr>
        <p:spPr>
          <a:xfrm>
            <a:off x="456300" y="1246350"/>
            <a:ext cx="2679600" cy="2650800"/>
          </a:xfrm>
          <a:prstGeom prst="rect">
            <a:avLst/>
          </a:prstGeom>
        </p:spPr>
        <p:txBody>
          <a:bodyPr anchorCtr="0" anchor="t" bIns="91425" lIns="91425" rIns="91425" tIns="91425">
            <a:noAutofit/>
          </a:bodyPr>
          <a:lstStyle/>
          <a:p>
            <a:pPr lvl="0">
              <a:spcBef>
                <a:spcPts val="0"/>
              </a:spcBef>
              <a:spcAft>
                <a:spcPts val="800"/>
              </a:spcAft>
              <a:buNone/>
            </a:pPr>
            <a:r>
              <a:rPr b="1" lang="en" sz="1600"/>
              <a:t>Linear Regression</a:t>
            </a:r>
          </a:p>
          <a:p>
            <a:pPr indent="-330200" lvl="0" marL="457200" rtl="0">
              <a:spcBef>
                <a:spcPts val="0"/>
              </a:spcBef>
              <a:spcAft>
                <a:spcPts val="800"/>
              </a:spcAft>
              <a:buSzPct val="100000"/>
              <a:buChar char="●"/>
            </a:pPr>
            <a:r>
              <a:rPr lang="en" sz="1600"/>
              <a:t>Standard Least Squares</a:t>
            </a:r>
          </a:p>
          <a:p>
            <a:pPr indent="-330200" lvl="0" marL="457200" rtl="0">
              <a:spcBef>
                <a:spcPts val="0"/>
              </a:spcBef>
              <a:spcAft>
                <a:spcPts val="800"/>
              </a:spcAft>
              <a:buSzPct val="100000"/>
              <a:buChar char="●"/>
            </a:pPr>
            <a:r>
              <a:rPr lang="en" sz="1600"/>
              <a:t>Shrinkage Methods:</a:t>
            </a:r>
          </a:p>
          <a:p>
            <a:pPr indent="-330200" lvl="1" marL="914400" rtl="0">
              <a:spcBef>
                <a:spcPts val="0"/>
              </a:spcBef>
              <a:spcAft>
                <a:spcPts val="800"/>
              </a:spcAft>
              <a:buSzPct val="100000"/>
              <a:buChar char="○"/>
            </a:pPr>
            <a:r>
              <a:rPr lang="en" sz="1600"/>
              <a:t>Ridge Regression</a:t>
            </a:r>
          </a:p>
          <a:p>
            <a:pPr indent="-330200" lvl="1" marL="914400" rtl="0">
              <a:spcBef>
                <a:spcPts val="0"/>
              </a:spcBef>
              <a:spcAft>
                <a:spcPts val="800"/>
              </a:spcAft>
              <a:buSzPct val="100000"/>
              <a:buChar char="○"/>
            </a:pPr>
            <a:r>
              <a:rPr lang="en" sz="1600"/>
              <a:t>Lasso</a:t>
            </a:r>
          </a:p>
          <a:p>
            <a:pPr indent="-330200" lvl="1" marL="914400" rtl="0">
              <a:spcBef>
                <a:spcPts val="0"/>
              </a:spcBef>
              <a:spcAft>
                <a:spcPts val="800"/>
              </a:spcAft>
              <a:buSzPct val="100000"/>
              <a:buChar char="○"/>
            </a:pPr>
            <a:r>
              <a:rPr lang="en" sz="1600"/>
              <a:t>Elastic Net</a:t>
            </a:r>
          </a:p>
        </p:txBody>
      </p:sp>
      <p:sp>
        <p:nvSpPr>
          <p:cNvPr id="148" name="Shape 148"/>
          <p:cNvSpPr txBox="1"/>
          <p:nvPr>
            <p:ph idx="4294967295" type="body"/>
          </p:nvPr>
        </p:nvSpPr>
        <p:spPr>
          <a:xfrm>
            <a:off x="3336150" y="1451575"/>
            <a:ext cx="2257199" cy="314400"/>
          </a:xfrm>
          <a:prstGeom prst="rect">
            <a:avLst/>
          </a:prstGeom>
        </p:spPr>
        <p:txBody>
          <a:bodyPr anchorCtr="0" anchor="ctr" bIns="91425" lIns="91425" rIns="91425" tIns="91425">
            <a:noAutofit/>
          </a:bodyPr>
          <a:lstStyle/>
          <a:p>
            <a:pPr lvl="0">
              <a:lnSpc>
                <a:spcPct val="100000"/>
              </a:lnSpc>
              <a:spcBef>
                <a:spcPts val="0"/>
              </a:spcBef>
              <a:spcAft>
                <a:spcPts val="0"/>
              </a:spcAft>
              <a:buNone/>
            </a:pPr>
            <a:r>
              <a:rPr lang="en">
                <a:solidFill>
                  <a:schemeClr val="lt1"/>
                </a:solidFill>
              </a:rPr>
              <a:t>Challenge 2c</a:t>
            </a:r>
          </a:p>
        </p:txBody>
      </p:sp>
      <p:sp>
        <p:nvSpPr>
          <p:cNvPr id="149" name="Shape 149"/>
          <p:cNvSpPr txBox="1"/>
          <p:nvPr>
            <p:ph idx="4294967295" type="body"/>
          </p:nvPr>
        </p:nvSpPr>
        <p:spPr>
          <a:xfrm>
            <a:off x="3275696" y="1246350"/>
            <a:ext cx="2471700" cy="2650800"/>
          </a:xfrm>
          <a:prstGeom prst="rect">
            <a:avLst/>
          </a:prstGeom>
        </p:spPr>
        <p:txBody>
          <a:bodyPr anchorCtr="0" anchor="t" bIns="91425" lIns="91425" rIns="91425" tIns="91425">
            <a:noAutofit/>
          </a:bodyPr>
          <a:lstStyle/>
          <a:p>
            <a:pPr lvl="0" rtl="0">
              <a:spcBef>
                <a:spcPts val="0"/>
              </a:spcBef>
              <a:spcAft>
                <a:spcPts val="800"/>
              </a:spcAft>
              <a:buNone/>
            </a:pPr>
            <a:r>
              <a:rPr b="1" lang="en" sz="1600"/>
              <a:t>Support Vector Regression</a:t>
            </a:r>
          </a:p>
          <a:p>
            <a:pPr lvl="0">
              <a:spcBef>
                <a:spcPts val="0"/>
              </a:spcBef>
              <a:spcAft>
                <a:spcPts val="800"/>
              </a:spcAft>
              <a:buNone/>
            </a:pPr>
            <a:r>
              <a:rPr lang="en" sz="1600"/>
              <a:t>Kernels:</a:t>
            </a:r>
          </a:p>
          <a:p>
            <a:pPr indent="-330200" lvl="0" marL="457200" rtl="0">
              <a:spcBef>
                <a:spcPts val="0"/>
              </a:spcBef>
              <a:spcAft>
                <a:spcPts val="800"/>
              </a:spcAft>
              <a:buSzPct val="100000"/>
              <a:buChar char="●"/>
            </a:pPr>
            <a:r>
              <a:rPr lang="en" sz="1600"/>
              <a:t>Linear</a:t>
            </a:r>
          </a:p>
          <a:p>
            <a:pPr indent="-330200" lvl="0" marL="457200" rtl="0">
              <a:spcBef>
                <a:spcPts val="0"/>
              </a:spcBef>
              <a:spcAft>
                <a:spcPts val="800"/>
              </a:spcAft>
              <a:buSzPct val="100000"/>
              <a:buChar char="●"/>
            </a:pPr>
            <a:r>
              <a:rPr lang="en" sz="1600"/>
              <a:t>Radial Basis</a:t>
            </a:r>
          </a:p>
          <a:p>
            <a:pPr lvl="0">
              <a:spcBef>
                <a:spcPts val="0"/>
              </a:spcBef>
              <a:spcAft>
                <a:spcPts val="800"/>
              </a:spcAft>
              <a:buNone/>
            </a:pPr>
            <a:r>
              <a:t/>
            </a:r>
            <a:endParaRPr sz="1600"/>
          </a:p>
        </p:txBody>
      </p:sp>
      <p:sp>
        <p:nvSpPr>
          <p:cNvPr id="150" name="Shape 150"/>
          <p:cNvSpPr txBox="1"/>
          <p:nvPr>
            <p:ph idx="4294967295" type="body"/>
          </p:nvPr>
        </p:nvSpPr>
        <p:spPr>
          <a:xfrm>
            <a:off x="5959825" y="1246350"/>
            <a:ext cx="2471700" cy="2650800"/>
          </a:xfrm>
          <a:prstGeom prst="rect">
            <a:avLst/>
          </a:prstGeom>
        </p:spPr>
        <p:txBody>
          <a:bodyPr anchorCtr="0" anchor="t" bIns="91425" lIns="91425" rIns="91425" tIns="91425">
            <a:noAutofit/>
          </a:bodyPr>
          <a:lstStyle/>
          <a:p>
            <a:pPr lvl="0" rtl="0">
              <a:spcBef>
                <a:spcPts val="0"/>
              </a:spcBef>
              <a:spcAft>
                <a:spcPts val="800"/>
              </a:spcAft>
              <a:buNone/>
            </a:pPr>
            <a:r>
              <a:rPr b="1" lang="en" sz="1600"/>
              <a:t>Gradient Boosting Regression</a:t>
            </a:r>
          </a:p>
          <a:p>
            <a:pPr lvl="0">
              <a:spcBef>
                <a:spcPts val="0"/>
              </a:spcBef>
              <a:spcAft>
                <a:spcPts val="800"/>
              </a:spcAft>
              <a:buNone/>
            </a:pPr>
            <a:r>
              <a:rPr lang="en" sz="1600"/>
              <a:t>Random Forests with added learning power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