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2" r:id="rId6"/>
    <p:sldId id="263" r:id="rId7"/>
    <p:sldId id="261"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9"/>
  </p:normalViewPr>
  <p:slideViewPr>
    <p:cSldViewPr snapToGrid="0" snapToObjects="1">
      <p:cViewPr>
        <p:scale>
          <a:sx n="100" d="100"/>
          <a:sy n="100" d="100"/>
        </p:scale>
        <p:origin x="1000"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39CD7-AB47-3D4D-8F4E-B08C61AD674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B8C6769-7590-6440-BEB6-898B21A14D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35F6661-132F-A54D-B346-BB0C370FE8A5}"/>
              </a:ext>
            </a:extLst>
          </p:cNvPr>
          <p:cNvSpPr>
            <a:spLocks noGrp="1"/>
          </p:cNvSpPr>
          <p:nvPr>
            <p:ph type="dt" sz="half" idx="10"/>
          </p:nvPr>
        </p:nvSpPr>
        <p:spPr/>
        <p:txBody>
          <a:bodyPr/>
          <a:lstStyle/>
          <a:p>
            <a:fld id="{FD47370E-6513-6A41-848F-6EDAA1A1C49D}" type="datetimeFigureOut">
              <a:rPr lang="en-US" smtClean="0"/>
              <a:t>4/1/22</a:t>
            </a:fld>
            <a:endParaRPr lang="en-US"/>
          </a:p>
        </p:txBody>
      </p:sp>
      <p:sp>
        <p:nvSpPr>
          <p:cNvPr id="5" name="Footer Placeholder 4">
            <a:extLst>
              <a:ext uri="{FF2B5EF4-FFF2-40B4-BE49-F238E27FC236}">
                <a16:creationId xmlns:a16="http://schemas.microsoft.com/office/drawing/2014/main" id="{35226983-5018-8440-9C57-7403AAA46E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11FBC6-813B-4A4E-AD40-BE185BBC223E}"/>
              </a:ext>
            </a:extLst>
          </p:cNvPr>
          <p:cNvSpPr>
            <a:spLocks noGrp="1"/>
          </p:cNvSpPr>
          <p:nvPr>
            <p:ph type="sldNum" sz="quarter" idx="12"/>
          </p:nvPr>
        </p:nvSpPr>
        <p:spPr/>
        <p:txBody>
          <a:bodyPr/>
          <a:lstStyle/>
          <a:p>
            <a:fld id="{E975612A-CBA2-A84A-81BF-230C26EAB254}" type="slidenum">
              <a:rPr lang="en-US" smtClean="0"/>
              <a:t>‹#›</a:t>
            </a:fld>
            <a:endParaRPr lang="en-US"/>
          </a:p>
        </p:txBody>
      </p:sp>
    </p:spTree>
    <p:extLst>
      <p:ext uri="{BB962C8B-B14F-4D97-AF65-F5344CB8AC3E}">
        <p14:creationId xmlns:p14="http://schemas.microsoft.com/office/powerpoint/2010/main" val="4285269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DBFD2-5AD5-6740-A572-FF164B17BBF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D8B906F-A9A7-D148-8CAB-C9ABC3963FC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88FE170-34B5-EB4E-A21A-B21B08D1FA1A}"/>
              </a:ext>
            </a:extLst>
          </p:cNvPr>
          <p:cNvSpPr>
            <a:spLocks noGrp="1"/>
          </p:cNvSpPr>
          <p:nvPr>
            <p:ph type="dt" sz="half" idx="10"/>
          </p:nvPr>
        </p:nvSpPr>
        <p:spPr/>
        <p:txBody>
          <a:bodyPr/>
          <a:lstStyle/>
          <a:p>
            <a:fld id="{FD47370E-6513-6A41-848F-6EDAA1A1C49D}" type="datetimeFigureOut">
              <a:rPr lang="en-US" smtClean="0"/>
              <a:t>4/1/22</a:t>
            </a:fld>
            <a:endParaRPr lang="en-US"/>
          </a:p>
        </p:txBody>
      </p:sp>
      <p:sp>
        <p:nvSpPr>
          <p:cNvPr id="5" name="Footer Placeholder 4">
            <a:extLst>
              <a:ext uri="{FF2B5EF4-FFF2-40B4-BE49-F238E27FC236}">
                <a16:creationId xmlns:a16="http://schemas.microsoft.com/office/drawing/2014/main" id="{DC557C71-8DA7-4D4E-8882-D97AC9E01C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DBF787-B156-F64C-A311-EF5707ED754B}"/>
              </a:ext>
            </a:extLst>
          </p:cNvPr>
          <p:cNvSpPr>
            <a:spLocks noGrp="1"/>
          </p:cNvSpPr>
          <p:nvPr>
            <p:ph type="sldNum" sz="quarter" idx="12"/>
          </p:nvPr>
        </p:nvSpPr>
        <p:spPr/>
        <p:txBody>
          <a:bodyPr/>
          <a:lstStyle/>
          <a:p>
            <a:fld id="{E975612A-CBA2-A84A-81BF-230C26EAB254}" type="slidenum">
              <a:rPr lang="en-US" smtClean="0"/>
              <a:t>‹#›</a:t>
            </a:fld>
            <a:endParaRPr lang="en-US"/>
          </a:p>
        </p:txBody>
      </p:sp>
    </p:spTree>
    <p:extLst>
      <p:ext uri="{BB962C8B-B14F-4D97-AF65-F5344CB8AC3E}">
        <p14:creationId xmlns:p14="http://schemas.microsoft.com/office/powerpoint/2010/main" val="616821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DD2A3B-D994-0E45-A121-EA21F53887D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402EA38-B6C8-1342-8457-CED209828CA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02A9183-A8BE-BB40-B94E-03462C6F8B47}"/>
              </a:ext>
            </a:extLst>
          </p:cNvPr>
          <p:cNvSpPr>
            <a:spLocks noGrp="1"/>
          </p:cNvSpPr>
          <p:nvPr>
            <p:ph type="dt" sz="half" idx="10"/>
          </p:nvPr>
        </p:nvSpPr>
        <p:spPr/>
        <p:txBody>
          <a:bodyPr/>
          <a:lstStyle/>
          <a:p>
            <a:fld id="{FD47370E-6513-6A41-848F-6EDAA1A1C49D}" type="datetimeFigureOut">
              <a:rPr lang="en-US" smtClean="0"/>
              <a:t>4/1/22</a:t>
            </a:fld>
            <a:endParaRPr lang="en-US"/>
          </a:p>
        </p:txBody>
      </p:sp>
      <p:sp>
        <p:nvSpPr>
          <p:cNvPr id="5" name="Footer Placeholder 4">
            <a:extLst>
              <a:ext uri="{FF2B5EF4-FFF2-40B4-BE49-F238E27FC236}">
                <a16:creationId xmlns:a16="http://schemas.microsoft.com/office/drawing/2014/main" id="{A33DCE95-BD53-534F-8850-514D41B0C7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0525B7-276F-EC4E-9836-A3E024CAE1A4}"/>
              </a:ext>
            </a:extLst>
          </p:cNvPr>
          <p:cNvSpPr>
            <a:spLocks noGrp="1"/>
          </p:cNvSpPr>
          <p:nvPr>
            <p:ph type="sldNum" sz="quarter" idx="12"/>
          </p:nvPr>
        </p:nvSpPr>
        <p:spPr/>
        <p:txBody>
          <a:bodyPr/>
          <a:lstStyle/>
          <a:p>
            <a:fld id="{E975612A-CBA2-A84A-81BF-230C26EAB254}" type="slidenum">
              <a:rPr lang="en-US" smtClean="0"/>
              <a:t>‹#›</a:t>
            </a:fld>
            <a:endParaRPr lang="en-US"/>
          </a:p>
        </p:txBody>
      </p:sp>
    </p:spTree>
    <p:extLst>
      <p:ext uri="{BB962C8B-B14F-4D97-AF65-F5344CB8AC3E}">
        <p14:creationId xmlns:p14="http://schemas.microsoft.com/office/powerpoint/2010/main" val="765846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71335-D723-2044-B0E1-1EEC5997A02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E1E6CB4-695C-3641-B310-861EF0F6287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F39029E-9E04-4B4F-AFFC-36EA51C78389}"/>
              </a:ext>
            </a:extLst>
          </p:cNvPr>
          <p:cNvSpPr>
            <a:spLocks noGrp="1"/>
          </p:cNvSpPr>
          <p:nvPr>
            <p:ph type="dt" sz="half" idx="10"/>
          </p:nvPr>
        </p:nvSpPr>
        <p:spPr/>
        <p:txBody>
          <a:bodyPr/>
          <a:lstStyle/>
          <a:p>
            <a:fld id="{FD47370E-6513-6A41-848F-6EDAA1A1C49D}" type="datetimeFigureOut">
              <a:rPr lang="en-US" smtClean="0"/>
              <a:t>4/1/22</a:t>
            </a:fld>
            <a:endParaRPr lang="en-US"/>
          </a:p>
        </p:txBody>
      </p:sp>
      <p:sp>
        <p:nvSpPr>
          <p:cNvPr id="5" name="Footer Placeholder 4">
            <a:extLst>
              <a:ext uri="{FF2B5EF4-FFF2-40B4-BE49-F238E27FC236}">
                <a16:creationId xmlns:a16="http://schemas.microsoft.com/office/drawing/2014/main" id="{AC1C8610-2485-814A-A45F-D8FFA569A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DA3766-B928-8448-A495-23F593CD5FB7}"/>
              </a:ext>
            </a:extLst>
          </p:cNvPr>
          <p:cNvSpPr>
            <a:spLocks noGrp="1"/>
          </p:cNvSpPr>
          <p:nvPr>
            <p:ph type="sldNum" sz="quarter" idx="12"/>
          </p:nvPr>
        </p:nvSpPr>
        <p:spPr/>
        <p:txBody>
          <a:bodyPr/>
          <a:lstStyle/>
          <a:p>
            <a:fld id="{E975612A-CBA2-A84A-81BF-230C26EAB254}" type="slidenum">
              <a:rPr lang="en-US" smtClean="0"/>
              <a:t>‹#›</a:t>
            </a:fld>
            <a:endParaRPr lang="en-US"/>
          </a:p>
        </p:txBody>
      </p:sp>
    </p:spTree>
    <p:extLst>
      <p:ext uri="{BB962C8B-B14F-4D97-AF65-F5344CB8AC3E}">
        <p14:creationId xmlns:p14="http://schemas.microsoft.com/office/powerpoint/2010/main" val="2179659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10F19-6D5E-914E-B3D3-978A123ADEB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0420293-8594-3640-AF10-0048E7D5F1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4DC359A-C24C-0748-A5C9-FF8E8F1C2C49}"/>
              </a:ext>
            </a:extLst>
          </p:cNvPr>
          <p:cNvSpPr>
            <a:spLocks noGrp="1"/>
          </p:cNvSpPr>
          <p:nvPr>
            <p:ph type="dt" sz="half" idx="10"/>
          </p:nvPr>
        </p:nvSpPr>
        <p:spPr/>
        <p:txBody>
          <a:bodyPr/>
          <a:lstStyle/>
          <a:p>
            <a:fld id="{FD47370E-6513-6A41-848F-6EDAA1A1C49D}" type="datetimeFigureOut">
              <a:rPr lang="en-US" smtClean="0"/>
              <a:t>4/1/22</a:t>
            </a:fld>
            <a:endParaRPr lang="en-US"/>
          </a:p>
        </p:txBody>
      </p:sp>
      <p:sp>
        <p:nvSpPr>
          <p:cNvPr id="5" name="Footer Placeholder 4">
            <a:extLst>
              <a:ext uri="{FF2B5EF4-FFF2-40B4-BE49-F238E27FC236}">
                <a16:creationId xmlns:a16="http://schemas.microsoft.com/office/drawing/2014/main" id="{A3709E97-A1F3-E74D-817A-CAB2B969C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E2B6DF-3FA7-DD42-8A87-8F835BC0B6C2}"/>
              </a:ext>
            </a:extLst>
          </p:cNvPr>
          <p:cNvSpPr>
            <a:spLocks noGrp="1"/>
          </p:cNvSpPr>
          <p:nvPr>
            <p:ph type="sldNum" sz="quarter" idx="12"/>
          </p:nvPr>
        </p:nvSpPr>
        <p:spPr/>
        <p:txBody>
          <a:bodyPr/>
          <a:lstStyle/>
          <a:p>
            <a:fld id="{E975612A-CBA2-A84A-81BF-230C26EAB254}" type="slidenum">
              <a:rPr lang="en-US" smtClean="0"/>
              <a:t>‹#›</a:t>
            </a:fld>
            <a:endParaRPr lang="en-US"/>
          </a:p>
        </p:txBody>
      </p:sp>
    </p:spTree>
    <p:extLst>
      <p:ext uri="{BB962C8B-B14F-4D97-AF65-F5344CB8AC3E}">
        <p14:creationId xmlns:p14="http://schemas.microsoft.com/office/powerpoint/2010/main" val="3428878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4C69C-31D8-1243-A9EA-85FE89C28C3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1C7C543-DB81-A040-BC01-EFCAC27EDDF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5C0E29E-D65B-3844-A721-AB688195D82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22D2D0F-1C81-7D4B-A3F9-1D0FCA0C6950}"/>
              </a:ext>
            </a:extLst>
          </p:cNvPr>
          <p:cNvSpPr>
            <a:spLocks noGrp="1"/>
          </p:cNvSpPr>
          <p:nvPr>
            <p:ph type="dt" sz="half" idx="10"/>
          </p:nvPr>
        </p:nvSpPr>
        <p:spPr/>
        <p:txBody>
          <a:bodyPr/>
          <a:lstStyle/>
          <a:p>
            <a:fld id="{FD47370E-6513-6A41-848F-6EDAA1A1C49D}" type="datetimeFigureOut">
              <a:rPr lang="en-US" smtClean="0"/>
              <a:t>4/1/22</a:t>
            </a:fld>
            <a:endParaRPr lang="en-US"/>
          </a:p>
        </p:txBody>
      </p:sp>
      <p:sp>
        <p:nvSpPr>
          <p:cNvPr id="6" name="Footer Placeholder 5">
            <a:extLst>
              <a:ext uri="{FF2B5EF4-FFF2-40B4-BE49-F238E27FC236}">
                <a16:creationId xmlns:a16="http://schemas.microsoft.com/office/drawing/2014/main" id="{57AF26E8-25DB-8C40-9F5A-8B34F6242F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AB6D10-50F2-CB4F-98C0-F02788DF97EC}"/>
              </a:ext>
            </a:extLst>
          </p:cNvPr>
          <p:cNvSpPr>
            <a:spLocks noGrp="1"/>
          </p:cNvSpPr>
          <p:nvPr>
            <p:ph type="sldNum" sz="quarter" idx="12"/>
          </p:nvPr>
        </p:nvSpPr>
        <p:spPr/>
        <p:txBody>
          <a:bodyPr/>
          <a:lstStyle/>
          <a:p>
            <a:fld id="{E975612A-CBA2-A84A-81BF-230C26EAB254}" type="slidenum">
              <a:rPr lang="en-US" smtClean="0"/>
              <a:t>‹#›</a:t>
            </a:fld>
            <a:endParaRPr lang="en-US"/>
          </a:p>
        </p:txBody>
      </p:sp>
    </p:spTree>
    <p:extLst>
      <p:ext uri="{BB962C8B-B14F-4D97-AF65-F5344CB8AC3E}">
        <p14:creationId xmlns:p14="http://schemas.microsoft.com/office/powerpoint/2010/main" val="3064730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92A17-9F79-DA46-9007-A6853603A7C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6111A3E-4EB9-6045-A0B6-75AD5B9A7B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39B3540-1423-164F-A61A-084A623CB98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5D16940-8CDE-EE49-8A36-976CF0F168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9C25002-1CBE-FF44-A55F-EC8E989CB39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2B3B330-7215-EC4E-A7A5-416B6397450B}"/>
              </a:ext>
            </a:extLst>
          </p:cNvPr>
          <p:cNvSpPr>
            <a:spLocks noGrp="1"/>
          </p:cNvSpPr>
          <p:nvPr>
            <p:ph type="dt" sz="half" idx="10"/>
          </p:nvPr>
        </p:nvSpPr>
        <p:spPr/>
        <p:txBody>
          <a:bodyPr/>
          <a:lstStyle/>
          <a:p>
            <a:fld id="{FD47370E-6513-6A41-848F-6EDAA1A1C49D}" type="datetimeFigureOut">
              <a:rPr lang="en-US" smtClean="0"/>
              <a:t>4/1/22</a:t>
            </a:fld>
            <a:endParaRPr lang="en-US"/>
          </a:p>
        </p:txBody>
      </p:sp>
      <p:sp>
        <p:nvSpPr>
          <p:cNvPr id="8" name="Footer Placeholder 7">
            <a:extLst>
              <a:ext uri="{FF2B5EF4-FFF2-40B4-BE49-F238E27FC236}">
                <a16:creationId xmlns:a16="http://schemas.microsoft.com/office/drawing/2014/main" id="{C5FB4180-7964-BF44-B247-030E2F7FBC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BF81CD-89E0-9543-9D24-7FEF4B0323E3}"/>
              </a:ext>
            </a:extLst>
          </p:cNvPr>
          <p:cNvSpPr>
            <a:spLocks noGrp="1"/>
          </p:cNvSpPr>
          <p:nvPr>
            <p:ph type="sldNum" sz="quarter" idx="12"/>
          </p:nvPr>
        </p:nvSpPr>
        <p:spPr/>
        <p:txBody>
          <a:bodyPr/>
          <a:lstStyle/>
          <a:p>
            <a:fld id="{E975612A-CBA2-A84A-81BF-230C26EAB254}" type="slidenum">
              <a:rPr lang="en-US" smtClean="0"/>
              <a:t>‹#›</a:t>
            </a:fld>
            <a:endParaRPr lang="en-US"/>
          </a:p>
        </p:txBody>
      </p:sp>
    </p:spTree>
    <p:extLst>
      <p:ext uri="{BB962C8B-B14F-4D97-AF65-F5344CB8AC3E}">
        <p14:creationId xmlns:p14="http://schemas.microsoft.com/office/powerpoint/2010/main" val="151974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63ECF-9845-C246-926C-7685F714D0B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5287B20-732C-F24B-B2DF-0F005A49C8EE}"/>
              </a:ext>
            </a:extLst>
          </p:cNvPr>
          <p:cNvSpPr>
            <a:spLocks noGrp="1"/>
          </p:cNvSpPr>
          <p:nvPr>
            <p:ph type="dt" sz="half" idx="10"/>
          </p:nvPr>
        </p:nvSpPr>
        <p:spPr/>
        <p:txBody>
          <a:bodyPr/>
          <a:lstStyle/>
          <a:p>
            <a:fld id="{FD47370E-6513-6A41-848F-6EDAA1A1C49D}" type="datetimeFigureOut">
              <a:rPr lang="en-US" smtClean="0"/>
              <a:t>4/1/22</a:t>
            </a:fld>
            <a:endParaRPr lang="en-US"/>
          </a:p>
        </p:txBody>
      </p:sp>
      <p:sp>
        <p:nvSpPr>
          <p:cNvPr id="4" name="Footer Placeholder 3">
            <a:extLst>
              <a:ext uri="{FF2B5EF4-FFF2-40B4-BE49-F238E27FC236}">
                <a16:creationId xmlns:a16="http://schemas.microsoft.com/office/drawing/2014/main" id="{2EDA54E3-5163-9041-9054-171D845F87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082EF2-1C74-AB4F-AB7C-413A73D1B479}"/>
              </a:ext>
            </a:extLst>
          </p:cNvPr>
          <p:cNvSpPr>
            <a:spLocks noGrp="1"/>
          </p:cNvSpPr>
          <p:nvPr>
            <p:ph type="sldNum" sz="quarter" idx="12"/>
          </p:nvPr>
        </p:nvSpPr>
        <p:spPr/>
        <p:txBody>
          <a:bodyPr/>
          <a:lstStyle/>
          <a:p>
            <a:fld id="{E975612A-CBA2-A84A-81BF-230C26EAB254}" type="slidenum">
              <a:rPr lang="en-US" smtClean="0"/>
              <a:t>‹#›</a:t>
            </a:fld>
            <a:endParaRPr lang="en-US"/>
          </a:p>
        </p:txBody>
      </p:sp>
    </p:spTree>
    <p:extLst>
      <p:ext uri="{BB962C8B-B14F-4D97-AF65-F5344CB8AC3E}">
        <p14:creationId xmlns:p14="http://schemas.microsoft.com/office/powerpoint/2010/main" val="559117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066B9F-398E-3F48-B4BF-CCE1B8EF81B5}"/>
              </a:ext>
            </a:extLst>
          </p:cNvPr>
          <p:cNvSpPr>
            <a:spLocks noGrp="1"/>
          </p:cNvSpPr>
          <p:nvPr>
            <p:ph type="dt" sz="half" idx="10"/>
          </p:nvPr>
        </p:nvSpPr>
        <p:spPr/>
        <p:txBody>
          <a:bodyPr/>
          <a:lstStyle/>
          <a:p>
            <a:fld id="{FD47370E-6513-6A41-848F-6EDAA1A1C49D}" type="datetimeFigureOut">
              <a:rPr lang="en-US" smtClean="0"/>
              <a:t>4/1/22</a:t>
            </a:fld>
            <a:endParaRPr lang="en-US"/>
          </a:p>
        </p:txBody>
      </p:sp>
      <p:sp>
        <p:nvSpPr>
          <p:cNvPr id="3" name="Footer Placeholder 2">
            <a:extLst>
              <a:ext uri="{FF2B5EF4-FFF2-40B4-BE49-F238E27FC236}">
                <a16:creationId xmlns:a16="http://schemas.microsoft.com/office/drawing/2014/main" id="{BDA8D7DD-0361-6447-995A-966770C985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2EB95D-CE0D-8048-AACD-3F5928EDCF1C}"/>
              </a:ext>
            </a:extLst>
          </p:cNvPr>
          <p:cNvSpPr>
            <a:spLocks noGrp="1"/>
          </p:cNvSpPr>
          <p:nvPr>
            <p:ph type="sldNum" sz="quarter" idx="12"/>
          </p:nvPr>
        </p:nvSpPr>
        <p:spPr/>
        <p:txBody>
          <a:bodyPr/>
          <a:lstStyle/>
          <a:p>
            <a:fld id="{E975612A-CBA2-A84A-81BF-230C26EAB254}" type="slidenum">
              <a:rPr lang="en-US" smtClean="0"/>
              <a:t>‹#›</a:t>
            </a:fld>
            <a:endParaRPr lang="en-US"/>
          </a:p>
        </p:txBody>
      </p:sp>
    </p:spTree>
    <p:extLst>
      <p:ext uri="{BB962C8B-B14F-4D97-AF65-F5344CB8AC3E}">
        <p14:creationId xmlns:p14="http://schemas.microsoft.com/office/powerpoint/2010/main" val="1647277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6A73C-5A9A-FD4E-A153-A5A8D0253B2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7C7602E-6181-4F48-BEE9-DB00D11D10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DBFA5D9-B88B-FE4D-966F-48D20785C8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33C7FD0-532A-8747-AF31-6B7FA5D49D61}"/>
              </a:ext>
            </a:extLst>
          </p:cNvPr>
          <p:cNvSpPr>
            <a:spLocks noGrp="1"/>
          </p:cNvSpPr>
          <p:nvPr>
            <p:ph type="dt" sz="half" idx="10"/>
          </p:nvPr>
        </p:nvSpPr>
        <p:spPr/>
        <p:txBody>
          <a:bodyPr/>
          <a:lstStyle/>
          <a:p>
            <a:fld id="{FD47370E-6513-6A41-848F-6EDAA1A1C49D}" type="datetimeFigureOut">
              <a:rPr lang="en-US" smtClean="0"/>
              <a:t>4/1/22</a:t>
            </a:fld>
            <a:endParaRPr lang="en-US"/>
          </a:p>
        </p:txBody>
      </p:sp>
      <p:sp>
        <p:nvSpPr>
          <p:cNvPr id="6" name="Footer Placeholder 5">
            <a:extLst>
              <a:ext uri="{FF2B5EF4-FFF2-40B4-BE49-F238E27FC236}">
                <a16:creationId xmlns:a16="http://schemas.microsoft.com/office/drawing/2014/main" id="{51CD204B-B5CA-304D-8920-C29F7EEF5C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0C3A7B-5A09-104A-89B1-3064D781D1FF}"/>
              </a:ext>
            </a:extLst>
          </p:cNvPr>
          <p:cNvSpPr>
            <a:spLocks noGrp="1"/>
          </p:cNvSpPr>
          <p:nvPr>
            <p:ph type="sldNum" sz="quarter" idx="12"/>
          </p:nvPr>
        </p:nvSpPr>
        <p:spPr/>
        <p:txBody>
          <a:bodyPr/>
          <a:lstStyle/>
          <a:p>
            <a:fld id="{E975612A-CBA2-A84A-81BF-230C26EAB254}" type="slidenum">
              <a:rPr lang="en-US" smtClean="0"/>
              <a:t>‹#›</a:t>
            </a:fld>
            <a:endParaRPr lang="en-US"/>
          </a:p>
        </p:txBody>
      </p:sp>
    </p:spTree>
    <p:extLst>
      <p:ext uri="{BB962C8B-B14F-4D97-AF65-F5344CB8AC3E}">
        <p14:creationId xmlns:p14="http://schemas.microsoft.com/office/powerpoint/2010/main" val="3387225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0730A-F5AB-9F4B-84C9-EF391F1458C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AD02EC3-1F1B-1742-8234-33401B47EE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99E453-40AD-5842-B256-E3C59A9A07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4FAFA3A-D035-9048-9EC5-FE23884B0E60}"/>
              </a:ext>
            </a:extLst>
          </p:cNvPr>
          <p:cNvSpPr>
            <a:spLocks noGrp="1"/>
          </p:cNvSpPr>
          <p:nvPr>
            <p:ph type="dt" sz="half" idx="10"/>
          </p:nvPr>
        </p:nvSpPr>
        <p:spPr/>
        <p:txBody>
          <a:bodyPr/>
          <a:lstStyle/>
          <a:p>
            <a:fld id="{FD47370E-6513-6A41-848F-6EDAA1A1C49D}" type="datetimeFigureOut">
              <a:rPr lang="en-US" smtClean="0"/>
              <a:t>4/1/22</a:t>
            </a:fld>
            <a:endParaRPr lang="en-US"/>
          </a:p>
        </p:txBody>
      </p:sp>
      <p:sp>
        <p:nvSpPr>
          <p:cNvPr id="6" name="Footer Placeholder 5">
            <a:extLst>
              <a:ext uri="{FF2B5EF4-FFF2-40B4-BE49-F238E27FC236}">
                <a16:creationId xmlns:a16="http://schemas.microsoft.com/office/drawing/2014/main" id="{3ED307E2-63BA-B64E-95AB-0242CD9854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3C3A95-E4A3-ED44-ADC2-C97C783124C9}"/>
              </a:ext>
            </a:extLst>
          </p:cNvPr>
          <p:cNvSpPr>
            <a:spLocks noGrp="1"/>
          </p:cNvSpPr>
          <p:nvPr>
            <p:ph type="sldNum" sz="quarter" idx="12"/>
          </p:nvPr>
        </p:nvSpPr>
        <p:spPr/>
        <p:txBody>
          <a:bodyPr/>
          <a:lstStyle/>
          <a:p>
            <a:fld id="{E975612A-CBA2-A84A-81BF-230C26EAB254}" type="slidenum">
              <a:rPr lang="en-US" smtClean="0"/>
              <a:t>‹#›</a:t>
            </a:fld>
            <a:endParaRPr lang="en-US"/>
          </a:p>
        </p:txBody>
      </p:sp>
    </p:spTree>
    <p:extLst>
      <p:ext uri="{BB962C8B-B14F-4D97-AF65-F5344CB8AC3E}">
        <p14:creationId xmlns:p14="http://schemas.microsoft.com/office/powerpoint/2010/main" val="2334865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47A2DE-2C10-964E-ABF9-A56BCD6A66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2CF12E6-DCE4-EA40-A469-B4054B1128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0E32BD4-A1FD-504E-B45C-95A3EE76CE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47370E-6513-6A41-848F-6EDAA1A1C49D}" type="datetimeFigureOut">
              <a:rPr lang="en-US" smtClean="0"/>
              <a:t>4/1/22</a:t>
            </a:fld>
            <a:endParaRPr lang="en-US"/>
          </a:p>
        </p:txBody>
      </p:sp>
      <p:sp>
        <p:nvSpPr>
          <p:cNvPr id="5" name="Footer Placeholder 4">
            <a:extLst>
              <a:ext uri="{FF2B5EF4-FFF2-40B4-BE49-F238E27FC236}">
                <a16:creationId xmlns:a16="http://schemas.microsoft.com/office/drawing/2014/main" id="{87499AD6-736C-FF48-BDBD-2C3F2F3BBF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152DFC-8483-AE40-A9E6-51C0AA8A8B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75612A-CBA2-A84A-81BF-230C26EAB254}" type="slidenum">
              <a:rPr lang="en-US" smtClean="0"/>
              <a:t>‹#›</a:t>
            </a:fld>
            <a:endParaRPr lang="en-US"/>
          </a:p>
        </p:txBody>
      </p:sp>
    </p:spTree>
    <p:extLst>
      <p:ext uri="{BB962C8B-B14F-4D97-AF65-F5344CB8AC3E}">
        <p14:creationId xmlns:p14="http://schemas.microsoft.com/office/powerpoint/2010/main" val="3342531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F1A757DA-293E-8F45-8A5F-3E334A43BE64}"/>
              </a:ext>
            </a:extLst>
          </p:cNvPr>
          <p:cNvPicPr>
            <a:picLocks noChangeAspect="1"/>
          </p:cNvPicPr>
          <p:nvPr/>
        </p:nvPicPr>
        <p:blipFill>
          <a:blip r:embed="rId2"/>
          <a:stretch>
            <a:fillRect/>
          </a:stretch>
        </p:blipFill>
        <p:spPr>
          <a:xfrm>
            <a:off x="199253" y="96322"/>
            <a:ext cx="8813800" cy="5524500"/>
          </a:xfrm>
          <a:prstGeom prst="rect">
            <a:avLst/>
          </a:prstGeom>
        </p:spPr>
      </p:pic>
      <p:sp>
        <p:nvSpPr>
          <p:cNvPr id="4" name="TextBox 3">
            <a:extLst>
              <a:ext uri="{FF2B5EF4-FFF2-40B4-BE49-F238E27FC236}">
                <a16:creationId xmlns:a16="http://schemas.microsoft.com/office/drawing/2014/main" id="{3BBB7A1C-BBE7-4845-8E28-5B223F26E434}"/>
              </a:ext>
            </a:extLst>
          </p:cNvPr>
          <p:cNvSpPr txBox="1"/>
          <p:nvPr/>
        </p:nvSpPr>
        <p:spPr>
          <a:xfrm>
            <a:off x="9013053" y="853964"/>
            <a:ext cx="2371725"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Distinctive Clustering. </a:t>
            </a:r>
          </a:p>
          <a:p>
            <a:r>
              <a:rPr lang="en-US" sz="1400" dirty="0"/>
              <a:t>Computed most negative and positive correlations (40). </a:t>
            </a:r>
          </a:p>
          <a:p>
            <a:endParaRPr lang="en-US" sz="1400" dirty="0"/>
          </a:p>
          <a:p>
            <a:r>
              <a:rPr lang="en-US" sz="1400" dirty="0"/>
              <a:t>Next step of analysis, Investigating the clusters.</a:t>
            </a:r>
          </a:p>
        </p:txBody>
      </p:sp>
      <p:sp>
        <p:nvSpPr>
          <p:cNvPr id="6" name="Rectangle 5">
            <a:extLst>
              <a:ext uri="{FF2B5EF4-FFF2-40B4-BE49-F238E27FC236}">
                <a16:creationId xmlns:a16="http://schemas.microsoft.com/office/drawing/2014/main" id="{20EF7AFB-DB92-B64F-A1CD-7B09D8E5E907}"/>
              </a:ext>
            </a:extLst>
          </p:cNvPr>
          <p:cNvSpPr/>
          <p:nvPr/>
        </p:nvSpPr>
        <p:spPr>
          <a:xfrm>
            <a:off x="4994895" y="315295"/>
            <a:ext cx="1971303" cy="5305528"/>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305C7243-CFF7-9140-B9A1-9291630FDD20}"/>
              </a:ext>
            </a:extLst>
          </p:cNvPr>
          <p:cNvCxnSpPr/>
          <p:nvPr/>
        </p:nvCxnSpPr>
        <p:spPr>
          <a:xfrm>
            <a:off x="6966198" y="641268"/>
            <a:ext cx="2046855" cy="486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33809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948058CD-7B72-C044-875A-B9ABDC6133CF}"/>
              </a:ext>
            </a:extLst>
          </p:cNvPr>
          <p:cNvPicPr>
            <a:picLocks noChangeAspect="1"/>
          </p:cNvPicPr>
          <p:nvPr/>
        </p:nvPicPr>
        <p:blipFill>
          <a:blip r:embed="rId2"/>
          <a:stretch>
            <a:fillRect/>
          </a:stretch>
        </p:blipFill>
        <p:spPr>
          <a:xfrm>
            <a:off x="174606" y="2019891"/>
            <a:ext cx="5778765" cy="3539494"/>
          </a:xfrm>
          <a:prstGeom prst="rect">
            <a:avLst/>
          </a:prstGeom>
        </p:spPr>
      </p:pic>
      <p:pic>
        <p:nvPicPr>
          <p:cNvPr id="5" name="Picture 4" descr="Chart, bar chart&#10;&#10;Description automatically generated">
            <a:extLst>
              <a:ext uri="{FF2B5EF4-FFF2-40B4-BE49-F238E27FC236}">
                <a16:creationId xmlns:a16="http://schemas.microsoft.com/office/drawing/2014/main" id="{0113670C-D73E-3443-B584-298EEDE318F9}"/>
              </a:ext>
            </a:extLst>
          </p:cNvPr>
          <p:cNvPicPr>
            <a:picLocks noChangeAspect="1"/>
          </p:cNvPicPr>
          <p:nvPr/>
        </p:nvPicPr>
        <p:blipFill>
          <a:blip r:embed="rId3"/>
          <a:stretch>
            <a:fillRect/>
          </a:stretch>
        </p:blipFill>
        <p:spPr>
          <a:xfrm>
            <a:off x="6096000" y="2059613"/>
            <a:ext cx="5433339" cy="3331108"/>
          </a:xfrm>
          <a:prstGeom prst="rect">
            <a:avLst/>
          </a:prstGeom>
        </p:spPr>
      </p:pic>
      <p:sp>
        <p:nvSpPr>
          <p:cNvPr id="6" name="TextBox 5">
            <a:extLst>
              <a:ext uri="{FF2B5EF4-FFF2-40B4-BE49-F238E27FC236}">
                <a16:creationId xmlns:a16="http://schemas.microsoft.com/office/drawing/2014/main" id="{3CFDCDE6-959A-1B44-9765-449E0A26AA00}"/>
              </a:ext>
            </a:extLst>
          </p:cNvPr>
          <p:cNvSpPr txBox="1"/>
          <p:nvPr/>
        </p:nvSpPr>
        <p:spPr>
          <a:xfrm>
            <a:off x="648936" y="411925"/>
            <a:ext cx="10608871" cy="646331"/>
          </a:xfrm>
          <a:prstGeom prst="rect">
            <a:avLst/>
          </a:prstGeom>
          <a:noFill/>
        </p:spPr>
        <p:txBody>
          <a:bodyPr wrap="square" rtlCol="0">
            <a:spAutoFit/>
          </a:bodyPr>
          <a:lstStyle/>
          <a:p>
            <a:r>
              <a:rPr lang="en-US" dirty="0"/>
              <a:t>First cluster analysis was on ‘Cluster 4’ – The smallest cluster from the heatmap from slide 1. Figures created with </a:t>
            </a:r>
            <a:r>
              <a:rPr lang="en-US" dirty="0" err="1"/>
              <a:t>ggplot</a:t>
            </a:r>
            <a:r>
              <a:rPr lang="en-US" dirty="0"/>
              <a:t> on R. Kidney Lineage was the most significant count from cluster 4.  </a:t>
            </a:r>
          </a:p>
        </p:txBody>
      </p:sp>
    </p:spTree>
    <p:extLst>
      <p:ext uri="{BB962C8B-B14F-4D97-AF65-F5344CB8AC3E}">
        <p14:creationId xmlns:p14="http://schemas.microsoft.com/office/powerpoint/2010/main" val="2261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 surface chart&#10;&#10;Description automatically generated">
            <a:extLst>
              <a:ext uri="{FF2B5EF4-FFF2-40B4-BE49-F238E27FC236}">
                <a16:creationId xmlns:a16="http://schemas.microsoft.com/office/drawing/2014/main" id="{426FE8A1-CBE5-EB40-8220-CC9D27E3C70C}"/>
              </a:ext>
            </a:extLst>
          </p:cNvPr>
          <p:cNvPicPr>
            <a:picLocks noChangeAspect="1"/>
          </p:cNvPicPr>
          <p:nvPr/>
        </p:nvPicPr>
        <p:blipFill>
          <a:blip r:embed="rId2"/>
          <a:stretch>
            <a:fillRect/>
          </a:stretch>
        </p:blipFill>
        <p:spPr>
          <a:xfrm>
            <a:off x="53927" y="2400300"/>
            <a:ext cx="6042073" cy="3704315"/>
          </a:xfrm>
          <a:prstGeom prst="rect">
            <a:avLst/>
          </a:prstGeom>
        </p:spPr>
      </p:pic>
      <p:pic>
        <p:nvPicPr>
          <p:cNvPr id="5" name="Picture 4" descr="Chart&#10;&#10;Description automatically generated">
            <a:extLst>
              <a:ext uri="{FF2B5EF4-FFF2-40B4-BE49-F238E27FC236}">
                <a16:creationId xmlns:a16="http://schemas.microsoft.com/office/drawing/2014/main" id="{BBAB5CE1-A5FE-CE44-A709-500C3ABCC0F0}"/>
              </a:ext>
            </a:extLst>
          </p:cNvPr>
          <p:cNvPicPr>
            <a:picLocks noChangeAspect="1"/>
          </p:cNvPicPr>
          <p:nvPr/>
        </p:nvPicPr>
        <p:blipFill>
          <a:blip r:embed="rId3"/>
          <a:stretch>
            <a:fillRect/>
          </a:stretch>
        </p:blipFill>
        <p:spPr>
          <a:xfrm>
            <a:off x="6096000" y="2400300"/>
            <a:ext cx="6001157" cy="3679230"/>
          </a:xfrm>
          <a:prstGeom prst="rect">
            <a:avLst/>
          </a:prstGeom>
        </p:spPr>
      </p:pic>
      <p:sp>
        <p:nvSpPr>
          <p:cNvPr id="6" name="Rectangle 5">
            <a:extLst>
              <a:ext uri="{FF2B5EF4-FFF2-40B4-BE49-F238E27FC236}">
                <a16:creationId xmlns:a16="http://schemas.microsoft.com/office/drawing/2014/main" id="{7D436D80-A6EC-A648-995F-5FF416F72EC7}"/>
              </a:ext>
            </a:extLst>
          </p:cNvPr>
          <p:cNvSpPr/>
          <p:nvPr/>
        </p:nvSpPr>
        <p:spPr>
          <a:xfrm>
            <a:off x="876299" y="628650"/>
            <a:ext cx="10525125" cy="923330"/>
          </a:xfrm>
          <a:prstGeom prst="rect">
            <a:avLst/>
          </a:prstGeom>
        </p:spPr>
        <p:txBody>
          <a:bodyPr wrap="square">
            <a:spAutoFit/>
          </a:bodyPr>
          <a:lstStyle/>
          <a:p>
            <a:r>
              <a:rPr lang="en-US" dirty="0"/>
              <a:t>Second cluster analysis was on ‘Cluster 2’ – The smallest cluster from the heatmap from slide 1. Figures created with </a:t>
            </a:r>
            <a:r>
              <a:rPr lang="en-US" dirty="0" err="1"/>
              <a:t>ggplot</a:t>
            </a:r>
            <a:r>
              <a:rPr lang="en-US" dirty="0"/>
              <a:t> on R. Soft tissue Lineage was the most significant count with Malignant Rhabdoid Tumor being the most significant subtype (Primarily a kidney tumor) – Interesting result.</a:t>
            </a:r>
          </a:p>
        </p:txBody>
      </p:sp>
    </p:spTree>
    <p:extLst>
      <p:ext uri="{BB962C8B-B14F-4D97-AF65-F5344CB8AC3E}">
        <p14:creationId xmlns:p14="http://schemas.microsoft.com/office/powerpoint/2010/main" val="541833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 schematic&#10;&#10;Description automatically generated">
            <a:extLst>
              <a:ext uri="{FF2B5EF4-FFF2-40B4-BE49-F238E27FC236}">
                <a16:creationId xmlns:a16="http://schemas.microsoft.com/office/drawing/2014/main" id="{CF9F64F4-A212-E84D-81A0-22AF12935D39}"/>
              </a:ext>
            </a:extLst>
          </p:cNvPr>
          <p:cNvPicPr>
            <a:picLocks noChangeAspect="1"/>
          </p:cNvPicPr>
          <p:nvPr/>
        </p:nvPicPr>
        <p:blipFill>
          <a:blip r:embed="rId2"/>
          <a:stretch>
            <a:fillRect/>
          </a:stretch>
        </p:blipFill>
        <p:spPr>
          <a:xfrm>
            <a:off x="558799" y="2220991"/>
            <a:ext cx="3940744" cy="2416018"/>
          </a:xfrm>
          <a:prstGeom prst="rect">
            <a:avLst/>
          </a:prstGeom>
        </p:spPr>
      </p:pic>
      <p:pic>
        <p:nvPicPr>
          <p:cNvPr id="5" name="Picture 4" descr="A picture containing diagram&#10;&#10;Description automatically generated">
            <a:extLst>
              <a:ext uri="{FF2B5EF4-FFF2-40B4-BE49-F238E27FC236}">
                <a16:creationId xmlns:a16="http://schemas.microsoft.com/office/drawing/2014/main" id="{E9120681-35BD-264C-9369-FD3EBF48A241}"/>
              </a:ext>
            </a:extLst>
          </p:cNvPr>
          <p:cNvPicPr>
            <a:picLocks noChangeAspect="1"/>
          </p:cNvPicPr>
          <p:nvPr/>
        </p:nvPicPr>
        <p:blipFill>
          <a:blip r:embed="rId3"/>
          <a:stretch>
            <a:fillRect/>
          </a:stretch>
        </p:blipFill>
        <p:spPr>
          <a:xfrm>
            <a:off x="4271681" y="1277202"/>
            <a:ext cx="6948442" cy="4259998"/>
          </a:xfrm>
          <a:prstGeom prst="rect">
            <a:avLst/>
          </a:prstGeom>
        </p:spPr>
      </p:pic>
      <p:sp>
        <p:nvSpPr>
          <p:cNvPr id="6" name="Rectangle 5">
            <a:extLst>
              <a:ext uri="{FF2B5EF4-FFF2-40B4-BE49-F238E27FC236}">
                <a16:creationId xmlns:a16="http://schemas.microsoft.com/office/drawing/2014/main" id="{F4462AD0-A47F-8E4A-9D97-3C48F118702F}"/>
              </a:ext>
            </a:extLst>
          </p:cNvPr>
          <p:cNvSpPr/>
          <p:nvPr/>
        </p:nvSpPr>
        <p:spPr>
          <a:xfrm>
            <a:off x="821904" y="300671"/>
            <a:ext cx="9922295" cy="646331"/>
          </a:xfrm>
          <a:prstGeom prst="rect">
            <a:avLst/>
          </a:prstGeom>
        </p:spPr>
        <p:txBody>
          <a:bodyPr wrap="square">
            <a:spAutoFit/>
          </a:bodyPr>
          <a:lstStyle/>
          <a:p>
            <a:r>
              <a:rPr lang="en-US" dirty="0"/>
              <a:t>Further cluster analysis on ‘Cluster 2’ – Heatmap of Expression data just for the </a:t>
            </a:r>
            <a:r>
              <a:rPr lang="en-US" dirty="0" err="1"/>
              <a:t>DepMap_IDs</a:t>
            </a:r>
            <a:r>
              <a:rPr lang="en-US" dirty="0"/>
              <a:t> that are within cluster 2. Kept same row order and the same genes ‘most correlated (Neg and pos)’ to TP53. </a:t>
            </a:r>
          </a:p>
        </p:txBody>
      </p:sp>
      <p:sp>
        <p:nvSpPr>
          <p:cNvPr id="7" name="Rectangle 6">
            <a:extLst>
              <a:ext uri="{FF2B5EF4-FFF2-40B4-BE49-F238E27FC236}">
                <a16:creationId xmlns:a16="http://schemas.microsoft.com/office/drawing/2014/main" id="{6FC2E8DB-A680-0E4E-9C4D-E27CD0FEB9ED}"/>
              </a:ext>
            </a:extLst>
          </p:cNvPr>
          <p:cNvSpPr/>
          <p:nvPr/>
        </p:nvSpPr>
        <p:spPr>
          <a:xfrm>
            <a:off x="4271681" y="3349473"/>
            <a:ext cx="5418419" cy="115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C223AAB-3728-8B47-B624-09B86555FF43}"/>
              </a:ext>
            </a:extLst>
          </p:cNvPr>
          <p:cNvSpPr txBox="1"/>
          <p:nvPr/>
        </p:nvSpPr>
        <p:spPr>
          <a:xfrm>
            <a:off x="1606550" y="5664130"/>
            <a:ext cx="8978900" cy="646331"/>
          </a:xfrm>
          <a:prstGeom prst="rect">
            <a:avLst/>
          </a:prstGeom>
          <a:noFill/>
        </p:spPr>
        <p:txBody>
          <a:bodyPr wrap="square" rtlCol="0">
            <a:spAutoFit/>
          </a:bodyPr>
          <a:lstStyle/>
          <a:p>
            <a:r>
              <a:rPr lang="en-US" dirty="0"/>
              <a:t>Interesting observation – TP53 expression levels differ within the cell lines, with a distinct cluster of high expression of TP53 and a distinct cluster of low expression of TP53.</a:t>
            </a:r>
          </a:p>
        </p:txBody>
      </p:sp>
    </p:spTree>
    <p:extLst>
      <p:ext uri="{BB962C8B-B14F-4D97-AF65-F5344CB8AC3E}">
        <p14:creationId xmlns:p14="http://schemas.microsoft.com/office/powerpoint/2010/main" val="294072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07CB1D8-73E9-424E-8C3F-3C038E76037C}"/>
              </a:ext>
            </a:extLst>
          </p:cNvPr>
          <p:cNvSpPr/>
          <p:nvPr/>
        </p:nvSpPr>
        <p:spPr>
          <a:xfrm>
            <a:off x="361950" y="441237"/>
            <a:ext cx="10706100" cy="646331"/>
          </a:xfrm>
          <a:prstGeom prst="rect">
            <a:avLst/>
          </a:prstGeom>
        </p:spPr>
        <p:txBody>
          <a:bodyPr wrap="square">
            <a:spAutoFit/>
          </a:bodyPr>
          <a:lstStyle/>
          <a:p>
            <a:r>
              <a:rPr lang="en-US" dirty="0"/>
              <a:t>Further cluster analysis on ‘Cluster 2’. Checking the lineages where TP53 shows high expression (High expression of TP53 is shown in cluster 2 (right hand side) of the heatmap in the previous slide.  </a:t>
            </a:r>
          </a:p>
        </p:txBody>
      </p:sp>
      <p:pic>
        <p:nvPicPr>
          <p:cNvPr id="4" name="Picture 3" descr="Chart, bar chart&#10;&#10;Description automatically generated">
            <a:extLst>
              <a:ext uri="{FF2B5EF4-FFF2-40B4-BE49-F238E27FC236}">
                <a16:creationId xmlns:a16="http://schemas.microsoft.com/office/drawing/2014/main" id="{97610E06-5663-944C-9C8E-7D3EB4FB89AF}"/>
              </a:ext>
            </a:extLst>
          </p:cNvPr>
          <p:cNvPicPr>
            <a:picLocks noChangeAspect="1"/>
          </p:cNvPicPr>
          <p:nvPr/>
        </p:nvPicPr>
        <p:blipFill>
          <a:blip r:embed="rId2"/>
          <a:stretch>
            <a:fillRect/>
          </a:stretch>
        </p:blipFill>
        <p:spPr>
          <a:xfrm>
            <a:off x="215899" y="1752600"/>
            <a:ext cx="5325179" cy="3441700"/>
          </a:xfrm>
          <a:prstGeom prst="rect">
            <a:avLst/>
          </a:prstGeom>
        </p:spPr>
      </p:pic>
      <p:pic>
        <p:nvPicPr>
          <p:cNvPr id="6" name="Picture 5" descr="Chart, bar chart&#10;&#10;Description automatically generated">
            <a:extLst>
              <a:ext uri="{FF2B5EF4-FFF2-40B4-BE49-F238E27FC236}">
                <a16:creationId xmlns:a16="http://schemas.microsoft.com/office/drawing/2014/main" id="{3B146639-EFE4-AD47-9D1A-6A20E759B9D3}"/>
              </a:ext>
            </a:extLst>
          </p:cNvPr>
          <p:cNvPicPr>
            <a:picLocks noChangeAspect="1"/>
          </p:cNvPicPr>
          <p:nvPr/>
        </p:nvPicPr>
        <p:blipFill>
          <a:blip r:embed="rId3"/>
          <a:stretch>
            <a:fillRect/>
          </a:stretch>
        </p:blipFill>
        <p:spPr>
          <a:xfrm>
            <a:off x="5715000" y="1752600"/>
            <a:ext cx="5156200" cy="3332487"/>
          </a:xfrm>
          <a:prstGeom prst="rect">
            <a:avLst/>
          </a:prstGeom>
        </p:spPr>
      </p:pic>
      <p:sp>
        <p:nvSpPr>
          <p:cNvPr id="7" name="Rectangle 6">
            <a:extLst>
              <a:ext uri="{FF2B5EF4-FFF2-40B4-BE49-F238E27FC236}">
                <a16:creationId xmlns:a16="http://schemas.microsoft.com/office/drawing/2014/main" id="{F9916D7C-4F6A-9948-95B7-3F3B59E88893}"/>
              </a:ext>
            </a:extLst>
          </p:cNvPr>
          <p:cNvSpPr/>
          <p:nvPr/>
        </p:nvSpPr>
        <p:spPr>
          <a:xfrm>
            <a:off x="527050" y="5750119"/>
            <a:ext cx="10706100" cy="646331"/>
          </a:xfrm>
          <a:prstGeom prst="rect">
            <a:avLst/>
          </a:prstGeom>
        </p:spPr>
        <p:txBody>
          <a:bodyPr wrap="square">
            <a:spAutoFit/>
          </a:bodyPr>
          <a:lstStyle/>
          <a:p>
            <a:r>
              <a:rPr lang="en-US" dirty="0"/>
              <a:t>Lung lineage and NSCLC Adenocarcinoma subtype being most significant in count. This is where TP53 is highly expressed. </a:t>
            </a:r>
          </a:p>
        </p:txBody>
      </p:sp>
    </p:spTree>
    <p:extLst>
      <p:ext uri="{BB962C8B-B14F-4D97-AF65-F5344CB8AC3E}">
        <p14:creationId xmlns:p14="http://schemas.microsoft.com/office/powerpoint/2010/main" val="2057232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137BD10C-4A7B-1A47-9CCF-A44C4E14C0ED}"/>
              </a:ext>
            </a:extLst>
          </p:cNvPr>
          <p:cNvPicPr>
            <a:picLocks noChangeAspect="1"/>
          </p:cNvPicPr>
          <p:nvPr/>
        </p:nvPicPr>
        <p:blipFill>
          <a:blip r:embed="rId2"/>
          <a:stretch>
            <a:fillRect/>
          </a:stretch>
        </p:blipFill>
        <p:spPr>
          <a:xfrm>
            <a:off x="138907" y="1870074"/>
            <a:ext cx="5471013" cy="3489325"/>
          </a:xfrm>
          <a:prstGeom prst="rect">
            <a:avLst/>
          </a:prstGeom>
        </p:spPr>
      </p:pic>
      <p:pic>
        <p:nvPicPr>
          <p:cNvPr id="5" name="Picture 4" descr="Chart, bar chart&#10;&#10;Description automatically generated">
            <a:extLst>
              <a:ext uri="{FF2B5EF4-FFF2-40B4-BE49-F238E27FC236}">
                <a16:creationId xmlns:a16="http://schemas.microsoft.com/office/drawing/2014/main" id="{8188881E-ED40-1249-83CF-ECFC033C7920}"/>
              </a:ext>
            </a:extLst>
          </p:cNvPr>
          <p:cNvPicPr>
            <a:picLocks noChangeAspect="1"/>
          </p:cNvPicPr>
          <p:nvPr/>
        </p:nvPicPr>
        <p:blipFill>
          <a:blip r:embed="rId3"/>
          <a:stretch>
            <a:fillRect/>
          </a:stretch>
        </p:blipFill>
        <p:spPr>
          <a:xfrm>
            <a:off x="5609920" y="2006599"/>
            <a:ext cx="5197780" cy="3189546"/>
          </a:xfrm>
          <a:prstGeom prst="rect">
            <a:avLst/>
          </a:prstGeom>
        </p:spPr>
      </p:pic>
      <p:sp>
        <p:nvSpPr>
          <p:cNvPr id="6" name="Rectangle 5">
            <a:extLst>
              <a:ext uri="{FF2B5EF4-FFF2-40B4-BE49-F238E27FC236}">
                <a16:creationId xmlns:a16="http://schemas.microsoft.com/office/drawing/2014/main" id="{669B3DA5-4FB1-934D-9EC2-2E2A16B5F222}"/>
              </a:ext>
            </a:extLst>
          </p:cNvPr>
          <p:cNvSpPr/>
          <p:nvPr/>
        </p:nvSpPr>
        <p:spPr>
          <a:xfrm>
            <a:off x="421686" y="864970"/>
            <a:ext cx="10706100" cy="646331"/>
          </a:xfrm>
          <a:prstGeom prst="rect">
            <a:avLst/>
          </a:prstGeom>
        </p:spPr>
        <p:txBody>
          <a:bodyPr wrap="square">
            <a:spAutoFit/>
          </a:bodyPr>
          <a:lstStyle/>
          <a:p>
            <a:r>
              <a:rPr lang="en-US" dirty="0"/>
              <a:t>Further cluster analysis on ‘Cluster 2’. Checking the lineages where TP53 shows low expression (low expression of TP53 is shown in cluster 2 (left hand side) of the heatmap in slide 4. </a:t>
            </a:r>
          </a:p>
        </p:txBody>
      </p:sp>
      <p:sp>
        <p:nvSpPr>
          <p:cNvPr id="7" name="Rectangle 6">
            <a:extLst>
              <a:ext uri="{FF2B5EF4-FFF2-40B4-BE49-F238E27FC236}">
                <a16:creationId xmlns:a16="http://schemas.microsoft.com/office/drawing/2014/main" id="{12A14E8D-BFF4-C84F-8403-992EA0E1A98C}"/>
              </a:ext>
            </a:extLst>
          </p:cNvPr>
          <p:cNvSpPr/>
          <p:nvPr/>
        </p:nvSpPr>
        <p:spPr>
          <a:xfrm>
            <a:off x="421686" y="5669864"/>
            <a:ext cx="10706100" cy="923330"/>
          </a:xfrm>
          <a:prstGeom prst="rect">
            <a:avLst/>
          </a:prstGeom>
        </p:spPr>
        <p:txBody>
          <a:bodyPr wrap="square">
            <a:spAutoFit/>
          </a:bodyPr>
          <a:lstStyle/>
          <a:p>
            <a:r>
              <a:rPr lang="en-US" dirty="0"/>
              <a:t>Soft tissue lineage and Malignant Rhabdoid Tumor most significant in count. These results are similar to those found in the first analysis on cluster 2 with CRISPR gene essentiality data. This could potentially show a link between expression and essentiality clustering?</a:t>
            </a:r>
          </a:p>
        </p:txBody>
      </p:sp>
    </p:spTree>
    <p:extLst>
      <p:ext uri="{BB962C8B-B14F-4D97-AF65-F5344CB8AC3E}">
        <p14:creationId xmlns:p14="http://schemas.microsoft.com/office/powerpoint/2010/main" val="1065484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iagram&#10;&#10;Description automatically generated">
            <a:extLst>
              <a:ext uri="{FF2B5EF4-FFF2-40B4-BE49-F238E27FC236}">
                <a16:creationId xmlns:a16="http://schemas.microsoft.com/office/drawing/2014/main" id="{55022ACA-7833-2E47-B292-7521706F2E2E}"/>
              </a:ext>
            </a:extLst>
          </p:cNvPr>
          <p:cNvPicPr>
            <a:picLocks noChangeAspect="1"/>
          </p:cNvPicPr>
          <p:nvPr/>
        </p:nvPicPr>
        <p:blipFill>
          <a:blip r:embed="rId2"/>
          <a:stretch>
            <a:fillRect/>
          </a:stretch>
        </p:blipFill>
        <p:spPr>
          <a:xfrm>
            <a:off x="279791" y="1955800"/>
            <a:ext cx="4637426" cy="2997200"/>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03C2F177-42A3-9F48-9883-DCAEEC57C8C4}"/>
              </a:ext>
            </a:extLst>
          </p:cNvPr>
          <p:cNvPicPr>
            <a:picLocks noChangeAspect="1"/>
          </p:cNvPicPr>
          <p:nvPr/>
        </p:nvPicPr>
        <p:blipFill>
          <a:blip r:embed="rId3"/>
          <a:stretch>
            <a:fillRect/>
          </a:stretch>
        </p:blipFill>
        <p:spPr>
          <a:xfrm>
            <a:off x="5268353" y="1307415"/>
            <a:ext cx="6643856" cy="4293969"/>
          </a:xfrm>
          <a:prstGeom prst="rect">
            <a:avLst/>
          </a:prstGeom>
        </p:spPr>
      </p:pic>
      <p:sp>
        <p:nvSpPr>
          <p:cNvPr id="7" name="Rectangle 6">
            <a:extLst>
              <a:ext uri="{FF2B5EF4-FFF2-40B4-BE49-F238E27FC236}">
                <a16:creationId xmlns:a16="http://schemas.microsoft.com/office/drawing/2014/main" id="{A8D83F82-CB8C-2A49-B5BB-AAB2666CE503}"/>
              </a:ext>
            </a:extLst>
          </p:cNvPr>
          <p:cNvSpPr/>
          <p:nvPr/>
        </p:nvSpPr>
        <p:spPr>
          <a:xfrm>
            <a:off x="586929" y="577850"/>
            <a:ext cx="10525125" cy="646331"/>
          </a:xfrm>
          <a:prstGeom prst="rect">
            <a:avLst/>
          </a:prstGeom>
        </p:spPr>
        <p:txBody>
          <a:bodyPr wrap="square">
            <a:spAutoFit/>
          </a:bodyPr>
          <a:lstStyle/>
          <a:p>
            <a:r>
              <a:rPr lang="en-US" dirty="0"/>
              <a:t>Third cluster analysis was on ‘Cluster 3’ –A cluster from the heatmap from slide 1. The Heatmap is generated by expression data, with the same most correlated genes to TP53 (same row order). </a:t>
            </a:r>
          </a:p>
        </p:txBody>
      </p:sp>
      <p:sp>
        <p:nvSpPr>
          <p:cNvPr id="8" name="TextBox 7">
            <a:extLst>
              <a:ext uri="{FF2B5EF4-FFF2-40B4-BE49-F238E27FC236}">
                <a16:creationId xmlns:a16="http://schemas.microsoft.com/office/drawing/2014/main" id="{272A3878-A820-2040-BB43-008472998DBC}"/>
              </a:ext>
            </a:extLst>
          </p:cNvPr>
          <p:cNvSpPr txBox="1"/>
          <p:nvPr/>
        </p:nvSpPr>
        <p:spPr>
          <a:xfrm>
            <a:off x="279790" y="5139719"/>
            <a:ext cx="4409639" cy="654994"/>
          </a:xfrm>
          <a:prstGeom prst="rect">
            <a:avLst/>
          </a:prstGeom>
          <a:noFill/>
        </p:spPr>
        <p:txBody>
          <a:bodyPr wrap="square" rtlCol="0">
            <a:spAutoFit/>
          </a:bodyPr>
          <a:lstStyle/>
          <a:p>
            <a:r>
              <a:rPr lang="en-US" dirty="0"/>
              <a:t>A similar pattern is seen here with expression of TP53 as in Cluster 2 cell lines. </a:t>
            </a:r>
          </a:p>
        </p:txBody>
      </p:sp>
      <p:sp>
        <p:nvSpPr>
          <p:cNvPr id="9" name="Rectangle 8">
            <a:extLst>
              <a:ext uri="{FF2B5EF4-FFF2-40B4-BE49-F238E27FC236}">
                <a16:creationId xmlns:a16="http://schemas.microsoft.com/office/drawing/2014/main" id="{00823682-DF0C-1146-BC38-3679C59AF250}"/>
              </a:ext>
            </a:extLst>
          </p:cNvPr>
          <p:cNvSpPr/>
          <p:nvPr/>
        </p:nvSpPr>
        <p:spPr>
          <a:xfrm>
            <a:off x="5621982" y="3661459"/>
            <a:ext cx="1718618" cy="148542"/>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D67F9CC-5D5A-C648-9EC1-4E7CCD5DD3B1}"/>
              </a:ext>
            </a:extLst>
          </p:cNvPr>
          <p:cNvSpPr/>
          <p:nvPr/>
        </p:nvSpPr>
        <p:spPr>
          <a:xfrm>
            <a:off x="9017000" y="3674159"/>
            <a:ext cx="1435100" cy="135841"/>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Curved Connector 11">
            <a:extLst>
              <a:ext uri="{FF2B5EF4-FFF2-40B4-BE49-F238E27FC236}">
                <a16:creationId xmlns:a16="http://schemas.microsoft.com/office/drawing/2014/main" id="{C8942D69-90F1-3143-8EB0-D3DCFB9C9713}"/>
              </a:ext>
            </a:extLst>
          </p:cNvPr>
          <p:cNvCxnSpPr>
            <a:cxnSpLocks/>
          </p:cNvCxnSpPr>
          <p:nvPr/>
        </p:nvCxnSpPr>
        <p:spPr>
          <a:xfrm rot="16200000" flipH="1">
            <a:off x="9658516" y="4341175"/>
            <a:ext cx="1984714" cy="922362"/>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5FB627DA-06CA-5540-9A3F-312A4662B5D4}"/>
              </a:ext>
            </a:extLst>
          </p:cNvPr>
          <p:cNvSpPr txBox="1"/>
          <p:nvPr/>
        </p:nvSpPr>
        <p:spPr>
          <a:xfrm>
            <a:off x="6946509" y="5802263"/>
            <a:ext cx="4965700" cy="646331"/>
          </a:xfrm>
          <a:prstGeom prst="rect">
            <a:avLst/>
          </a:prstGeom>
          <a:noFill/>
        </p:spPr>
        <p:txBody>
          <a:bodyPr wrap="square" rtlCol="0">
            <a:spAutoFit/>
          </a:bodyPr>
          <a:lstStyle/>
          <a:p>
            <a:r>
              <a:rPr lang="en-US" dirty="0"/>
              <a:t>In one cluster (within Cluster 3 cell lines) it is highly expressed. </a:t>
            </a:r>
          </a:p>
        </p:txBody>
      </p:sp>
      <p:cxnSp>
        <p:nvCxnSpPr>
          <p:cNvPr id="19" name="Curved Connector 18">
            <a:extLst>
              <a:ext uri="{FF2B5EF4-FFF2-40B4-BE49-F238E27FC236}">
                <a16:creationId xmlns:a16="http://schemas.microsoft.com/office/drawing/2014/main" id="{77598709-16A6-BE48-8911-FE065D4001CB}"/>
              </a:ext>
            </a:extLst>
          </p:cNvPr>
          <p:cNvCxnSpPr>
            <a:cxnSpLocks/>
          </p:cNvCxnSpPr>
          <p:nvPr/>
        </p:nvCxnSpPr>
        <p:spPr>
          <a:xfrm rot="5400000">
            <a:off x="4095651" y="4403777"/>
            <a:ext cx="2169381" cy="981822"/>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78064B5F-357D-7845-B49F-0B92AE793712}"/>
              </a:ext>
            </a:extLst>
          </p:cNvPr>
          <p:cNvSpPr txBox="1"/>
          <p:nvPr/>
        </p:nvSpPr>
        <p:spPr>
          <a:xfrm>
            <a:off x="279790" y="6005506"/>
            <a:ext cx="5603950" cy="654993"/>
          </a:xfrm>
          <a:prstGeom prst="rect">
            <a:avLst/>
          </a:prstGeom>
          <a:noFill/>
        </p:spPr>
        <p:txBody>
          <a:bodyPr wrap="square" rtlCol="0">
            <a:spAutoFit/>
          </a:bodyPr>
          <a:lstStyle/>
          <a:p>
            <a:r>
              <a:rPr lang="en-US" dirty="0"/>
              <a:t>In one cluster (within Cluster 3 cell lines) TP53 has low mRNA expression. </a:t>
            </a:r>
          </a:p>
        </p:txBody>
      </p:sp>
    </p:spTree>
    <p:extLst>
      <p:ext uri="{BB962C8B-B14F-4D97-AF65-F5344CB8AC3E}">
        <p14:creationId xmlns:p14="http://schemas.microsoft.com/office/powerpoint/2010/main" val="3215728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939627-84C8-E945-90B0-7BB025205271}"/>
              </a:ext>
            </a:extLst>
          </p:cNvPr>
          <p:cNvSpPr txBox="1"/>
          <p:nvPr/>
        </p:nvSpPr>
        <p:spPr>
          <a:xfrm>
            <a:off x="685800" y="700900"/>
            <a:ext cx="11087100" cy="5909310"/>
          </a:xfrm>
          <a:prstGeom prst="rect">
            <a:avLst/>
          </a:prstGeom>
          <a:noFill/>
        </p:spPr>
        <p:txBody>
          <a:bodyPr wrap="square" rtlCol="0">
            <a:spAutoFit/>
          </a:bodyPr>
          <a:lstStyle/>
          <a:p>
            <a:pPr marL="342900" indent="-342900">
              <a:buAutoNum type="arabicPeriod"/>
            </a:pPr>
            <a:r>
              <a:rPr lang="en-US" dirty="0"/>
              <a:t>All Cancer cell lines Gene essentiality (CRISPR) heatmap with </a:t>
            </a:r>
            <a:r>
              <a:rPr lang="en-US" dirty="0" err="1"/>
              <a:t>Hclust</a:t>
            </a:r>
            <a:r>
              <a:rPr lang="en-US" dirty="0"/>
              <a:t> and top 40 most correlated genes (pos and neg) to TP53.</a:t>
            </a:r>
          </a:p>
          <a:p>
            <a:pPr marL="342900" indent="-342900">
              <a:buAutoNum type="arabicPeriod"/>
            </a:pPr>
            <a:r>
              <a:rPr lang="en-US" dirty="0"/>
              <a:t>First Cluster analysis: The smallest cluster within the heatmap:</a:t>
            </a:r>
          </a:p>
          <a:p>
            <a:pPr marL="800100" lvl="1" indent="-342900">
              <a:buAutoNum type="arabicPeriod"/>
            </a:pPr>
            <a:r>
              <a:rPr lang="en-US" dirty="0"/>
              <a:t>Identified most significant lineage = Kidney. </a:t>
            </a:r>
          </a:p>
          <a:p>
            <a:pPr marL="342900" indent="-342900">
              <a:buAutoNum type="arabicPeriod"/>
            </a:pPr>
            <a:r>
              <a:rPr lang="en-US" dirty="0"/>
              <a:t>Second Cluster analysis: ‘Cluster 2’ within the heatmap:</a:t>
            </a:r>
          </a:p>
          <a:p>
            <a:pPr marL="800100" lvl="1" indent="-342900">
              <a:buAutoNum type="arabicPeriod"/>
            </a:pPr>
            <a:r>
              <a:rPr lang="en-US" dirty="0"/>
              <a:t>Identified significant lineages = Soft Tissue, Skin, Lung</a:t>
            </a:r>
          </a:p>
          <a:p>
            <a:pPr marL="800100" lvl="1" indent="-342900">
              <a:buAutoNum type="arabicPeriod"/>
            </a:pPr>
            <a:r>
              <a:rPr lang="en-US" dirty="0"/>
              <a:t>Identified significant subtype = Malignant Rhabdoid Tumor.</a:t>
            </a:r>
          </a:p>
          <a:p>
            <a:pPr marL="800100" lvl="1" indent="-342900">
              <a:buAutoNum type="arabicPeriod"/>
            </a:pPr>
            <a:r>
              <a:rPr lang="en-US" dirty="0"/>
              <a:t>Plotted an expression heatmap with the same top 40 most correlated genes to TP53 (same row order). Preformed </a:t>
            </a:r>
            <a:r>
              <a:rPr lang="en-US" dirty="0" err="1"/>
              <a:t>Hclust</a:t>
            </a:r>
            <a:r>
              <a:rPr lang="en-US" dirty="0"/>
              <a:t> on the new expression heatmap. This showed a distinct cluster of high TP53 expression and a distinct cluster of low TP53 expression.</a:t>
            </a:r>
          </a:p>
          <a:p>
            <a:pPr marL="1257300" lvl="2" indent="-342900">
              <a:buAutoNum type="arabicPeriod"/>
            </a:pPr>
            <a:r>
              <a:rPr lang="en-US" dirty="0"/>
              <a:t>Preformed cluster analysis on the high TP53 expression cluster – Lineage = Lung and Subtype = NSCLC Adenocarcinoma</a:t>
            </a:r>
          </a:p>
          <a:p>
            <a:pPr marL="1257300" lvl="2" indent="-342900">
              <a:buAutoNum type="arabicPeriod"/>
            </a:pPr>
            <a:r>
              <a:rPr lang="en-US" dirty="0"/>
              <a:t>Preformed cluster analysis on the low TP53 expression cluster – Lineage = Soft tissue lineage and Subtype =  Malignant Rhabdoid Tumor. (Similar results to Cluster 2 gene essentiality data)</a:t>
            </a:r>
          </a:p>
          <a:p>
            <a:pPr marL="342900" indent="-342900">
              <a:buAutoNum type="arabicPeriod"/>
            </a:pPr>
            <a:r>
              <a:rPr lang="en-US" dirty="0"/>
              <a:t>Third Cluster analysis from Heatmap 1 (CRISPR):</a:t>
            </a:r>
          </a:p>
          <a:p>
            <a:pPr marL="800100" lvl="1" indent="-342900">
              <a:buAutoNum type="arabicPeriod"/>
            </a:pPr>
            <a:r>
              <a:rPr lang="en-US" dirty="0"/>
              <a:t>Found similar pattern of distinct clusters of high TP53 expression and low TP53 expression. </a:t>
            </a:r>
          </a:p>
          <a:p>
            <a:pPr marL="342900" indent="-342900">
              <a:buAutoNum type="arabicPeriod"/>
            </a:pPr>
            <a:endParaRPr lang="en-US" dirty="0"/>
          </a:p>
          <a:p>
            <a:pPr marL="800100" lvl="1" indent="-342900">
              <a:buAutoNum type="arabicPeriod"/>
            </a:pPr>
            <a:endParaRPr lang="en-US" dirty="0"/>
          </a:p>
          <a:p>
            <a:pPr marL="800100" lvl="1" indent="-342900">
              <a:buAutoNum type="arabicPeriod"/>
            </a:pPr>
            <a:endParaRPr lang="en-US" dirty="0"/>
          </a:p>
          <a:p>
            <a:pPr marL="342900" indent="-342900">
              <a:buAutoNum type="arabicPeriod"/>
            </a:pPr>
            <a:endParaRPr lang="en-US" dirty="0"/>
          </a:p>
          <a:p>
            <a:pPr marL="342900" indent="-342900">
              <a:buAutoNum type="arabicPeriod"/>
            </a:pPr>
            <a:endParaRPr lang="en-US" dirty="0"/>
          </a:p>
        </p:txBody>
      </p:sp>
      <p:sp>
        <p:nvSpPr>
          <p:cNvPr id="8" name="TextBox 7">
            <a:extLst>
              <a:ext uri="{FF2B5EF4-FFF2-40B4-BE49-F238E27FC236}">
                <a16:creationId xmlns:a16="http://schemas.microsoft.com/office/drawing/2014/main" id="{6ABF71A6-83A0-CB4B-901F-4AB991DD1F13}"/>
              </a:ext>
            </a:extLst>
          </p:cNvPr>
          <p:cNvSpPr txBox="1"/>
          <p:nvPr/>
        </p:nvSpPr>
        <p:spPr>
          <a:xfrm>
            <a:off x="4203700" y="331568"/>
            <a:ext cx="2930289" cy="369332"/>
          </a:xfrm>
          <a:prstGeom prst="rect">
            <a:avLst/>
          </a:prstGeom>
          <a:noFill/>
        </p:spPr>
        <p:txBody>
          <a:bodyPr wrap="none" rtlCol="0">
            <a:spAutoFit/>
          </a:bodyPr>
          <a:lstStyle/>
          <a:p>
            <a:pPr algn="ctr"/>
            <a:r>
              <a:rPr lang="en-US" b="1" dirty="0"/>
              <a:t>Summary of Current analysis</a:t>
            </a:r>
          </a:p>
        </p:txBody>
      </p:sp>
    </p:spTree>
    <p:extLst>
      <p:ext uri="{BB962C8B-B14F-4D97-AF65-F5344CB8AC3E}">
        <p14:creationId xmlns:p14="http://schemas.microsoft.com/office/powerpoint/2010/main" val="3176920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614</Words>
  <Application>Microsoft Macintosh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Kaplan (dk5g19)</dc:creator>
  <cp:lastModifiedBy>David Kaplan (dk5g19)</cp:lastModifiedBy>
  <cp:revision>11</cp:revision>
  <dcterms:created xsi:type="dcterms:W3CDTF">2022-04-01T14:40:34Z</dcterms:created>
  <dcterms:modified xsi:type="dcterms:W3CDTF">2022-04-01T15:47:56Z</dcterms:modified>
</cp:coreProperties>
</file>