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6" r:id="rId2"/>
    <p:sldId id="263" r:id="rId3"/>
    <p:sldId id="321" r:id="rId4"/>
    <p:sldId id="319" r:id="rId5"/>
    <p:sldId id="260" r:id="rId6"/>
    <p:sldId id="295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287" r:id="rId26"/>
    <p:sldId id="307" r:id="rId27"/>
    <p:sldId id="308" r:id="rId28"/>
    <p:sldId id="309" r:id="rId29"/>
    <p:sldId id="310" r:id="rId30"/>
    <p:sldId id="311" r:id="rId31"/>
    <p:sldId id="312" r:id="rId32"/>
    <p:sldId id="322" r:id="rId33"/>
    <p:sldId id="313" r:id="rId34"/>
    <p:sldId id="314" r:id="rId35"/>
    <p:sldId id="315" r:id="rId36"/>
    <p:sldId id="318" r:id="rId37"/>
    <p:sldId id="316" r:id="rId38"/>
    <p:sldId id="261" r:id="rId39"/>
    <p:sldId id="276" r:id="rId40"/>
    <p:sldId id="277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262" r:id="rId49"/>
    <p:sldId id="268" r:id="rId50"/>
    <p:sldId id="264" r:id="rId51"/>
    <p:sldId id="265" r:id="rId52"/>
    <p:sldId id="266" r:id="rId53"/>
    <p:sldId id="267" r:id="rId54"/>
    <p:sldId id="269" r:id="rId55"/>
    <p:sldId id="270" r:id="rId56"/>
    <p:sldId id="271" r:id="rId57"/>
    <p:sldId id="272" r:id="rId58"/>
    <p:sldId id="273" r:id="rId59"/>
    <p:sldId id="274" r:id="rId60"/>
    <p:sldId id="275" r:id="rId61"/>
    <p:sldId id="278" r:id="rId62"/>
    <p:sldId id="279" r:id="rId63"/>
    <p:sldId id="257" r:id="rId64"/>
    <p:sldId id="258" r:id="rId65"/>
    <p:sldId id="259" r:id="rId66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4" d="100"/>
          <a:sy n="134" d="100"/>
        </p:scale>
        <p:origin x="-2528" y="-5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55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notesMaster" Target="notesMasters/notesMaster1.xml"/><Relationship Id="rId68" Type="http://schemas.openxmlformats.org/officeDocument/2006/relationships/handoutMaster" Target="handoutMasters/handoutMaster1.xml"/><Relationship Id="rId69" Type="http://schemas.openxmlformats.org/officeDocument/2006/relationships/printerSettings" Target="printerSettings/printerSettings1.bin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98DD0-5A95-F54A-9918-BC52886C3471}" type="datetimeFigureOut">
              <a:rPr lang="es-ES" smtClean="0"/>
              <a:t>6/10/16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B9BB8-D854-6446-8727-1850FA9C916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760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1B40B-3AA8-CF4E-AE03-2A47A234AB95}" type="datetimeFigureOut">
              <a:rPr lang="es-ES" smtClean="0"/>
              <a:t>6/10/16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6B658-AE0C-174C-B64F-F0C667A3194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7600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763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200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387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624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5882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159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325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404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633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0982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098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1E503-8E6E-C24B-90B6-DF56431012B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231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hyperlink" Target="http://www.gotw.ca/publications/concurrency-ddj.htm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va8/Java8InAction" TargetMode="External"/><Relationship Id="rId4" Type="http://schemas.openxmlformats.org/officeDocument/2006/relationships/hyperlink" Target="http://www.slideshare.net/mariofusco/presentations" TargetMode="External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 to Java 8	</a:t>
            </a:r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Juan Manuel Gimeno Illa</a:t>
            </a:r>
          </a:p>
          <a:p>
            <a:r>
              <a:rPr lang="es-ES" sz="1800" dirty="0" err="1" smtClean="0"/>
              <a:t>jmgimeno@diei.udl.cat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4099778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Behaviour parameterization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10</a:t>
            </a:fld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457200" y="2138740"/>
            <a:ext cx="8229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>
                <a:solidFill>
                  <a:srgbClr val="000080"/>
                </a:solidFill>
              </a:rPr>
              <a:t>public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b="1" dirty="0" err="1">
                <a:solidFill>
                  <a:srgbClr val="000080"/>
                </a:solidFill>
              </a:rPr>
              <a:t>static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List</a:t>
            </a:r>
            <a:r>
              <a:rPr lang="es-ES" dirty="0"/>
              <a:t>&lt;Apple&gt; </a:t>
            </a:r>
            <a:r>
              <a:rPr lang="es-ES" dirty="0" err="1"/>
              <a:t>filterApplesByWeight</a:t>
            </a:r>
            <a:r>
              <a:rPr lang="es-ES" dirty="0"/>
              <a:t>(</a:t>
            </a:r>
            <a:r>
              <a:rPr lang="es-ES" dirty="0" err="1"/>
              <a:t>List</a:t>
            </a:r>
            <a:r>
              <a:rPr lang="es-ES" dirty="0"/>
              <a:t>&lt;Apple&gt; </a:t>
            </a:r>
            <a:r>
              <a:rPr lang="es-ES" dirty="0" err="1"/>
              <a:t>inventory</a:t>
            </a:r>
            <a:r>
              <a:rPr lang="es-ES" dirty="0"/>
              <a:t>, </a:t>
            </a:r>
            <a:r>
              <a:rPr lang="es-ES" b="1" dirty="0" err="1">
                <a:solidFill>
                  <a:srgbClr val="000080"/>
                </a:solidFill>
              </a:rPr>
              <a:t>int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weight</a:t>
            </a:r>
            <a:r>
              <a:rPr lang="es-ES" dirty="0"/>
              <a:t>){</a:t>
            </a:r>
            <a:br>
              <a:rPr lang="es-ES" dirty="0"/>
            </a:br>
            <a:r>
              <a:rPr lang="es-ES" dirty="0"/>
              <a:t>   </a:t>
            </a:r>
            <a:r>
              <a:rPr lang="es-ES" dirty="0" err="1"/>
              <a:t>List</a:t>
            </a:r>
            <a:r>
              <a:rPr lang="es-ES" dirty="0"/>
              <a:t>&lt;Apple&gt; </a:t>
            </a:r>
            <a:r>
              <a:rPr lang="es-ES" dirty="0" err="1"/>
              <a:t>result</a:t>
            </a:r>
            <a:r>
              <a:rPr lang="es-ES" dirty="0"/>
              <a:t> = </a:t>
            </a:r>
            <a:r>
              <a:rPr lang="es-ES" b="1" dirty="0">
                <a:solidFill>
                  <a:srgbClr val="000080"/>
                </a:solidFill>
              </a:rPr>
              <a:t>new </a:t>
            </a:r>
            <a:r>
              <a:rPr lang="es-ES" dirty="0" err="1"/>
              <a:t>ArrayList</a:t>
            </a:r>
            <a:r>
              <a:rPr lang="es-ES" dirty="0"/>
              <a:t>&lt;&gt;();</a:t>
            </a:r>
            <a:br>
              <a:rPr lang="es-ES" dirty="0"/>
            </a:br>
            <a:r>
              <a:rPr lang="es-ES" dirty="0"/>
              <a:t>   </a:t>
            </a:r>
            <a:r>
              <a:rPr lang="es-ES" b="1" dirty="0" err="1">
                <a:solidFill>
                  <a:srgbClr val="000080"/>
                </a:solidFill>
              </a:rPr>
              <a:t>for</a:t>
            </a:r>
            <a:r>
              <a:rPr lang="es-ES" dirty="0"/>
              <a:t>(Apple </a:t>
            </a:r>
            <a:r>
              <a:rPr lang="es-ES" dirty="0" err="1"/>
              <a:t>apple</a:t>
            </a:r>
            <a:r>
              <a:rPr lang="es-ES" dirty="0"/>
              <a:t>: </a:t>
            </a:r>
            <a:r>
              <a:rPr lang="es-ES" dirty="0" err="1"/>
              <a:t>inventory</a:t>
            </a:r>
            <a:r>
              <a:rPr lang="es-ES" dirty="0"/>
              <a:t>){</a:t>
            </a:r>
            <a:br>
              <a:rPr lang="es-ES" dirty="0"/>
            </a:br>
            <a:r>
              <a:rPr lang="es-ES" dirty="0"/>
              <a:t>      </a:t>
            </a:r>
            <a:r>
              <a:rPr lang="es-ES" b="1" dirty="0" err="1">
                <a:solidFill>
                  <a:srgbClr val="000080"/>
                </a:solidFill>
              </a:rPr>
              <a:t>if</a:t>
            </a:r>
            <a:r>
              <a:rPr lang="es-ES" dirty="0"/>
              <a:t>(</a:t>
            </a:r>
            <a:r>
              <a:rPr lang="es-ES" dirty="0" err="1"/>
              <a:t>apple.getWeight</a:t>
            </a:r>
            <a:r>
              <a:rPr lang="es-ES" dirty="0"/>
              <a:t>() &gt; </a:t>
            </a:r>
            <a:r>
              <a:rPr lang="es-ES" dirty="0" err="1"/>
              <a:t>weight</a:t>
            </a:r>
            <a:r>
              <a:rPr lang="es-ES" dirty="0"/>
              <a:t>){</a:t>
            </a:r>
            <a:br>
              <a:rPr lang="es-ES" dirty="0"/>
            </a:br>
            <a:r>
              <a:rPr lang="es-ES" dirty="0"/>
              <a:t>         </a:t>
            </a:r>
            <a:r>
              <a:rPr lang="es-ES" dirty="0" err="1"/>
              <a:t>result.add</a:t>
            </a:r>
            <a:r>
              <a:rPr lang="es-ES" dirty="0"/>
              <a:t>(</a:t>
            </a:r>
            <a:r>
              <a:rPr lang="es-ES" dirty="0" err="1"/>
              <a:t>apple</a:t>
            </a:r>
            <a:r>
              <a:rPr lang="es-ES" dirty="0"/>
              <a:t>);</a:t>
            </a:r>
            <a:br>
              <a:rPr lang="es-ES" dirty="0"/>
            </a:br>
            <a:r>
              <a:rPr lang="es-ES" dirty="0"/>
              <a:t>      }</a:t>
            </a:r>
            <a:br>
              <a:rPr lang="es-ES" dirty="0"/>
            </a:br>
            <a:r>
              <a:rPr lang="es-ES" dirty="0"/>
              <a:t>   }</a:t>
            </a:r>
            <a:br>
              <a:rPr lang="es-ES" dirty="0"/>
            </a:br>
            <a:r>
              <a:rPr lang="es-ES" dirty="0"/>
              <a:t>   </a:t>
            </a:r>
            <a:r>
              <a:rPr lang="es-ES" b="1" dirty="0" err="1">
                <a:solidFill>
                  <a:srgbClr val="000080"/>
                </a:solidFill>
              </a:rPr>
              <a:t>return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result</a:t>
            </a:r>
            <a:r>
              <a:rPr lang="es-ES" dirty="0"/>
              <a:t>;</a:t>
            </a:r>
            <a:br>
              <a:rPr lang="es-ES" dirty="0"/>
            </a:br>
            <a:r>
              <a:rPr lang="es-ES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7255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Behaviour parameterization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11</a:t>
            </a:fld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651934" y="1997839"/>
            <a:ext cx="801793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 smtClean="0">
                <a:solidFill>
                  <a:srgbClr val="000080"/>
                </a:solidFill>
              </a:rPr>
              <a:t>public</a:t>
            </a:r>
            <a:r>
              <a:rPr lang="es-ES" b="1" dirty="0" smtClean="0">
                <a:solidFill>
                  <a:srgbClr val="000080"/>
                </a:solidFill>
              </a:rPr>
              <a:t> </a:t>
            </a:r>
            <a:r>
              <a:rPr lang="es-ES" b="1" dirty="0">
                <a:solidFill>
                  <a:srgbClr val="000080"/>
                </a:solidFill>
              </a:rPr>
              <a:t>interface </a:t>
            </a:r>
            <a:r>
              <a:rPr lang="es-ES" dirty="0" err="1"/>
              <a:t>ApplePredicate</a:t>
            </a:r>
            <a:r>
              <a:rPr lang="es-ES" dirty="0"/>
              <a:t>{</a:t>
            </a:r>
            <a:br>
              <a:rPr lang="es-ES" dirty="0"/>
            </a:br>
            <a:r>
              <a:rPr lang="es-ES" dirty="0"/>
              <a:t>   </a:t>
            </a:r>
            <a:r>
              <a:rPr lang="es-ES" b="1" dirty="0" err="1" smtClean="0">
                <a:solidFill>
                  <a:srgbClr val="000080"/>
                </a:solidFill>
              </a:rPr>
              <a:t>boolean</a:t>
            </a:r>
            <a:r>
              <a:rPr lang="es-ES" b="1" dirty="0" smtClean="0">
                <a:solidFill>
                  <a:srgbClr val="000080"/>
                </a:solidFill>
              </a:rPr>
              <a:t> </a:t>
            </a:r>
            <a:r>
              <a:rPr lang="es-ES" dirty="0"/>
              <a:t>test(Apple a);</a:t>
            </a:r>
            <a:br>
              <a:rPr lang="es-ES" dirty="0"/>
            </a:br>
            <a:r>
              <a:rPr lang="es-ES" dirty="0" smtClean="0"/>
              <a:t>}</a:t>
            </a:r>
          </a:p>
          <a:p>
            <a:endParaRPr lang="es-ES" b="1" dirty="0" smtClean="0">
              <a:solidFill>
                <a:srgbClr val="000080"/>
              </a:solidFill>
            </a:endParaRPr>
          </a:p>
          <a:p>
            <a:r>
              <a:rPr lang="es-ES" b="1" dirty="0" err="1" smtClean="0">
                <a:solidFill>
                  <a:srgbClr val="000080"/>
                </a:solidFill>
              </a:rPr>
              <a:t>public</a:t>
            </a:r>
            <a:r>
              <a:rPr lang="es-ES" b="1" dirty="0" smtClean="0">
                <a:solidFill>
                  <a:srgbClr val="000080"/>
                </a:solidFill>
              </a:rPr>
              <a:t> </a:t>
            </a:r>
            <a:r>
              <a:rPr lang="es-ES" b="1" dirty="0" err="1">
                <a:solidFill>
                  <a:srgbClr val="000080"/>
                </a:solidFill>
              </a:rPr>
              <a:t>static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List</a:t>
            </a:r>
            <a:r>
              <a:rPr lang="es-ES" dirty="0"/>
              <a:t>&lt;Apple&gt; </a:t>
            </a:r>
            <a:r>
              <a:rPr lang="es-ES" dirty="0" err="1"/>
              <a:t>filter</a:t>
            </a:r>
            <a:r>
              <a:rPr lang="es-ES" dirty="0"/>
              <a:t>(</a:t>
            </a:r>
            <a:r>
              <a:rPr lang="es-ES" dirty="0" err="1"/>
              <a:t>List</a:t>
            </a:r>
            <a:r>
              <a:rPr lang="es-ES" dirty="0"/>
              <a:t>&lt;Apple&gt; </a:t>
            </a:r>
            <a:r>
              <a:rPr lang="es-ES" dirty="0" err="1"/>
              <a:t>inventory</a:t>
            </a:r>
            <a:r>
              <a:rPr lang="es-ES" dirty="0"/>
              <a:t>, </a:t>
            </a:r>
            <a:r>
              <a:rPr lang="es-ES" dirty="0" err="1"/>
              <a:t>ApplePredicate</a:t>
            </a:r>
            <a:r>
              <a:rPr lang="es-ES" dirty="0"/>
              <a:t> p){</a:t>
            </a:r>
            <a:br>
              <a:rPr lang="es-ES" dirty="0"/>
            </a:br>
            <a:r>
              <a:rPr lang="es-ES" dirty="0"/>
              <a:t>   </a:t>
            </a:r>
            <a:r>
              <a:rPr lang="es-ES" dirty="0" err="1"/>
              <a:t>List</a:t>
            </a:r>
            <a:r>
              <a:rPr lang="es-ES" dirty="0"/>
              <a:t>&lt;Apple&gt; </a:t>
            </a:r>
            <a:r>
              <a:rPr lang="es-ES" dirty="0" err="1"/>
              <a:t>result</a:t>
            </a:r>
            <a:r>
              <a:rPr lang="es-ES" dirty="0"/>
              <a:t> = </a:t>
            </a:r>
            <a:r>
              <a:rPr lang="es-ES" b="1" dirty="0">
                <a:solidFill>
                  <a:srgbClr val="000080"/>
                </a:solidFill>
              </a:rPr>
              <a:t>new </a:t>
            </a:r>
            <a:r>
              <a:rPr lang="es-ES" dirty="0" err="1"/>
              <a:t>ArrayList</a:t>
            </a:r>
            <a:r>
              <a:rPr lang="es-ES" dirty="0"/>
              <a:t>&lt;&gt;();</a:t>
            </a:r>
            <a:br>
              <a:rPr lang="es-ES" dirty="0"/>
            </a:br>
            <a:r>
              <a:rPr lang="es-ES" dirty="0"/>
              <a:t>   </a:t>
            </a:r>
            <a:r>
              <a:rPr lang="es-ES" b="1" dirty="0" err="1">
                <a:solidFill>
                  <a:srgbClr val="000080"/>
                </a:solidFill>
              </a:rPr>
              <a:t>for</a:t>
            </a:r>
            <a:r>
              <a:rPr lang="es-ES" dirty="0"/>
              <a:t>(Apple </a:t>
            </a:r>
            <a:r>
              <a:rPr lang="es-ES" dirty="0" err="1"/>
              <a:t>apple</a:t>
            </a:r>
            <a:r>
              <a:rPr lang="es-ES" dirty="0"/>
              <a:t> : </a:t>
            </a:r>
            <a:r>
              <a:rPr lang="es-ES" dirty="0" err="1"/>
              <a:t>inventory</a:t>
            </a:r>
            <a:r>
              <a:rPr lang="es-ES" dirty="0"/>
              <a:t>){</a:t>
            </a:r>
            <a:br>
              <a:rPr lang="es-ES" dirty="0"/>
            </a:br>
            <a:r>
              <a:rPr lang="es-ES" dirty="0"/>
              <a:t>      </a:t>
            </a:r>
            <a:r>
              <a:rPr lang="es-ES" b="1" dirty="0" err="1">
                <a:solidFill>
                  <a:srgbClr val="000080"/>
                </a:solidFill>
              </a:rPr>
              <a:t>if</a:t>
            </a:r>
            <a:r>
              <a:rPr lang="es-ES" dirty="0"/>
              <a:t>(</a:t>
            </a:r>
            <a:r>
              <a:rPr lang="es-ES" dirty="0" err="1"/>
              <a:t>p.test</a:t>
            </a:r>
            <a:r>
              <a:rPr lang="es-ES" dirty="0"/>
              <a:t>(</a:t>
            </a:r>
            <a:r>
              <a:rPr lang="es-ES" dirty="0" err="1"/>
              <a:t>apple</a:t>
            </a:r>
            <a:r>
              <a:rPr lang="es-ES" dirty="0"/>
              <a:t>)){</a:t>
            </a:r>
            <a:br>
              <a:rPr lang="es-ES" dirty="0"/>
            </a:br>
            <a:r>
              <a:rPr lang="es-ES" dirty="0"/>
              <a:t>         </a:t>
            </a:r>
            <a:r>
              <a:rPr lang="es-ES" dirty="0" err="1"/>
              <a:t>result.add</a:t>
            </a:r>
            <a:r>
              <a:rPr lang="es-ES" dirty="0"/>
              <a:t>(</a:t>
            </a:r>
            <a:r>
              <a:rPr lang="es-ES" dirty="0" err="1"/>
              <a:t>apple</a:t>
            </a:r>
            <a:r>
              <a:rPr lang="es-ES" dirty="0"/>
              <a:t>);</a:t>
            </a:r>
            <a:br>
              <a:rPr lang="es-ES" dirty="0"/>
            </a:br>
            <a:r>
              <a:rPr lang="es-ES" dirty="0"/>
              <a:t>      }</a:t>
            </a:r>
            <a:br>
              <a:rPr lang="es-ES" dirty="0"/>
            </a:br>
            <a:r>
              <a:rPr lang="es-ES" dirty="0"/>
              <a:t>   }</a:t>
            </a:r>
            <a:br>
              <a:rPr lang="es-ES" dirty="0"/>
            </a:br>
            <a:r>
              <a:rPr lang="es-ES" dirty="0"/>
              <a:t>   </a:t>
            </a:r>
            <a:r>
              <a:rPr lang="es-ES" b="1" dirty="0" err="1">
                <a:solidFill>
                  <a:srgbClr val="000080"/>
                </a:solidFill>
              </a:rPr>
              <a:t>return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result</a:t>
            </a:r>
            <a:r>
              <a:rPr lang="es-ES" dirty="0"/>
              <a:t>;</a:t>
            </a:r>
            <a:br>
              <a:rPr lang="es-ES" dirty="0"/>
            </a:br>
            <a:r>
              <a:rPr lang="es-ES" dirty="0"/>
              <a:t>}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2962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Behaviour parameterization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12</a:t>
            </a:fld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457200" y="2246068"/>
            <a:ext cx="7696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 smtClean="0">
                <a:solidFill>
                  <a:srgbClr val="000080"/>
                </a:solidFill>
              </a:rPr>
              <a:t>public</a:t>
            </a:r>
            <a:r>
              <a:rPr lang="es-ES" b="1" dirty="0" smtClean="0">
                <a:solidFill>
                  <a:srgbClr val="000080"/>
                </a:solidFill>
              </a:rPr>
              <a:t> </a:t>
            </a:r>
            <a:r>
              <a:rPr lang="es-ES" b="1" dirty="0" err="1" smtClean="0">
                <a:solidFill>
                  <a:srgbClr val="000080"/>
                </a:solidFill>
              </a:rPr>
              <a:t>class</a:t>
            </a:r>
            <a:r>
              <a:rPr lang="es-ES" b="1" dirty="0" smtClean="0">
                <a:solidFill>
                  <a:srgbClr val="000080"/>
                </a:solidFill>
              </a:rPr>
              <a:t> </a:t>
            </a:r>
            <a:r>
              <a:rPr lang="es-ES" dirty="0" err="1"/>
              <a:t>AppleWeightPredicate</a:t>
            </a:r>
            <a:r>
              <a:rPr lang="es-ES" dirty="0"/>
              <a:t> </a:t>
            </a:r>
            <a:r>
              <a:rPr lang="es-ES" b="1" dirty="0" err="1">
                <a:solidFill>
                  <a:srgbClr val="000080"/>
                </a:solidFill>
              </a:rPr>
              <a:t>implements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ApplePredicate</a:t>
            </a:r>
            <a:r>
              <a:rPr lang="es-ES" dirty="0"/>
              <a:t>{</a:t>
            </a:r>
            <a:br>
              <a:rPr lang="es-ES" dirty="0"/>
            </a:br>
            <a:r>
              <a:rPr lang="es-ES" dirty="0"/>
              <a:t>   </a:t>
            </a:r>
            <a:r>
              <a:rPr lang="es-ES" b="1" dirty="0" err="1">
                <a:solidFill>
                  <a:srgbClr val="000080"/>
                </a:solidFill>
              </a:rPr>
              <a:t>public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b="1" dirty="0" err="1">
                <a:solidFill>
                  <a:srgbClr val="000080"/>
                </a:solidFill>
              </a:rPr>
              <a:t>boolean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/>
              <a:t>test(Apple </a:t>
            </a:r>
            <a:r>
              <a:rPr lang="es-ES" dirty="0" err="1"/>
              <a:t>apple</a:t>
            </a:r>
            <a:r>
              <a:rPr lang="es-ES" dirty="0"/>
              <a:t>){</a:t>
            </a:r>
            <a:br>
              <a:rPr lang="es-ES" dirty="0"/>
            </a:br>
            <a:r>
              <a:rPr lang="es-ES" dirty="0"/>
              <a:t>      </a:t>
            </a:r>
            <a:r>
              <a:rPr lang="es-ES" b="1" dirty="0" err="1">
                <a:solidFill>
                  <a:srgbClr val="000080"/>
                </a:solidFill>
              </a:rPr>
              <a:t>return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apple.getWeight</a:t>
            </a:r>
            <a:r>
              <a:rPr lang="es-ES" dirty="0"/>
              <a:t>() &gt; </a:t>
            </a:r>
            <a:r>
              <a:rPr lang="es-ES" dirty="0">
                <a:solidFill>
                  <a:srgbClr val="0000FF"/>
                </a:solidFill>
              </a:rPr>
              <a:t>150</a:t>
            </a:r>
            <a:r>
              <a:rPr lang="es-ES" dirty="0"/>
              <a:t>; </a:t>
            </a:r>
            <a:br>
              <a:rPr lang="es-ES" dirty="0"/>
            </a:br>
            <a:r>
              <a:rPr lang="es-ES" dirty="0"/>
              <a:t>   }</a:t>
            </a:r>
            <a:br>
              <a:rPr lang="es-ES" dirty="0"/>
            </a:br>
            <a:r>
              <a:rPr lang="es-ES" dirty="0"/>
              <a:t>}</a:t>
            </a:r>
            <a:br>
              <a:rPr lang="es-ES" dirty="0"/>
            </a:br>
            <a:endParaRPr lang="es-ES" dirty="0" smtClean="0"/>
          </a:p>
          <a:p>
            <a:r>
              <a:rPr lang="es-ES" b="1" dirty="0" err="1" smtClean="0">
                <a:solidFill>
                  <a:srgbClr val="000080"/>
                </a:solidFill>
              </a:rPr>
              <a:t>public</a:t>
            </a:r>
            <a:r>
              <a:rPr lang="es-ES" b="1" dirty="0" smtClean="0">
                <a:solidFill>
                  <a:srgbClr val="000080"/>
                </a:solidFill>
              </a:rPr>
              <a:t> </a:t>
            </a:r>
            <a:r>
              <a:rPr lang="es-ES" b="1" dirty="0" err="1" smtClean="0">
                <a:solidFill>
                  <a:srgbClr val="000080"/>
                </a:solidFill>
              </a:rPr>
              <a:t>class</a:t>
            </a:r>
            <a:r>
              <a:rPr lang="es-ES" b="1" dirty="0" smtClean="0">
                <a:solidFill>
                  <a:srgbClr val="000080"/>
                </a:solidFill>
              </a:rPr>
              <a:t> </a:t>
            </a:r>
            <a:r>
              <a:rPr lang="es-ES" dirty="0" err="1"/>
              <a:t>AppleColorPredicate</a:t>
            </a:r>
            <a:r>
              <a:rPr lang="es-ES" dirty="0"/>
              <a:t> </a:t>
            </a:r>
            <a:r>
              <a:rPr lang="es-ES" b="1" dirty="0" err="1">
                <a:solidFill>
                  <a:srgbClr val="000080"/>
                </a:solidFill>
              </a:rPr>
              <a:t>implements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ApplePredicate</a:t>
            </a:r>
            <a:r>
              <a:rPr lang="es-ES" dirty="0"/>
              <a:t>{</a:t>
            </a:r>
            <a:br>
              <a:rPr lang="es-ES" dirty="0"/>
            </a:br>
            <a:r>
              <a:rPr lang="es-ES" dirty="0"/>
              <a:t>   </a:t>
            </a:r>
            <a:r>
              <a:rPr lang="es-ES" b="1" dirty="0" err="1">
                <a:solidFill>
                  <a:srgbClr val="000080"/>
                </a:solidFill>
              </a:rPr>
              <a:t>public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b="1" dirty="0" err="1">
                <a:solidFill>
                  <a:srgbClr val="000080"/>
                </a:solidFill>
              </a:rPr>
              <a:t>boolean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/>
              <a:t>test(Apple </a:t>
            </a:r>
            <a:r>
              <a:rPr lang="es-ES" dirty="0" err="1"/>
              <a:t>apple</a:t>
            </a:r>
            <a:r>
              <a:rPr lang="es-ES" dirty="0"/>
              <a:t>){</a:t>
            </a:r>
            <a:br>
              <a:rPr lang="es-ES" dirty="0"/>
            </a:br>
            <a:r>
              <a:rPr lang="es-ES" dirty="0"/>
              <a:t>      </a:t>
            </a:r>
            <a:r>
              <a:rPr lang="es-ES" b="1" dirty="0" err="1">
                <a:solidFill>
                  <a:srgbClr val="000080"/>
                </a:solidFill>
              </a:rPr>
              <a:t>return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b="1" dirty="0">
                <a:solidFill>
                  <a:srgbClr val="008000"/>
                </a:solidFill>
              </a:rPr>
              <a:t>"</a:t>
            </a:r>
            <a:r>
              <a:rPr lang="es-ES" b="1" dirty="0" err="1">
                <a:solidFill>
                  <a:srgbClr val="008000"/>
                </a:solidFill>
              </a:rPr>
              <a:t>green</a:t>
            </a:r>
            <a:r>
              <a:rPr lang="es-ES" b="1" dirty="0">
                <a:solidFill>
                  <a:srgbClr val="008000"/>
                </a:solidFill>
              </a:rPr>
              <a:t>"</a:t>
            </a:r>
            <a:r>
              <a:rPr lang="es-ES" dirty="0"/>
              <a:t>.</a:t>
            </a:r>
            <a:r>
              <a:rPr lang="es-ES" dirty="0" err="1"/>
              <a:t>equals</a:t>
            </a:r>
            <a:r>
              <a:rPr lang="es-ES" dirty="0"/>
              <a:t>(</a:t>
            </a:r>
            <a:r>
              <a:rPr lang="es-ES" dirty="0" err="1"/>
              <a:t>apple.getColor</a:t>
            </a:r>
            <a:r>
              <a:rPr lang="es-ES" dirty="0"/>
              <a:t>());</a:t>
            </a:r>
            <a:br>
              <a:rPr lang="es-ES" dirty="0"/>
            </a:br>
            <a:r>
              <a:rPr lang="es-ES" dirty="0"/>
              <a:t>   }</a:t>
            </a:r>
            <a:br>
              <a:rPr lang="es-ES" dirty="0"/>
            </a:br>
            <a:r>
              <a:rPr lang="es-ES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5749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Behaviour parameterization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13</a:t>
            </a:fld>
            <a:endParaRPr lang="es-ES"/>
          </a:p>
        </p:txBody>
      </p:sp>
      <p:grpSp>
        <p:nvGrpSpPr>
          <p:cNvPr id="9" name="Agrupar 8"/>
          <p:cNvGrpSpPr/>
          <p:nvPr/>
        </p:nvGrpSpPr>
        <p:grpSpPr>
          <a:xfrm>
            <a:off x="389468" y="1645612"/>
            <a:ext cx="7526866" cy="2522391"/>
            <a:chOff x="457201" y="2413676"/>
            <a:chExt cx="7526866" cy="2522391"/>
          </a:xfrm>
        </p:grpSpPr>
        <p:sp>
          <p:nvSpPr>
            <p:cNvPr id="6" name="Rectángulo 5"/>
            <p:cNvSpPr/>
            <p:nvPr/>
          </p:nvSpPr>
          <p:spPr>
            <a:xfrm>
              <a:off x="457201" y="2413676"/>
              <a:ext cx="7128932" cy="17543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dirty="0" err="1"/>
                <a:t>List</a:t>
              </a:r>
              <a:r>
                <a:rPr lang="es-ES" dirty="0"/>
                <a:t>&lt;Apple&gt; </a:t>
              </a:r>
              <a:r>
                <a:rPr lang="es-ES" dirty="0" err="1"/>
                <a:t>greenApples</a:t>
              </a:r>
              <a:r>
                <a:rPr lang="es-ES" dirty="0"/>
                <a:t> = </a:t>
              </a:r>
              <a:r>
                <a:rPr lang="es-ES" i="1" dirty="0" err="1"/>
                <a:t>filter</a:t>
              </a:r>
              <a:r>
                <a:rPr lang="es-ES" dirty="0"/>
                <a:t>(</a:t>
              </a:r>
              <a:r>
                <a:rPr lang="es-ES" dirty="0" err="1"/>
                <a:t>inventory</a:t>
              </a:r>
              <a:r>
                <a:rPr lang="es-ES" dirty="0"/>
                <a:t>, </a:t>
              </a:r>
              <a:r>
                <a:rPr lang="es-ES" b="1" dirty="0">
                  <a:solidFill>
                    <a:srgbClr val="000080"/>
                  </a:solidFill>
                </a:rPr>
                <a:t>new </a:t>
              </a:r>
              <a:r>
                <a:rPr lang="es-ES" dirty="0" err="1"/>
                <a:t>ApplePredicate</a:t>
              </a:r>
              <a:r>
                <a:rPr lang="es-ES" dirty="0"/>
                <a:t>() {</a:t>
              </a:r>
              <a:br>
                <a:rPr lang="es-ES" dirty="0"/>
              </a:br>
              <a:r>
                <a:rPr lang="es-ES" dirty="0"/>
                <a:t>   </a:t>
              </a:r>
              <a:r>
                <a:rPr lang="es-ES" dirty="0">
                  <a:solidFill>
                    <a:srgbClr val="808000"/>
                  </a:solidFill>
                </a:rPr>
                <a:t>@</a:t>
              </a:r>
              <a:r>
                <a:rPr lang="es-ES" dirty="0" err="1">
                  <a:solidFill>
                    <a:srgbClr val="808000"/>
                  </a:solidFill>
                </a:rPr>
                <a:t>Override</a:t>
              </a:r>
              <a:r>
                <a:rPr lang="es-ES" dirty="0">
                  <a:solidFill>
                    <a:srgbClr val="808000"/>
                  </a:solidFill>
                </a:rPr>
                <a:t/>
              </a:r>
              <a:br>
                <a:rPr lang="es-ES" dirty="0">
                  <a:solidFill>
                    <a:srgbClr val="808000"/>
                  </a:solidFill>
                </a:rPr>
              </a:br>
              <a:r>
                <a:rPr lang="es-ES" dirty="0">
                  <a:solidFill>
                    <a:srgbClr val="808000"/>
                  </a:solidFill>
                </a:rPr>
                <a:t>   </a:t>
              </a:r>
              <a:r>
                <a:rPr lang="es-ES" b="1" dirty="0" err="1">
                  <a:solidFill>
                    <a:srgbClr val="000080"/>
                  </a:solidFill>
                </a:rPr>
                <a:t>public</a:t>
              </a:r>
              <a:r>
                <a:rPr lang="es-ES" b="1" dirty="0">
                  <a:solidFill>
                    <a:srgbClr val="000080"/>
                  </a:solidFill>
                </a:rPr>
                <a:t> </a:t>
              </a:r>
              <a:r>
                <a:rPr lang="es-ES" b="1" dirty="0" err="1">
                  <a:solidFill>
                    <a:srgbClr val="000080"/>
                  </a:solidFill>
                </a:rPr>
                <a:t>boolean</a:t>
              </a:r>
              <a:r>
                <a:rPr lang="es-ES" b="1" dirty="0">
                  <a:solidFill>
                    <a:srgbClr val="000080"/>
                  </a:solidFill>
                </a:rPr>
                <a:t> </a:t>
              </a:r>
              <a:r>
                <a:rPr lang="es-ES" dirty="0"/>
                <a:t>test(Apple a) {</a:t>
              </a:r>
              <a:br>
                <a:rPr lang="es-ES" dirty="0"/>
              </a:br>
              <a:r>
                <a:rPr lang="es-ES" dirty="0"/>
                <a:t>      </a:t>
              </a:r>
              <a:r>
                <a:rPr lang="es-ES" b="1" dirty="0" err="1">
                  <a:solidFill>
                    <a:srgbClr val="000080"/>
                  </a:solidFill>
                </a:rPr>
                <a:t>return</a:t>
              </a:r>
              <a:r>
                <a:rPr lang="es-ES" b="1" dirty="0">
                  <a:solidFill>
                    <a:srgbClr val="000080"/>
                  </a:solidFill>
                </a:rPr>
                <a:t> </a:t>
              </a:r>
              <a:r>
                <a:rPr lang="es-ES" b="1" dirty="0">
                  <a:solidFill>
                    <a:srgbClr val="008000"/>
                  </a:solidFill>
                </a:rPr>
                <a:t>"</a:t>
              </a:r>
              <a:r>
                <a:rPr lang="es-ES" b="1" dirty="0" err="1">
                  <a:solidFill>
                    <a:srgbClr val="008000"/>
                  </a:solidFill>
                </a:rPr>
                <a:t>green</a:t>
              </a:r>
              <a:r>
                <a:rPr lang="es-ES" b="1" dirty="0">
                  <a:solidFill>
                    <a:srgbClr val="008000"/>
                  </a:solidFill>
                </a:rPr>
                <a:t>"</a:t>
              </a:r>
              <a:r>
                <a:rPr lang="es-ES" dirty="0"/>
                <a:t>.</a:t>
              </a:r>
              <a:r>
                <a:rPr lang="es-ES" dirty="0" err="1"/>
                <a:t>equals</a:t>
              </a:r>
              <a:r>
                <a:rPr lang="es-ES" dirty="0"/>
                <a:t>(</a:t>
              </a:r>
              <a:r>
                <a:rPr lang="es-ES" dirty="0" err="1"/>
                <a:t>a.getColor</a:t>
              </a:r>
              <a:r>
                <a:rPr lang="es-ES" dirty="0"/>
                <a:t>());</a:t>
              </a:r>
              <a:br>
                <a:rPr lang="es-ES" dirty="0"/>
              </a:br>
              <a:r>
                <a:rPr lang="es-ES" dirty="0"/>
                <a:t>   }</a:t>
              </a:r>
              <a:br>
                <a:rPr lang="es-ES" dirty="0"/>
              </a:br>
              <a:r>
                <a:rPr lang="es-ES" dirty="0"/>
                <a:t>});</a:t>
              </a:r>
              <a:endParaRPr lang="en-GB" dirty="0"/>
            </a:p>
          </p:txBody>
        </p:sp>
        <p:sp>
          <p:nvSpPr>
            <p:cNvPr id="7" name="Rectángulo redondeado 6"/>
            <p:cNvSpPr/>
            <p:nvPr/>
          </p:nvSpPr>
          <p:spPr>
            <a:xfrm>
              <a:off x="1507067" y="3302000"/>
              <a:ext cx="2802466" cy="313267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tint val="50000"/>
                    <a:satMod val="300000"/>
                    <a:alpha val="50000"/>
                  </a:schemeClr>
                </a:gs>
                <a:gs pos="35000">
                  <a:schemeClr val="accent2">
                    <a:tint val="37000"/>
                    <a:satMod val="300000"/>
                    <a:alpha val="50000"/>
                  </a:schemeClr>
                </a:gs>
                <a:gs pos="100000">
                  <a:schemeClr val="accent2">
                    <a:tint val="15000"/>
                    <a:satMod val="350000"/>
                    <a:alpha val="5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Llamada rectangular redondeada 7"/>
            <p:cNvSpPr/>
            <p:nvPr/>
          </p:nvSpPr>
          <p:spPr>
            <a:xfrm>
              <a:off x="5164667" y="3302000"/>
              <a:ext cx="2819400" cy="1634067"/>
            </a:xfrm>
            <a:prstGeom prst="wedgeRoundRectCallout">
              <a:avLst>
                <a:gd name="adj1" fmla="val -80292"/>
                <a:gd name="adj2" fmla="val -36121"/>
                <a:gd name="adj3" fmla="val 16667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This is the only information that “matters”.</a:t>
              </a:r>
            </a:p>
            <a:p>
              <a:pPr algn="ctr"/>
              <a:r>
                <a:rPr lang="en-GB" dirty="0" smtClean="0"/>
                <a:t>The rest of the code is “boilerplate”</a:t>
              </a:r>
              <a:endParaRPr lang="en-GB" dirty="0"/>
            </a:p>
          </p:txBody>
        </p:sp>
      </p:grpSp>
      <p:grpSp>
        <p:nvGrpSpPr>
          <p:cNvPr id="16" name="Agrupar 15"/>
          <p:cNvGrpSpPr/>
          <p:nvPr/>
        </p:nvGrpSpPr>
        <p:grpSpPr>
          <a:xfrm>
            <a:off x="457200" y="4589103"/>
            <a:ext cx="8161866" cy="1650830"/>
            <a:chOff x="457200" y="4589103"/>
            <a:chExt cx="8161866" cy="1650830"/>
          </a:xfrm>
        </p:grpSpPr>
        <p:sp>
          <p:nvSpPr>
            <p:cNvPr id="12" name="Rectángulo 11"/>
            <p:cNvSpPr/>
            <p:nvPr/>
          </p:nvSpPr>
          <p:spPr>
            <a:xfrm>
              <a:off x="457200" y="4589103"/>
              <a:ext cx="81618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dirty="0" err="1"/>
                <a:t>List</a:t>
              </a:r>
              <a:r>
                <a:rPr lang="es-ES" dirty="0"/>
                <a:t>&lt;Apple&gt; </a:t>
              </a:r>
              <a:r>
                <a:rPr lang="es-ES" dirty="0" err="1"/>
                <a:t>greenApples</a:t>
              </a:r>
              <a:r>
                <a:rPr lang="es-ES" dirty="0"/>
                <a:t> = </a:t>
              </a:r>
              <a:r>
                <a:rPr lang="es-ES" i="1" dirty="0" err="1"/>
                <a:t>filter</a:t>
              </a:r>
              <a:r>
                <a:rPr lang="es-ES" dirty="0"/>
                <a:t>(</a:t>
              </a:r>
              <a:r>
                <a:rPr lang="es-ES" dirty="0" err="1"/>
                <a:t>inventory</a:t>
              </a:r>
              <a:r>
                <a:rPr lang="es-ES" dirty="0"/>
                <a:t>, </a:t>
              </a:r>
              <a:r>
                <a:rPr lang="es-ES" dirty="0" smtClean="0"/>
                <a:t>a </a:t>
              </a:r>
              <a:r>
                <a:rPr lang="es-ES" dirty="0"/>
                <a:t>-&gt; </a:t>
              </a:r>
              <a:r>
                <a:rPr lang="es-ES" b="1" dirty="0">
                  <a:solidFill>
                    <a:srgbClr val="008000"/>
                  </a:solidFill>
                </a:rPr>
                <a:t>"</a:t>
              </a:r>
              <a:r>
                <a:rPr lang="es-ES" b="1" dirty="0" err="1">
                  <a:solidFill>
                    <a:srgbClr val="008000"/>
                  </a:solidFill>
                </a:rPr>
                <a:t>green</a:t>
              </a:r>
              <a:r>
                <a:rPr lang="es-ES" b="1" dirty="0">
                  <a:solidFill>
                    <a:srgbClr val="008000"/>
                  </a:solidFill>
                </a:rPr>
                <a:t>"</a:t>
              </a:r>
              <a:r>
                <a:rPr lang="es-ES" dirty="0"/>
                <a:t>.</a:t>
              </a:r>
              <a:r>
                <a:rPr lang="es-ES" dirty="0" err="1"/>
                <a:t>equals</a:t>
              </a:r>
              <a:r>
                <a:rPr lang="es-ES" dirty="0"/>
                <a:t>(</a:t>
              </a:r>
              <a:r>
                <a:rPr lang="es-ES" dirty="0" err="1"/>
                <a:t>a.getColor</a:t>
              </a:r>
              <a:r>
                <a:rPr lang="es-ES" dirty="0"/>
                <a:t>()));</a:t>
              </a:r>
              <a:endParaRPr lang="en-GB" dirty="0"/>
            </a:p>
          </p:txBody>
        </p:sp>
        <p:sp>
          <p:nvSpPr>
            <p:cNvPr id="13" name="Llamada rectangular redondeada 12"/>
            <p:cNvSpPr/>
            <p:nvPr/>
          </p:nvSpPr>
          <p:spPr>
            <a:xfrm>
              <a:off x="3437467" y="5198533"/>
              <a:ext cx="2387600" cy="1041400"/>
            </a:xfrm>
            <a:prstGeom prst="wedgeRoundRectCallout">
              <a:avLst>
                <a:gd name="adj1" fmla="val 59309"/>
                <a:gd name="adj2" fmla="val -74085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We provide only the essential information</a:t>
              </a:r>
              <a:endParaRPr lang="en-GB" dirty="0"/>
            </a:p>
          </p:txBody>
        </p:sp>
        <p:sp>
          <p:nvSpPr>
            <p:cNvPr id="15" name="Rectángulo redondeado 14"/>
            <p:cNvSpPr/>
            <p:nvPr/>
          </p:nvSpPr>
          <p:spPr>
            <a:xfrm>
              <a:off x="4546600" y="4707467"/>
              <a:ext cx="3056467" cy="250968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tint val="50000"/>
                    <a:satMod val="300000"/>
                    <a:alpha val="46000"/>
                  </a:schemeClr>
                </a:gs>
                <a:gs pos="35000">
                  <a:schemeClr val="accent3">
                    <a:tint val="37000"/>
                    <a:satMod val="300000"/>
                    <a:alpha val="46000"/>
                  </a:schemeClr>
                </a:gs>
                <a:gs pos="100000">
                  <a:schemeClr val="accent3">
                    <a:tint val="15000"/>
                    <a:satMod val="350000"/>
                    <a:alpha val="46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2367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Lambda expressions</a:t>
            </a:r>
            <a:endParaRPr lang="en-GB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14</a:t>
            </a:fld>
            <a:endParaRPr lang="es-ES"/>
          </a:p>
        </p:txBody>
      </p:sp>
      <p:sp>
        <p:nvSpPr>
          <p:cNvPr id="6" name="Marcador de contenido 5"/>
          <p:cNvSpPr>
            <a:spLocks noGrp="1"/>
          </p:cNvSpPr>
          <p:nvPr>
            <p:ph idx="4294967295"/>
          </p:nvPr>
        </p:nvSpPr>
        <p:spPr>
          <a:xfrm>
            <a:off x="626533" y="1777999"/>
            <a:ext cx="7890933" cy="3090333"/>
          </a:xfrm>
        </p:spPr>
        <p:txBody>
          <a:bodyPr/>
          <a:lstStyle/>
          <a:p>
            <a:pPr marL="0" indent="0">
              <a:buNone/>
            </a:pPr>
            <a:r>
              <a:rPr lang="en-GB" i="1" dirty="0" smtClean="0"/>
              <a:t>“A lambda expression can be understood as a concise representation of an anonymous function that can be passed around: it doesn’t have a name, but it has a list of parameters, a </a:t>
            </a:r>
            <a:r>
              <a:rPr lang="en-GB" i="1" dirty="0" smtClean="0"/>
              <a:t>body, a </a:t>
            </a:r>
            <a:r>
              <a:rPr lang="en-GB" i="1" dirty="0" smtClean="0"/>
              <a:t>return </a:t>
            </a:r>
            <a:r>
              <a:rPr lang="en-GB" i="1" dirty="0" smtClean="0"/>
              <a:t>type and also possibly a list of exceptions that can be thrown”</a:t>
            </a:r>
            <a:endParaRPr lang="en-GB" i="1" dirty="0" smtClean="0"/>
          </a:p>
        </p:txBody>
      </p:sp>
    </p:spTree>
    <p:extLst>
      <p:ext uri="{BB962C8B-B14F-4D97-AF65-F5344CB8AC3E}">
        <p14:creationId xmlns:p14="http://schemas.microsoft.com/office/powerpoint/2010/main" val="3430338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Lambda expressions</a:t>
            </a:r>
            <a:endParaRPr lang="en-GB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15</a:t>
            </a:fld>
            <a:endParaRPr lang="es-ES"/>
          </a:p>
        </p:txBody>
      </p:sp>
      <p:sp>
        <p:nvSpPr>
          <p:cNvPr id="15" name="Marcador de contenido 14"/>
          <p:cNvSpPr>
            <a:spLocks noGrp="1"/>
          </p:cNvSpPr>
          <p:nvPr>
            <p:ph idx="4294967295"/>
          </p:nvPr>
        </p:nvSpPr>
        <p:spPr>
          <a:xfrm>
            <a:off x="1769532" y="4715934"/>
            <a:ext cx="5774267" cy="1354667"/>
          </a:xfrm>
        </p:spPr>
        <p:txBody>
          <a:bodyPr/>
          <a:lstStyle/>
          <a:p>
            <a:r>
              <a:rPr lang="en-GB" dirty="0" smtClean="0"/>
              <a:t>(parameters) -&gt; expression</a:t>
            </a:r>
          </a:p>
          <a:p>
            <a:r>
              <a:rPr lang="en-GB" dirty="0" smtClean="0"/>
              <a:t>(parameters) -&gt; { statements; } </a:t>
            </a:r>
            <a:endParaRPr lang="en-GB" dirty="0"/>
          </a:p>
        </p:txBody>
      </p:sp>
      <p:grpSp>
        <p:nvGrpSpPr>
          <p:cNvPr id="14" name="Agrupar 13"/>
          <p:cNvGrpSpPr/>
          <p:nvPr/>
        </p:nvGrpSpPr>
        <p:grpSpPr>
          <a:xfrm>
            <a:off x="1405467" y="1417638"/>
            <a:ext cx="6502399" cy="3103013"/>
            <a:chOff x="1405468" y="2039040"/>
            <a:chExt cx="6502399" cy="3103013"/>
          </a:xfrm>
        </p:grpSpPr>
        <p:sp>
          <p:nvSpPr>
            <p:cNvPr id="6" name="Rectángulo 5"/>
            <p:cNvSpPr/>
            <p:nvPr/>
          </p:nvSpPr>
          <p:spPr>
            <a:xfrm>
              <a:off x="1405468" y="2857261"/>
              <a:ext cx="650239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dirty="0" smtClean="0"/>
                <a:t>(Apple a1</a:t>
              </a:r>
              <a:r>
                <a:rPr lang="es-ES" dirty="0"/>
                <a:t>, </a:t>
              </a:r>
              <a:r>
                <a:rPr lang="es-ES" dirty="0" smtClean="0"/>
                <a:t>Apple a2</a:t>
              </a:r>
              <a:r>
                <a:rPr lang="es-ES" dirty="0"/>
                <a:t>) -&gt; a1.getWeight().</a:t>
              </a:r>
              <a:r>
                <a:rPr lang="es-ES" dirty="0" err="1"/>
                <a:t>compareTo</a:t>
              </a:r>
              <a:r>
                <a:rPr lang="es-ES" dirty="0"/>
                <a:t>(a2.getWeight())</a:t>
              </a:r>
              <a:endParaRPr lang="en-GB" dirty="0"/>
            </a:p>
          </p:txBody>
        </p:sp>
        <p:sp>
          <p:nvSpPr>
            <p:cNvPr id="7" name="Abrir llave 6"/>
            <p:cNvSpPr/>
            <p:nvPr/>
          </p:nvSpPr>
          <p:spPr>
            <a:xfrm rot="16200000">
              <a:off x="2362202" y="2405325"/>
              <a:ext cx="220133" cy="1862668"/>
            </a:xfrm>
            <a:prstGeom prst="leftBrace">
              <a:avLst>
                <a:gd name="adj1" fmla="val 8333"/>
                <a:gd name="adj2" fmla="val 48592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Abrir llave 7"/>
            <p:cNvSpPr/>
            <p:nvPr/>
          </p:nvSpPr>
          <p:spPr>
            <a:xfrm rot="16200000">
              <a:off x="5596469" y="1330059"/>
              <a:ext cx="220133" cy="4013200"/>
            </a:xfrm>
            <a:prstGeom prst="leftBrace">
              <a:avLst>
                <a:gd name="adj1" fmla="val 8333"/>
                <a:gd name="adj2" fmla="val 48592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Llamada rectangular redondeada 8"/>
            <p:cNvSpPr/>
            <p:nvPr/>
          </p:nvSpPr>
          <p:spPr>
            <a:xfrm>
              <a:off x="3146997" y="2039040"/>
              <a:ext cx="1105876" cy="492480"/>
            </a:xfrm>
            <a:prstGeom prst="wedgeRoundRectCallout">
              <a:avLst>
                <a:gd name="adj1" fmla="val -17708"/>
                <a:gd name="adj2" fmla="val 123903"/>
                <a:gd name="adj3" fmla="val 16667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arrow</a:t>
              </a:r>
              <a:endParaRPr lang="en-GB" dirty="0"/>
            </a:p>
          </p:txBody>
        </p:sp>
        <p:sp>
          <p:nvSpPr>
            <p:cNvPr id="12" name="Llamada rectangular redondeada 11"/>
            <p:cNvSpPr/>
            <p:nvPr/>
          </p:nvSpPr>
          <p:spPr>
            <a:xfrm>
              <a:off x="1540934" y="4001894"/>
              <a:ext cx="1348803" cy="492480"/>
            </a:xfrm>
            <a:prstGeom prst="wedgeRoundRectCallout">
              <a:avLst>
                <a:gd name="adj1" fmla="val 17510"/>
                <a:gd name="adj2" fmla="val -149448"/>
                <a:gd name="adj3" fmla="val 16667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parameters</a:t>
              </a:r>
              <a:endParaRPr lang="en-GB" dirty="0"/>
            </a:p>
          </p:txBody>
        </p:sp>
        <p:sp>
          <p:nvSpPr>
            <p:cNvPr id="13" name="Llamada rectangular redondeada 12"/>
            <p:cNvSpPr/>
            <p:nvPr/>
          </p:nvSpPr>
          <p:spPr>
            <a:xfrm>
              <a:off x="4656667" y="3969388"/>
              <a:ext cx="2167467" cy="1172665"/>
            </a:xfrm>
            <a:prstGeom prst="wedgeRoundRectCallout">
              <a:avLst>
                <a:gd name="adj1" fmla="val -4146"/>
                <a:gd name="adj2" fmla="val -93339"/>
                <a:gd name="adj3" fmla="val 16667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Body (if one expression, it is the return value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404009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 interface</a:t>
            </a:r>
            <a:endParaRPr lang="en-GB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functional interface is an interface that specifies exactly </a:t>
            </a:r>
            <a:r>
              <a:rPr lang="en-GB" b="1" dirty="0" smtClean="0"/>
              <a:t>one abstract method</a:t>
            </a:r>
          </a:p>
          <a:p>
            <a:endParaRPr lang="en-GB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16</a:t>
            </a:fld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1761066" y="2732127"/>
            <a:ext cx="563033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>
                <a:solidFill>
                  <a:srgbClr val="000080"/>
                </a:solidFill>
              </a:rPr>
              <a:t>public</a:t>
            </a:r>
            <a:r>
              <a:rPr lang="es-ES" b="1" dirty="0">
                <a:solidFill>
                  <a:srgbClr val="000080"/>
                </a:solidFill>
              </a:rPr>
              <a:t> interface </a:t>
            </a:r>
            <a:r>
              <a:rPr lang="es-ES" dirty="0" err="1"/>
              <a:t>Comparator</a:t>
            </a:r>
            <a:r>
              <a:rPr lang="es-ES" dirty="0"/>
              <a:t>&lt;</a:t>
            </a:r>
            <a:r>
              <a:rPr lang="es-ES" dirty="0">
                <a:solidFill>
                  <a:srgbClr val="20999D"/>
                </a:solidFill>
              </a:rPr>
              <a:t>T</a:t>
            </a:r>
            <a:r>
              <a:rPr lang="es-ES" dirty="0"/>
              <a:t>&gt; {</a:t>
            </a:r>
            <a:br>
              <a:rPr lang="es-ES" dirty="0"/>
            </a:br>
            <a:r>
              <a:rPr lang="es-ES" dirty="0"/>
              <a:t>    </a:t>
            </a:r>
            <a:r>
              <a:rPr lang="es-ES" b="1" dirty="0" err="1">
                <a:solidFill>
                  <a:srgbClr val="000080"/>
                </a:solidFill>
              </a:rPr>
              <a:t>int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compareTo</a:t>
            </a:r>
            <a:r>
              <a:rPr lang="es-ES" dirty="0"/>
              <a:t>(</a:t>
            </a:r>
            <a:r>
              <a:rPr lang="es-ES" dirty="0">
                <a:solidFill>
                  <a:srgbClr val="20999D"/>
                </a:solidFill>
              </a:rPr>
              <a:t>T </a:t>
            </a:r>
            <a:r>
              <a:rPr lang="es-ES" dirty="0"/>
              <a:t>o1, </a:t>
            </a:r>
            <a:r>
              <a:rPr lang="es-ES" dirty="0">
                <a:solidFill>
                  <a:srgbClr val="20999D"/>
                </a:solidFill>
              </a:rPr>
              <a:t>T </a:t>
            </a:r>
            <a:r>
              <a:rPr lang="es-ES" dirty="0"/>
              <a:t>o2);</a:t>
            </a:r>
            <a:br>
              <a:rPr lang="es-ES" dirty="0"/>
            </a:br>
            <a:r>
              <a:rPr lang="es-ES" dirty="0"/>
              <a:t>}</a:t>
            </a:r>
            <a:br>
              <a:rPr lang="es-ES" dirty="0"/>
            </a:br>
            <a:r>
              <a:rPr lang="es-ES" b="1" dirty="0" err="1" smtClean="0">
                <a:solidFill>
                  <a:srgbClr val="000080"/>
                </a:solidFill>
              </a:rPr>
              <a:t>public</a:t>
            </a:r>
            <a:r>
              <a:rPr lang="es-ES" b="1" dirty="0" smtClean="0">
                <a:solidFill>
                  <a:srgbClr val="000080"/>
                </a:solidFill>
              </a:rPr>
              <a:t> </a:t>
            </a:r>
            <a:r>
              <a:rPr lang="es-ES" b="1" dirty="0">
                <a:solidFill>
                  <a:srgbClr val="000080"/>
                </a:solidFill>
              </a:rPr>
              <a:t>interface </a:t>
            </a:r>
            <a:r>
              <a:rPr lang="es-ES" dirty="0" err="1"/>
              <a:t>Runnable</a:t>
            </a:r>
            <a:r>
              <a:rPr lang="es-ES" dirty="0"/>
              <a:t> {</a:t>
            </a:r>
            <a:br>
              <a:rPr lang="es-ES" dirty="0"/>
            </a:br>
            <a:r>
              <a:rPr lang="es-ES" dirty="0"/>
              <a:t>    </a:t>
            </a:r>
            <a:r>
              <a:rPr lang="es-ES" b="1" dirty="0" err="1">
                <a:solidFill>
                  <a:srgbClr val="000080"/>
                </a:solidFill>
              </a:rPr>
              <a:t>void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run</a:t>
            </a:r>
            <a:r>
              <a:rPr lang="es-ES" dirty="0"/>
              <a:t>();</a:t>
            </a:r>
            <a:br>
              <a:rPr lang="es-ES" dirty="0"/>
            </a:br>
            <a:r>
              <a:rPr lang="es-ES" dirty="0"/>
              <a:t>}</a:t>
            </a:r>
            <a:br>
              <a:rPr lang="es-ES" dirty="0"/>
            </a:br>
            <a:r>
              <a:rPr lang="es-ES" b="1" dirty="0" err="1" smtClean="0">
                <a:solidFill>
                  <a:srgbClr val="000080"/>
                </a:solidFill>
              </a:rPr>
              <a:t>public</a:t>
            </a:r>
            <a:r>
              <a:rPr lang="es-ES" b="1" dirty="0" smtClean="0">
                <a:solidFill>
                  <a:srgbClr val="000080"/>
                </a:solidFill>
              </a:rPr>
              <a:t> </a:t>
            </a:r>
            <a:r>
              <a:rPr lang="es-ES" b="1" dirty="0">
                <a:solidFill>
                  <a:srgbClr val="000080"/>
                </a:solidFill>
              </a:rPr>
              <a:t>interface </a:t>
            </a:r>
            <a:r>
              <a:rPr lang="es-ES" dirty="0" err="1"/>
              <a:t>ActionListener</a:t>
            </a:r>
            <a:r>
              <a:rPr lang="es-ES" dirty="0"/>
              <a:t> </a:t>
            </a:r>
            <a:r>
              <a:rPr lang="es-ES" b="1" dirty="0" err="1">
                <a:solidFill>
                  <a:srgbClr val="000080"/>
                </a:solidFill>
              </a:rPr>
              <a:t>extends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EventListener</a:t>
            </a:r>
            <a:r>
              <a:rPr lang="es-ES" dirty="0"/>
              <a:t> {</a:t>
            </a:r>
            <a:br>
              <a:rPr lang="es-ES" dirty="0"/>
            </a:br>
            <a:r>
              <a:rPr lang="es-ES" dirty="0"/>
              <a:t>    </a:t>
            </a:r>
            <a:r>
              <a:rPr lang="es-ES" b="1" dirty="0" err="1">
                <a:solidFill>
                  <a:srgbClr val="000080"/>
                </a:solidFill>
              </a:rPr>
              <a:t>void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actionPerformed</a:t>
            </a:r>
            <a:r>
              <a:rPr lang="es-ES" dirty="0"/>
              <a:t>(</a:t>
            </a:r>
            <a:r>
              <a:rPr lang="es-ES" dirty="0" err="1"/>
              <a:t>ActionEvent</a:t>
            </a:r>
            <a:r>
              <a:rPr lang="es-ES" dirty="0"/>
              <a:t> </a:t>
            </a:r>
            <a:r>
              <a:rPr lang="es-ES" dirty="0" err="1"/>
              <a:t>event</a:t>
            </a:r>
            <a:r>
              <a:rPr lang="es-ES" dirty="0"/>
              <a:t>);</a:t>
            </a:r>
            <a:br>
              <a:rPr lang="es-ES" dirty="0"/>
            </a:br>
            <a:r>
              <a:rPr lang="es-ES" dirty="0"/>
              <a:t>}</a:t>
            </a:r>
            <a:br>
              <a:rPr lang="es-ES" dirty="0"/>
            </a:br>
            <a:r>
              <a:rPr lang="es-ES" b="1" dirty="0" err="1" smtClean="0">
                <a:solidFill>
                  <a:srgbClr val="000080"/>
                </a:solidFill>
              </a:rPr>
              <a:t>public</a:t>
            </a:r>
            <a:r>
              <a:rPr lang="es-ES" b="1" dirty="0" smtClean="0">
                <a:solidFill>
                  <a:srgbClr val="000080"/>
                </a:solidFill>
              </a:rPr>
              <a:t> </a:t>
            </a:r>
            <a:r>
              <a:rPr lang="es-ES" b="1" dirty="0">
                <a:solidFill>
                  <a:srgbClr val="000080"/>
                </a:solidFill>
              </a:rPr>
              <a:t>interface </a:t>
            </a:r>
            <a:r>
              <a:rPr lang="es-ES" dirty="0" err="1"/>
              <a:t>Callable</a:t>
            </a:r>
            <a:r>
              <a:rPr lang="es-ES" dirty="0"/>
              <a:t>&lt;</a:t>
            </a:r>
            <a:r>
              <a:rPr lang="es-ES" dirty="0">
                <a:solidFill>
                  <a:srgbClr val="20999D"/>
                </a:solidFill>
              </a:rPr>
              <a:t>V</a:t>
            </a:r>
            <a:r>
              <a:rPr lang="es-ES" dirty="0"/>
              <a:t>&gt; {</a:t>
            </a:r>
            <a:br>
              <a:rPr lang="es-ES" dirty="0"/>
            </a:br>
            <a:r>
              <a:rPr lang="es-ES" dirty="0"/>
              <a:t>    </a:t>
            </a:r>
            <a:r>
              <a:rPr lang="es-ES" dirty="0">
                <a:solidFill>
                  <a:srgbClr val="20999D"/>
                </a:solidFill>
              </a:rPr>
              <a:t>V </a:t>
            </a:r>
            <a:r>
              <a:rPr lang="es-ES" dirty="0" err="1"/>
              <a:t>call</a:t>
            </a:r>
            <a:r>
              <a:rPr lang="es-ES" dirty="0"/>
              <a:t>();</a:t>
            </a:r>
            <a:br>
              <a:rPr lang="es-ES" dirty="0"/>
            </a:br>
            <a:r>
              <a:rPr lang="es-ES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7143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interface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 smtClean="0"/>
              <a:t>“Lambda expressions let you provide the implementation </a:t>
            </a:r>
            <a:r>
              <a:rPr lang="en-GB" i="1" dirty="0"/>
              <a:t>o</a:t>
            </a:r>
            <a:r>
              <a:rPr lang="en-GB" i="1" dirty="0" smtClean="0"/>
              <a:t>f the abstract method of a functional interface directly inline and treat the whole expression as an instance of a functional interface (more technically speaking, an instance of a concrete implementation of the </a:t>
            </a:r>
            <a:r>
              <a:rPr lang="en-GB" i="1" dirty="0" smtClean="0"/>
              <a:t>functional interface)”</a:t>
            </a:r>
            <a:endParaRPr lang="en-GB" i="1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17</a:t>
            </a:fld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1007533" y="5412601"/>
            <a:ext cx="72474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err="1"/>
              <a:t>Runnable</a:t>
            </a:r>
            <a:r>
              <a:rPr lang="es-ES" sz="2400" dirty="0"/>
              <a:t> r1 = () -&gt; </a:t>
            </a:r>
            <a:r>
              <a:rPr lang="es-ES" sz="2400" dirty="0" err="1"/>
              <a:t>System.</a:t>
            </a:r>
            <a:r>
              <a:rPr lang="es-ES" sz="2400" b="1" i="1" dirty="0" err="1">
                <a:solidFill>
                  <a:srgbClr val="660E7A"/>
                </a:solidFill>
              </a:rPr>
              <a:t>out</a:t>
            </a:r>
            <a:r>
              <a:rPr lang="es-ES" sz="2400" dirty="0" err="1"/>
              <a:t>.println</a:t>
            </a:r>
            <a:r>
              <a:rPr lang="es-ES" sz="2400" dirty="0"/>
              <a:t>(</a:t>
            </a:r>
            <a:r>
              <a:rPr lang="es-ES" sz="2400" b="1" dirty="0">
                <a:solidFill>
                  <a:srgbClr val="008000"/>
                </a:solidFill>
              </a:rPr>
              <a:t>"</a:t>
            </a:r>
            <a:r>
              <a:rPr lang="es-ES" sz="2400" b="1" dirty="0" err="1">
                <a:solidFill>
                  <a:srgbClr val="008000"/>
                </a:solidFill>
              </a:rPr>
              <a:t>Hello</a:t>
            </a:r>
            <a:r>
              <a:rPr lang="es-ES" sz="2400" b="1" dirty="0">
                <a:solidFill>
                  <a:srgbClr val="008000"/>
                </a:solidFill>
              </a:rPr>
              <a:t> </a:t>
            </a:r>
            <a:r>
              <a:rPr lang="es-ES" sz="2400" b="1" dirty="0" err="1">
                <a:solidFill>
                  <a:srgbClr val="008000"/>
                </a:solidFill>
              </a:rPr>
              <a:t>World</a:t>
            </a:r>
            <a:r>
              <a:rPr lang="es-ES" sz="2400" b="1" dirty="0">
                <a:solidFill>
                  <a:srgbClr val="008000"/>
                </a:solidFill>
              </a:rPr>
              <a:t> !!"</a:t>
            </a:r>
            <a:r>
              <a:rPr lang="es-ES" sz="2400" dirty="0"/>
              <a:t>);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17396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 descriptor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signature of the abstract method of the functional interface describes the signature of the lambda expression</a:t>
            </a:r>
          </a:p>
          <a:p>
            <a:r>
              <a:rPr lang="en-GB" dirty="0" smtClean="0"/>
              <a:t>We call this abstract method a </a:t>
            </a:r>
            <a:r>
              <a:rPr lang="en-GB" b="1" dirty="0" smtClean="0"/>
              <a:t>functional descriptor</a:t>
            </a:r>
          </a:p>
          <a:p>
            <a:pPr lvl="1"/>
            <a:r>
              <a:rPr lang="en-GB" dirty="0" smtClean="0"/>
              <a:t>E.g. the Runnable interface can be viewed as a signature of a function which accepts nothing (no parameters) and returns nothing (void)</a:t>
            </a:r>
            <a:endParaRPr lang="en-GB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0342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functional interfaces</a:t>
            </a:r>
            <a:endParaRPr lang="en-GB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19</a:t>
            </a:fld>
            <a:endParaRPr lang="es-ES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091628"/>
              </p:ext>
            </p:extLst>
          </p:nvPr>
        </p:nvGraphicFramePr>
        <p:xfrm>
          <a:off x="1498599" y="1574799"/>
          <a:ext cx="6096000" cy="37084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Functional Interface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Functional Descriptor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Predicate&lt;T&gt;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 -&gt;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boolean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Consumer&lt;T&gt;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 -&gt; void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Function&lt;T,</a:t>
                      </a:r>
                      <a:r>
                        <a:rPr lang="en-GB" baseline="0" dirty="0" smtClean="0"/>
                        <a:t> R&gt;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 -&gt; 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Supplier&lt;T&gt;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()</a:t>
                      </a:r>
                      <a:r>
                        <a:rPr lang="en-GB" baseline="0" dirty="0" smtClean="0"/>
                        <a:t> -&gt; 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UnaryOperation</a:t>
                      </a:r>
                      <a:r>
                        <a:rPr lang="en-GB" dirty="0" smtClean="0"/>
                        <a:t>&lt;T&gt;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 -&gt; 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BinaryOperation</a:t>
                      </a:r>
                      <a:r>
                        <a:rPr lang="en-GB" dirty="0" smtClean="0"/>
                        <a:t>&lt;T&gt;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(T,</a:t>
                      </a:r>
                      <a:r>
                        <a:rPr lang="en-GB" baseline="0" dirty="0" smtClean="0"/>
                        <a:t> T) -&gt; 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BiPredicate</a:t>
                      </a:r>
                      <a:r>
                        <a:rPr lang="en-GB" dirty="0" smtClean="0"/>
                        <a:t>&lt;L,</a:t>
                      </a:r>
                      <a:r>
                        <a:rPr lang="en-GB" baseline="0" dirty="0" smtClean="0"/>
                        <a:t> R&gt;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(L, R) -&gt; </a:t>
                      </a:r>
                      <a:r>
                        <a:rPr lang="en-GB" dirty="0" err="1" smtClean="0"/>
                        <a:t>boolean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BiConsumer</a:t>
                      </a:r>
                      <a:r>
                        <a:rPr lang="en-GB" dirty="0" smtClean="0"/>
                        <a:t>&lt;T, U&gt;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(T, U) -&gt; void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BiFunction</a:t>
                      </a:r>
                      <a:r>
                        <a:rPr lang="en-GB" dirty="0" smtClean="0"/>
                        <a:t>&lt;T, U, R&gt;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(T, U) -&gt; R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432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Evolution of Java</a:t>
            </a:r>
            <a:endParaRPr lang="en-GB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Java 1.0</a:t>
            </a:r>
            <a:r>
              <a:rPr lang="es-ES" dirty="0" smtClean="0"/>
              <a:t>: </a:t>
            </a:r>
            <a:r>
              <a:rPr lang="es-ES" dirty="0" err="1" smtClean="0"/>
              <a:t>Initial</a:t>
            </a:r>
            <a:r>
              <a:rPr lang="es-ES" dirty="0" smtClean="0"/>
              <a:t> </a:t>
            </a:r>
            <a:r>
              <a:rPr lang="es-ES" dirty="0" err="1" smtClean="0"/>
              <a:t>version</a:t>
            </a:r>
            <a:endParaRPr lang="es-ES" dirty="0" smtClean="0"/>
          </a:p>
          <a:p>
            <a:r>
              <a:rPr lang="es-ES" b="1" dirty="0" smtClean="0"/>
              <a:t>Java 1.1</a:t>
            </a:r>
            <a:r>
              <a:rPr lang="es-ES" dirty="0" smtClean="0"/>
              <a:t>: </a:t>
            </a:r>
            <a:r>
              <a:rPr lang="es-ES" dirty="0" err="1" smtClean="0"/>
              <a:t>Inner</a:t>
            </a:r>
            <a:r>
              <a:rPr lang="es-ES" dirty="0" smtClean="0"/>
              <a:t> </a:t>
            </a:r>
            <a:r>
              <a:rPr lang="es-ES" dirty="0" err="1" smtClean="0"/>
              <a:t>classes</a:t>
            </a:r>
            <a:r>
              <a:rPr lang="es-ES" dirty="0" smtClean="0"/>
              <a:t>, JDBC, </a:t>
            </a:r>
            <a:r>
              <a:rPr lang="is-IS" dirty="0" smtClean="0"/>
              <a:t>…</a:t>
            </a:r>
          </a:p>
          <a:p>
            <a:r>
              <a:rPr lang="is-IS" b="1" dirty="0" smtClean="0"/>
              <a:t>J</a:t>
            </a:r>
            <a:r>
              <a:rPr lang="es-ES" b="1" dirty="0" smtClean="0"/>
              <a:t>a</a:t>
            </a:r>
            <a:r>
              <a:rPr lang="is-IS" b="1" dirty="0" smtClean="0"/>
              <a:t>va 1.2</a:t>
            </a:r>
            <a:r>
              <a:rPr lang="is-IS" dirty="0" smtClean="0"/>
              <a:t>: Swing, Collections, ...</a:t>
            </a:r>
          </a:p>
          <a:p>
            <a:r>
              <a:rPr lang="is-IS" b="1" dirty="0" smtClean="0"/>
              <a:t>Java 5</a:t>
            </a:r>
            <a:r>
              <a:rPr lang="is-IS" dirty="0" smtClean="0"/>
              <a:t>: Generics, Annotations, Autoboxing, ...</a:t>
            </a:r>
          </a:p>
          <a:p>
            <a:r>
              <a:rPr lang="is-IS" b="1" dirty="0" smtClean="0"/>
              <a:t>Java 7</a:t>
            </a:r>
            <a:r>
              <a:rPr lang="is-IS" dirty="0" smtClean="0"/>
              <a:t>: Diamond operator, try-with-resources, ...</a:t>
            </a:r>
          </a:p>
          <a:p>
            <a:r>
              <a:rPr lang="is-IS" b="1" dirty="0" smtClean="0"/>
              <a:t>Java 8</a:t>
            </a:r>
            <a:r>
              <a:rPr lang="is-IS" dirty="0" smtClean="0"/>
              <a:t>: Lambda expressions, Streams, Default methods, ...</a:t>
            </a:r>
          </a:p>
          <a:p>
            <a:endParaRPr lang="es-E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0525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@</a:t>
            </a:r>
            <a:r>
              <a:rPr lang="en-GB" dirty="0" err="1" smtClean="0"/>
              <a:t>FunctionalInterface</a:t>
            </a:r>
            <a:endParaRPr lang="en-GB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you explore the new Java API you’ll notice that functional interfaces are annotated with </a:t>
            </a:r>
            <a:r>
              <a:rPr lang="en-GB" dirty="0"/>
              <a:t>@</a:t>
            </a:r>
            <a:r>
              <a:rPr lang="en-GB" dirty="0" err="1" smtClean="0"/>
              <a:t>FunctionalInterface</a:t>
            </a:r>
            <a:endParaRPr lang="en-GB" dirty="0" smtClean="0"/>
          </a:p>
          <a:p>
            <a:pPr lvl="1"/>
            <a:r>
              <a:rPr lang="en-GB" dirty="0" smtClean="0"/>
              <a:t>Used to indicate the interface is intended to be a functional interface</a:t>
            </a:r>
          </a:p>
          <a:p>
            <a:pPr lvl="1"/>
            <a:r>
              <a:rPr lang="en-GB" dirty="0" smtClean="0"/>
              <a:t>So the compiler will return a meaningful error if it is not</a:t>
            </a:r>
          </a:p>
          <a:p>
            <a:pPr lvl="1"/>
            <a:r>
              <a:rPr lang="en-GB" dirty="0" smtClean="0"/>
              <a:t>This annotation is not mandatory but it is good practice (such as @Override)</a:t>
            </a:r>
            <a:endParaRPr lang="en-GB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5845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Primitive specializations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Every type in Java is either</a:t>
            </a:r>
          </a:p>
          <a:p>
            <a:pPr lvl="1"/>
            <a:r>
              <a:rPr lang="en-GB" dirty="0" smtClean="0"/>
              <a:t>A primitive type (</a:t>
            </a:r>
            <a:r>
              <a:rPr lang="en-GB" dirty="0" err="1" smtClean="0"/>
              <a:t>int</a:t>
            </a:r>
            <a:r>
              <a:rPr lang="en-GB" dirty="0" smtClean="0"/>
              <a:t>, double, </a:t>
            </a:r>
            <a:r>
              <a:rPr lang="is-IS" dirty="0" smtClean="0"/>
              <a:t>…)</a:t>
            </a:r>
            <a:endParaRPr lang="en-GB" dirty="0" smtClean="0"/>
          </a:p>
          <a:p>
            <a:pPr lvl="1"/>
            <a:r>
              <a:rPr lang="en-GB" dirty="0" smtClean="0"/>
              <a:t>A reference type (Integer, Double, </a:t>
            </a:r>
            <a:r>
              <a:rPr lang="is-IS" dirty="0" smtClean="0"/>
              <a:t>…)</a:t>
            </a:r>
          </a:p>
          <a:p>
            <a:r>
              <a:rPr lang="is-IS" dirty="0" smtClean="0"/>
              <a:t>Since Java 5 boxing/unboxing can be done implicitly</a:t>
            </a:r>
            <a:endParaRPr lang="en-GB" dirty="0" smtClean="0"/>
          </a:p>
          <a:p>
            <a:r>
              <a:rPr lang="en-GB" dirty="0" smtClean="0"/>
              <a:t>Java 8 brings a specialized version of the functional interfaces on order to avoid </a:t>
            </a:r>
            <a:r>
              <a:rPr lang="en-GB" dirty="0" smtClean="0"/>
              <a:t>auto-boxing </a:t>
            </a:r>
            <a:r>
              <a:rPr lang="en-GB" dirty="0" smtClean="0"/>
              <a:t>operations when the inputs or outputs are primitives</a:t>
            </a:r>
          </a:p>
          <a:p>
            <a:pPr lvl="1"/>
            <a:r>
              <a:rPr lang="en-GB" dirty="0" smtClean="0"/>
              <a:t>E.g. </a:t>
            </a:r>
            <a:r>
              <a:rPr lang="en-GB" dirty="0" err="1" smtClean="0"/>
              <a:t>IntPredicate</a:t>
            </a:r>
            <a:r>
              <a:rPr lang="en-GB" dirty="0"/>
              <a:t> </a:t>
            </a:r>
            <a:r>
              <a:rPr lang="en-GB" dirty="0" smtClean="0"/>
              <a:t>avoids the boxing that would be done by using Predicate&lt;Integer&gt;</a:t>
            </a:r>
            <a:endParaRPr lang="en-GB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0281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about exceptions?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None of the functional </a:t>
            </a:r>
            <a:r>
              <a:rPr lang="en-GB" dirty="0" smtClean="0"/>
              <a:t>interfaces presented before </a:t>
            </a:r>
            <a:r>
              <a:rPr lang="en-GB" dirty="0" smtClean="0"/>
              <a:t>allow for a </a:t>
            </a:r>
            <a:r>
              <a:rPr lang="en-GB" b="1" dirty="0" smtClean="0"/>
              <a:t>checked exception </a:t>
            </a:r>
            <a:r>
              <a:rPr lang="en-GB" dirty="0" smtClean="0"/>
              <a:t>to be thrown</a:t>
            </a:r>
          </a:p>
          <a:p>
            <a:r>
              <a:rPr lang="en-GB" dirty="0" smtClean="0"/>
              <a:t>You have to options:</a:t>
            </a:r>
          </a:p>
          <a:p>
            <a:pPr lvl="1"/>
            <a:r>
              <a:rPr lang="en-GB" dirty="0" smtClean="0"/>
              <a:t>Define your own functional interface</a:t>
            </a:r>
          </a:p>
          <a:p>
            <a:pPr lvl="1"/>
            <a:r>
              <a:rPr lang="en-GB" dirty="0" smtClean="0"/>
              <a:t>Wrap the lambda body with a try/catch block</a:t>
            </a:r>
            <a:endParaRPr lang="en-GB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2147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 references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shorthand for lambdas calling only a specific method</a:t>
            </a:r>
          </a:p>
          <a:p>
            <a:endParaRPr lang="en-GB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23</a:t>
            </a:fld>
            <a:endParaRPr lang="es-ES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809147"/>
              </p:ext>
            </p:extLst>
          </p:nvPr>
        </p:nvGraphicFramePr>
        <p:xfrm>
          <a:off x="457200" y="2946401"/>
          <a:ext cx="8229600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423411"/>
                <a:gridCol w="3806189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Lambda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Method</a:t>
                      </a:r>
                      <a:r>
                        <a:rPr lang="en-GB" baseline="0" dirty="0" smtClean="0"/>
                        <a:t> reference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(Apple a) -&gt;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a.getWeight</a:t>
                      </a:r>
                      <a:r>
                        <a:rPr lang="en-GB" baseline="0" dirty="0" smtClean="0"/>
                        <a:t>()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Apple::</a:t>
                      </a:r>
                      <a:r>
                        <a:rPr lang="en-GB" dirty="0" err="1" smtClean="0"/>
                        <a:t>getWeight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() -&gt; </a:t>
                      </a:r>
                      <a:r>
                        <a:rPr lang="en-GB" dirty="0" err="1" smtClean="0"/>
                        <a:t>Thread.currentThread</a:t>
                      </a:r>
                      <a:r>
                        <a:rPr lang="en-GB" dirty="0" smtClean="0"/>
                        <a:t>().</a:t>
                      </a:r>
                      <a:r>
                        <a:rPr lang="en-GB" dirty="0" err="1" smtClean="0"/>
                        <a:t>dumpStack</a:t>
                      </a:r>
                      <a:r>
                        <a:rPr lang="en-GB" dirty="0" smtClean="0"/>
                        <a:t>()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Thread.currentThread</a:t>
                      </a:r>
                      <a:r>
                        <a:rPr lang="en-GB" dirty="0" smtClean="0"/>
                        <a:t>()::</a:t>
                      </a:r>
                      <a:r>
                        <a:rPr lang="en-GB" dirty="0" err="1" smtClean="0"/>
                        <a:t>dumpStack</a:t>
                      </a:r>
                      <a:r>
                        <a:rPr lang="en-GB" dirty="0" smtClean="0"/>
                        <a:t>()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(</a:t>
                      </a:r>
                      <a:r>
                        <a:rPr lang="en-GB" dirty="0" err="1" smtClean="0"/>
                        <a:t>str</a:t>
                      </a:r>
                      <a:r>
                        <a:rPr lang="en-GB" dirty="0" smtClean="0"/>
                        <a:t>, </a:t>
                      </a:r>
                      <a:r>
                        <a:rPr lang="en-GB" dirty="0" err="1" smtClean="0"/>
                        <a:t>i</a:t>
                      </a:r>
                      <a:r>
                        <a:rPr lang="en-GB" dirty="0" smtClean="0"/>
                        <a:t>) -&gt; </a:t>
                      </a:r>
                      <a:r>
                        <a:rPr lang="en-GB" dirty="0" err="1" smtClean="0"/>
                        <a:t>str.substring</a:t>
                      </a:r>
                      <a:r>
                        <a:rPr lang="en-GB" dirty="0" smtClean="0"/>
                        <a:t>(</a:t>
                      </a:r>
                      <a:r>
                        <a:rPr lang="en-GB" dirty="0" err="1" smtClean="0"/>
                        <a:t>i</a:t>
                      </a:r>
                      <a:r>
                        <a:rPr lang="en-GB" dirty="0" smtClean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String::substring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(String s) -&gt; </a:t>
                      </a:r>
                      <a:r>
                        <a:rPr lang="en-GB" dirty="0" err="1" smtClean="0"/>
                        <a:t>System.out.println</a:t>
                      </a:r>
                      <a:r>
                        <a:rPr lang="en-GB" dirty="0" smtClean="0"/>
                        <a:t>(s)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System.out</a:t>
                      </a:r>
                      <a:r>
                        <a:rPr lang="en-GB" dirty="0" smtClean="0"/>
                        <a:t>::</a:t>
                      </a:r>
                      <a:r>
                        <a:rPr lang="en-GB" dirty="0" err="1" smtClean="0"/>
                        <a:t>println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663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Constructor references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shorthand for lambdas creating a new instance in the body</a:t>
            </a:r>
          </a:p>
          <a:p>
            <a:endParaRPr lang="en-GB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24</a:t>
            </a:fld>
            <a:endParaRPr lang="es-ES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064095"/>
              </p:ext>
            </p:extLst>
          </p:nvPr>
        </p:nvGraphicFramePr>
        <p:xfrm>
          <a:off x="457200" y="2946401"/>
          <a:ext cx="8348133" cy="20218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480435"/>
                <a:gridCol w="3513965"/>
                <a:gridCol w="235373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Lambda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Functional</a:t>
                      </a:r>
                      <a:r>
                        <a:rPr lang="en-GB" baseline="0" dirty="0" smtClean="0"/>
                        <a:t> interface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Constructor </a:t>
                      </a:r>
                      <a:r>
                        <a:rPr lang="en-GB" baseline="0" dirty="0" smtClean="0"/>
                        <a:t>reference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() -&gt;</a:t>
                      </a:r>
                      <a:r>
                        <a:rPr lang="en-GB" baseline="0" dirty="0" smtClean="0"/>
                        <a:t> new Apple()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Supplier&lt;Apple&gt;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Apple::new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(weight) -&gt;</a:t>
                      </a:r>
                      <a:r>
                        <a:rPr lang="en-GB" baseline="0" dirty="0" smtClean="0"/>
                        <a:t> </a:t>
                      </a:r>
                    </a:p>
                    <a:p>
                      <a:r>
                        <a:rPr lang="en-GB" baseline="0" dirty="0" smtClean="0"/>
                        <a:t>       new Apple(weight);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Function&lt;Integer, Apple&gt;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Apple::new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(</a:t>
                      </a:r>
                      <a:r>
                        <a:rPr lang="en-GB" dirty="0" err="1" smtClean="0"/>
                        <a:t>str</a:t>
                      </a:r>
                      <a:r>
                        <a:rPr lang="en-GB" dirty="0" smtClean="0"/>
                        <a:t>, </a:t>
                      </a:r>
                      <a:r>
                        <a:rPr lang="en-GB" dirty="0" err="1" smtClean="0"/>
                        <a:t>i</a:t>
                      </a:r>
                      <a:r>
                        <a:rPr lang="en-GB" dirty="0" smtClean="0"/>
                        <a:t>) -&gt; </a:t>
                      </a:r>
                    </a:p>
                    <a:p>
                      <a:r>
                        <a:rPr lang="en-GB" baseline="0" dirty="0" smtClean="0"/>
                        <a:t>        new Apple(</a:t>
                      </a:r>
                      <a:r>
                        <a:rPr lang="en-GB" baseline="0" dirty="0" err="1" smtClean="0"/>
                        <a:t>str</a:t>
                      </a:r>
                      <a:r>
                        <a:rPr lang="en-GB" baseline="0" dirty="0" smtClean="0"/>
                        <a:t>, </a:t>
                      </a:r>
                      <a:r>
                        <a:rPr lang="en-GB" baseline="0" dirty="0" err="1" smtClean="0"/>
                        <a:t>i</a:t>
                      </a:r>
                      <a:r>
                        <a:rPr lang="en-GB" baseline="0" dirty="0" smtClean="0"/>
                        <a:t>);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BiFunction</a:t>
                      </a:r>
                      <a:r>
                        <a:rPr lang="en-GB" dirty="0" smtClean="0"/>
                        <a:t>&lt;String,</a:t>
                      </a:r>
                      <a:r>
                        <a:rPr lang="en-GB" baseline="0" dirty="0" smtClean="0"/>
                        <a:t> Integer, Apple&gt;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Apple::new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790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streams</a:t>
            </a:r>
            <a:endParaRPr lang="en-GB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735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Streams</a:t>
            </a:r>
            <a:endParaRPr lang="en-GB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Collections is the most used Java API</a:t>
            </a:r>
          </a:p>
          <a:p>
            <a:pPr lvl="1"/>
            <a:r>
              <a:rPr lang="en-GB" dirty="0" smtClean="0"/>
              <a:t>But its operations are “low level” (e.g. they lack the expressiveness of database-like operations)</a:t>
            </a:r>
          </a:p>
          <a:p>
            <a:pPr lvl="1"/>
            <a:r>
              <a:rPr lang="en-GB" dirty="0" smtClean="0"/>
              <a:t>Difficult to leverage multicore</a:t>
            </a:r>
          </a:p>
          <a:p>
            <a:r>
              <a:rPr lang="en-GB" dirty="0" smtClean="0"/>
              <a:t>Streams are an update to the Java API that</a:t>
            </a:r>
          </a:p>
          <a:p>
            <a:pPr lvl="1"/>
            <a:r>
              <a:rPr lang="en-GB" dirty="0" smtClean="0"/>
              <a:t>Let’s you manipulate data in a declarative way</a:t>
            </a:r>
          </a:p>
          <a:p>
            <a:pPr lvl="1"/>
            <a:r>
              <a:rPr lang="en-GB" dirty="0" smtClean="0"/>
              <a:t>And that can be processed in parallel transparently</a:t>
            </a:r>
            <a:endParaRPr lang="en-GB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938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Before (Java 7)</a:t>
            </a:r>
            <a:endParaRPr lang="en-GB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27</a:t>
            </a:fld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457200" y="1417638"/>
            <a:ext cx="8229600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>
                <a:solidFill>
                  <a:srgbClr val="000080"/>
                </a:solidFill>
              </a:rPr>
              <a:t>public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b="1" dirty="0" err="1">
                <a:solidFill>
                  <a:srgbClr val="000080"/>
                </a:solidFill>
              </a:rPr>
              <a:t>static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List</a:t>
            </a:r>
            <a:r>
              <a:rPr lang="es-ES" dirty="0"/>
              <a:t>&lt;</a:t>
            </a:r>
            <a:r>
              <a:rPr lang="es-ES" dirty="0" err="1"/>
              <a:t>String</a:t>
            </a:r>
            <a:r>
              <a:rPr lang="es-ES" dirty="0"/>
              <a:t>&gt; getLowCaloricDishesNamesInJava7(</a:t>
            </a:r>
            <a:r>
              <a:rPr lang="es-ES" dirty="0" err="1"/>
              <a:t>List</a:t>
            </a:r>
            <a:r>
              <a:rPr lang="es-ES" dirty="0"/>
              <a:t>&lt;</a:t>
            </a:r>
            <a:r>
              <a:rPr lang="es-ES" dirty="0" err="1"/>
              <a:t>Dish</a:t>
            </a:r>
            <a:r>
              <a:rPr lang="es-ES" dirty="0"/>
              <a:t>&gt; </a:t>
            </a:r>
            <a:r>
              <a:rPr lang="es-ES" dirty="0" err="1"/>
              <a:t>dishes</a:t>
            </a:r>
            <a:r>
              <a:rPr lang="es-ES" dirty="0"/>
              <a:t>){</a:t>
            </a:r>
            <a:br>
              <a:rPr lang="es-ES" dirty="0"/>
            </a:br>
            <a:r>
              <a:rPr lang="es-ES" dirty="0"/>
              <a:t>    </a:t>
            </a:r>
            <a:r>
              <a:rPr lang="es-ES" dirty="0" err="1"/>
              <a:t>List</a:t>
            </a:r>
            <a:r>
              <a:rPr lang="es-ES" dirty="0"/>
              <a:t>&lt;</a:t>
            </a:r>
            <a:r>
              <a:rPr lang="es-ES" dirty="0" err="1"/>
              <a:t>Dish</a:t>
            </a:r>
            <a:r>
              <a:rPr lang="es-ES" dirty="0"/>
              <a:t>&gt; </a:t>
            </a:r>
            <a:r>
              <a:rPr lang="es-ES" dirty="0" err="1"/>
              <a:t>lowCaloricDishes</a:t>
            </a:r>
            <a:r>
              <a:rPr lang="es-ES" dirty="0"/>
              <a:t> = </a:t>
            </a:r>
            <a:r>
              <a:rPr lang="es-ES" b="1" dirty="0">
                <a:solidFill>
                  <a:srgbClr val="000080"/>
                </a:solidFill>
              </a:rPr>
              <a:t>new </a:t>
            </a:r>
            <a:r>
              <a:rPr lang="es-ES" dirty="0" err="1"/>
              <a:t>ArrayList</a:t>
            </a:r>
            <a:r>
              <a:rPr lang="es-ES" dirty="0"/>
              <a:t>&lt;&gt;();</a:t>
            </a:r>
            <a:br>
              <a:rPr lang="es-ES" dirty="0"/>
            </a:br>
            <a:r>
              <a:rPr lang="es-ES" dirty="0"/>
              <a:t>    </a:t>
            </a:r>
            <a:r>
              <a:rPr lang="es-ES" b="1" dirty="0" err="1">
                <a:solidFill>
                  <a:srgbClr val="000080"/>
                </a:solidFill>
              </a:rPr>
              <a:t>for</a:t>
            </a:r>
            <a:r>
              <a:rPr lang="es-ES" dirty="0"/>
              <a:t>(</a:t>
            </a:r>
            <a:r>
              <a:rPr lang="es-ES" dirty="0" err="1"/>
              <a:t>Dish</a:t>
            </a:r>
            <a:r>
              <a:rPr lang="es-ES" dirty="0"/>
              <a:t> d: </a:t>
            </a:r>
            <a:r>
              <a:rPr lang="es-ES" dirty="0" err="1"/>
              <a:t>dishes</a:t>
            </a:r>
            <a:r>
              <a:rPr lang="es-ES" dirty="0"/>
              <a:t>){</a:t>
            </a:r>
            <a:br>
              <a:rPr lang="es-ES" dirty="0"/>
            </a:br>
            <a:r>
              <a:rPr lang="es-ES" dirty="0"/>
              <a:t>        </a:t>
            </a:r>
            <a:r>
              <a:rPr lang="es-ES" b="1" dirty="0" err="1">
                <a:solidFill>
                  <a:srgbClr val="000080"/>
                </a:solidFill>
              </a:rPr>
              <a:t>if</a:t>
            </a:r>
            <a:r>
              <a:rPr lang="es-ES" dirty="0"/>
              <a:t>(</a:t>
            </a:r>
            <a:r>
              <a:rPr lang="es-ES" dirty="0" err="1"/>
              <a:t>d.getCalories</a:t>
            </a:r>
            <a:r>
              <a:rPr lang="es-ES" dirty="0"/>
              <a:t>() </a:t>
            </a:r>
            <a:r>
              <a:rPr lang="es-ES" dirty="0" smtClean="0"/>
              <a:t>&lt; </a:t>
            </a:r>
            <a:r>
              <a:rPr lang="es-ES" dirty="0">
                <a:solidFill>
                  <a:srgbClr val="0000FF"/>
                </a:solidFill>
              </a:rPr>
              <a:t>400</a:t>
            </a:r>
            <a:r>
              <a:rPr lang="es-ES" dirty="0"/>
              <a:t>){</a:t>
            </a:r>
            <a:br>
              <a:rPr lang="es-ES" dirty="0"/>
            </a:br>
            <a:r>
              <a:rPr lang="es-ES" dirty="0"/>
              <a:t>            </a:t>
            </a:r>
            <a:r>
              <a:rPr lang="es-ES" dirty="0" err="1"/>
              <a:t>lowCaloricDishes.add</a:t>
            </a:r>
            <a:r>
              <a:rPr lang="es-ES" dirty="0"/>
              <a:t>(d);</a:t>
            </a:r>
            <a:br>
              <a:rPr lang="es-ES" dirty="0"/>
            </a:br>
            <a:r>
              <a:rPr lang="es-ES" dirty="0"/>
              <a:t>        }</a:t>
            </a:r>
            <a:br>
              <a:rPr lang="es-ES" dirty="0"/>
            </a:br>
            <a:r>
              <a:rPr lang="es-ES" dirty="0"/>
              <a:t>    }</a:t>
            </a:r>
            <a:br>
              <a:rPr lang="es-ES" dirty="0"/>
            </a:br>
            <a:r>
              <a:rPr lang="es-ES" dirty="0"/>
              <a:t> </a:t>
            </a:r>
            <a:r>
              <a:rPr lang="es-ES" dirty="0" smtClean="0"/>
              <a:t>   </a:t>
            </a:r>
            <a:r>
              <a:rPr lang="es-ES" dirty="0" err="1" smtClean="0"/>
              <a:t>Collections.</a:t>
            </a:r>
            <a:r>
              <a:rPr lang="es-ES" i="1" dirty="0" err="1" smtClean="0"/>
              <a:t>sort</a:t>
            </a:r>
            <a:r>
              <a:rPr lang="es-ES" dirty="0"/>
              <a:t>(</a:t>
            </a:r>
            <a:r>
              <a:rPr lang="es-ES" dirty="0" err="1"/>
              <a:t>lowCaloricDishes</a:t>
            </a:r>
            <a:r>
              <a:rPr lang="es-ES" dirty="0"/>
              <a:t>, </a:t>
            </a:r>
            <a:r>
              <a:rPr lang="es-ES" b="1" dirty="0">
                <a:solidFill>
                  <a:srgbClr val="000080"/>
                </a:solidFill>
              </a:rPr>
              <a:t>new </a:t>
            </a:r>
            <a:r>
              <a:rPr lang="es-ES" dirty="0" err="1"/>
              <a:t>Comparator</a:t>
            </a:r>
            <a:r>
              <a:rPr lang="es-ES" dirty="0"/>
              <a:t>&lt;</a:t>
            </a:r>
            <a:r>
              <a:rPr lang="es-ES" dirty="0" err="1"/>
              <a:t>Dish</a:t>
            </a:r>
            <a:r>
              <a:rPr lang="es-ES" dirty="0"/>
              <a:t>&gt;() {</a:t>
            </a:r>
            <a:br>
              <a:rPr lang="es-ES" dirty="0"/>
            </a:br>
            <a:r>
              <a:rPr lang="es-ES" dirty="0"/>
              <a:t>        </a:t>
            </a:r>
            <a:r>
              <a:rPr lang="es-ES" b="1" dirty="0" err="1">
                <a:solidFill>
                  <a:srgbClr val="000080"/>
                </a:solidFill>
              </a:rPr>
              <a:t>public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b="1" dirty="0" err="1">
                <a:solidFill>
                  <a:srgbClr val="000080"/>
                </a:solidFill>
              </a:rPr>
              <a:t>int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/>
              <a:t>compare(</a:t>
            </a:r>
            <a:r>
              <a:rPr lang="es-ES" dirty="0" err="1"/>
              <a:t>Dish</a:t>
            </a:r>
            <a:r>
              <a:rPr lang="es-ES" dirty="0"/>
              <a:t> d1, </a:t>
            </a:r>
            <a:r>
              <a:rPr lang="es-ES" dirty="0" err="1"/>
              <a:t>Dish</a:t>
            </a:r>
            <a:r>
              <a:rPr lang="es-ES" dirty="0"/>
              <a:t> d2){</a:t>
            </a:r>
            <a:br>
              <a:rPr lang="es-ES" dirty="0"/>
            </a:br>
            <a:r>
              <a:rPr lang="es-ES" dirty="0"/>
              <a:t>            </a:t>
            </a:r>
            <a:r>
              <a:rPr lang="es-ES" b="1" dirty="0" err="1">
                <a:solidFill>
                  <a:srgbClr val="000080"/>
                </a:solidFill>
              </a:rPr>
              <a:t>return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Integer.</a:t>
            </a:r>
            <a:r>
              <a:rPr lang="es-ES" i="1" dirty="0" err="1"/>
              <a:t>compare</a:t>
            </a:r>
            <a:r>
              <a:rPr lang="es-ES" dirty="0"/>
              <a:t>(d1.getCalories(), d2.getCalories());</a:t>
            </a:r>
            <a:br>
              <a:rPr lang="es-ES" dirty="0"/>
            </a:br>
            <a:r>
              <a:rPr lang="es-ES" dirty="0"/>
              <a:t>        }</a:t>
            </a:r>
            <a:br>
              <a:rPr lang="es-ES" dirty="0"/>
            </a:br>
            <a:r>
              <a:rPr lang="es-ES" dirty="0"/>
              <a:t>    })</a:t>
            </a:r>
            <a:r>
              <a:rPr lang="es-ES" dirty="0" smtClean="0"/>
              <a:t>;</a:t>
            </a:r>
          </a:p>
          <a:p>
            <a:r>
              <a:rPr lang="es-ES" dirty="0" smtClean="0"/>
              <a:t>    </a:t>
            </a:r>
            <a:r>
              <a:rPr lang="es-ES" dirty="0" err="1" smtClean="0"/>
              <a:t>List</a:t>
            </a:r>
            <a:r>
              <a:rPr lang="es-ES" dirty="0"/>
              <a:t>&lt;</a:t>
            </a:r>
            <a:r>
              <a:rPr lang="es-ES" dirty="0" err="1"/>
              <a:t>String</a:t>
            </a:r>
            <a:r>
              <a:rPr lang="es-ES" dirty="0"/>
              <a:t>&gt; </a:t>
            </a:r>
            <a:r>
              <a:rPr lang="es-ES" dirty="0" err="1"/>
              <a:t>lowCaloricDishesName</a:t>
            </a:r>
            <a:r>
              <a:rPr lang="es-ES" dirty="0"/>
              <a:t> = </a:t>
            </a:r>
            <a:r>
              <a:rPr lang="es-ES" b="1" dirty="0">
                <a:solidFill>
                  <a:srgbClr val="000080"/>
                </a:solidFill>
              </a:rPr>
              <a:t>new </a:t>
            </a:r>
            <a:r>
              <a:rPr lang="es-ES" dirty="0" err="1"/>
              <a:t>ArrayList</a:t>
            </a:r>
            <a:r>
              <a:rPr lang="es-ES" dirty="0"/>
              <a:t>&lt;&gt;();</a:t>
            </a:r>
            <a:br>
              <a:rPr lang="es-ES" dirty="0"/>
            </a:br>
            <a:r>
              <a:rPr lang="es-ES" dirty="0" smtClean="0"/>
              <a:t>    </a:t>
            </a:r>
            <a:r>
              <a:rPr lang="es-ES" b="1" dirty="0" err="1">
                <a:solidFill>
                  <a:srgbClr val="000080"/>
                </a:solidFill>
              </a:rPr>
              <a:t>for</a:t>
            </a:r>
            <a:r>
              <a:rPr lang="es-ES" dirty="0"/>
              <a:t>(</a:t>
            </a:r>
            <a:r>
              <a:rPr lang="es-ES" dirty="0" err="1"/>
              <a:t>Dish</a:t>
            </a:r>
            <a:r>
              <a:rPr lang="es-ES" dirty="0"/>
              <a:t> d: </a:t>
            </a:r>
            <a:r>
              <a:rPr lang="es-ES" dirty="0" err="1"/>
              <a:t>lowCaloricDishes</a:t>
            </a:r>
            <a:r>
              <a:rPr lang="es-ES" dirty="0"/>
              <a:t>){</a:t>
            </a:r>
            <a:br>
              <a:rPr lang="es-ES" dirty="0"/>
            </a:br>
            <a:r>
              <a:rPr lang="es-ES" dirty="0"/>
              <a:t>        </a:t>
            </a:r>
            <a:r>
              <a:rPr lang="es-ES" dirty="0" err="1"/>
              <a:t>lowCaloricDishesName.add</a:t>
            </a:r>
            <a:r>
              <a:rPr lang="es-ES" dirty="0"/>
              <a:t>(</a:t>
            </a:r>
            <a:r>
              <a:rPr lang="es-ES" dirty="0" err="1"/>
              <a:t>d.getName</a:t>
            </a:r>
            <a:r>
              <a:rPr lang="es-ES" dirty="0"/>
              <a:t>());</a:t>
            </a:r>
            <a:br>
              <a:rPr lang="es-ES" dirty="0"/>
            </a:br>
            <a:r>
              <a:rPr lang="es-ES" dirty="0"/>
              <a:t>    }</a:t>
            </a:r>
            <a:br>
              <a:rPr lang="es-ES" dirty="0"/>
            </a:br>
            <a:r>
              <a:rPr lang="es-ES" dirty="0"/>
              <a:t>    </a:t>
            </a:r>
            <a:r>
              <a:rPr lang="es-ES" b="1" dirty="0" err="1">
                <a:solidFill>
                  <a:srgbClr val="000080"/>
                </a:solidFill>
              </a:rPr>
              <a:t>return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lowCaloricDishesName</a:t>
            </a:r>
            <a:r>
              <a:rPr lang="es-ES" dirty="0"/>
              <a:t>;</a:t>
            </a:r>
            <a:br>
              <a:rPr lang="es-ES" dirty="0"/>
            </a:br>
            <a:r>
              <a:rPr lang="es-ES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2817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Now (Java 8)</a:t>
            </a:r>
            <a:endParaRPr lang="en-GB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28</a:t>
            </a:fld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457200" y="1454244"/>
            <a:ext cx="82296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>
                <a:solidFill>
                  <a:srgbClr val="000080"/>
                </a:solidFill>
              </a:rPr>
              <a:t>import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b="1" dirty="0" err="1">
                <a:solidFill>
                  <a:srgbClr val="000080"/>
                </a:solidFill>
              </a:rPr>
              <a:t>static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java.util.Comparator.comparing</a:t>
            </a:r>
            <a:r>
              <a:rPr lang="es-ES" dirty="0"/>
              <a:t>;</a:t>
            </a:r>
            <a:br>
              <a:rPr lang="es-ES" dirty="0"/>
            </a:br>
            <a:r>
              <a:rPr lang="es-ES" b="1" dirty="0" err="1">
                <a:solidFill>
                  <a:srgbClr val="000080"/>
                </a:solidFill>
              </a:rPr>
              <a:t>import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b="1" dirty="0" err="1">
                <a:solidFill>
                  <a:srgbClr val="000080"/>
                </a:solidFill>
              </a:rPr>
              <a:t>static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java.util.stream.Collectors.</a:t>
            </a:r>
            <a:r>
              <a:rPr lang="es-ES" i="1" dirty="0" err="1"/>
              <a:t>toList</a:t>
            </a:r>
            <a:r>
              <a:rPr lang="es-ES" dirty="0"/>
              <a:t>;</a:t>
            </a:r>
            <a:endParaRPr lang="es-ES" b="1" dirty="0" smtClean="0">
              <a:solidFill>
                <a:srgbClr val="000080"/>
              </a:solidFill>
            </a:endParaRPr>
          </a:p>
          <a:p>
            <a:endParaRPr lang="es-ES" b="1" dirty="0">
              <a:solidFill>
                <a:srgbClr val="000080"/>
              </a:solidFill>
            </a:endParaRPr>
          </a:p>
          <a:p>
            <a:r>
              <a:rPr lang="es-ES" b="1" dirty="0" err="1" smtClean="0">
                <a:solidFill>
                  <a:srgbClr val="000080"/>
                </a:solidFill>
              </a:rPr>
              <a:t>public</a:t>
            </a:r>
            <a:r>
              <a:rPr lang="es-ES" b="1" dirty="0" smtClean="0">
                <a:solidFill>
                  <a:srgbClr val="000080"/>
                </a:solidFill>
              </a:rPr>
              <a:t> </a:t>
            </a:r>
            <a:r>
              <a:rPr lang="es-ES" b="1" dirty="0" err="1">
                <a:solidFill>
                  <a:srgbClr val="000080"/>
                </a:solidFill>
              </a:rPr>
              <a:t>static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List</a:t>
            </a:r>
            <a:r>
              <a:rPr lang="es-ES" dirty="0"/>
              <a:t>&lt;</a:t>
            </a:r>
            <a:r>
              <a:rPr lang="es-ES" dirty="0" err="1"/>
              <a:t>String</a:t>
            </a:r>
            <a:r>
              <a:rPr lang="es-ES" dirty="0"/>
              <a:t>&gt; getLowCaloricDishesNamesInJava8(</a:t>
            </a:r>
            <a:r>
              <a:rPr lang="es-ES" dirty="0" err="1"/>
              <a:t>List</a:t>
            </a:r>
            <a:r>
              <a:rPr lang="es-ES" dirty="0"/>
              <a:t>&lt;</a:t>
            </a:r>
            <a:r>
              <a:rPr lang="es-ES" dirty="0" err="1"/>
              <a:t>Dish</a:t>
            </a:r>
            <a:r>
              <a:rPr lang="es-ES" dirty="0"/>
              <a:t>&gt; </a:t>
            </a:r>
            <a:r>
              <a:rPr lang="es-ES" dirty="0" err="1"/>
              <a:t>dishes</a:t>
            </a:r>
            <a:r>
              <a:rPr lang="es-ES" dirty="0"/>
              <a:t>){</a:t>
            </a:r>
            <a:br>
              <a:rPr lang="es-ES" dirty="0"/>
            </a:br>
            <a:r>
              <a:rPr lang="es-ES" dirty="0"/>
              <a:t>    </a:t>
            </a:r>
            <a:r>
              <a:rPr lang="es-ES" b="1" dirty="0" err="1">
                <a:solidFill>
                  <a:srgbClr val="000080"/>
                </a:solidFill>
              </a:rPr>
              <a:t>return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dishes.stream</a:t>
            </a:r>
            <a:r>
              <a:rPr lang="es-ES" dirty="0"/>
              <a:t>()</a:t>
            </a:r>
            <a:br>
              <a:rPr lang="es-ES" dirty="0"/>
            </a:br>
            <a:r>
              <a:rPr lang="es-ES" dirty="0"/>
              <a:t>            .</a:t>
            </a:r>
            <a:r>
              <a:rPr lang="es-ES" dirty="0" err="1"/>
              <a:t>filter</a:t>
            </a:r>
            <a:r>
              <a:rPr lang="es-ES" dirty="0"/>
              <a:t>(d -&gt; </a:t>
            </a:r>
            <a:r>
              <a:rPr lang="es-ES" dirty="0" err="1"/>
              <a:t>d.getCalories</a:t>
            </a:r>
            <a:r>
              <a:rPr lang="es-ES" dirty="0"/>
              <a:t>() </a:t>
            </a:r>
            <a:r>
              <a:rPr lang="es-ES" dirty="0" smtClean="0"/>
              <a:t>&lt; </a:t>
            </a:r>
            <a:r>
              <a:rPr lang="es-ES" dirty="0">
                <a:solidFill>
                  <a:srgbClr val="0000FF"/>
                </a:solidFill>
              </a:rPr>
              <a:t>400</a:t>
            </a:r>
            <a:r>
              <a:rPr lang="es-ES" dirty="0"/>
              <a:t>)</a:t>
            </a:r>
            <a:br>
              <a:rPr lang="es-ES" dirty="0"/>
            </a:br>
            <a:r>
              <a:rPr lang="es-ES" dirty="0"/>
              <a:t>            .</a:t>
            </a:r>
            <a:r>
              <a:rPr lang="es-ES" dirty="0" err="1"/>
              <a:t>sorted</a:t>
            </a:r>
            <a:r>
              <a:rPr lang="es-ES" dirty="0"/>
              <a:t>(</a:t>
            </a:r>
            <a:r>
              <a:rPr lang="es-ES" i="1" dirty="0" err="1"/>
              <a:t>comparing</a:t>
            </a:r>
            <a:r>
              <a:rPr lang="es-ES" dirty="0"/>
              <a:t>(</a:t>
            </a:r>
            <a:r>
              <a:rPr lang="es-ES" dirty="0" err="1"/>
              <a:t>Dish</a:t>
            </a:r>
            <a:r>
              <a:rPr lang="es-ES" dirty="0"/>
              <a:t>::</a:t>
            </a:r>
            <a:r>
              <a:rPr lang="es-ES" dirty="0" err="1"/>
              <a:t>getCalories</a:t>
            </a:r>
            <a:r>
              <a:rPr lang="es-ES" dirty="0"/>
              <a:t>))</a:t>
            </a:r>
            <a:br>
              <a:rPr lang="es-ES" dirty="0"/>
            </a:br>
            <a:r>
              <a:rPr lang="es-ES" dirty="0"/>
              <a:t>            .</a:t>
            </a:r>
            <a:r>
              <a:rPr lang="es-ES" dirty="0" err="1"/>
              <a:t>map</a:t>
            </a:r>
            <a:r>
              <a:rPr lang="es-ES" dirty="0"/>
              <a:t>(</a:t>
            </a:r>
            <a:r>
              <a:rPr lang="es-ES" dirty="0" err="1"/>
              <a:t>Dish</a:t>
            </a:r>
            <a:r>
              <a:rPr lang="es-ES" dirty="0"/>
              <a:t>::</a:t>
            </a:r>
            <a:r>
              <a:rPr lang="es-ES" dirty="0" err="1"/>
              <a:t>getName</a:t>
            </a:r>
            <a:r>
              <a:rPr lang="es-ES" dirty="0"/>
              <a:t>)</a:t>
            </a:r>
            <a:br>
              <a:rPr lang="es-ES" dirty="0"/>
            </a:br>
            <a:r>
              <a:rPr lang="es-ES" dirty="0"/>
              <a:t>            .</a:t>
            </a:r>
            <a:r>
              <a:rPr lang="es-ES" dirty="0" err="1"/>
              <a:t>collect</a:t>
            </a:r>
            <a:r>
              <a:rPr lang="es-ES" dirty="0"/>
              <a:t>(</a:t>
            </a:r>
            <a:r>
              <a:rPr lang="es-ES" i="1" dirty="0" err="1"/>
              <a:t>toList</a:t>
            </a:r>
            <a:r>
              <a:rPr lang="es-ES" dirty="0"/>
              <a:t>());</a:t>
            </a:r>
            <a:br>
              <a:rPr lang="es-ES" dirty="0"/>
            </a:br>
            <a:r>
              <a:rPr lang="es-ES" dirty="0"/>
              <a:t>}</a:t>
            </a:r>
            <a:endParaRPr lang="en-GB" dirty="0"/>
          </a:p>
        </p:txBody>
      </p:sp>
      <p:grpSp>
        <p:nvGrpSpPr>
          <p:cNvPr id="22" name="Agrupar 21"/>
          <p:cNvGrpSpPr/>
          <p:nvPr/>
        </p:nvGrpSpPr>
        <p:grpSpPr>
          <a:xfrm>
            <a:off x="821267" y="4513355"/>
            <a:ext cx="7569200" cy="1313828"/>
            <a:chOff x="728134" y="4804370"/>
            <a:chExt cx="7569200" cy="1313828"/>
          </a:xfrm>
        </p:grpSpPr>
        <p:sp>
          <p:nvSpPr>
            <p:cNvPr id="7" name="CuadroTexto 6"/>
            <p:cNvSpPr txBox="1"/>
            <p:nvPr/>
          </p:nvSpPr>
          <p:spPr>
            <a:xfrm>
              <a:off x="728134" y="5684281"/>
              <a:ext cx="775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dishes</a:t>
              </a:r>
              <a:endParaRPr lang="en-GB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2187194" y="4804370"/>
              <a:ext cx="885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lambda</a:t>
              </a:r>
              <a:endParaRPr lang="en-GB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3893719" y="4804370"/>
              <a:ext cx="885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lambda</a:t>
              </a:r>
              <a:endParaRPr lang="en-GB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5604461" y="4804370"/>
              <a:ext cx="885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lambda</a:t>
              </a:r>
              <a:endParaRPr lang="en-GB" dirty="0"/>
            </a:p>
          </p:txBody>
        </p:sp>
        <p:sp>
          <p:nvSpPr>
            <p:cNvPr id="11" name="Rectángulo redondeado 10"/>
            <p:cNvSpPr/>
            <p:nvPr/>
          </p:nvSpPr>
          <p:spPr>
            <a:xfrm>
              <a:off x="2182977" y="5660998"/>
              <a:ext cx="982133" cy="45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filter</a:t>
              </a:r>
              <a:endParaRPr lang="en-GB" dirty="0"/>
            </a:p>
          </p:txBody>
        </p:sp>
        <p:sp>
          <p:nvSpPr>
            <p:cNvPr id="12" name="Rectángulo redondeado 11"/>
            <p:cNvSpPr/>
            <p:nvPr/>
          </p:nvSpPr>
          <p:spPr>
            <a:xfrm>
              <a:off x="5604461" y="5660998"/>
              <a:ext cx="982133" cy="45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map</a:t>
              </a:r>
              <a:endParaRPr lang="en-GB" dirty="0"/>
            </a:p>
          </p:txBody>
        </p:sp>
        <p:sp>
          <p:nvSpPr>
            <p:cNvPr id="13" name="Rectángulo redondeado 12"/>
            <p:cNvSpPr/>
            <p:nvPr/>
          </p:nvSpPr>
          <p:spPr>
            <a:xfrm>
              <a:off x="3893719" y="5660998"/>
              <a:ext cx="982133" cy="45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sorted</a:t>
              </a:r>
              <a:endParaRPr lang="en-GB" dirty="0"/>
            </a:p>
          </p:txBody>
        </p:sp>
        <p:sp>
          <p:nvSpPr>
            <p:cNvPr id="14" name="Rectángulo redondeado 13"/>
            <p:cNvSpPr/>
            <p:nvPr/>
          </p:nvSpPr>
          <p:spPr>
            <a:xfrm>
              <a:off x="7315201" y="5660998"/>
              <a:ext cx="982133" cy="4572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collect</a:t>
              </a:r>
              <a:endParaRPr lang="en-GB" dirty="0"/>
            </a:p>
          </p:txBody>
        </p:sp>
        <p:sp>
          <p:nvSpPr>
            <p:cNvPr id="15" name="Flecha derecha 14"/>
            <p:cNvSpPr/>
            <p:nvPr/>
          </p:nvSpPr>
          <p:spPr>
            <a:xfrm>
              <a:off x="1642534" y="5800698"/>
              <a:ext cx="352277" cy="177800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lecha derecha 15"/>
            <p:cNvSpPr/>
            <p:nvPr/>
          </p:nvSpPr>
          <p:spPr>
            <a:xfrm>
              <a:off x="3353276" y="5800698"/>
              <a:ext cx="352277" cy="177800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Flecha derecha 16"/>
            <p:cNvSpPr/>
            <p:nvPr/>
          </p:nvSpPr>
          <p:spPr>
            <a:xfrm>
              <a:off x="5064018" y="5800698"/>
              <a:ext cx="352277" cy="177800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lecha derecha 17"/>
            <p:cNvSpPr/>
            <p:nvPr/>
          </p:nvSpPr>
          <p:spPr>
            <a:xfrm>
              <a:off x="6774760" y="5800698"/>
              <a:ext cx="352277" cy="177800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Flecha abajo 18"/>
            <p:cNvSpPr/>
            <p:nvPr/>
          </p:nvSpPr>
          <p:spPr>
            <a:xfrm>
              <a:off x="2590799" y="5219700"/>
              <a:ext cx="185791" cy="330200"/>
            </a:xfrm>
            <a:prstGeom prst="down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Flecha abajo 19"/>
            <p:cNvSpPr/>
            <p:nvPr/>
          </p:nvSpPr>
          <p:spPr>
            <a:xfrm>
              <a:off x="6019800" y="5219700"/>
              <a:ext cx="185791" cy="330200"/>
            </a:xfrm>
            <a:prstGeom prst="down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Flecha abajo 20"/>
            <p:cNvSpPr/>
            <p:nvPr/>
          </p:nvSpPr>
          <p:spPr>
            <a:xfrm>
              <a:off x="4293076" y="5219700"/>
              <a:ext cx="185791" cy="330200"/>
            </a:xfrm>
            <a:prstGeom prst="down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6193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stream?</a:t>
            </a:r>
            <a:endParaRPr lang="en-GB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 sequence of elements from a source that supports data processing operations</a:t>
            </a:r>
          </a:p>
          <a:p>
            <a:pPr lvl="1"/>
            <a:r>
              <a:rPr lang="en-GB" dirty="0" smtClean="0"/>
              <a:t>Sequence of elements</a:t>
            </a:r>
          </a:p>
          <a:p>
            <a:pPr lvl="2"/>
            <a:r>
              <a:rPr lang="en-GB" dirty="0" smtClean="0"/>
              <a:t>Collections are about data</a:t>
            </a:r>
          </a:p>
          <a:p>
            <a:pPr lvl="2"/>
            <a:r>
              <a:rPr lang="en-GB" dirty="0" smtClean="0"/>
              <a:t>Streams are about computations</a:t>
            </a:r>
          </a:p>
          <a:p>
            <a:pPr lvl="1"/>
            <a:r>
              <a:rPr lang="en-GB" dirty="0" smtClean="0"/>
              <a:t>Source</a:t>
            </a:r>
          </a:p>
          <a:p>
            <a:pPr lvl="2"/>
            <a:r>
              <a:rPr lang="en-GB" dirty="0" smtClean="0"/>
              <a:t>Streams consume data from a providing source</a:t>
            </a:r>
          </a:p>
          <a:p>
            <a:pPr lvl="1"/>
            <a:r>
              <a:rPr lang="en-GB" dirty="0" smtClean="0"/>
              <a:t>Data processing operations</a:t>
            </a:r>
          </a:p>
          <a:p>
            <a:pPr lvl="2"/>
            <a:r>
              <a:rPr lang="en-GB" dirty="0" smtClean="0"/>
              <a:t>Database-like</a:t>
            </a:r>
            <a:r>
              <a:rPr lang="en-GB" dirty="0"/>
              <a:t> </a:t>
            </a:r>
            <a:r>
              <a:rPr lang="en-GB" dirty="0" smtClean="0"/>
              <a:t>&amp; Functional programming </a:t>
            </a:r>
          </a:p>
          <a:p>
            <a:pPr lvl="2"/>
            <a:r>
              <a:rPr lang="en-GB" dirty="0" smtClean="0"/>
              <a:t>Pipelining &amp; Internal iteration</a:t>
            </a:r>
            <a:endParaRPr lang="en-GB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959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3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859" y="75818"/>
            <a:ext cx="5978278" cy="5957686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198920" y="5987018"/>
            <a:ext cx="444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hlinkClick r:id="rId3"/>
              </a:rPr>
              <a:t>The Free Lunch Is Over, by Herb Sutter (2010)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19560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Visualizing stream processing</a:t>
            </a:r>
            <a:endParaRPr lang="en-GB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30</a:t>
            </a:fld>
            <a:endParaRPr lang="es-ES"/>
          </a:p>
        </p:txBody>
      </p:sp>
      <p:sp>
        <p:nvSpPr>
          <p:cNvPr id="8" name="Elipse 7"/>
          <p:cNvSpPr/>
          <p:nvPr/>
        </p:nvSpPr>
        <p:spPr>
          <a:xfrm>
            <a:off x="2407748" y="1636699"/>
            <a:ext cx="296334" cy="2963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lipse 8"/>
          <p:cNvSpPr/>
          <p:nvPr/>
        </p:nvSpPr>
        <p:spPr>
          <a:xfrm>
            <a:off x="3252414" y="1636699"/>
            <a:ext cx="296334" cy="2963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ipse 9"/>
          <p:cNvSpPr/>
          <p:nvPr/>
        </p:nvSpPr>
        <p:spPr>
          <a:xfrm>
            <a:off x="4047185" y="1636699"/>
            <a:ext cx="296334" cy="2963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lipse 10"/>
          <p:cNvSpPr/>
          <p:nvPr/>
        </p:nvSpPr>
        <p:spPr>
          <a:xfrm>
            <a:off x="4799864" y="1636699"/>
            <a:ext cx="296334" cy="2963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lipse 11"/>
          <p:cNvSpPr/>
          <p:nvPr/>
        </p:nvSpPr>
        <p:spPr>
          <a:xfrm>
            <a:off x="5631102" y="1636699"/>
            <a:ext cx="296334" cy="2963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ipse 12"/>
          <p:cNvSpPr/>
          <p:nvPr/>
        </p:nvSpPr>
        <p:spPr>
          <a:xfrm>
            <a:off x="6371167" y="1636699"/>
            <a:ext cx="296334" cy="2963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uadroTexto 13"/>
          <p:cNvSpPr txBox="1"/>
          <p:nvPr/>
        </p:nvSpPr>
        <p:spPr>
          <a:xfrm>
            <a:off x="457200" y="1600200"/>
            <a:ext cx="144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Menu stream</a:t>
            </a:r>
            <a:endParaRPr lang="en-GB" dirty="0"/>
          </a:p>
        </p:txBody>
      </p:sp>
      <p:sp>
        <p:nvSpPr>
          <p:cNvPr id="15" name="CuadroTexto 14"/>
          <p:cNvSpPr txBox="1"/>
          <p:nvPr/>
        </p:nvSpPr>
        <p:spPr>
          <a:xfrm>
            <a:off x="7191980" y="1600200"/>
            <a:ext cx="149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Stream&lt;Dish&gt;</a:t>
            </a:r>
            <a:endParaRPr lang="en-GB" dirty="0"/>
          </a:p>
        </p:txBody>
      </p:sp>
      <p:sp>
        <p:nvSpPr>
          <p:cNvPr id="16" name="Elipse 15"/>
          <p:cNvSpPr/>
          <p:nvPr/>
        </p:nvSpPr>
        <p:spPr>
          <a:xfrm>
            <a:off x="4047185" y="2548582"/>
            <a:ext cx="296334" cy="2963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Elipse 16"/>
          <p:cNvSpPr/>
          <p:nvPr/>
        </p:nvSpPr>
        <p:spPr>
          <a:xfrm>
            <a:off x="5631102" y="2548582"/>
            <a:ext cx="296334" cy="2963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Elipse 18"/>
          <p:cNvSpPr/>
          <p:nvPr/>
        </p:nvSpPr>
        <p:spPr>
          <a:xfrm>
            <a:off x="3252414" y="2548582"/>
            <a:ext cx="296334" cy="2963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CuadroTexto 19"/>
          <p:cNvSpPr txBox="1"/>
          <p:nvPr/>
        </p:nvSpPr>
        <p:spPr>
          <a:xfrm>
            <a:off x="7191980" y="2512083"/>
            <a:ext cx="149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Stream&lt;Dish&gt;</a:t>
            </a:r>
            <a:endParaRPr lang="en-GB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57200" y="2512083"/>
            <a:ext cx="99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GB" dirty="0" smtClean="0"/>
              <a:t>ilter(</a:t>
            </a:r>
            <a:r>
              <a:rPr lang="is-IS" dirty="0" smtClean="0"/>
              <a:t>….)</a:t>
            </a:r>
            <a:endParaRPr lang="en-GB" dirty="0"/>
          </a:p>
        </p:txBody>
      </p:sp>
      <p:sp>
        <p:nvSpPr>
          <p:cNvPr id="22" name="Triángulo isósceles 21"/>
          <p:cNvSpPr/>
          <p:nvPr/>
        </p:nvSpPr>
        <p:spPr>
          <a:xfrm>
            <a:off x="3218548" y="3460466"/>
            <a:ext cx="364066" cy="296333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riángulo isósceles 22"/>
          <p:cNvSpPr/>
          <p:nvPr/>
        </p:nvSpPr>
        <p:spPr>
          <a:xfrm>
            <a:off x="4013319" y="3460466"/>
            <a:ext cx="364066" cy="296333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riángulo isósceles 23"/>
          <p:cNvSpPr/>
          <p:nvPr/>
        </p:nvSpPr>
        <p:spPr>
          <a:xfrm>
            <a:off x="5597236" y="3460466"/>
            <a:ext cx="364066" cy="296333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CuadroTexto 25"/>
          <p:cNvSpPr txBox="1"/>
          <p:nvPr/>
        </p:nvSpPr>
        <p:spPr>
          <a:xfrm>
            <a:off x="457200" y="3423966"/>
            <a:ext cx="213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dirty="0" smtClean="0"/>
              <a:t>ap(</a:t>
            </a:r>
            <a:r>
              <a:rPr lang="is-IS" dirty="0" smtClean="0"/>
              <a:t>Dish::getName)</a:t>
            </a:r>
            <a:endParaRPr lang="en-GB" dirty="0"/>
          </a:p>
        </p:txBody>
      </p:sp>
      <p:sp>
        <p:nvSpPr>
          <p:cNvPr id="29" name="CuadroTexto 28"/>
          <p:cNvSpPr txBox="1"/>
          <p:nvPr/>
        </p:nvSpPr>
        <p:spPr>
          <a:xfrm>
            <a:off x="7051767" y="3423966"/>
            <a:ext cx="1635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Stream&lt;String&gt;</a:t>
            </a:r>
            <a:endParaRPr lang="en-GB" dirty="0"/>
          </a:p>
        </p:txBody>
      </p:sp>
      <p:sp>
        <p:nvSpPr>
          <p:cNvPr id="31" name="Triángulo isósceles 30"/>
          <p:cNvSpPr/>
          <p:nvPr/>
        </p:nvSpPr>
        <p:spPr>
          <a:xfrm>
            <a:off x="5597236" y="4372349"/>
            <a:ext cx="364066" cy="296333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riángulo isósceles 31"/>
          <p:cNvSpPr/>
          <p:nvPr/>
        </p:nvSpPr>
        <p:spPr>
          <a:xfrm>
            <a:off x="4013319" y="4372349"/>
            <a:ext cx="364066" cy="296333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riángulo isósceles 32"/>
          <p:cNvSpPr/>
          <p:nvPr/>
        </p:nvSpPr>
        <p:spPr>
          <a:xfrm>
            <a:off x="3218548" y="4372349"/>
            <a:ext cx="364066" cy="296333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CuadroTexto 36"/>
          <p:cNvSpPr txBox="1"/>
          <p:nvPr/>
        </p:nvSpPr>
        <p:spPr>
          <a:xfrm>
            <a:off x="457200" y="4335849"/>
            <a:ext cx="86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dirty="0" smtClean="0"/>
              <a:t>imit(3)</a:t>
            </a:r>
            <a:endParaRPr lang="en-GB" dirty="0"/>
          </a:p>
        </p:txBody>
      </p:sp>
      <p:sp>
        <p:nvSpPr>
          <p:cNvPr id="38" name="CuadroTexto 37"/>
          <p:cNvSpPr txBox="1"/>
          <p:nvPr/>
        </p:nvSpPr>
        <p:spPr>
          <a:xfrm>
            <a:off x="7191980" y="4335849"/>
            <a:ext cx="1635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Stream&lt;String&gt;</a:t>
            </a:r>
            <a:endParaRPr lang="en-GB" dirty="0"/>
          </a:p>
        </p:txBody>
      </p:sp>
      <p:grpSp>
        <p:nvGrpSpPr>
          <p:cNvPr id="41" name="Agrupar 40"/>
          <p:cNvGrpSpPr/>
          <p:nvPr/>
        </p:nvGrpSpPr>
        <p:grpSpPr>
          <a:xfrm>
            <a:off x="3443379" y="5247733"/>
            <a:ext cx="2574636" cy="609600"/>
            <a:chOff x="3022600" y="4758267"/>
            <a:chExt cx="2574636" cy="609600"/>
          </a:xfrm>
        </p:grpSpPr>
        <p:sp>
          <p:nvSpPr>
            <p:cNvPr id="40" name="Rectángulo redondeado 39"/>
            <p:cNvSpPr/>
            <p:nvPr/>
          </p:nvSpPr>
          <p:spPr>
            <a:xfrm>
              <a:off x="3022600" y="4758267"/>
              <a:ext cx="2574636" cy="609600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tint val="100000"/>
                    <a:shade val="100000"/>
                    <a:satMod val="130000"/>
                    <a:alpha val="56000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  <a:alpha val="56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Triángulo isósceles 33"/>
            <p:cNvSpPr/>
            <p:nvPr/>
          </p:nvSpPr>
          <p:spPr>
            <a:xfrm>
              <a:off x="5025735" y="4914901"/>
              <a:ext cx="364066" cy="296333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riángulo isósceles 34"/>
            <p:cNvSpPr/>
            <p:nvPr/>
          </p:nvSpPr>
          <p:spPr>
            <a:xfrm>
              <a:off x="4132604" y="4914901"/>
              <a:ext cx="364066" cy="296333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riángulo isósceles 35"/>
            <p:cNvSpPr/>
            <p:nvPr/>
          </p:nvSpPr>
          <p:spPr>
            <a:xfrm>
              <a:off x="3239472" y="4914901"/>
              <a:ext cx="364066" cy="296333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2" name="CuadroTexto 41"/>
          <p:cNvSpPr txBox="1"/>
          <p:nvPr/>
        </p:nvSpPr>
        <p:spPr>
          <a:xfrm>
            <a:off x="7407822" y="5367867"/>
            <a:ext cx="127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List&lt;String&gt;</a:t>
            </a:r>
            <a:endParaRPr lang="en-GB" dirty="0"/>
          </a:p>
        </p:txBody>
      </p:sp>
      <p:sp>
        <p:nvSpPr>
          <p:cNvPr id="43" name="CuadroTexto 42"/>
          <p:cNvSpPr txBox="1"/>
          <p:nvPr/>
        </p:nvSpPr>
        <p:spPr>
          <a:xfrm>
            <a:off x="457200" y="5367867"/>
            <a:ext cx="159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GB" dirty="0" smtClean="0"/>
              <a:t>ollect(</a:t>
            </a:r>
            <a:r>
              <a:rPr lang="en-GB" dirty="0" err="1" smtClean="0"/>
              <a:t>toList</a:t>
            </a:r>
            <a:r>
              <a:rPr lang="en-GB" dirty="0" smtClean="0"/>
              <a:t>())</a:t>
            </a:r>
            <a:endParaRPr lang="en-GB" dirty="0"/>
          </a:p>
        </p:txBody>
      </p:sp>
      <p:sp>
        <p:nvSpPr>
          <p:cNvPr id="45" name="Flecha abajo 44"/>
          <p:cNvSpPr/>
          <p:nvPr/>
        </p:nvSpPr>
        <p:spPr>
          <a:xfrm>
            <a:off x="3334125" y="2074333"/>
            <a:ext cx="132912" cy="338667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Flecha abajo 45"/>
          <p:cNvSpPr/>
          <p:nvPr/>
        </p:nvSpPr>
        <p:spPr>
          <a:xfrm>
            <a:off x="4128896" y="2074333"/>
            <a:ext cx="132912" cy="338667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Flecha abajo 46"/>
          <p:cNvSpPr/>
          <p:nvPr/>
        </p:nvSpPr>
        <p:spPr>
          <a:xfrm>
            <a:off x="5712813" y="2080283"/>
            <a:ext cx="132912" cy="338667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Flecha abajo 47"/>
          <p:cNvSpPr/>
          <p:nvPr/>
        </p:nvSpPr>
        <p:spPr>
          <a:xfrm>
            <a:off x="3334125" y="3014133"/>
            <a:ext cx="132912" cy="338667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Flecha abajo 49"/>
          <p:cNvSpPr/>
          <p:nvPr/>
        </p:nvSpPr>
        <p:spPr>
          <a:xfrm>
            <a:off x="4128896" y="3014133"/>
            <a:ext cx="132912" cy="338667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lecha abajo 53"/>
          <p:cNvSpPr/>
          <p:nvPr/>
        </p:nvSpPr>
        <p:spPr>
          <a:xfrm>
            <a:off x="5712813" y="3014133"/>
            <a:ext cx="132912" cy="338667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Flecha abajo 54"/>
          <p:cNvSpPr/>
          <p:nvPr/>
        </p:nvSpPr>
        <p:spPr>
          <a:xfrm>
            <a:off x="3334125" y="3928533"/>
            <a:ext cx="132912" cy="338667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Flecha abajo 55"/>
          <p:cNvSpPr/>
          <p:nvPr/>
        </p:nvSpPr>
        <p:spPr>
          <a:xfrm>
            <a:off x="4128896" y="3928533"/>
            <a:ext cx="132912" cy="338667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lecha abajo 56"/>
          <p:cNvSpPr/>
          <p:nvPr/>
        </p:nvSpPr>
        <p:spPr>
          <a:xfrm>
            <a:off x="5712813" y="3928533"/>
            <a:ext cx="132912" cy="338667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Abrir llave 62"/>
          <p:cNvSpPr/>
          <p:nvPr/>
        </p:nvSpPr>
        <p:spPr>
          <a:xfrm rot="16200000">
            <a:off x="4359712" y="3587639"/>
            <a:ext cx="469894" cy="2850291"/>
          </a:xfrm>
          <a:prstGeom prst="leftBrace">
            <a:avLst>
              <a:gd name="adj1" fmla="val 8333"/>
              <a:gd name="adj2" fmla="val 50127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994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Streams from files</a:t>
            </a:r>
            <a:endParaRPr lang="en-GB" dirty="0"/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can create a Stream from the contents of a file</a:t>
            </a:r>
          </a:p>
          <a:p>
            <a:pPr lvl="1"/>
            <a:r>
              <a:rPr lang="en-GB" dirty="0" err="1" smtClean="0"/>
              <a:t>Files.lines</a:t>
            </a:r>
            <a:r>
              <a:rPr lang="en-GB" dirty="0" smtClean="0"/>
              <a:t> is the Stream&lt;String&gt; of the lines of the file</a:t>
            </a:r>
            <a:endParaRPr lang="en-GB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31</a:t>
            </a:fld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864759" y="3834930"/>
            <a:ext cx="75233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>
                <a:solidFill>
                  <a:srgbClr val="000080"/>
                </a:solidFill>
              </a:rPr>
              <a:t>long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uniqueWords</a:t>
            </a:r>
            <a:r>
              <a:rPr lang="es-ES" dirty="0"/>
              <a:t> = </a:t>
            </a:r>
            <a:r>
              <a:rPr lang="es-ES" dirty="0" err="1"/>
              <a:t>Files.</a:t>
            </a:r>
            <a:r>
              <a:rPr lang="es-ES" i="1" dirty="0" err="1"/>
              <a:t>lines</a:t>
            </a:r>
            <a:r>
              <a:rPr lang="es-ES" dirty="0"/>
              <a:t>(</a:t>
            </a:r>
            <a:r>
              <a:rPr lang="es-ES" dirty="0" err="1"/>
              <a:t>Paths.</a:t>
            </a:r>
            <a:r>
              <a:rPr lang="es-ES" i="1" dirty="0" err="1"/>
              <a:t>get</a:t>
            </a:r>
            <a:r>
              <a:rPr lang="es-ES" dirty="0"/>
              <a:t>(</a:t>
            </a:r>
            <a:r>
              <a:rPr lang="es-ES" b="1" dirty="0">
                <a:solidFill>
                  <a:srgbClr val="008000"/>
                </a:solidFill>
              </a:rPr>
              <a:t>"</a:t>
            </a:r>
            <a:r>
              <a:rPr lang="es-ES" b="1" dirty="0" err="1">
                <a:solidFill>
                  <a:srgbClr val="008000"/>
                </a:solidFill>
              </a:rPr>
              <a:t>lambdasinaction</a:t>
            </a:r>
            <a:r>
              <a:rPr lang="es-ES" b="1" dirty="0">
                <a:solidFill>
                  <a:srgbClr val="008000"/>
                </a:solidFill>
              </a:rPr>
              <a:t>/chap5/</a:t>
            </a:r>
            <a:r>
              <a:rPr lang="es-ES" b="1" dirty="0" err="1">
                <a:solidFill>
                  <a:srgbClr val="008000"/>
                </a:solidFill>
              </a:rPr>
              <a:t>data.txt</a:t>
            </a:r>
            <a:r>
              <a:rPr lang="es-ES" b="1" dirty="0">
                <a:solidFill>
                  <a:srgbClr val="008000"/>
                </a:solidFill>
              </a:rPr>
              <a:t>"</a:t>
            </a:r>
            <a:r>
              <a:rPr lang="es-ES" dirty="0"/>
              <a:t>)</a:t>
            </a:r>
            <a:r>
              <a:rPr lang="es-ES" dirty="0" smtClean="0"/>
              <a:t>,</a:t>
            </a:r>
          </a:p>
          <a:p>
            <a:r>
              <a:rPr lang="es-ES" dirty="0" smtClean="0"/>
              <a:t>                                                        </a:t>
            </a:r>
            <a:r>
              <a:rPr lang="es-ES" dirty="0" err="1" smtClean="0"/>
              <a:t>Charset.</a:t>
            </a:r>
            <a:r>
              <a:rPr lang="es-ES" i="1" dirty="0" err="1" smtClean="0"/>
              <a:t>defaultCharset</a:t>
            </a:r>
            <a:r>
              <a:rPr lang="es-ES" dirty="0"/>
              <a:t>())</a:t>
            </a:r>
            <a:br>
              <a:rPr lang="es-ES" dirty="0"/>
            </a:br>
            <a:r>
              <a:rPr lang="es-ES" dirty="0"/>
              <a:t>                        .</a:t>
            </a:r>
            <a:r>
              <a:rPr lang="es-ES" dirty="0" err="1"/>
              <a:t>flatMap</a:t>
            </a:r>
            <a:r>
              <a:rPr lang="es-ES" dirty="0"/>
              <a:t>(line -&gt; </a:t>
            </a:r>
            <a:r>
              <a:rPr lang="es-ES" dirty="0" err="1"/>
              <a:t>Arrays.</a:t>
            </a:r>
            <a:r>
              <a:rPr lang="es-ES" i="1" dirty="0" err="1"/>
              <a:t>stream</a:t>
            </a:r>
            <a:r>
              <a:rPr lang="es-ES" dirty="0"/>
              <a:t>(</a:t>
            </a:r>
            <a:r>
              <a:rPr lang="es-ES" dirty="0" err="1"/>
              <a:t>line.split</a:t>
            </a:r>
            <a:r>
              <a:rPr lang="es-ES" dirty="0"/>
              <a:t>(</a:t>
            </a:r>
            <a:r>
              <a:rPr lang="es-ES" b="1" dirty="0">
                <a:solidFill>
                  <a:srgbClr val="008000"/>
                </a:solidFill>
              </a:rPr>
              <a:t>" "</a:t>
            </a:r>
            <a:r>
              <a:rPr lang="es-ES" dirty="0"/>
              <a:t>)))</a:t>
            </a:r>
            <a:br>
              <a:rPr lang="es-ES" dirty="0"/>
            </a:br>
            <a:r>
              <a:rPr lang="es-ES" dirty="0"/>
              <a:t>                        .</a:t>
            </a:r>
            <a:r>
              <a:rPr lang="es-ES" dirty="0" err="1"/>
              <a:t>distinct</a:t>
            </a:r>
            <a:r>
              <a:rPr lang="es-ES" dirty="0"/>
              <a:t>()</a:t>
            </a:r>
            <a:br>
              <a:rPr lang="es-ES" dirty="0"/>
            </a:br>
            <a:r>
              <a:rPr lang="es-ES" dirty="0"/>
              <a:t>                        .</a:t>
            </a:r>
            <a:r>
              <a:rPr lang="es-ES" dirty="0" err="1"/>
              <a:t>count</a:t>
            </a:r>
            <a:r>
              <a:rPr lang="es-ES" dirty="0"/>
              <a:t>();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35106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Better separation of concerns</a:t>
            </a:r>
            <a:endParaRPr lang="en-GB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32</a:t>
            </a:fld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457200" y="1459616"/>
            <a:ext cx="4572000" cy="3477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s-ES" sz="2000" dirty="0" err="1">
                <a:solidFill>
                  <a:schemeClr val="accent3"/>
                </a:solidFill>
              </a:rPr>
              <a:t>List</a:t>
            </a:r>
            <a:r>
              <a:rPr lang="es-ES" sz="2000" dirty="0">
                <a:solidFill>
                  <a:schemeClr val="accent3"/>
                </a:solidFill>
              </a:rPr>
              <a:t>&lt;</a:t>
            </a:r>
            <a:r>
              <a:rPr lang="es-ES" sz="2000" dirty="0" err="1">
                <a:solidFill>
                  <a:schemeClr val="accent3"/>
                </a:solidFill>
              </a:rPr>
              <a:t>String</a:t>
            </a:r>
            <a:r>
              <a:rPr lang="es-ES" sz="2000" dirty="0">
                <a:solidFill>
                  <a:schemeClr val="accent3"/>
                </a:solidFill>
              </a:rPr>
              <a:t>&gt; </a:t>
            </a:r>
            <a:r>
              <a:rPr lang="es-ES" sz="2000" dirty="0" err="1">
                <a:solidFill>
                  <a:schemeClr val="accent3"/>
                </a:solidFill>
              </a:rPr>
              <a:t>errors</a:t>
            </a:r>
            <a:r>
              <a:rPr lang="es-ES" sz="2000" dirty="0">
                <a:solidFill>
                  <a:schemeClr val="accent3"/>
                </a:solidFill>
              </a:rPr>
              <a:t> = </a:t>
            </a:r>
            <a:r>
              <a:rPr lang="es-ES" sz="2000" b="1" dirty="0">
                <a:solidFill>
                  <a:schemeClr val="accent3"/>
                </a:solidFill>
              </a:rPr>
              <a:t>new </a:t>
            </a:r>
            <a:r>
              <a:rPr lang="es-ES" sz="2000" dirty="0" err="1">
                <a:solidFill>
                  <a:schemeClr val="accent3"/>
                </a:solidFill>
              </a:rPr>
              <a:t>ArrayList</a:t>
            </a:r>
            <a:r>
              <a:rPr lang="es-ES" sz="2000" dirty="0">
                <a:solidFill>
                  <a:schemeClr val="accent3"/>
                </a:solidFill>
              </a:rPr>
              <a:t>&lt;&gt;();</a:t>
            </a:r>
            <a:br>
              <a:rPr lang="es-ES" sz="2000" dirty="0">
                <a:solidFill>
                  <a:schemeClr val="accent3"/>
                </a:solidFill>
              </a:rPr>
            </a:br>
            <a:r>
              <a:rPr lang="es-ES" sz="2000" b="1" dirty="0" err="1">
                <a:solidFill>
                  <a:srgbClr val="4F81BD"/>
                </a:solidFill>
              </a:rPr>
              <a:t>int</a:t>
            </a:r>
            <a:r>
              <a:rPr lang="es-ES" sz="2000" b="1" dirty="0">
                <a:solidFill>
                  <a:srgbClr val="4F81BD"/>
                </a:solidFill>
              </a:rPr>
              <a:t> </a:t>
            </a:r>
            <a:r>
              <a:rPr lang="es-ES" sz="2000" dirty="0" err="1">
                <a:solidFill>
                  <a:srgbClr val="4F81BD"/>
                </a:solidFill>
              </a:rPr>
              <a:t>errorCount</a:t>
            </a:r>
            <a:r>
              <a:rPr lang="es-ES" sz="2000" dirty="0">
                <a:solidFill>
                  <a:srgbClr val="4F81BD"/>
                </a:solidFill>
              </a:rPr>
              <a:t> = 0;</a:t>
            </a:r>
            <a:br>
              <a:rPr lang="es-ES" sz="2000" dirty="0">
                <a:solidFill>
                  <a:srgbClr val="4F81BD"/>
                </a:solidFill>
              </a:rPr>
            </a:br>
            <a:r>
              <a:rPr lang="es-ES" sz="2000" dirty="0">
                <a:solidFill>
                  <a:srgbClr val="FF0000"/>
                </a:solidFill>
              </a:rPr>
              <a:t>File file = </a:t>
            </a:r>
            <a:r>
              <a:rPr lang="es-ES" sz="2000" b="1" dirty="0">
                <a:solidFill>
                  <a:srgbClr val="FF0000"/>
                </a:solidFill>
              </a:rPr>
              <a:t>new </a:t>
            </a:r>
            <a:r>
              <a:rPr lang="es-ES" sz="2000" dirty="0">
                <a:solidFill>
                  <a:srgbClr val="FF0000"/>
                </a:solidFill>
              </a:rPr>
              <a:t>File(</a:t>
            </a:r>
            <a:r>
              <a:rPr lang="es-ES" sz="2000" dirty="0" err="1">
                <a:solidFill>
                  <a:srgbClr val="FF0000"/>
                </a:solidFill>
              </a:rPr>
              <a:t>fileName</a:t>
            </a:r>
            <a:r>
              <a:rPr lang="es-ES" sz="2000" dirty="0">
                <a:solidFill>
                  <a:srgbClr val="FF0000"/>
                </a:solidFill>
              </a:rPr>
              <a:t>);</a:t>
            </a:r>
            <a:br>
              <a:rPr lang="es-ES" sz="2000" dirty="0">
                <a:solidFill>
                  <a:srgbClr val="FF0000"/>
                </a:solidFill>
              </a:rPr>
            </a:br>
            <a:r>
              <a:rPr lang="es-ES" sz="2000" dirty="0" err="1">
                <a:solidFill>
                  <a:srgbClr val="FF0000"/>
                </a:solidFill>
              </a:rPr>
              <a:t>String</a:t>
            </a:r>
            <a:r>
              <a:rPr lang="es-ES" sz="2000" dirty="0">
                <a:solidFill>
                  <a:srgbClr val="FF0000"/>
                </a:solidFill>
              </a:rPr>
              <a:t> line = </a:t>
            </a:r>
            <a:r>
              <a:rPr lang="es-ES" sz="2000" dirty="0" err="1">
                <a:solidFill>
                  <a:srgbClr val="FF0000"/>
                </a:solidFill>
              </a:rPr>
              <a:t>file.readLine</a:t>
            </a:r>
            <a:r>
              <a:rPr lang="es-ES" sz="2000" dirty="0">
                <a:solidFill>
                  <a:srgbClr val="FF0000"/>
                </a:solidFill>
              </a:rPr>
              <a:t>();</a:t>
            </a:r>
            <a:br>
              <a:rPr lang="es-ES" sz="2000" dirty="0">
                <a:solidFill>
                  <a:srgbClr val="FF0000"/>
                </a:solidFill>
              </a:rPr>
            </a:br>
            <a:r>
              <a:rPr lang="es-ES" sz="2000" b="1" dirty="0" err="1">
                <a:solidFill>
                  <a:srgbClr val="000080"/>
                </a:solidFill>
              </a:rPr>
              <a:t>while</a:t>
            </a:r>
            <a:r>
              <a:rPr lang="es-ES" sz="2000" b="1" dirty="0">
                <a:solidFill>
                  <a:srgbClr val="000080"/>
                </a:solidFill>
              </a:rPr>
              <a:t> </a:t>
            </a:r>
            <a:r>
              <a:rPr lang="es-ES" sz="2000" dirty="0"/>
              <a:t>(</a:t>
            </a:r>
            <a:r>
              <a:rPr lang="es-ES" sz="2000" dirty="0" err="1">
                <a:solidFill>
                  <a:srgbClr val="4F81BD"/>
                </a:solidFill>
              </a:rPr>
              <a:t>errorCount</a:t>
            </a:r>
            <a:r>
              <a:rPr lang="es-ES" sz="2000" dirty="0">
                <a:solidFill>
                  <a:srgbClr val="4F81BD"/>
                </a:solidFill>
              </a:rPr>
              <a:t> &lt; 40 </a:t>
            </a:r>
            <a:r>
              <a:rPr lang="es-ES" sz="2000" dirty="0"/>
              <a:t>&amp;&amp; </a:t>
            </a:r>
            <a:r>
              <a:rPr lang="es-ES" sz="2000" dirty="0">
                <a:solidFill>
                  <a:srgbClr val="FF0000"/>
                </a:solidFill>
              </a:rPr>
              <a:t>line != </a:t>
            </a:r>
            <a:r>
              <a:rPr lang="es-ES" sz="2000" b="1" dirty="0" err="1">
                <a:solidFill>
                  <a:srgbClr val="FF0000"/>
                </a:solidFill>
              </a:rPr>
              <a:t>null</a:t>
            </a:r>
            <a:r>
              <a:rPr lang="es-ES" sz="2000" dirty="0"/>
              <a:t>) {</a:t>
            </a:r>
            <a:br>
              <a:rPr lang="es-ES" sz="2000" dirty="0"/>
            </a:br>
            <a:r>
              <a:rPr lang="es-ES" sz="2000" dirty="0"/>
              <a:t>    </a:t>
            </a:r>
            <a:r>
              <a:rPr lang="es-ES" sz="2000" b="1" dirty="0" err="1">
                <a:solidFill>
                  <a:srgbClr val="000080"/>
                </a:solidFill>
              </a:rPr>
              <a:t>if</a:t>
            </a:r>
            <a:r>
              <a:rPr lang="es-ES" sz="2000" b="1" dirty="0">
                <a:solidFill>
                  <a:srgbClr val="000080"/>
                </a:solidFill>
              </a:rPr>
              <a:t> </a:t>
            </a:r>
            <a:r>
              <a:rPr lang="es-ES" sz="2000" dirty="0">
                <a:solidFill>
                  <a:srgbClr val="F79646"/>
                </a:solidFill>
              </a:rPr>
              <a:t>(</a:t>
            </a:r>
            <a:r>
              <a:rPr lang="es-ES" sz="2000" dirty="0" err="1">
                <a:solidFill>
                  <a:srgbClr val="F79646"/>
                </a:solidFill>
              </a:rPr>
              <a:t>line.startsWith</a:t>
            </a:r>
            <a:r>
              <a:rPr lang="es-ES" sz="2000" dirty="0">
                <a:solidFill>
                  <a:srgbClr val="F79646"/>
                </a:solidFill>
              </a:rPr>
              <a:t>(</a:t>
            </a:r>
            <a:r>
              <a:rPr lang="es-ES" sz="2000" b="1" dirty="0">
                <a:solidFill>
                  <a:srgbClr val="F79646"/>
                </a:solidFill>
              </a:rPr>
              <a:t>"ERROR"</a:t>
            </a:r>
            <a:r>
              <a:rPr lang="es-ES" sz="2000" dirty="0">
                <a:solidFill>
                  <a:srgbClr val="F79646"/>
                </a:solidFill>
              </a:rPr>
              <a:t>)) </a:t>
            </a:r>
            <a:r>
              <a:rPr lang="es-ES" sz="2000" dirty="0"/>
              <a:t>{</a:t>
            </a:r>
            <a:br>
              <a:rPr lang="es-ES" sz="2000" dirty="0"/>
            </a:br>
            <a:r>
              <a:rPr lang="es-ES" sz="2000" dirty="0"/>
              <a:t>        </a:t>
            </a:r>
            <a:r>
              <a:rPr lang="es-ES" sz="2000" dirty="0" err="1">
                <a:solidFill>
                  <a:srgbClr val="9BBB59"/>
                </a:solidFill>
              </a:rPr>
              <a:t>errors.add</a:t>
            </a:r>
            <a:r>
              <a:rPr lang="es-ES" sz="2000" dirty="0">
                <a:solidFill>
                  <a:srgbClr val="9BBB59"/>
                </a:solidFill>
              </a:rPr>
              <a:t>(line);</a:t>
            </a:r>
            <a:br>
              <a:rPr lang="es-ES" sz="2000" dirty="0">
                <a:solidFill>
                  <a:srgbClr val="9BBB59"/>
                </a:solidFill>
              </a:rPr>
            </a:br>
            <a:r>
              <a:rPr lang="es-ES" sz="2000" dirty="0" smtClean="0">
                <a:solidFill>
                  <a:srgbClr val="9BBB59"/>
                </a:solidFill>
              </a:rPr>
              <a:t>        </a:t>
            </a:r>
            <a:r>
              <a:rPr lang="es-ES" sz="2000" dirty="0" err="1" smtClean="0">
                <a:solidFill>
                  <a:srgbClr val="4F81BD"/>
                </a:solidFill>
              </a:rPr>
              <a:t>errorCount</a:t>
            </a:r>
            <a:r>
              <a:rPr lang="es-ES" sz="2000" dirty="0">
                <a:solidFill>
                  <a:srgbClr val="4F81BD"/>
                </a:solidFill>
              </a:rPr>
              <a:t>++;</a:t>
            </a:r>
            <a:endParaRPr lang="es-ES" sz="2000" dirty="0" smtClean="0">
              <a:solidFill>
                <a:srgbClr val="9BBB59"/>
              </a:solidFill>
            </a:endParaRPr>
          </a:p>
          <a:p>
            <a:r>
              <a:rPr lang="es-ES" sz="2000" dirty="0" smtClean="0"/>
              <a:t>    </a:t>
            </a:r>
            <a:r>
              <a:rPr lang="es-ES" sz="2000" dirty="0"/>
              <a:t>} </a:t>
            </a:r>
            <a:r>
              <a:rPr lang="es-ES" sz="2000" dirty="0">
                <a:solidFill>
                  <a:srgbClr val="4F81BD"/>
                </a:solidFill>
              </a:rPr>
              <a:t/>
            </a:r>
            <a:br>
              <a:rPr lang="es-ES" sz="2000" dirty="0">
                <a:solidFill>
                  <a:srgbClr val="4F81BD"/>
                </a:solidFill>
              </a:rPr>
            </a:br>
            <a:r>
              <a:rPr lang="es-ES" sz="2000" dirty="0"/>
              <a:t>    </a:t>
            </a:r>
            <a:r>
              <a:rPr lang="es-ES" sz="2000" dirty="0">
                <a:solidFill>
                  <a:srgbClr val="FF0000"/>
                </a:solidFill>
              </a:rPr>
              <a:t>line = </a:t>
            </a:r>
            <a:r>
              <a:rPr lang="es-ES" sz="2000" dirty="0" err="1">
                <a:solidFill>
                  <a:srgbClr val="FF0000"/>
                </a:solidFill>
              </a:rPr>
              <a:t>file.readLine</a:t>
            </a:r>
            <a:r>
              <a:rPr lang="es-ES" sz="2000" dirty="0">
                <a:solidFill>
                  <a:srgbClr val="FF0000"/>
                </a:solidFill>
              </a:rPr>
              <a:t>();</a:t>
            </a:r>
            <a:br>
              <a:rPr lang="es-ES" sz="2000" dirty="0">
                <a:solidFill>
                  <a:srgbClr val="FF0000"/>
                </a:solidFill>
              </a:rPr>
            </a:br>
            <a:r>
              <a:rPr lang="es-ES" sz="2000" dirty="0"/>
              <a:t>}</a:t>
            </a:r>
            <a:endParaRPr lang="en-GB" sz="2000" dirty="0"/>
          </a:p>
        </p:txBody>
      </p:sp>
      <p:sp>
        <p:nvSpPr>
          <p:cNvPr id="8" name="Rectángulo 7"/>
          <p:cNvSpPr/>
          <p:nvPr/>
        </p:nvSpPr>
        <p:spPr>
          <a:xfrm>
            <a:off x="3014038" y="4285898"/>
            <a:ext cx="5942770" cy="19082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 err="1">
                <a:solidFill>
                  <a:schemeClr val="accent3"/>
                </a:solidFill>
                <a:latin typeface="Consolas"/>
              </a:rPr>
              <a:t>List</a:t>
            </a:r>
            <a:r>
              <a:rPr lang="es-ES" sz="2000" dirty="0">
                <a:solidFill>
                  <a:schemeClr val="accent3"/>
                </a:solidFill>
                <a:latin typeface="Consolas"/>
              </a:rPr>
              <a:t>&lt;</a:t>
            </a:r>
            <a:r>
              <a:rPr lang="es-ES" sz="2000" dirty="0" err="1">
                <a:solidFill>
                  <a:schemeClr val="accent3"/>
                </a:solidFill>
                <a:latin typeface="Consolas"/>
              </a:rPr>
              <a:t>String</a:t>
            </a:r>
            <a:r>
              <a:rPr lang="es-ES" sz="2000" dirty="0">
                <a:solidFill>
                  <a:schemeClr val="accent3"/>
                </a:solidFill>
                <a:latin typeface="Consolas"/>
              </a:rPr>
              <a:t>&gt; </a:t>
            </a:r>
            <a:r>
              <a:rPr lang="es-ES" sz="2000" dirty="0" err="1">
                <a:solidFill>
                  <a:schemeClr val="accent3"/>
                </a:solidFill>
                <a:latin typeface="Consolas"/>
              </a:rPr>
              <a:t>errors</a:t>
            </a:r>
            <a:r>
              <a:rPr lang="es-ES" sz="2000" dirty="0">
                <a:solidFill>
                  <a:schemeClr val="accent3"/>
                </a:solidFill>
                <a:latin typeface="Consolas"/>
              </a:rPr>
              <a:t> </a:t>
            </a:r>
            <a:r>
              <a:rPr lang="es-ES" sz="2000" dirty="0" smtClean="0">
                <a:solidFill>
                  <a:schemeClr val="accent3"/>
                </a:solidFill>
                <a:latin typeface="Consolas"/>
              </a:rPr>
              <a:t>=     </a:t>
            </a:r>
          </a:p>
          <a:p>
            <a:r>
              <a:rPr lang="es-ES" sz="2000" dirty="0">
                <a:latin typeface="Consolas"/>
              </a:rPr>
              <a:t> </a:t>
            </a:r>
            <a:r>
              <a:rPr lang="es-ES" sz="2000" dirty="0" smtClean="0">
                <a:latin typeface="Consolas"/>
              </a:rPr>
              <a:t>   </a:t>
            </a:r>
            <a:r>
              <a:rPr lang="es-ES" sz="2000" dirty="0" err="1" smtClean="0">
                <a:solidFill>
                  <a:srgbClr val="FF0000"/>
                </a:solidFill>
                <a:latin typeface="Consolas"/>
              </a:rPr>
              <a:t>Files.lines</a:t>
            </a:r>
            <a:r>
              <a:rPr lang="es-ES" sz="2000" dirty="0">
                <a:solidFill>
                  <a:srgbClr val="FF0000"/>
                </a:solidFill>
                <a:latin typeface="Consolas"/>
              </a:rPr>
              <a:t>(</a:t>
            </a:r>
            <a:r>
              <a:rPr lang="es-ES" sz="2000" dirty="0" err="1">
                <a:solidFill>
                  <a:srgbClr val="FF0000"/>
                </a:solidFill>
                <a:latin typeface="Consolas"/>
              </a:rPr>
              <a:t>Paths.get</a:t>
            </a:r>
            <a:r>
              <a:rPr lang="es-ES" sz="2000" dirty="0">
                <a:solidFill>
                  <a:srgbClr val="FF0000"/>
                </a:solidFill>
                <a:latin typeface="Consolas"/>
              </a:rPr>
              <a:t>(</a:t>
            </a:r>
            <a:r>
              <a:rPr lang="es-ES" sz="2000" dirty="0" err="1">
                <a:solidFill>
                  <a:srgbClr val="FF0000"/>
                </a:solidFill>
                <a:latin typeface="Consolas"/>
              </a:rPr>
              <a:t>fileName</a:t>
            </a:r>
            <a:r>
              <a:rPr lang="es-ES" sz="2000" dirty="0">
                <a:solidFill>
                  <a:srgbClr val="FF0000"/>
                </a:solidFill>
                <a:latin typeface="Consolas"/>
              </a:rPr>
              <a:t>)) </a:t>
            </a:r>
            <a:endParaRPr lang="es-ES" sz="2000" dirty="0" smtClean="0">
              <a:solidFill>
                <a:srgbClr val="FF0000"/>
              </a:solidFill>
              <a:latin typeface="Consolas"/>
            </a:endParaRPr>
          </a:p>
          <a:p>
            <a:r>
              <a:rPr lang="es-ES" sz="2000" dirty="0" smtClean="0">
                <a:latin typeface="Consolas"/>
              </a:rPr>
              <a:t>         </a:t>
            </a:r>
            <a:r>
              <a:rPr lang="es-ES" sz="2000" dirty="0" smtClean="0">
                <a:solidFill>
                  <a:srgbClr val="F79646"/>
                </a:solidFill>
                <a:latin typeface="Consolas"/>
              </a:rPr>
              <a:t>.</a:t>
            </a:r>
            <a:r>
              <a:rPr lang="es-ES" sz="2000" dirty="0" err="1">
                <a:solidFill>
                  <a:srgbClr val="F79646"/>
                </a:solidFill>
                <a:latin typeface="Consolas"/>
              </a:rPr>
              <a:t>filter</a:t>
            </a:r>
            <a:r>
              <a:rPr lang="es-ES" sz="2000" dirty="0">
                <a:solidFill>
                  <a:srgbClr val="F79646"/>
                </a:solidFill>
                <a:latin typeface="Consolas"/>
              </a:rPr>
              <a:t>(</a:t>
            </a:r>
            <a:r>
              <a:rPr lang="es-ES" sz="2000" dirty="0" smtClean="0">
                <a:solidFill>
                  <a:srgbClr val="F79646"/>
                </a:solidFill>
                <a:latin typeface="Consolas"/>
              </a:rPr>
              <a:t>l-&gt;</a:t>
            </a:r>
            <a:r>
              <a:rPr lang="es-ES" sz="2000" dirty="0" err="1" smtClean="0">
                <a:solidFill>
                  <a:srgbClr val="F79646"/>
                </a:solidFill>
                <a:latin typeface="Consolas"/>
              </a:rPr>
              <a:t>l.startsWith</a:t>
            </a:r>
            <a:r>
              <a:rPr lang="es-ES" sz="2000" dirty="0">
                <a:solidFill>
                  <a:srgbClr val="F79646"/>
                </a:solidFill>
                <a:latin typeface="Consolas"/>
              </a:rPr>
              <a:t>("ERROR") </a:t>
            </a:r>
            <a:endParaRPr lang="es-ES" sz="2000" dirty="0" smtClean="0">
              <a:solidFill>
                <a:srgbClr val="F79646"/>
              </a:solidFill>
              <a:latin typeface="Consolas"/>
            </a:endParaRPr>
          </a:p>
          <a:p>
            <a:r>
              <a:rPr lang="es-ES" sz="2000" dirty="0">
                <a:latin typeface="Consolas"/>
              </a:rPr>
              <a:t> </a:t>
            </a:r>
            <a:r>
              <a:rPr lang="es-ES" sz="2000" dirty="0" smtClean="0">
                <a:latin typeface="Consolas"/>
              </a:rPr>
              <a:t>        </a:t>
            </a:r>
            <a:r>
              <a:rPr lang="es-ES" sz="2000" dirty="0" smtClean="0">
                <a:solidFill>
                  <a:schemeClr val="accent1"/>
                </a:solidFill>
                <a:latin typeface="Consolas"/>
              </a:rPr>
              <a:t>.</a:t>
            </a:r>
            <a:r>
              <a:rPr lang="es-ES" sz="2000" dirty="0" err="1">
                <a:solidFill>
                  <a:schemeClr val="accent1"/>
                </a:solidFill>
                <a:latin typeface="Consolas"/>
              </a:rPr>
              <a:t>limit</a:t>
            </a:r>
            <a:r>
              <a:rPr lang="es-ES" sz="2000" dirty="0">
                <a:solidFill>
                  <a:schemeClr val="accent1"/>
                </a:solidFill>
                <a:latin typeface="Consolas"/>
              </a:rPr>
              <a:t>(40) </a:t>
            </a:r>
            <a:endParaRPr lang="es-ES" sz="2000" dirty="0">
              <a:solidFill>
                <a:schemeClr val="accent1"/>
              </a:solidFill>
            </a:endParaRPr>
          </a:p>
          <a:p>
            <a:r>
              <a:rPr lang="es-ES" sz="2000" dirty="0" smtClean="0">
                <a:latin typeface="Consolas"/>
              </a:rPr>
              <a:t>         </a:t>
            </a:r>
            <a:r>
              <a:rPr lang="es-ES" sz="2000" dirty="0" smtClean="0">
                <a:solidFill>
                  <a:srgbClr val="9BBB59"/>
                </a:solidFill>
                <a:latin typeface="Consolas"/>
              </a:rPr>
              <a:t>.</a:t>
            </a:r>
            <a:r>
              <a:rPr lang="es-ES" sz="2000" dirty="0" err="1">
                <a:solidFill>
                  <a:srgbClr val="9BBB59"/>
                </a:solidFill>
                <a:latin typeface="Consolas"/>
              </a:rPr>
              <a:t>collect</a:t>
            </a:r>
            <a:r>
              <a:rPr lang="es-ES" sz="2000" dirty="0">
                <a:solidFill>
                  <a:srgbClr val="9BBB59"/>
                </a:solidFill>
                <a:latin typeface="Consolas"/>
              </a:rPr>
              <a:t>(</a:t>
            </a:r>
            <a:r>
              <a:rPr lang="es-ES" sz="2000" dirty="0" err="1">
                <a:solidFill>
                  <a:srgbClr val="9BBB59"/>
                </a:solidFill>
                <a:latin typeface="Consolas"/>
              </a:rPr>
              <a:t>toList</a:t>
            </a:r>
            <a:r>
              <a:rPr lang="es-ES" sz="2000" dirty="0">
                <a:solidFill>
                  <a:srgbClr val="9BBB59"/>
                </a:solidFill>
                <a:latin typeface="Consolas"/>
              </a:rPr>
              <a:t>()); </a:t>
            </a:r>
            <a:endParaRPr lang="es-ES" sz="2000" dirty="0">
              <a:solidFill>
                <a:srgbClr val="9BBB59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6882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Grouping transactions by currency</a:t>
            </a:r>
            <a:endParaRPr lang="en-GB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33</a:t>
            </a:fld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457200" y="1410790"/>
            <a:ext cx="822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>
                <a:solidFill>
                  <a:srgbClr val="000080"/>
                </a:solidFill>
              </a:rPr>
              <a:t>private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b="1" dirty="0" err="1">
                <a:solidFill>
                  <a:srgbClr val="000080"/>
                </a:solidFill>
              </a:rPr>
              <a:t>static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b="1" dirty="0" err="1">
                <a:solidFill>
                  <a:srgbClr val="000080"/>
                </a:solidFill>
              </a:rPr>
              <a:t>void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groupImperatively</a:t>
            </a:r>
            <a:r>
              <a:rPr lang="es-ES" dirty="0"/>
              <a:t>() {</a:t>
            </a:r>
            <a:br>
              <a:rPr lang="es-ES" dirty="0"/>
            </a:br>
            <a:r>
              <a:rPr lang="es-ES" dirty="0"/>
              <a:t>    </a:t>
            </a:r>
            <a:r>
              <a:rPr lang="es-ES" dirty="0" err="1"/>
              <a:t>Map</a:t>
            </a:r>
            <a:r>
              <a:rPr lang="es-ES" dirty="0"/>
              <a:t>&lt;</a:t>
            </a:r>
            <a:r>
              <a:rPr lang="es-ES" dirty="0" err="1"/>
              <a:t>Currency</a:t>
            </a:r>
            <a:r>
              <a:rPr lang="es-ES" dirty="0"/>
              <a:t>, </a:t>
            </a:r>
            <a:r>
              <a:rPr lang="es-ES" dirty="0" err="1"/>
              <a:t>List</a:t>
            </a:r>
            <a:r>
              <a:rPr lang="es-ES" dirty="0"/>
              <a:t>&lt;</a:t>
            </a:r>
            <a:r>
              <a:rPr lang="es-ES" dirty="0" err="1"/>
              <a:t>Transaction</a:t>
            </a:r>
            <a:r>
              <a:rPr lang="es-ES" dirty="0"/>
              <a:t>&gt;&gt; </a:t>
            </a:r>
            <a:r>
              <a:rPr lang="es-ES" dirty="0" err="1"/>
              <a:t>transactionsByCurrencies</a:t>
            </a:r>
            <a:r>
              <a:rPr lang="es-ES" dirty="0"/>
              <a:t> = </a:t>
            </a:r>
            <a:r>
              <a:rPr lang="es-ES" b="1" dirty="0">
                <a:solidFill>
                  <a:srgbClr val="000080"/>
                </a:solidFill>
              </a:rPr>
              <a:t>new </a:t>
            </a:r>
            <a:r>
              <a:rPr lang="es-ES" dirty="0" err="1"/>
              <a:t>HashMap</a:t>
            </a:r>
            <a:r>
              <a:rPr lang="es-ES" dirty="0"/>
              <a:t>&lt;&gt;();</a:t>
            </a:r>
            <a:br>
              <a:rPr lang="es-ES" dirty="0"/>
            </a:br>
            <a:r>
              <a:rPr lang="es-ES" dirty="0"/>
              <a:t>    </a:t>
            </a:r>
            <a:r>
              <a:rPr lang="es-ES" b="1" dirty="0" err="1">
                <a:solidFill>
                  <a:srgbClr val="000080"/>
                </a:solidFill>
              </a:rPr>
              <a:t>for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/>
              <a:t>(</a:t>
            </a:r>
            <a:r>
              <a:rPr lang="es-ES" dirty="0" err="1"/>
              <a:t>Transaction</a:t>
            </a:r>
            <a:r>
              <a:rPr lang="es-ES" dirty="0"/>
              <a:t> </a:t>
            </a:r>
            <a:r>
              <a:rPr lang="es-ES" dirty="0" err="1"/>
              <a:t>transaction</a:t>
            </a:r>
            <a:r>
              <a:rPr lang="es-ES" dirty="0"/>
              <a:t> : </a:t>
            </a:r>
            <a:r>
              <a:rPr lang="es-ES" i="1" dirty="0" err="1">
                <a:solidFill>
                  <a:srgbClr val="660E7A"/>
                </a:solidFill>
              </a:rPr>
              <a:t>transactions</a:t>
            </a:r>
            <a:r>
              <a:rPr lang="es-ES" dirty="0"/>
              <a:t>) {</a:t>
            </a:r>
            <a:br>
              <a:rPr lang="es-ES" dirty="0"/>
            </a:br>
            <a:r>
              <a:rPr lang="es-ES" dirty="0"/>
              <a:t>        </a:t>
            </a:r>
            <a:r>
              <a:rPr lang="es-ES" dirty="0" err="1"/>
              <a:t>Currency</a:t>
            </a:r>
            <a:r>
              <a:rPr lang="es-ES" dirty="0"/>
              <a:t> </a:t>
            </a:r>
            <a:r>
              <a:rPr lang="es-ES" dirty="0" err="1"/>
              <a:t>currency</a:t>
            </a:r>
            <a:r>
              <a:rPr lang="es-ES" dirty="0"/>
              <a:t> = </a:t>
            </a:r>
            <a:r>
              <a:rPr lang="es-ES" dirty="0" err="1"/>
              <a:t>transaction.getCurrency</a:t>
            </a:r>
            <a:r>
              <a:rPr lang="es-ES" dirty="0"/>
              <a:t>();</a:t>
            </a:r>
            <a:br>
              <a:rPr lang="es-ES" dirty="0"/>
            </a:br>
            <a:r>
              <a:rPr lang="es-ES" dirty="0"/>
              <a:t>        </a:t>
            </a:r>
            <a:r>
              <a:rPr lang="es-ES" dirty="0" err="1"/>
              <a:t>List</a:t>
            </a:r>
            <a:r>
              <a:rPr lang="es-ES" dirty="0"/>
              <a:t>&lt;</a:t>
            </a:r>
            <a:r>
              <a:rPr lang="es-ES" dirty="0" err="1"/>
              <a:t>Transaction</a:t>
            </a:r>
            <a:r>
              <a:rPr lang="es-ES" dirty="0"/>
              <a:t>&gt; </a:t>
            </a:r>
            <a:r>
              <a:rPr lang="es-ES" dirty="0" err="1"/>
              <a:t>transactionsForCurrency</a:t>
            </a:r>
            <a:r>
              <a:rPr lang="es-ES" dirty="0"/>
              <a:t> = </a:t>
            </a:r>
            <a:endParaRPr lang="es-ES" dirty="0" smtClean="0"/>
          </a:p>
          <a:p>
            <a:r>
              <a:rPr lang="es-ES" dirty="0"/>
              <a:t> </a:t>
            </a:r>
            <a:r>
              <a:rPr lang="es-ES" dirty="0" smtClean="0"/>
              <a:t>                         </a:t>
            </a:r>
            <a:r>
              <a:rPr lang="es-ES" dirty="0" err="1" smtClean="0"/>
              <a:t>transactionsByCurrencies.get</a:t>
            </a:r>
            <a:r>
              <a:rPr lang="es-ES" dirty="0"/>
              <a:t>(</a:t>
            </a:r>
            <a:r>
              <a:rPr lang="es-ES" dirty="0" err="1"/>
              <a:t>currency</a:t>
            </a:r>
            <a:r>
              <a:rPr lang="es-ES" dirty="0"/>
              <a:t>);</a:t>
            </a:r>
            <a:br>
              <a:rPr lang="es-ES" dirty="0"/>
            </a:br>
            <a:r>
              <a:rPr lang="es-ES" dirty="0"/>
              <a:t>        </a:t>
            </a:r>
            <a:r>
              <a:rPr lang="es-ES" b="1" dirty="0" err="1">
                <a:solidFill>
                  <a:srgbClr val="000080"/>
                </a:solidFill>
              </a:rPr>
              <a:t>if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/>
              <a:t>(</a:t>
            </a:r>
            <a:r>
              <a:rPr lang="es-ES" dirty="0" err="1"/>
              <a:t>transactionsForCurrency</a:t>
            </a:r>
            <a:r>
              <a:rPr lang="es-ES" dirty="0"/>
              <a:t> == </a:t>
            </a:r>
            <a:r>
              <a:rPr lang="es-ES" b="1" dirty="0" err="1">
                <a:solidFill>
                  <a:srgbClr val="000080"/>
                </a:solidFill>
              </a:rPr>
              <a:t>null</a:t>
            </a:r>
            <a:r>
              <a:rPr lang="es-ES" dirty="0"/>
              <a:t>) {</a:t>
            </a:r>
            <a:br>
              <a:rPr lang="es-ES" dirty="0"/>
            </a:br>
            <a:r>
              <a:rPr lang="es-ES" dirty="0"/>
              <a:t>            </a:t>
            </a:r>
            <a:r>
              <a:rPr lang="es-ES" dirty="0" err="1" smtClean="0"/>
              <a:t>transactionsForCurrency</a:t>
            </a:r>
            <a:r>
              <a:rPr lang="es-ES" dirty="0" smtClean="0"/>
              <a:t> </a:t>
            </a:r>
            <a:r>
              <a:rPr lang="es-ES" dirty="0"/>
              <a:t>= </a:t>
            </a:r>
            <a:r>
              <a:rPr lang="es-ES" b="1" dirty="0">
                <a:solidFill>
                  <a:srgbClr val="000080"/>
                </a:solidFill>
              </a:rPr>
              <a:t>new </a:t>
            </a:r>
            <a:r>
              <a:rPr lang="es-ES" dirty="0" err="1"/>
              <a:t>ArrayList</a:t>
            </a:r>
            <a:r>
              <a:rPr lang="es-ES" dirty="0"/>
              <a:t>&lt;&gt;();</a:t>
            </a:r>
            <a:br>
              <a:rPr lang="es-ES" dirty="0"/>
            </a:br>
            <a:r>
              <a:rPr lang="es-ES" dirty="0"/>
              <a:t>            </a:t>
            </a:r>
            <a:r>
              <a:rPr lang="es-ES" dirty="0" err="1"/>
              <a:t>transactionsByCurrencies.put</a:t>
            </a:r>
            <a:r>
              <a:rPr lang="es-ES" dirty="0"/>
              <a:t>(</a:t>
            </a:r>
            <a:r>
              <a:rPr lang="es-ES" dirty="0" err="1"/>
              <a:t>currency</a:t>
            </a:r>
            <a:r>
              <a:rPr lang="es-ES" dirty="0"/>
              <a:t>, </a:t>
            </a:r>
            <a:r>
              <a:rPr lang="es-ES" dirty="0" err="1"/>
              <a:t>transactionsForCurrency</a:t>
            </a:r>
            <a:r>
              <a:rPr lang="es-ES" dirty="0"/>
              <a:t>);</a:t>
            </a:r>
            <a:br>
              <a:rPr lang="es-ES" dirty="0"/>
            </a:br>
            <a:r>
              <a:rPr lang="es-ES" dirty="0"/>
              <a:t>        }</a:t>
            </a:r>
            <a:br>
              <a:rPr lang="es-ES" dirty="0"/>
            </a:br>
            <a:r>
              <a:rPr lang="es-ES" dirty="0"/>
              <a:t>        </a:t>
            </a:r>
            <a:r>
              <a:rPr lang="es-ES" dirty="0" err="1"/>
              <a:t>transactionsForCurrency.add</a:t>
            </a:r>
            <a:r>
              <a:rPr lang="es-ES" dirty="0"/>
              <a:t>(</a:t>
            </a:r>
            <a:r>
              <a:rPr lang="es-ES" dirty="0" err="1"/>
              <a:t>transaction</a:t>
            </a:r>
            <a:r>
              <a:rPr lang="es-ES" dirty="0"/>
              <a:t>);</a:t>
            </a:r>
            <a:br>
              <a:rPr lang="es-ES" dirty="0"/>
            </a:br>
            <a:r>
              <a:rPr lang="es-ES" dirty="0"/>
              <a:t>    }</a:t>
            </a:r>
            <a:br>
              <a:rPr lang="es-ES" dirty="0"/>
            </a:br>
            <a:r>
              <a:rPr lang="es-ES" dirty="0" smtClean="0"/>
              <a:t>    </a:t>
            </a:r>
            <a:r>
              <a:rPr lang="es-ES" dirty="0" err="1"/>
              <a:t>System.</a:t>
            </a:r>
            <a:r>
              <a:rPr lang="es-ES" b="1" i="1" dirty="0" err="1">
                <a:solidFill>
                  <a:srgbClr val="660E7A"/>
                </a:solidFill>
              </a:rPr>
              <a:t>out</a:t>
            </a:r>
            <a:r>
              <a:rPr lang="es-ES" dirty="0" err="1"/>
              <a:t>.println</a:t>
            </a:r>
            <a:r>
              <a:rPr lang="es-ES" dirty="0"/>
              <a:t>(</a:t>
            </a:r>
            <a:r>
              <a:rPr lang="es-ES" dirty="0" err="1"/>
              <a:t>transactionsByCurrencies</a:t>
            </a:r>
            <a:r>
              <a:rPr lang="es-ES" dirty="0"/>
              <a:t>);</a:t>
            </a:r>
            <a:br>
              <a:rPr lang="es-ES" dirty="0"/>
            </a:br>
            <a:r>
              <a:rPr lang="es-ES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0288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Grouping transactions by currency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34</a:t>
            </a:fld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457200" y="1417638"/>
            <a:ext cx="82296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>
                <a:solidFill>
                  <a:srgbClr val="000080"/>
                </a:solidFill>
              </a:rPr>
              <a:t>private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b="1" dirty="0" err="1">
                <a:solidFill>
                  <a:srgbClr val="000080"/>
                </a:solidFill>
              </a:rPr>
              <a:t>static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b="1" dirty="0" err="1">
                <a:solidFill>
                  <a:srgbClr val="000080"/>
                </a:solidFill>
              </a:rPr>
              <a:t>void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groupFunctionally</a:t>
            </a:r>
            <a:r>
              <a:rPr lang="es-ES" dirty="0"/>
              <a:t>() {</a:t>
            </a:r>
            <a:br>
              <a:rPr lang="es-ES" dirty="0"/>
            </a:br>
            <a:r>
              <a:rPr lang="es-ES" dirty="0"/>
              <a:t>    </a:t>
            </a:r>
            <a:r>
              <a:rPr lang="es-ES" dirty="0" err="1"/>
              <a:t>Map</a:t>
            </a:r>
            <a:r>
              <a:rPr lang="es-ES" dirty="0"/>
              <a:t>&lt;</a:t>
            </a:r>
            <a:r>
              <a:rPr lang="es-ES" dirty="0" err="1"/>
              <a:t>Currency</a:t>
            </a:r>
            <a:r>
              <a:rPr lang="es-ES" dirty="0"/>
              <a:t>, </a:t>
            </a:r>
            <a:r>
              <a:rPr lang="es-ES" dirty="0" err="1"/>
              <a:t>List</a:t>
            </a:r>
            <a:r>
              <a:rPr lang="es-ES" dirty="0"/>
              <a:t>&lt;</a:t>
            </a:r>
            <a:r>
              <a:rPr lang="es-ES" dirty="0" err="1"/>
              <a:t>Transaction</a:t>
            </a:r>
            <a:r>
              <a:rPr lang="es-ES" dirty="0"/>
              <a:t>&gt;&gt; </a:t>
            </a:r>
            <a:r>
              <a:rPr lang="es-ES" dirty="0" err="1"/>
              <a:t>transactionsByCurrencies</a:t>
            </a:r>
            <a:r>
              <a:rPr lang="es-ES" dirty="0"/>
              <a:t> </a:t>
            </a:r>
            <a:r>
              <a:rPr lang="es-ES" dirty="0" smtClean="0"/>
              <a:t>=</a:t>
            </a:r>
          </a:p>
          <a:p>
            <a:r>
              <a:rPr lang="es-ES" dirty="0" smtClean="0"/>
              <a:t>             </a:t>
            </a:r>
            <a:r>
              <a:rPr lang="es-ES" i="1" dirty="0" err="1" smtClean="0">
                <a:solidFill>
                  <a:srgbClr val="660E7A"/>
                </a:solidFill>
              </a:rPr>
              <a:t>transactions</a:t>
            </a:r>
            <a:r>
              <a:rPr lang="es-ES" dirty="0" err="1" smtClean="0"/>
              <a:t>.stream</a:t>
            </a:r>
            <a:r>
              <a:rPr lang="es-ES" dirty="0"/>
              <a:t>(</a:t>
            </a:r>
            <a:r>
              <a:rPr lang="es-ES" dirty="0" smtClean="0"/>
              <a:t>)</a:t>
            </a:r>
          </a:p>
          <a:p>
            <a:r>
              <a:rPr lang="es-ES" dirty="0"/>
              <a:t> </a:t>
            </a:r>
            <a:r>
              <a:rPr lang="es-ES" dirty="0" smtClean="0"/>
              <a:t>                  .</a:t>
            </a:r>
            <a:r>
              <a:rPr lang="es-ES" dirty="0" err="1"/>
              <a:t>collect</a:t>
            </a:r>
            <a:r>
              <a:rPr lang="es-ES" dirty="0"/>
              <a:t>(</a:t>
            </a:r>
            <a:r>
              <a:rPr lang="es-ES" i="1" dirty="0" err="1"/>
              <a:t>groupingBy</a:t>
            </a:r>
            <a:r>
              <a:rPr lang="es-ES" dirty="0"/>
              <a:t>(</a:t>
            </a:r>
            <a:r>
              <a:rPr lang="es-ES" dirty="0" err="1"/>
              <a:t>Transaction</a:t>
            </a:r>
            <a:r>
              <a:rPr lang="es-ES" dirty="0"/>
              <a:t>::</a:t>
            </a:r>
            <a:r>
              <a:rPr lang="es-ES" dirty="0" err="1"/>
              <a:t>getCurrency</a:t>
            </a:r>
            <a:r>
              <a:rPr lang="es-ES" dirty="0"/>
              <a:t>));</a:t>
            </a:r>
            <a:br>
              <a:rPr lang="es-ES" dirty="0"/>
            </a:br>
            <a:r>
              <a:rPr lang="es-ES" dirty="0"/>
              <a:t>    </a:t>
            </a:r>
            <a:r>
              <a:rPr lang="es-ES" dirty="0" err="1"/>
              <a:t>System.</a:t>
            </a:r>
            <a:r>
              <a:rPr lang="es-ES" b="1" i="1" dirty="0" err="1">
                <a:solidFill>
                  <a:srgbClr val="660E7A"/>
                </a:solidFill>
              </a:rPr>
              <a:t>out</a:t>
            </a:r>
            <a:r>
              <a:rPr lang="es-ES" dirty="0" err="1"/>
              <a:t>.println</a:t>
            </a:r>
            <a:r>
              <a:rPr lang="es-ES" dirty="0"/>
              <a:t>(</a:t>
            </a:r>
            <a:r>
              <a:rPr lang="es-ES" dirty="0" err="1"/>
              <a:t>transactionsByCurrencies</a:t>
            </a:r>
            <a:r>
              <a:rPr lang="es-ES" dirty="0"/>
              <a:t>);</a:t>
            </a:r>
            <a:br>
              <a:rPr lang="es-ES" dirty="0"/>
            </a:br>
            <a:r>
              <a:rPr lang="es-ES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0469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Parallel streams</a:t>
            </a:r>
            <a:endParaRPr lang="en-GB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Y</a:t>
            </a:r>
            <a:r>
              <a:rPr lang="en-GB" dirty="0" smtClean="0"/>
              <a:t>ou can turn a collection into a parallel stream by invoking the method </a:t>
            </a:r>
            <a:r>
              <a:rPr lang="en-GB" dirty="0" err="1" smtClean="0"/>
              <a:t>parallelStream</a:t>
            </a:r>
            <a:r>
              <a:rPr lang="en-GB" dirty="0" smtClean="0"/>
              <a:t> on it</a:t>
            </a:r>
          </a:p>
          <a:p>
            <a:r>
              <a:rPr lang="en-GB" dirty="0" smtClean="0"/>
              <a:t>A parallel stream is a stream that splits its elements into multiple chunks, processing each chunk with a separate thread</a:t>
            </a:r>
          </a:p>
          <a:p>
            <a:pPr lvl="1"/>
            <a:r>
              <a:rPr lang="en-GB" dirty="0" smtClean="0"/>
              <a:t>Uses Fork/</a:t>
            </a:r>
            <a:r>
              <a:rPr lang="en-GB" dirty="0"/>
              <a:t>J</a:t>
            </a:r>
            <a:r>
              <a:rPr lang="en-GB" dirty="0" smtClean="0"/>
              <a:t>oin framework</a:t>
            </a:r>
          </a:p>
          <a:p>
            <a:pPr lvl="1"/>
            <a:r>
              <a:rPr lang="en-GB" dirty="0" err="1" smtClean="0"/>
              <a:t>SplitIterator</a:t>
            </a:r>
            <a:endParaRPr lang="en-GB" dirty="0" smtClean="0"/>
          </a:p>
          <a:p>
            <a:r>
              <a:rPr lang="en-GB" dirty="0" smtClean="0"/>
              <a:t>But</a:t>
            </a:r>
          </a:p>
          <a:p>
            <a:pPr lvl="1"/>
            <a:r>
              <a:rPr lang="en-GB" dirty="0" smtClean="0"/>
              <a:t>Parallelization is not free</a:t>
            </a:r>
          </a:p>
          <a:p>
            <a:pPr lvl="1"/>
            <a:r>
              <a:rPr lang="en-GB" dirty="0" smtClean="0"/>
              <a:t>Not all collections or operations perform equally</a:t>
            </a:r>
          </a:p>
          <a:p>
            <a:pPr lvl="1"/>
            <a:r>
              <a:rPr lang="en-GB" dirty="0" smtClean="0"/>
              <a:t>Side effects are bad !!!!</a:t>
            </a:r>
            <a:endParaRPr lang="en-GB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5789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streams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36</a:t>
            </a:fld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457200" y="1417638"/>
            <a:ext cx="4386111" cy="17543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b="1" dirty="0" err="1">
                <a:solidFill>
                  <a:srgbClr val="000080"/>
                </a:solidFill>
              </a:rPr>
              <a:t>public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b="1" dirty="0" err="1">
                <a:solidFill>
                  <a:srgbClr val="000080"/>
                </a:solidFill>
              </a:rPr>
              <a:t>static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b="1" dirty="0" err="1">
                <a:solidFill>
                  <a:srgbClr val="000080"/>
                </a:solidFill>
              </a:rPr>
              <a:t>long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parallelSum</a:t>
            </a:r>
            <a:r>
              <a:rPr lang="es-ES" dirty="0"/>
              <a:t>(</a:t>
            </a:r>
            <a:r>
              <a:rPr lang="es-ES" b="1" dirty="0" err="1">
                <a:solidFill>
                  <a:srgbClr val="000080"/>
                </a:solidFill>
              </a:rPr>
              <a:t>long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/>
              <a:t>n) {</a:t>
            </a:r>
            <a:br>
              <a:rPr lang="es-ES" dirty="0"/>
            </a:br>
            <a:r>
              <a:rPr lang="es-ES" dirty="0"/>
              <a:t>    </a:t>
            </a:r>
            <a:r>
              <a:rPr lang="es-ES" b="1" dirty="0" err="1">
                <a:solidFill>
                  <a:srgbClr val="000080"/>
                </a:solidFill>
              </a:rPr>
              <a:t>return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Stream.</a:t>
            </a:r>
            <a:r>
              <a:rPr lang="es-ES" i="1" dirty="0" err="1"/>
              <a:t>iterate</a:t>
            </a:r>
            <a:r>
              <a:rPr lang="es-ES" dirty="0"/>
              <a:t>(</a:t>
            </a:r>
            <a:r>
              <a:rPr lang="es-ES" dirty="0">
                <a:solidFill>
                  <a:srgbClr val="0000FF"/>
                </a:solidFill>
              </a:rPr>
              <a:t>1L</a:t>
            </a:r>
            <a:r>
              <a:rPr lang="es-ES" dirty="0"/>
              <a:t>, i -&gt; i + </a:t>
            </a:r>
            <a:r>
              <a:rPr lang="es-ES" dirty="0">
                <a:solidFill>
                  <a:srgbClr val="0000FF"/>
                </a:solidFill>
              </a:rPr>
              <a:t>1</a:t>
            </a:r>
            <a:r>
              <a:rPr lang="es-ES" dirty="0" smtClean="0"/>
              <a:t>)</a:t>
            </a:r>
          </a:p>
          <a:p>
            <a:r>
              <a:rPr lang="es-ES" dirty="0"/>
              <a:t> </a:t>
            </a:r>
            <a:r>
              <a:rPr lang="es-ES" dirty="0" smtClean="0"/>
              <a:t>                            .</a:t>
            </a:r>
            <a:r>
              <a:rPr lang="es-ES" dirty="0" err="1"/>
              <a:t>limit</a:t>
            </a:r>
            <a:r>
              <a:rPr lang="es-ES" dirty="0"/>
              <a:t>(n</a:t>
            </a:r>
            <a:r>
              <a:rPr lang="es-ES" dirty="0" smtClean="0"/>
              <a:t>)</a:t>
            </a:r>
          </a:p>
          <a:p>
            <a:r>
              <a:rPr lang="es-ES" dirty="0"/>
              <a:t> </a:t>
            </a:r>
            <a:r>
              <a:rPr lang="es-ES" dirty="0" smtClean="0"/>
              <a:t>                            .</a:t>
            </a:r>
            <a:r>
              <a:rPr lang="es-ES" dirty="0" err="1"/>
              <a:t>parallel</a:t>
            </a:r>
            <a:r>
              <a:rPr lang="es-ES" dirty="0"/>
              <a:t>(</a:t>
            </a:r>
            <a:r>
              <a:rPr lang="es-ES" dirty="0" smtClean="0"/>
              <a:t>)</a:t>
            </a:r>
          </a:p>
          <a:p>
            <a:r>
              <a:rPr lang="es-ES" dirty="0"/>
              <a:t> </a:t>
            </a:r>
            <a:r>
              <a:rPr lang="es-ES" dirty="0" smtClean="0"/>
              <a:t>                            .</a:t>
            </a:r>
            <a:r>
              <a:rPr lang="es-ES" dirty="0"/>
              <a:t>reduce</a:t>
            </a:r>
            <a:r>
              <a:rPr lang="es-ES" dirty="0" smtClean="0"/>
              <a:t>(</a:t>
            </a:r>
            <a:r>
              <a:rPr lang="es-ES" dirty="0" smtClean="0">
                <a:solidFill>
                  <a:srgbClr val="0000FF"/>
                </a:solidFill>
              </a:rPr>
              <a:t>0L</a:t>
            </a:r>
            <a:r>
              <a:rPr lang="es-ES" dirty="0" smtClean="0"/>
              <a:t>, Long</a:t>
            </a:r>
            <a:r>
              <a:rPr lang="es-ES" dirty="0"/>
              <a:t>::</a:t>
            </a:r>
            <a:r>
              <a:rPr lang="es-ES" i="1" dirty="0"/>
              <a:t>sum</a:t>
            </a:r>
            <a:r>
              <a:rPr lang="es-ES" dirty="0" smtClean="0"/>
              <a:t>);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}</a:t>
            </a:r>
            <a:endParaRPr lang="en-GB" dirty="0"/>
          </a:p>
        </p:txBody>
      </p:sp>
      <p:sp>
        <p:nvSpPr>
          <p:cNvPr id="8" name="Rectángulo 7"/>
          <p:cNvSpPr/>
          <p:nvPr/>
        </p:nvSpPr>
        <p:spPr>
          <a:xfrm>
            <a:off x="457199" y="3823951"/>
            <a:ext cx="4679933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b="1" dirty="0" err="1">
                <a:solidFill>
                  <a:srgbClr val="000080"/>
                </a:solidFill>
              </a:rPr>
              <a:t>public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b="1" dirty="0" err="1">
                <a:solidFill>
                  <a:srgbClr val="000080"/>
                </a:solidFill>
              </a:rPr>
              <a:t>static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b="1" dirty="0" err="1">
                <a:solidFill>
                  <a:srgbClr val="000080"/>
                </a:solidFill>
              </a:rPr>
              <a:t>long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parallelRangedSum</a:t>
            </a:r>
            <a:r>
              <a:rPr lang="es-ES" dirty="0"/>
              <a:t>(</a:t>
            </a:r>
            <a:r>
              <a:rPr lang="es-ES" b="1" dirty="0" err="1">
                <a:solidFill>
                  <a:srgbClr val="000080"/>
                </a:solidFill>
              </a:rPr>
              <a:t>long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/>
              <a:t>n) {</a:t>
            </a:r>
            <a:br>
              <a:rPr lang="es-ES" dirty="0"/>
            </a:br>
            <a:r>
              <a:rPr lang="es-ES" dirty="0"/>
              <a:t>    </a:t>
            </a:r>
            <a:r>
              <a:rPr lang="es-ES" b="1" dirty="0" err="1">
                <a:solidFill>
                  <a:srgbClr val="000080"/>
                </a:solidFill>
              </a:rPr>
              <a:t>return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LongStream.</a:t>
            </a:r>
            <a:r>
              <a:rPr lang="es-ES" i="1" dirty="0" err="1"/>
              <a:t>rangeClosed</a:t>
            </a:r>
            <a:r>
              <a:rPr lang="es-ES" dirty="0"/>
              <a:t>(</a:t>
            </a:r>
            <a:r>
              <a:rPr lang="es-ES" dirty="0" smtClean="0">
                <a:solidFill>
                  <a:srgbClr val="0000FF"/>
                </a:solidFill>
              </a:rPr>
              <a:t>1</a:t>
            </a:r>
            <a:r>
              <a:rPr lang="es-ES" dirty="0" smtClean="0"/>
              <a:t>, n)</a:t>
            </a:r>
          </a:p>
          <a:p>
            <a:r>
              <a:rPr lang="es-ES" dirty="0"/>
              <a:t> </a:t>
            </a:r>
            <a:r>
              <a:rPr lang="es-ES" dirty="0" smtClean="0"/>
              <a:t>                                     .</a:t>
            </a:r>
            <a:r>
              <a:rPr lang="es-ES" dirty="0" err="1"/>
              <a:t>parallel</a:t>
            </a:r>
            <a:r>
              <a:rPr lang="es-ES" dirty="0"/>
              <a:t>(</a:t>
            </a:r>
            <a:r>
              <a:rPr lang="es-ES" dirty="0" smtClean="0"/>
              <a:t>)</a:t>
            </a:r>
          </a:p>
          <a:p>
            <a:r>
              <a:rPr lang="es-ES" dirty="0"/>
              <a:t> </a:t>
            </a:r>
            <a:r>
              <a:rPr lang="es-ES" dirty="0" smtClean="0"/>
              <a:t>                                     .</a:t>
            </a:r>
            <a:r>
              <a:rPr lang="es-ES" dirty="0"/>
              <a:t>reduce</a:t>
            </a:r>
            <a:r>
              <a:rPr lang="es-ES" dirty="0" smtClean="0"/>
              <a:t>(</a:t>
            </a:r>
            <a:r>
              <a:rPr lang="es-ES" dirty="0" smtClean="0">
                <a:solidFill>
                  <a:srgbClr val="0000FF"/>
                </a:solidFill>
              </a:rPr>
              <a:t>0L</a:t>
            </a:r>
            <a:r>
              <a:rPr lang="es-ES" dirty="0" smtClean="0"/>
              <a:t>, Long</a:t>
            </a:r>
            <a:r>
              <a:rPr lang="es-ES" dirty="0"/>
              <a:t>::</a:t>
            </a:r>
            <a:r>
              <a:rPr lang="es-ES" i="1" dirty="0"/>
              <a:t>sum</a:t>
            </a:r>
            <a:r>
              <a:rPr lang="es-ES" dirty="0" smtClean="0"/>
              <a:t>);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}</a:t>
            </a:r>
            <a:endParaRPr lang="en-GB" dirty="0"/>
          </a:p>
        </p:txBody>
      </p:sp>
      <p:grpSp>
        <p:nvGrpSpPr>
          <p:cNvPr id="19" name="Agrupar 18"/>
          <p:cNvGrpSpPr/>
          <p:nvPr/>
        </p:nvGrpSpPr>
        <p:grpSpPr>
          <a:xfrm>
            <a:off x="5558832" y="1417638"/>
            <a:ext cx="3113675" cy="2572298"/>
            <a:chOff x="5573125" y="1502934"/>
            <a:chExt cx="3113675" cy="2572298"/>
          </a:xfrm>
        </p:grpSpPr>
        <p:sp>
          <p:nvSpPr>
            <p:cNvPr id="18" name="Rectángulo 17"/>
            <p:cNvSpPr/>
            <p:nvPr/>
          </p:nvSpPr>
          <p:spPr>
            <a:xfrm>
              <a:off x="5573125" y="1502934"/>
              <a:ext cx="3113675" cy="25722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5689609" y="2552989"/>
              <a:ext cx="1213197" cy="3980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Function</a:t>
              </a:r>
              <a:endParaRPr lang="en-GB" dirty="0"/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7307617" y="2306580"/>
              <a:ext cx="1241632" cy="97616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Iterate</a:t>
              </a:r>
              <a:endParaRPr lang="en-GB" dirty="0"/>
            </a:p>
          </p:txBody>
        </p:sp>
        <p:sp>
          <p:nvSpPr>
            <p:cNvPr id="12" name="Flecha curvada hacia abajo 11"/>
            <p:cNvSpPr/>
            <p:nvPr/>
          </p:nvSpPr>
          <p:spPr>
            <a:xfrm rot="21066901">
              <a:off x="6112422" y="1891502"/>
              <a:ext cx="1587505" cy="491208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Flecha curvada hacia abajo 12"/>
            <p:cNvSpPr/>
            <p:nvPr/>
          </p:nvSpPr>
          <p:spPr>
            <a:xfrm rot="11441265">
              <a:off x="6101808" y="3196936"/>
              <a:ext cx="1601992" cy="414456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6486853" y="1502934"/>
              <a:ext cx="855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Output</a:t>
              </a:r>
              <a:endParaRPr lang="en-GB" dirty="0"/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6560404" y="3639285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Input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43685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Parallel streams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37</a:t>
            </a:fld>
            <a:endParaRPr lang="es-ES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280436"/>
              </p:ext>
            </p:extLst>
          </p:nvPr>
        </p:nvGraphicFramePr>
        <p:xfrm>
          <a:off x="1524000" y="1548636"/>
          <a:ext cx="6096000" cy="25958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Source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Decomposability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ArrayList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Excellent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LinkedList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Poor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IntStream.range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Excellent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Stream.iterate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Poor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HashSet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Good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TreeSet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Good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407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Default methods</a:t>
            </a:r>
            <a:endParaRPr lang="en-GB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46442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problem with interfaces</a:t>
            </a:r>
            <a:endParaRPr lang="en-GB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Traditionally a Java interface groups related methods together into a contract</a:t>
            </a:r>
          </a:p>
          <a:p>
            <a:r>
              <a:rPr lang="en-GB" dirty="0" smtClean="0"/>
              <a:t>Any class that implements the interface must provide implementation for all of them</a:t>
            </a:r>
          </a:p>
          <a:p>
            <a:r>
              <a:rPr lang="en-GB" dirty="0" smtClean="0"/>
              <a:t>This causes a problem when designers need to update the interface adding new methods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ALL IMPLEMENTATIONS GET BROKEN !!!!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9397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Concurrency in Java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Java 1.0</a:t>
            </a:r>
            <a:r>
              <a:rPr lang="en-GB" dirty="0" smtClean="0"/>
              <a:t>: </a:t>
            </a:r>
            <a:r>
              <a:rPr lang="en-GB" dirty="0" err="1" smtClean="0"/>
              <a:t>java.lang.Thread</a:t>
            </a:r>
            <a:r>
              <a:rPr lang="en-GB" dirty="0" smtClean="0"/>
              <a:t>, synchronized blocks</a:t>
            </a:r>
          </a:p>
          <a:p>
            <a:r>
              <a:rPr lang="en-GB" b="1" dirty="0" smtClean="0"/>
              <a:t>Java 5.0/6.0</a:t>
            </a:r>
            <a:r>
              <a:rPr lang="en-GB" dirty="0" smtClean="0"/>
              <a:t>: </a:t>
            </a:r>
            <a:r>
              <a:rPr lang="en-GB" dirty="0" err="1" smtClean="0"/>
              <a:t>java.util.concurrent</a:t>
            </a:r>
            <a:r>
              <a:rPr lang="en-GB" dirty="0" smtClean="0"/>
              <a:t> (JSR166)</a:t>
            </a:r>
          </a:p>
          <a:p>
            <a:r>
              <a:rPr lang="en-GB" b="1" dirty="0" smtClean="0"/>
              <a:t>Java 7.0</a:t>
            </a:r>
            <a:r>
              <a:rPr lang="en-GB" dirty="0" smtClean="0"/>
              <a:t>: Fork/Join Framework </a:t>
            </a:r>
            <a:r>
              <a:rPr lang="en-GB" dirty="0"/>
              <a:t>(JSR166</a:t>
            </a:r>
            <a:r>
              <a:rPr lang="en-GB" dirty="0" smtClean="0"/>
              <a:t>)</a:t>
            </a:r>
          </a:p>
          <a:p>
            <a:r>
              <a:rPr lang="en-GB" b="1" dirty="0" smtClean="0"/>
              <a:t>Java 8.0</a:t>
            </a:r>
            <a:r>
              <a:rPr lang="en-GB" dirty="0" smtClean="0"/>
              <a:t>: Parallel </a:t>
            </a:r>
            <a:r>
              <a:rPr lang="en-GB" dirty="0" smtClean="0"/>
              <a:t>Streams, </a:t>
            </a:r>
            <a:r>
              <a:rPr lang="en-GB" dirty="0" err="1" smtClean="0"/>
              <a:t>Completable</a:t>
            </a:r>
            <a:r>
              <a:rPr lang="en-GB" dirty="0" smtClean="0"/>
              <a:t> Futures</a:t>
            </a:r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9563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Default methods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Interfaces in Java 8 can now declare methods </a:t>
            </a:r>
            <a:r>
              <a:rPr lang="en-GB" b="1" dirty="0" smtClean="0"/>
              <a:t>and</a:t>
            </a:r>
            <a:r>
              <a:rPr lang="en-GB" dirty="0" smtClean="0"/>
              <a:t> </a:t>
            </a:r>
            <a:r>
              <a:rPr lang="en-GB" b="1" dirty="0" smtClean="0"/>
              <a:t>implement them</a:t>
            </a:r>
          </a:p>
          <a:p>
            <a:pPr lvl="1"/>
            <a:r>
              <a:rPr lang="en-GB" dirty="0" smtClean="0"/>
              <a:t>First, it allows the definition of </a:t>
            </a:r>
            <a:r>
              <a:rPr lang="en-GB" b="1" dirty="0" smtClean="0"/>
              <a:t>static methods</a:t>
            </a:r>
          </a:p>
          <a:p>
            <a:pPr lvl="1"/>
            <a:r>
              <a:rPr lang="en-GB" dirty="0" smtClean="0"/>
              <a:t>Second, introduces a new feature called </a:t>
            </a:r>
            <a:r>
              <a:rPr lang="en-GB" b="1" dirty="0" smtClean="0"/>
              <a:t>default methods</a:t>
            </a:r>
            <a:r>
              <a:rPr lang="en-GB" dirty="0" smtClean="0"/>
              <a:t> that provides a default implementation for methods in an interface</a:t>
            </a:r>
          </a:p>
          <a:p>
            <a:pPr lvl="1"/>
            <a:r>
              <a:rPr lang="en-GB" dirty="0" smtClean="0"/>
              <a:t>So, existing classes implementing an interface will automatically inherit this default implementation if they do not provide one</a:t>
            </a:r>
          </a:p>
          <a:p>
            <a:r>
              <a:rPr lang="en-GB" dirty="0" smtClean="0"/>
              <a:t>So interfaces now can evolve non-intrusively !!!</a:t>
            </a:r>
            <a:endParaRPr lang="en-GB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8911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Default methods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instance, the </a:t>
            </a:r>
            <a:r>
              <a:rPr lang="en-GB" dirty="0" err="1" smtClean="0"/>
              <a:t>removeIf</a:t>
            </a:r>
            <a:r>
              <a:rPr lang="en-GB" dirty="0" smtClean="0"/>
              <a:t> method was added to the Collection interface as follows:</a:t>
            </a:r>
          </a:p>
          <a:p>
            <a:endParaRPr lang="en-GB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41</a:t>
            </a:fld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1845733" y="2839905"/>
            <a:ext cx="55541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000080"/>
                </a:solidFill>
              </a:rPr>
              <a:t>default </a:t>
            </a:r>
            <a:r>
              <a:rPr lang="es-ES" b="1" dirty="0" err="1">
                <a:solidFill>
                  <a:srgbClr val="000080"/>
                </a:solidFill>
              </a:rPr>
              <a:t>boolean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removeIf</a:t>
            </a:r>
            <a:r>
              <a:rPr lang="es-ES" dirty="0"/>
              <a:t>(</a:t>
            </a:r>
            <a:r>
              <a:rPr lang="es-ES" dirty="0" err="1"/>
              <a:t>Predicate</a:t>
            </a:r>
            <a:r>
              <a:rPr lang="es-ES" dirty="0"/>
              <a:t>&lt;? </a:t>
            </a:r>
            <a:r>
              <a:rPr lang="es-ES" b="1" dirty="0" err="1">
                <a:solidFill>
                  <a:srgbClr val="000080"/>
                </a:solidFill>
              </a:rPr>
              <a:t>super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>
                <a:solidFill>
                  <a:srgbClr val="20999D"/>
                </a:solidFill>
              </a:rPr>
              <a:t>E</a:t>
            </a:r>
            <a:r>
              <a:rPr lang="es-ES" dirty="0"/>
              <a:t>&gt; </a:t>
            </a:r>
            <a:r>
              <a:rPr lang="es-ES" dirty="0" err="1"/>
              <a:t>filter</a:t>
            </a:r>
            <a:r>
              <a:rPr lang="es-ES" dirty="0"/>
              <a:t>) {</a:t>
            </a:r>
            <a:br>
              <a:rPr lang="es-ES" dirty="0"/>
            </a:br>
            <a:r>
              <a:rPr lang="es-ES" dirty="0"/>
              <a:t>    </a:t>
            </a:r>
            <a:r>
              <a:rPr lang="es-ES" dirty="0" err="1"/>
              <a:t>Objects.</a:t>
            </a:r>
            <a:r>
              <a:rPr lang="es-ES" i="1" dirty="0" err="1"/>
              <a:t>requireNonNull</a:t>
            </a:r>
            <a:r>
              <a:rPr lang="es-ES" dirty="0"/>
              <a:t>(</a:t>
            </a:r>
            <a:r>
              <a:rPr lang="es-ES" dirty="0" err="1"/>
              <a:t>filter</a:t>
            </a:r>
            <a:r>
              <a:rPr lang="es-ES" dirty="0"/>
              <a:t>);</a:t>
            </a:r>
            <a:br>
              <a:rPr lang="es-ES" dirty="0"/>
            </a:br>
            <a:r>
              <a:rPr lang="es-ES" dirty="0"/>
              <a:t>    </a:t>
            </a:r>
            <a:r>
              <a:rPr lang="es-ES" b="1" dirty="0" err="1">
                <a:solidFill>
                  <a:srgbClr val="000080"/>
                </a:solidFill>
              </a:rPr>
              <a:t>boolean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/>
              <a:t>removed = </a:t>
            </a:r>
            <a:r>
              <a:rPr lang="es-ES" b="1" dirty="0">
                <a:solidFill>
                  <a:srgbClr val="000080"/>
                </a:solidFill>
              </a:rPr>
              <a:t>false</a:t>
            </a:r>
            <a:r>
              <a:rPr lang="es-ES" dirty="0"/>
              <a:t>;</a:t>
            </a:r>
            <a:br>
              <a:rPr lang="es-ES" dirty="0"/>
            </a:br>
            <a:r>
              <a:rPr lang="es-ES" dirty="0"/>
              <a:t>    </a:t>
            </a:r>
            <a:r>
              <a:rPr lang="es-ES" b="1" dirty="0">
                <a:solidFill>
                  <a:srgbClr val="000080"/>
                </a:solidFill>
              </a:rPr>
              <a:t>final </a:t>
            </a:r>
            <a:r>
              <a:rPr lang="es-ES" dirty="0" err="1"/>
              <a:t>Iterator</a:t>
            </a:r>
            <a:r>
              <a:rPr lang="es-ES" dirty="0"/>
              <a:t>&lt;</a:t>
            </a:r>
            <a:r>
              <a:rPr lang="es-ES" dirty="0">
                <a:solidFill>
                  <a:srgbClr val="20999D"/>
                </a:solidFill>
              </a:rPr>
              <a:t>E</a:t>
            </a:r>
            <a:r>
              <a:rPr lang="es-ES" dirty="0"/>
              <a:t>&gt; </a:t>
            </a:r>
            <a:r>
              <a:rPr lang="es-ES" dirty="0" err="1"/>
              <a:t>each</a:t>
            </a:r>
            <a:r>
              <a:rPr lang="es-ES" dirty="0"/>
              <a:t> = </a:t>
            </a:r>
            <a:r>
              <a:rPr lang="es-ES" dirty="0" err="1"/>
              <a:t>iterator</a:t>
            </a:r>
            <a:r>
              <a:rPr lang="es-ES" dirty="0"/>
              <a:t>();</a:t>
            </a:r>
            <a:br>
              <a:rPr lang="es-ES" dirty="0"/>
            </a:br>
            <a:r>
              <a:rPr lang="es-ES" dirty="0"/>
              <a:t>    </a:t>
            </a:r>
            <a:r>
              <a:rPr lang="es-ES" b="1" dirty="0" err="1">
                <a:solidFill>
                  <a:srgbClr val="000080"/>
                </a:solidFill>
              </a:rPr>
              <a:t>while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/>
              <a:t>(</a:t>
            </a:r>
            <a:r>
              <a:rPr lang="es-ES" dirty="0" err="1"/>
              <a:t>each.hasNext</a:t>
            </a:r>
            <a:r>
              <a:rPr lang="es-ES" dirty="0"/>
              <a:t>()) {</a:t>
            </a:r>
            <a:br>
              <a:rPr lang="es-ES" dirty="0"/>
            </a:br>
            <a:r>
              <a:rPr lang="es-ES" dirty="0"/>
              <a:t>        </a:t>
            </a:r>
            <a:r>
              <a:rPr lang="es-ES" b="1" dirty="0" err="1">
                <a:solidFill>
                  <a:srgbClr val="000080"/>
                </a:solidFill>
              </a:rPr>
              <a:t>if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/>
              <a:t>(</a:t>
            </a:r>
            <a:r>
              <a:rPr lang="es-ES" dirty="0" err="1"/>
              <a:t>filter.test</a:t>
            </a:r>
            <a:r>
              <a:rPr lang="es-ES" dirty="0"/>
              <a:t>(</a:t>
            </a:r>
            <a:r>
              <a:rPr lang="es-ES" dirty="0" err="1"/>
              <a:t>each.next</a:t>
            </a:r>
            <a:r>
              <a:rPr lang="es-ES" dirty="0"/>
              <a:t>())) {</a:t>
            </a:r>
            <a:br>
              <a:rPr lang="es-ES" dirty="0"/>
            </a:br>
            <a:r>
              <a:rPr lang="es-ES" dirty="0"/>
              <a:t>            </a:t>
            </a:r>
            <a:r>
              <a:rPr lang="es-ES" dirty="0" err="1"/>
              <a:t>each.remove</a:t>
            </a:r>
            <a:r>
              <a:rPr lang="es-ES" dirty="0"/>
              <a:t>();</a:t>
            </a:r>
            <a:br>
              <a:rPr lang="es-ES" dirty="0"/>
            </a:br>
            <a:r>
              <a:rPr lang="es-ES" dirty="0"/>
              <a:t>            removed = </a:t>
            </a:r>
            <a:r>
              <a:rPr lang="es-ES" b="1" dirty="0">
                <a:solidFill>
                  <a:srgbClr val="000080"/>
                </a:solidFill>
              </a:rPr>
              <a:t>true</a:t>
            </a:r>
            <a:r>
              <a:rPr lang="es-ES" dirty="0"/>
              <a:t>;</a:t>
            </a:r>
            <a:br>
              <a:rPr lang="es-ES" dirty="0"/>
            </a:br>
            <a:r>
              <a:rPr lang="es-ES" dirty="0"/>
              <a:t>        }</a:t>
            </a:r>
            <a:br>
              <a:rPr lang="es-ES" dirty="0"/>
            </a:br>
            <a:r>
              <a:rPr lang="es-ES" dirty="0"/>
              <a:t>    }</a:t>
            </a:r>
            <a:br>
              <a:rPr lang="es-ES" dirty="0"/>
            </a:br>
            <a:r>
              <a:rPr lang="es-ES" dirty="0"/>
              <a:t>    </a:t>
            </a:r>
            <a:r>
              <a:rPr lang="es-ES" b="1" dirty="0" err="1">
                <a:solidFill>
                  <a:srgbClr val="000080"/>
                </a:solidFill>
              </a:rPr>
              <a:t>return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/>
              <a:t>removed;</a:t>
            </a:r>
            <a:br>
              <a:rPr lang="es-ES" dirty="0"/>
            </a:br>
            <a:r>
              <a:rPr lang="es-ES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443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Static methods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common pattern in Java is to both define an interface and a utility companion class with many abstract methods</a:t>
            </a:r>
          </a:p>
          <a:p>
            <a:pPr lvl="1"/>
            <a:r>
              <a:rPr lang="en-GB" dirty="0" smtClean="0"/>
              <a:t>Collection: defines the interface</a:t>
            </a:r>
          </a:p>
          <a:p>
            <a:pPr lvl="1"/>
            <a:r>
              <a:rPr lang="en-GB" dirty="0" smtClean="0"/>
              <a:t>Collection</a:t>
            </a:r>
            <a:r>
              <a:rPr lang="en-GB" b="1" dirty="0" smtClean="0"/>
              <a:t>s</a:t>
            </a:r>
            <a:r>
              <a:rPr lang="en-GB" dirty="0" smtClean="0"/>
              <a:t>: defines static utility methods</a:t>
            </a:r>
          </a:p>
          <a:p>
            <a:r>
              <a:rPr lang="en-GB" dirty="0" smtClean="0"/>
              <a:t>Now that we can define static methods in interfaces we can move these utility methods in the interface</a:t>
            </a:r>
            <a:endParaRPr lang="en-GB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84706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Abstract classes vs. Interfaces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Now that Interfaces can implement methods, what is the difference with Abstract Classes?</a:t>
            </a:r>
          </a:p>
          <a:p>
            <a:pPr lvl="1"/>
            <a:r>
              <a:rPr lang="en-GB" dirty="0" smtClean="0"/>
              <a:t>A class can extend only from one abstract class, but a class can implement multiple interfaces.</a:t>
            </a:r>
          </a:p>
          <a:p>
            <a:pPr lvl="1"/>
            <a:r>
              <a:rPr lang="en-GB" dirty="0" smtClean="0"/>
              <a:t>An abstract class can enforce a common state through instance variables (fields), but interfaces cannot have instance variables </a:t>
            </a:r>
            <a:endParaRPr lang="en-GB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6179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Optional methods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One possible use for default methods is to define optional methods in an interface</a:t>
            </a:r>
          </a:p>
          <a:p>
            <a:r>
              <a:rPr lang="en-GB" dirty="0" smtClean="0"/>
              <a:t>For instance, in the Iterator interface the method remove is optional</a:t>
            </a:r>
            <a:endParaRPr lang="en-GB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44</a:t>
            </a:fld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1447800" y="4039570"/>
            <a:ext cx="58250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000080"/>
                </a:solidFill>
              </a:rPr>
              <a:t>default </a:t>
            </a:r>
            <a:r>
              <a:rPr lang="es-ES" b="1" dirty="0" err="1">
                <a:solidFill>
                  <a:srgbClr val="000080"/>
                </a:solidFill>
              </a:rPr>
              <a:t>void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remove</a:t>
            </a:r>
            <a:r>
              <a:rPr lang="es-ES" dirty="0"/>
              <a:t>() {</a:t>
            </a:r>
            <a:br>
              <a:rPr lang="es-ES" dirty="0"/>
            </a:br>
            <a:r>
              <a:rPr lang="es-ES" dirty="0"/>
              <a:t>    </a:t>
            </a:r>
            <a:r>
              <a:rPr lang="es-ES" b="1" dirty="0" err="1">
                <a:solidFill>
                  <a:srgbClr val="000080"/>
                </a:solidFill>
              </a:rPr>
              <a:t>throw</a:t>
            </a:r>
            <a:r>
              <a:rPr lang="es-ES" b="1" dirty="0">
                <a:solidFill>
                  <a:srgbClr val="000080"/>
                </a:solidFill>
              </a:rPr>
              <a:t> new </a:t>
            </a:r>
            <a:r>
              <a:rPr lang="es-ES" dirty="0" err="1"/>
              <a:t>UnsupportedOperationException</a:t>
            </a:r>
            <a:r>
              <a:rPr lang="es-ES" dirty="0"/>
              <a:t>(</a:t>
            </a:r>
            <a:r>
              <a:rPr lang="es-ES" b="1" dirty="0">
                <a:solidFill>
                  <a:srgbClr val="008000"/>
                </a:solidFill>
              </a:rPr>
              <a:t>"</a:t>
            </a:r>
            <a:r>
              <a:rPr lang="es-ES" b="1" dirty="0" err="1">
                <a:solidFill>
                  <a:srgbClr val="008000"/>
                </a:solidFill>
              </a:rPr>
              <a:t>remove</a:t>
            </a:r>
            <a:r>
              <a:rPr lang="es-ES" b="1" dirty="0">
                <a:solidFill>
                  <a:srgbClr val="008000"/>
                </a:solidFill>
              </a:rPr>
              <a:t>"</a:t>
            </a:r>
            <a:r>
              <a:rPr lang="es-ES" dirty="0"/>
              <a:t>);</a:t>
            </a:r>
            <a:br>
              <a:rPr lang="es-ES" dirty="0"/>
            </a:br>
            <a:r>
              <a:rPr lang="es-ES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1085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inheritance of behaviour</a:t>
            </a:r>
            <a:endParaRPr lang="en-GB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45</a:t>
            </a:fld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685800" y="1223709"/>
            <a:ext cx="5867400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rgbClr val="000080"/>
                </a:solidFill>
              </a:rPr>
              <a:t>public</a:t>
            </a:r>
            <a:r>
              <a:rPr lang="es-ES" b="1" dirty="0">
                <a:solidFill>
                  <a:srgbClr val="000080"/>
                </a:solidFill>
              </a:rPr>
              <a:t> interface </a:t>
            </a:r>
            <a:r>
              <a:rPr lang="es-ES" dirty="0" err="1"/>
              <a:t>Rotatable</a:t>
            </a:r>
            <a:r>
              <a:rPr lang="es-ES" dirty="0"/>
              <a:t> {</a:t>
            </a:r>
            <a:br>
              <a:rPr lang="es-ES" dirty="0"/>
            </a:br>
            <a:r>
              <a:rPr lang="es-ES" dirty="0"/>
              <a:t>    </a:t>
            </a:r>
            <a:r>
              <a:rPr lang="es-ES" b="1" dirty="0" err="1">
                <a:solidFill>
                  <a:srgbClr val="000080"/>
                </a:solidFill>
              </a:rPr>
              <a:t>void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setRotationAngle</a:t>
            </a:r>
            <a:r>
              <a:rPr lang="es-ES" dirty="0"/>
              <a:t>(</a:t>
            </a:r>
            <a:r>
              <a:rPr lang="es-ES" b="1" dirty="0" err="1">
                <a:solidFill>
                  <a:srgbClr val="000080"/>
                </a:solidFill>
              </a:rPr>
              <a:t>int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angle</a:t>
            </a:r>
            <a:r>
              <a:rPr lang="es-ES" dirty="0"/>
              <a:t>);</a:t>
            </a:r>
            <a:br>
              <a:rPr lang="es-ES" dirty="0"/>
            </a:br>
            <a:r>
              <a:rPr lang="es-ES" dirty="0"/>
              <a:t>    </a:t>
            </a:r>
            <a:r>
              <a:rPr lang="es-ES" b="1" dirty="0" err="1">
                <a:solidFill>
                  <a:srgbClr val="000080"/>
                </a:solidFill>
              </a:rPr>
              <a:t>int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getRotationAngle</a:t>
            </a:r>
            <a:r>
              <a:rPr lang="es-ES" dirty="0"/>
              <a:t>();</a:t>
            </a:r>
            <a:br>
              <a:rPr lang="es-ES" dirty="0"/>
            </a:br>
            <a:r>
              <a:rPr lang="es-ES" dirty="0"/>
              <a:t>    </a:t>
            </a:r>
            <a:r>
              <a:rPr lang="es-ES" b="1" dirty="0">
                <a:solidFill>
                  <a:srgbClr val="000080"/>
                </a:solidFill>
              </a:rPr>
              <a:t>default </a:t>
            </a:r>
            <a:r>
              <a:rPr lang="es-ES" b="1" dirty="0" err="1">
                <a:solidFill>
                  <a:srgbClr val="000080"/>
                </a:solidFill>
              </a:rPr>
              <a:t>void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rotateBy</a:t>
            </a:r>
            <a:r>
              <a:rPr lang="es-ES" dirty="0"/>
              <a:t>(</a:t>
            </a:r>
            <a:r>
              <a:rPr lang="es-ES" b="1" dirty="0" err="1">
                <a:solidFill>
                  <a:srgbClr val="000080"/>
                </a:solidFill>
              </a:rPr>
              <a:t>int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angle</a:t>
            </a:r>
            <a:r>
              <a:rPr lang="es-ES" dirty="0"/>
              <a:t>) {</a:t>
            </a:r>
            <a:br>
              <a:rPr lang="es-ES" dirty="0"/>
            </a:br>
            <a:r>
              <a:rPr lang="es-ES" dirty="0"/>
              <a:t>        </a:t>
            </a:r>
            <a:r>
              <a:rPr lang="es-ES" dirty="0" err="1"/>
              <a:t>setRotationAngle</a:t>
            </a:r>
            <a:r>
              <a:rPr lang="es-ES" dirty="0"/>
              <a:t>((</a:t>
            </a:r>
            <a:r>
              <a:rPr lang="es-ES" dirty="0" err="1"/>
              <a:t>getRotationAngle</a:t>
            </a:r>
            <a:r>
              <a:rPr lang="es-ES" dirty="0"/>
              <a:t>() + </a:t>
            </a:r>
            <a:r>
              <a:rPr lang="es-ES" dirty="0" err="1"/>
              <a:t>angle</a:t>
            </a:r>
            <a:r>
              <a:rPr lang="es-ES" dirty="0"/>
              <a:t>) % </a:t>
            </a:r>
            <a:r>
              <a:rPr lang="es-ES" dirty="0">
                <a:solidFill>
                  <a:srgbClr val="0000FF"/>
                </a:solidFill>
              </a:rPr>
              <a:t>360</a:t>
            </a:r>
            <a:r>
              <a:rPr lang="es-ES" dirty="0"/>
              <a:t>);</a:t>
            </a:r>
            <a:br>
              <a:rPr lang="es-ES" dirty="0"/>
            </a:br>
            <a:r>
              <a:rPr lang="es-ES" dirty="0"/>
              <a:t>    }</a:t>
            </a:r>
            <a:br>
              <a:rPr lang="es-ES" dirty="0"/>
            </a:br>
            <a:r>
              <a:rPr lang="es-ES" dirty="0"/>
              <a:t>}</a:t>
            </a:r>
            <a:br>
              <a:rPr lang="es-ES" dirty="0"/>
            </a:br>
            <a:r>
              <a:rPr lang="es-ES" b="1" dirty="0" err="1" smtClean="0">
                <a:solidFill>
                  <a:srgbClr val="000080"/>
                </a:solidFill>
              </a:rPr>
              <a:t>public</a:t>
            </a:r>
            <a:r>
              <a:rPr lang="es-ES" b="1" dirty="0" smtClean="0">
                <a:solidFill>
                  <a:srgbClr val="000080"/>
                </a:solidFill>
              </a:rPr>
              <a:t> </a:t>
            </a:r>
            <a:r>
              <a:rPr lang="es-ES" b="1" dirty="0">
                <a:solidFill>
                  <a:srgbClr val="000080"/>
                </a:solidFill>
              </a:rPr>
              <a:t>interface </a:t>
            </a:r>
            <a:r>
              <a:rPr lang="es-ES" dirty="0" err="1"/>
              <a:t>Movable</a:t>
            </a:r>
            <a:r>
              <a:rPr lang="es-ES" dirty="0"/>
              <a:t> {</a:t>
            </a:r>
            <a:br>
              <a:rPr lang="es-ES" dirty="0"/>
            </a:br>
            <a:r>
              <a:rPr lang="es-ES" dirty="0"/>
              <a:t>    </a:t>
            </a:r>
            <a:r>
              <a:rPr lang="es-ES" b="1" dirty="0" err="1">
                <a:solidFill>
                  <a:srgbClr val="000080"/>
                </a:solidFill>
              </a:rPr>
              <a:t>int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getX</a:t>
            </a:r>
            <a:r>
              <a:rPr lang="es-ES" dirty="0"/>
              <a:t>();</a:t>
            </a:r>
            <a:br>
              <a:rPr lang="es-ES" dirty="0"/>
            </a:br>
            <a:r>
              <a:rPr lang="es-ES" dirty="0"/>
              <a:t>    </a:t>
            </a:r>
            <a:r>
              <a:rPr lang="es-ES" b="1" dirty="0" err="1">
                <a:solidFill>
                  <a:srgbClr val="000080"/>
                </a:solidFill>
              </a:rPr>
              <a:t>int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getY</a:t>
            </a:r>
            <a:r>
              <a:rPr lang="es-ES" dirty="0"/>
              <a:t>();</a:t>
            </a:r>
            <a:br>
              <a:rPr lang="es-ES" dirty="0"/>
            </a:br>
            <a:r>
              <a:rPr lang="es-ES" dirty="0"/>
              <a:t>    </a:t>
            </a:r>
            <a:r>
              <a:rPr lang="es-ES" b="1" dirty="0" err="1">
                <a:solidFill>
                  <a:srgbClr val="000080"/>
                </a:solidFill>
              </a:rPr>
              <a:t>void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setX</a:t>
            </a:r>
            <a:r>
              <a:rPr lang="es-ES" dirty="0"/>
              <a:t>(</a:t>
            </a:r>
            <a:r>
              <a:rPr lang="es-ES" b="1" dirty="0" err="1">
                <a:solidFill>
                  <a:srgbClr val="000080"/>
                </a:solidFill>
              </a:rPr>
              <a:t>int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/>
              <a:t>x);</a:t>
            </a:r>
            <a:br>
              <a:rPr lang="es-ES" dirty="0"/>
            </a:br>
            <a:r>
              <a:rPr lang="es-ES" dirty="0"/>
              <a:t>    </a:t>
            </a:r>
            <a:r>
              <a:rPr lang="es-ES" b="1" dirty="0" err="1">
                <a:solidFill>
                  <a:srgbClr val="000080"/>
                </a:solidFill>
              </a:rPr>
              <a:t>void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setY</a:t>
            </a:r>
            <a:r>
              <a:rPr lang="es-ES" dirty="0"/>
              <a:t>(</a:t>
            </a:r>
            <a:r>
              <a:rPr lang="es-ES" b="1" dirty="0" err="1">
                <a:solidFill>
                  <a:srgbClr val="000080"/>
                </a:solidFill>
              </a:rPr>
              <a:t>int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/>
              <a:t>y);</a:t>
            </a:r>
            <a:br>
              <a:rPr lang="es-ES" dirty="0"/>
            </a:br>
            <a:r>
              <a:rPr lang="es-ES" dirty="0"/>
              <a:t>    </a:t>
            </a:r>
            <a:r>
              <a:rPr lang="es-ES" b="1" dirty="0">
                <a:solidFill>
                  <a:srgbClr val="000080"/>
                </a:solidFill>
              </a:rPr>
              <a:t>default </a:t>
            </a:r>
            <a:r>
              <a:rPr lang="es-ES" b="1" dirty="0" err="1">
                <a:solidFill>
                  <a:srgbClr val="000080"/>
                </a:solidFill>
              </a:rPr>
              <a:t>void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moveHorizontally</a:t>
            </a:r>
            <a:r>
              <a:rPr lang="es-ES" dirty="0"/>
              <a:t>(</a:t>
            </a:r>
            <a:r>
              <a:rPr lang="es-ES" b="1" dirty="0" err="1">
                <a:solidFill>
                  <a:srgbClr val="000080"/>
                </a:solidFill>
              </a:rPr>
              <a:t>int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distance</a:t>
            </a:r>
            <a:r>
              <a:rPr lang="es-ES" dirty="0"/>
              <a:t>) {</a:t>
            </a:r>
            <a:br>
              <a:rPr lang="es-ES" dirty="0"/>
            </a:br>
            <a:r>
              <a:rPr lang="es-ES" dirty="0"/>
              <a:t>        </a:t>
            </a:r>
            <a:r>
              <a:rPr lang="es-ES" dirty="0" err="1"/>
              <a:t>setX</a:t>
            </a:r>
            <a:r>
              <a:rPr lang="es-ES" dirty="0"/>
              <a:t>(</a:t>
            </a:r>
            <a:r>
              <a:rPr lang="es-ES" dirty="0" err="1"/>
              <a:t>getX</a:t>
            </a:r>
            <a:r>
              <a:rPr lang="es-ES" dirty="0"/>
              <a:t>() + </a:t>
            </a:r>
            <a:r>
              <a:rPr lang="es-ES" dirty="0" err="1"/>
              <a:t>distance</a:t>
            </a:r>
            <a:r>
              <a:rPr lang="es-ES" dirty="0"/>
              <a:t>);</a:t>
            </a:r>
            <a:br>
              <a:rPr lang="es-ES" dirty="0"/>
            </a:br>
            <a:r>
              <a:rPr lang="es-ES" dirty="0"/>
              <a:t>    }</a:t>
            </a:r>
            <a:br>
              <a:rPr lang="es-ES" dirty="0"/>
            </a:br>
            <a:r>
              <a:rPr lang="es-ES" dirty="0"/>
              <a:t>    </a:t>
            </a:r>
            <a:r>
              <a:rPr lang="es-ES" b="1" dirty="0">
                <a:solidFill>
                  <a:srgbClr val="000080"/>
                </a:solidFill>
              </a:rPr>
              <a:t>default </a:t>
            </a:r>
            <a:r>
              <a:rPr lang="es-ES" b="1" dirty="0" err="1">
                <a:solidFill>
                  <a:srgbClr val="000080"/>
                </a:solidFill>
              </a:rPr>
              <a:t>void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moveVertically</a:t>
            </a:r>
            <a:r>
              <a:rPr lang="es-ES" dirty="0"/>
              <a:t>(</a:t>
            </a:r>
            <a:r>
              <a:rPr lang="es-ES" b="1" dirty="0" err="1">
                <a:solidFill>
                  <a:srgbClr val="000080"/>
                </a:solidFill>
              </a:rPr>
              <a:t>int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distance</a:t>
            </a:r>
            <a:r>
              <a:rPr lang="es-ES" dirty="0"/>
              <a:t>) {</a:t>
            </a:r>
            <a:br>
              <a:rPr lang="es-ES" dirty="0"/>
            </a:br>
            <a:r>
              <a:rPr lang="es-ES" dirty="0"/>
              <a:t>        </a:t>
            </a:r>
            <a:r>
              <a:rPr lang="es-ES" dirty="0" err="1"/>
              <a:t>setY</a:t>
            </a:r>
            <a:r>
              <a:rPr lang="es-ES" dirty="0"/>
              <a:t>(</a:t>
            </a:r>
            <a:r>
              <a:rPr lang="es-ES" dirty="0" err="1"/>
              <a:t>getY</a:t>
            </a:r>
            <a:r>
              <a:rPr lang="es-ES" dirty="0"/>
              <a:t>() + </a:t>
            </a:r>
            <a:r>
              <a:rPr lang="es-ES" dirty="0" err="1"/>
              <a:t>distance</a:t>
            </a:r>
            <a:r>
              <a:rPr lang="es-ES" dirty="0"/>
              <a:t>);</a:t>
            </a:r>
            <a:br>
              <a:rPr lang="es-ES" dirty="0"/>
            </a:br>
            <a:r>
              <a:rPr lang="es-ES" dirty="0"/>
              <a:t>    }</a:t>
            </a:r>
            <a:br>
              <a:rPr lang="es-ES" dirty="0"/>
            </a:br>
            <a:r>
              <a:rPr lang="es-ES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43715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inheritance of behaviour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46</a:t>
            </a:fld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719666" y="1350076"/>
            <a:ext cx="690033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>
                <a:solidFill>
                  <a:srgbClr val="000080"/>
                </a:solidFill>
              </a:rPr>
              <a:t>public</a:t>
            </a:r>
            <a:r>
              <a:rPr lang="es-ES" b="1" dirty="0">
                <a:solidFill>
                  <a:srgbClr val="000080"/>
                </a:solidFill>
              </a:rPr>
              <a:t> interface </a:t>
            </a:r>
            <a:r>
              <a:rPr lang="es-ES" dirty="0" err="1"/>
              <a:t>Resizable</a:t>
            </a:r>
            <a:r>
              <a:rPr lang="es-ES" dirty="0"/>
              <a:t> {</a:t>
            </a:r>
            <a:br>
              <a:rPr lang="es-ES" dirty="0"/>
            </a:br>
            <a:r>
              <a:rPr lang="es-ES" dirty="0"/>
              <a:t>    </a:t>
            </a:r>
            <a:r>
              <a:rPr lang="es-ES" b="1" dirty="0" err="1">
                <a:solidFill>
                  <a:srgbClr val="000080"/>
                </a:solidFill>
              </a:rPr>
              <a:t>int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getWidth</a:t>
            </a:r>
            <a:r>
              <a:rPr lang="es-ES" dirty="0"/>
              <a:t>();</a:t>
            </a:r>
            <a:br>
              <a:rPr lang="es-ES" dirty="0"/>
            </a:br>
            <a:r>
              <a:rPr lang="es-ES" dirty="0"/>
              <a:t>    </a:t>
            </a:r>
            <a:r>
              <a:rPr lang="es-ES" b="1" dirty="0" err="1">
                <a:solidFill>
                  <a:srgbClr val="000080"/>
                </a:solidFill>
              </a:rPr>
              <a:t>int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getHeight</a:t>
            </a:r>
            <a:r>
              <a:rPr lang="es-ES" dirty="0"/>
              <a:t>();</a:t>
            </a:r>
            <a:br>
              <a:rPr lang="es-ES" dirty="0"/>
            </a:br>
            <a:r>
              <a:rPr lang="es-ES" dirty="0"/>
              <a:t>    </a:t>
            </a:r>
            <a:r>
              <a:rPr lang="es-ES" b="1" dirty="0" err="1">
                <a:solidFill>
                  <a:srgbClr val="000080"/>
                </a:solidFill>
              </a:rPr>
              <a:t>void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setWidth</a:t>
            </a:r>
            <a:r>
              <a:rPr lang="es-ES" dirty="0"/>
              <a:t>(</a:t>
            </a:r>
            <a:r>
              <a:rPr lang="es-ES" b="1" dirty="0" err="1">
                <a:solidFill>
                  <a:srgbClr val="000080"/>
                </a:solidFill>
              </a:rPr>
              <a:t>int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width</a:t>
            </a:r>
            <a:r>
              <a:rPr lang="es-ES" dirty="0"/>
              <a:t>);</a:t>
            </a:r>
            <a:br>
              <a:rPr lang="es-ES" dirty="0"/>
            </a:br>
            <a:r>
              <a:rPr lang="es-ES" dirty="0"/>
              <a:t>    </a:t>
            </a:r>
            <a:r>
              <a:rPr lang="es-ES" b="1" dirty="0" err="1">
                <a:solidFill>
                  <a:srgbClr val="000080"/>
                </a:solidFill>
              </a:rPr>
              <a:t>void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setHeight</a:t>
            </a:r>
            <a:r>
              <a:rPr lang="es-ES" dirty="0"/>
              <a:t>(</a:t>
            </a:r>
            <a:r>
              <a:rPr lang="es-ES" b="1" dirty="0" err="1">
                <a:solidFill>
                  <a:srgbClr val="000080"/>
                </a:solidFill>
              </a:rPr>
              <a:t>int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height</a:t>
            </a:r>
            <a:r>
              <a:rPr lang="es-ES" dirty="0"/>
              <a:t>);</a:t>
            </a:r>
            <a:br>
              <a:rPr lang="es-ES" dirty="0"/>
            </a:br>
            <a:r>
              <a:rPr lang="es-ES" dirty="0"/>
              <a:t>    </a:t>
            </a:r>
            <a:r>
              <a:rPr lang="es-ES" b="1" dirty="0" err="1">
                <a:solidFill>
                  <a:srgbClr val="000080"/>
                </a:solidFill>
              </a:rPr>
              <a:t>void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setAbsoluteSize</a:t>
            </a:r>
            <a:r>
              <a:rPr lang="es-ES" dirty="0"/>
              <a:t>(</a:t>
            </a:r>
            <a:r>
              <a:rPr lang="es-ES" b="1" dirty="0" err="1">
                <a:solidFill>
                  <a:srgbClr val="000080"/>
                </a:solidFill>
              </a:rPr>
              <a:t>int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width</a:t>
            </a:r>
            <a:r>
              <a:rPr lang="es-ES" dirty="0"/>
              <a:t>, </a:t>
            </a:r>
            <a:r>
              <a:rPr lang="es-ES" b="1" dirty="0" err="1">
                <a:solidFill>
                  <a:srgbClr val="000080"/>
                </a:solidFill>
              </a:rPr>
              <a:t>int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height</a:t>
            </a:r>
            <a:r>
              <a:rPr lang="es-ES" dirty="0"/>
              <a:t>);</a:t>
            </a:r>
            <a:br>
              <a:rPr lang="es-ES" dirty="0"/>
            </a:br>
            <a:r>
              <a:rPr lang="es-ES" dirty="0"/>
              <a:t>    </a:t>
            </a:r>
            <a:r>
              <a:rPr lang="es-ES" b="1" dirty="0">
                <a:solidFill>
                  <a:srgbClr val="000080"/>
                </a:solidFill>
              </a:rPr>
              <a:t>default </a:t>
            </a:r>
            <a:r>
              <a:rPr lang="es-ES" b="1" dirty="0" err="1">
                <a:solidFill>
                  <a:srgbClr val="000080"/>
                </a:solidFill>
              </a:rPr>
              <a:t>void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setRelativeSize</a:t>
            </a:r>
            <a:r>
              <a:rPr lang="es-ES" dirty="0"/>
              <a:t>(</a:t>
            </a:r>
            <a:r>
              <a:rPr lang="es-ES" b="1" dirty="0" err="1">
                <a:solidFill>
                  <a:srgbClr val="000080"/>
                </a:solidFill>
              </a:rPr>
              <a:t>int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wFactor</a:t>
            </a:r>
            <a:r>
              <a:rPr lang="es-ES" dirty="0"/>
              <a:t>, </a:t>
            </a:r>
            <a:r>
              <a:rPr lang="es-ES" b="1" dirty="0" err="1">
                <a:solidFill>
                  <a:srgbClr val="000080"/>
                </a:solidFill>
              </a:rPr>
              <a:t>int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hFactor</a:t>
            </a:r>
            <a:r>
              <a:rPr lang="es-ES" dirty="0"/>
              <a:t>) {</a:t>
            </a:r>
            <a:br>
              <a:rPr lang="es-ES" dirty="0"/>
            </a:br>
            <a:r>
              <a:rPr lang="es-ES" dirty="0"/>
              <a:t>        </a:t>
            </a:r>
            <a:r>
              <a:rPr lang="es-ES" dirty="0" err="1"/>
              <a:t>setAbsoluteSize</a:t>
            </a:r>
            <a:r>
              <a:rPr lang="es-ES" dirty="0"/>
              <a:t>(</a:t>
            </a:r>
            <a:r>
              <a:rPr lang="es-ES" dirty="0" err="1"/>
              <a:t>getWidth</a:t>
            </a:r>
            <a:r>
              <a:rPr lang="es-ES" dirty="0"/>
              <a:t>() * </a:t>
            </a:r>
            <a:r>
              <a:rPr lang="es-ES" dirty="0" err="1"/>
              <a:t>wFactor</a:t>
            </a:r>
            <a:r>
              <a:rPr lang="es-ES" dirty="0"/>
              <a:t>, </a:t>
            </a:r>
            <a:r>
              <a:rPr lang="es-ES" dirty="0" err="1"/>
              <a:t>getHeight</a:t>
            </a:r>
            <a:r>
              <a:rPr lang="es-ES" dirty="0"/>
              <a:t>() * </a:t>
            </a:r>
            <a:r>
              <a:rPr lang="es-ES" dirty="0" err="1"/>
              <a:t>hFactor</a:t>
            </a:r>
            <a:r>
              <a:rPr lang="es-ES" dirty="0"/>
              <a:t>);</a:t>
            </a:r>
            <a:br>
              <a:rPr lang="es-ES" dirty="0"/>
            </a:br>
            <a:r>
              <a:rPr lang="es-ES" dirty="0"/>
              <a:t>    }</a:t>
            </a:r>
            <a:br>
              <a:rPr lang="es-ES" dirty="0"/>
            </a:br>
            <a:r>
              <a:rPr lang="es-ES" dirty="0"/>
              <a:t>}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b="1" dirty="0" err="1">
                <a:solidFill>
                  <a:srgbClr val="000080"/>
                </a:solidFill>
              </a:rPr>
              <a:t>public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b="1" dirty="0" err="1">
                <a:solidFill>
                  <a:srgbClr val="000080"/>
                </a:solidFill>
              </a:rPr>
              <a:t>class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Monster</a:t>
            </a:r>
            <a:r>
              <a:rPr lang="es-ES" dirty="0"/>
              <a:t> </a:t>
            </a:r>
            <a:r>
              <a:rPr lang="es-ES" b="1" dirty="0" err="1">
                <a:solidFill>
                  <a:srgbClr val="000080"/>
                </a:solidFill>
              </a:rPr>
              <a:t>implements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Rotatable</a:t>
            </a:r>
            <a:r>
              <a:rPr lang="es-ES" dirty="0"/>
              <a:t>, </a:t>
            </a:r>
            <a:r>
              <a:rPr lang="es-ES" dirty="0" err="1"/>
              <a:t>Movable</a:t>
            </a:r>
            <a:r>
              <a:rPr lang="es-ES" dirty="0"/>
              <a:t>, </a:t>
            </a:r>
            <a:r>
              <a:rPr lang="es-ES" dirty="0" err="1"/>
              <a:t>Resizable</a:t>
            </a:r>
            <a:r>
              <a:rPr lang="es-ES" dirty="0"/>
              <a:t> {</a:t>
            </a:r>
            <a:br>
              <a:rPr lang="es-ES" dirty="0"/>
            </a:br>
            <a:r>
              <a:rPr lang="es-ES" dirty="0"/>
              <a:t>    ...</a:t>
            </a:r>
            <a:br>
              <a:rPr lang="es-ES" dirty="0"/>
            </a:br>
            <a:r>
              <a:rPr lang="es-ES" dirty="0"/>
              <a:t>}</a:t>
            </a:r>
            <a:endParaRPr lang="en-GB" dirty="0"/>
          </a:p>
        </p:txBody>
      </p:sp>
      <p:sp>
        <p:nvSpPr>
          <p:cNvPr id="7" name="Llamada rectangular redondeada 6"/>
          <p:cNvSpPr/>
          <p:nvPr/>
        </p:nvSpPr>
        <p:spPr>
          <a:xfrm>
            <a:off x="4834467" y="5130800"/>
            <a:ext cx="2370666" cy="939800"/>
          </a:xfrm>
          <a:prstGeom prst="wedgeRoundRectCallout">
            <a:avLst>
              <a:gd name="adj1" fmla="val -56191"/>
              <a:gd name="adj2" fmla="val -9335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This class inherits behaviour from multiple interfaces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56489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Resolution rules</a:t>
            </a:r>
            <a:endParaRPr lang="en-GB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Classes always win. A method declaration in a class or a superclass takes priority over any default method 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Otherwise, sub-interfaces win: the method with the same signature in the most specific default-providing interface is selected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Finally, id the choice is still </a:t>
            </a:r>
            <a:r>
              <a:rPr lang="en-GB" dirty="0" smtClean="0"/>
              <a:t>ambiguous</a:t>
            </a:r>
            <a:r>
              <a:rPr lang="en-GB" dirty="0" smtClean="0"/>
              <a:t>, the class inheriting from multiple interfaces has </a:t>
            </a:r>
            <a:r>
              <a:rPr lang="en-GB" dirty="0" smtClean="0"/>
              <a:t>to </a:t>
            </a:r>
            <a:r>
              <a:rPr lang="en-GB" dirty="0" smtClean="0"/>
              <a:t>explicitly select which default method implementation to use by overriding it and calling the desired method explicitly</a:t>
            </a:r>
            <a:endParaRPr lang="en-GB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784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OpTionAL</a:t>
            </a:r>
            <a:endParaRPr lang="en-GB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3961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“my billion dollar mistake”</a:t>
            </a:r>
            <a:endParaRPr lang="en-GB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Tony Hoare introduced null references in 1965 while designing ALGOL W</a:t>
            </a:r>
          </a:p>
          <a:p>
            <a:pPr lvl="1"/>
            <a:r>
              <a:rPr lang="en-GB" dirty="0"/>
              <a:t>d</a:t>
            </a:r>
            <a:r>
              <a:rPr lang="en-GB" dirty="0" smtClean="0"/>
              <a:t>espite his goal that all use of references could be absolutely safe</a:t>
            </a:r>
          </a:p>
          <a:p>
            <a:pPr lvl="1"/>
            <a:r>
              <a:rPr lang="en-GB" dirty="0"/>
              <a:t>h</a:t>
            </a:r>
            <a:r>
              <a:rPr lang="en-GB" dirty="0" smtClean="0"/>
              <a:t>e decided to make an exception for null references</a:t>
            </a:r>
          </a:p>
          <a:p>
            <a:pPr lvl="1"/>
            <a:r>
              <a:rPr lang="en-GB" dirty="0" smtClean="0"/>
              <a:t>because he though this was the most convenient way to represent absence of value</a:t>
            </a:r>
          </a:p>
          <a:p>
            <a:r>
              <a:rPr lang="en-GB" dirty="0" smtClean="0"/>
              <a:t>After many years he regretted this decision calling it “my billion dollar mistake”</a:t>
            </a:r>
            <a:endParaRPr lang="en-GB" dirty="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49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2676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Lambdas</a:t>
            </a:r>
            <a:endParaRPr lang="en-GB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3912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Modelling the absence of value</a:t>
            </a:r>
            <a:endParaRPr lang="en-GB" dirty="0"/>
          </a:p>
        </p:txBody>
      </p:sp>
      <p:grpSp>
        <p:nvGrpSpPr>
          <p:cNvPr id="11" name="Agrupar 10"/>
          <p:cNvGrpSpPr/>
          <p:nvPr/>
        </p:nvGrpSpPr>
        <p:grpSpPr>
          <a:xfrm>
            <a:off x="1512337" y="1275590"/>
            <a:ext cx="6625876" cy="5909311"/>
            <a:chOff x="1988598" y="1275590"/>
            <a:chExt cx="6625876" cy="5909311"/>
          </a:xfrm>
        </p:grpSpPr>
        <p:sp>
          <p:nvSpPr>
            <p:cNvPr id="6" name="Rectángulo 5"/>
            <p:cNvSpPr/>
            <p:nvPr/>
          </p:nvSpPr>
          <p:spPr>
            <a:xfrm>
              <a:off x="1988598" y="1275590"/>
              <a:ext cx="5295530" cy="59093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b="1" dirty="0" err="1" smtClean="0">
                  <a:solidFill>
                    <a:srgbClr val="000080"/>
                  </a:solidFill>
                  <a:effectLst/>
                </a:rPr>
                <a:t>public</a:t>
              </a:r>
              <a:r>
                <a:rPr lang="es-ES" b="1" dirty="0" smtClean="0">
                  <a:solidFill>
                    <a:srgbClr val="000080"/>
                  </a:solidFill>
                  <a:effectLst/>
                </a:rPr>
                <a:t> </a:t>
              </a:r>
              <a:r>
                <a:rPr lang="es-ES" b="1" dirty="0" err="1" smtClean="0">
                  <a:solidFill>
                    <a:srgbClr val="000080"/>
                  </a:solidFill>
                  <a:effectLst/>
                </a:rPr>
                <a:t>class</a:t>
              </a:r>
              <a:r>
                <a:rPr lang="es-ES" b="1" dirty="0" smtClean="0">
                  <a:solidFill>
                    <a:srgbClr val="000080"/>
                  </a:solidFill>
                  <a:effectLst/>
                </a:rPr>
                <a:t> </a:t>
              </a:r>
              <a:r>
                <a:rPr lang="es-ES" dirty="0" err="1" smtClean="0"/>
                <a:t>Person</a:t>
              </a:r>
              <a:r>
                <a:rPr lang="es-ES" dirty="0" smtClean="0"/>
                <a:t> {</a:t>
              </a:r>
              <a:br>
                <a:rPr lang="es-ES" dirty="0" smtClean="0"/>
              </a:br>
              <a:r>
                <a:rPr lang="es-ES" dirty="0" smtClean="0"/>
                <a:t>    </a:t>
              </a:r>
              <a:r>
                <a:rPr lang="es-ES" b="1" dirty="0" err="1" smtClean="0">
                  <a:solidFill>
                    <a:srgbClr val="000080"/>
                  </a:solidFill>
                  <a:effectLst/>
                </a:rPr>
                <a:t>private</a:t>
              </a:r>
              <a:r>
                <a:rPr lang="es-ES" b="1" dirty="0" smtClean="0">
                  <a:solidFill>
                    <a:srgbClr val="000080"/>
                  </a:solidFill>
                  <a:effectLst/>
                </a:rPr>
                <a:t> </a:t>
              </a:r>
              <a:r>
                <a:rPr lang="es-ES" dirty="0" smtClean="0"/>
                <a:t>Car </a:t>
              </a:r>
              <a:r>
                <a:rPr lang="es-ES" b="1" dirty="0" smtClean="0">
                  <a:solidFill>
                    <a:srgbClr val="660E7A"/>
                  </a:solidFill>
                  <a:effectLst/>
                </a:rPr>
                <a:t>car</a:t>
              </a:r>
              <a:r>
                <a:rPr lang="es-ES" dirty="0" smtClean="0"/>
                <a:t>;</a:t>
              </a:r>
              <a:br>
                <a:rPr lang="es-ES" dirty="0" smtClean="0"/>
              </a:br>
              <a:r>
                <a:rPr lang="es-ES" dirty="0" smtClean="0"/>
                <a:t>    </a:t>
              </a:r>
              <a:r>
                <a:rPr lang="es-ES" b="1" dirty="0" err="1" smtClean="0">
                  <a:solidFill>
                    <a:srgbClr val="000080"/>
                  </a:solidFill>
                  <a:effectLst/>
                </a:rPr>
                <a:t>public</a:t>
              </a:r>
              <a:r>
                <a:rPr lang="es-ES" b="1" dirty="0" smtClean="0">
                  <a:solidFill>
                    <a:srgbClr val="000080"/>
                  </a:solidFill>
                  <a:effectLst/>
                </a:rPr>
                <a:t> </a:t>
              </a:r>
              <a:r>
                <a:rPr lang="es-ES" dirty="0" smtClean="0"/>
                <a:t>Car </a:t>
              </a:r>
              <a:r>
                <a:rPr lang="es-ES" dirty="0" err="1" smtClean="0"/>
                <a:t>getCar</a:t>
              </a:r>
              <a:r>
                <a:rPr lang="es-ES" dirty="0" smtClean="0"/>
                <a:t>() { </a:t>
              </a:r>
              <a:r>
                <a:rPr lang="es-ES" b="1" dirty="0" err="1" smtClean="0">
                  <a:solidFill>
                    <a:srgbClr val="000080"/>
                  </a:solidFill>
                  <a:effectLst/>
                </a:rPr>
                <a:t>return</a:t>
              </a:r>
              <a:r>
                <a:rPr lang="es-ES" b="1" dirty="0" smtClean="0">
                  <a:solidFill>
                    <a:srgbClr val="000080"/>
                  </a:solidFill>
                  <a:effectLst/>
                </a:rPr>
                <a:t> </a:t>
              </a:r>
              <a:r>
                <a:rPr lang="es-ES" b="1" dirty="0" smtClean="0">
                  <a:solidFill>
                    <a:srgbClr val="660E7A"/>
                  </a:solidFill>
                  <a:effectLst/>
                </a:rPr>
                <a:t>car</a:t>
              </a:r>
              <a:r>
                <a:rPr lang="es-ES" dirty="0" smtClean="0"/>
                <a:t>; }</a:t>
              </a:r>
              <a:br>
                <a:rPr lang="es-ES" dirty="0" smtClean="0"/>
              </a:br>
              <a:r>
                <a:rPr lang="es-ES" dirty="0" smtClean="0"/>
                <a:t>    </a:t>
              </a:r>
              <a:r>
                <a:rPr lang="is-IS" dirty="0" smtClean="0"/>
                <a:t>…</a:t>
              </a:r>
              <a:endParaRPr lang="es-ES" dirty="0" smtClean="0"/>
            </a:p>
            <a:p>
              <a:r>
                <a:rPr lang="es-ES" dirty="0" smtClean="0"/>
                <a:t>}</a:t>
              </a:r>
              <a:br>
                <a:rPr lang="es-ES" dirty="0" smtClean="0"/>
              </a:br>
              <a:r>
                <a:rPr lang="es-ES" b="1" dirty="0" err="1" smtClean="0">
                  <a:solidFill>
                    <a:srgbClr val="000080"/>
                  </a:solidFill>
                  <a:effectLst/>
                </a:rPr>
                <a:t>public</a:t>
              </a:r>
              <a:r>
                <a:rPr lang="es-ES" b="1" dirty="0" smtClean="0">
                  <a:solidFill>
                    <a:srgbClr val="000080"/>
                  </a:solidFill>
                  <a:effectLst/>
                </a:rPr>
                <a:t> </a:t>
              </a:r>
              <a:r>
                <a:rPr lang="es-ES" b="1" dirty="0" err="1" smtClean="0">
                  <a:solidFill>
                    <a:srgbClr val="000080"/>
                  </a:solidFill>
                  <a:effectLst/>
                </a:rPr>
                <a:t>class</a:t>
              </a:r>
              <a:r>
                <a:rPr lang="es-ES" b="1" dirty="0" smtClean="0">
                  <a:solidFill>
                    <a:srgbClr val="000080"/>
                  </a:solidFill>
                  <a:effectLst/>
                </a:rPr>
                <a:t> </a:t>
              </a:r>
              <a:r>
                <a:rPr lang="es-ES" dirty="0" smtClean="0"/>
                <a:t>Car {</a:t>
              </a:r>
              <a:br>
                <a:rPr lang="es-ES" dirty="0" smtClean="0"/>
              </a:br>
              <a:r>
                <a:rPr lang="es-ES" dirty="0" smtClean="0"/>
                <a:t>    </a:t>
              </a:r>
              <a:r>
                <a:rPr lang="es-ES" b="1" dirty="0" err="1" smtClean="0">
                  <a:solidFill>
                    <a:srgbClr val="000080"/>
                  </a:solidFill>
                  <a:effectLst/>
                </a:rPr>
                <a:t>private</a:t>
              </a:r>
              <a:r>
                <a:rPr lang="es-ES" b="1" dirty="0" smtClean="0">
                  <a:solidFill>
                    <a:srgbClr val="000080"/>
                  </a:solidFill>
                  <a:effectLst/>
                </a:rPr>
                <a:t> </a:t>
              </a:r>
              <a:r>
                <a:rPr lang="es-ES" dirty="0" err="1" smtClean="0"/>
                <a:t>Insurance</a:t>
              </a:r>
              <a:r>
                <a:rPr lang="es-ES" dirty="0" smtClean="0"/>
                <a:t> </a:t>
              </a:r>
              <a:r>
                <a:rPr lang="es-ES" b="1" dirty="0" err="1" smtClean="0">
                  <a:solidFill>
                    <a:srgbClr val="660E7A"/>
                  </a:solidFill>
                  <a:effectLst/>
                </a:rPr>
                <a:t>insurance</a:t>
              </a:r>
              <a:r>
                <a:rPr lang="es-ES" dirty="0" smtClean="0"/>
                <a:t>;</a:t>
              </a:r>
              <a:br>
                <a:rPr lang="es-ES" dirty="0" smtClean="0"/>
              </a:br>
              <a:r>
                <a:rPr lang="es-ES" dirty="0" smtClean="0"/>
                <a:t>    </a:t>
              </a:r>
              <a:r>
                <a:rPr lang="es-ES" b="1" dirty="0" err="1" smtClean="0">
                  <a:solidFill>
                    <a:srgbClr val="000080"/>
                  </a:solidFill>
                  <a:effectLst/>
                </a:rPr>
                <a:t>public</a:t>
              </a:r>
              <a:r>
                <a:rPr lang="es-ES" b="1" dirty="0" smtClean="0">
                  <a:solidFill>
                    <a:srgbClr val="000080"/>
                  </a:solidFill>
                  <a:effectLst/>
                </a:rPr>
                <a:t> </a:t>
              </a:r>
              <a:r>
                <a:rPr lang="es-ES" dirty="0" err="1" smtClean="0"/>
                <a:t>Insurance</a:t>
              </a:r>
              <a:r>
                <a:rPr lang="es-ES" dirty="0" smtClean="0"/>
                <a:t> </a:t>
              </a:r>
              <a:r>
                <a:rPr lang="es-ES" dirty="0" err="1" smtClean="0"/>
                <a:t>getInsurance</a:t>
              </a:r>
              <a:r>
                <a:rPr lang="es-ES" dirty="0" smtClean="0"/>
                <a:t>() { </a:t>
              </a:r>
              <a:r>
                <a:rPr lang="es-ES" b="1" dirty="0" err="1" smtClean="0">
                  <a:solidFill>
                    <a:srgbClr val="000080"/>
                  </a:solidFill>
                  <a:effectLst/>
                </a:rPr>
                <a:t>return</a:t>
              </a:r>
              <a:r>
                <a:rPr lang="es-ES" b="1" dirty="0" smtClean="0">
                  <a:solidFill>
                    <a:srgbClr val="000080"/>
                  </a:solidFill>
                  <a:effectLst/>
                </a:rPr>
                <a:t> </a:t>
              </a:r>
              <a:r>
                <a:rPr lang="es-ES" b="1" dirty="0" err="1" smtClean="0">
                  <a:solidFill>
                    <a:srgbClr val="660E7A"/>
                  </a:solidFill>
                  <a:effectLst/>
                </a:rPr>
                <a:t>insurance</a:t>
              </a:r>
              <a:r>
                <a:rPr lang="es-ES" dirty="0" smtClean="0"/>
                <a:t>; }</a:t>
              </a:r>
            </a:p>
            <a:p>
              <a:r>
                <a:rPr lang="es-ES" dirty="0"/>
                <a:t> </a:t>
              </a:r>
              <a:r>
                <a:rPr lang="es-ES" dirty="0" smtClean="0"/>
                <a:t>   </a:t>
              </a:r>
              <a:r>
                <a:rPr lang="is-IS" dirty="0" smtClean="0"/>
                <a:t>…</a:t>
              </a:r>
              <a:r>
                <a:rPr lang="es-ES" dirty="0" smtClean="0"/>
                <a:t/>
              </a:r>
              <a:br>
                <a:rPr lang="es-ES" dirty="0" smtClean="0"/>
              </a:br>
              <a:r>
                <a:rPr lang="es-ES" dirty="0" smtClean="0"/>
                <a:t>}</a:t>
              </a:r>
              <a:br>
                <a:rPr lang="es-ES" dirty="0" smtClean="0"/>
              </a:br>
              <a:r>
                <a:rPr lang="es-ES" b="1" dirty="0" err="1" smtClean="0">
                  <a:solidFill>
                    <a:srgbClr val="000080"/>
                  </a:solidFill>
                  <a:effectLst/>
                </a:rPr>
                <a:t>public</a:t>
              </a:r>
              <a:r>
                <a:rPr lang="es-ES" b="1" dirty="0" smtClean="0">
                  <a:solidFill>
                    <a:srgbClr val="000080"/>
                  </a:solidFill>
                  <a:effectLst/>
                </a:rPr>
                <a:t> </a:t>
              </a:r>
              <a:r>
                <a:rPr lang="es-ES" b="1" dirty="0" err="1" smtClean="0">
                  <a:solidFill>
                    <a:srgbClr val="000080"/>
                  </a:solidFill>
                  <a:effectLst/>
                </a:rPr>
                <a:t>class</a:t>
              </a:r>
              <a:r>
                <a:rPr lang="es-ES" b="1" dirty="0" smtClean="0">
                  <a:solidFill>
                    <a:srgbClr val="000080"/>
                  </a:solidFill>
                  <a:effectLst/>
                </a:rPr>
                <a:t> </a:t>
              </a:r>
              <a:r>
                <a:rPr lang="es-ES" dirty="0" err="1" smtClean="0"/>
                <a:t>Insurance</a:t>
              </a:r>
              <a:r>
                <a:rPr lang="es-ES" dirty="0" smtClean="0"/>
                <a:t> {</a:t>
              </a:r>
              <a:br>
                <a:rPr lang="es-ES" dirty="0" smtClean="0"/>
              </a:br>
              <a:r>
                <a:rPr lang="es-ES" dirty="0" smtClean="0"/>
                <a:t>    </a:t>
              </a:r>
              <a:r>
                <a:rPr lang="es-ES" b="1" dirty="0" err="1" smtClean="0">
                  <a:solidFill>
                    <a:srgbClr val="000080"/>
                  </a:solidFill>
                  <a:effectLst/>
                </a:rPr>
                <a:t>private</a:t>
              </a:r>
              <a:r>
                <a:rPr lang="es-ES" b="1" dirty="0" smtClean="0">
                  <a:solidFill>
                    <a:srgbClr val="000080"/>
                  </a:solidFill>
                  <a:effectLst/>
                </a:rPr>
                <a:t> </a:t>
              </a:r>
              <a:r>
                <a:rPr lang="es-ES" dirty="0" err="1" smtClean="0"/>
                <a:t>String</a:t>
              </a:r>
              <a:r>
                <a:rPr lang="es-ES" dirty="0" smtClean="0"/>
                <a:t> </a:t>
              </a:r>
              <a:r>
                <a:rPr lang="es-ES" b="1" dirty="0" err="1" smtClean="0">
                  <a:solidFill>
                    <a:srgbClr val="660E7A"/>
                  </a:solidFill>
                  <a:effectLst/>
                </a:rPr>
                <a:t>name</a:t>
              </a:r>
              <a:r>
                <a:rPr lang="es-ES" dirty="0" smtClean="0"/>
                <a:t>;</a:t>
              </a:r>
              <a:br>
                <a:rPr lang="es-ES" dirty="0" smtClean="0"/>
              </a:br>
              <a:r>
                <a:rPr lang="es-ES" dirty="0" smtClean="0"/>
                <a:t>    </a:t>
              </a:r>
              <a:r>
                <a:rPr lang="es-ES" b="1" dirty="0" err="1" smtClean="0">
                  <a:solidFill>
                    <a:srgbClr val="000080"/>
                  </a:solidFill>
                  <a:effectLst/>
                </a:rPr>
                <a:t>public</a:t>
              </a:r>
              <a:r>
                <a:rPr lang="es-ES" b="1" dirty="0" smtClean="0">
                  <a:solidFill>
                    <a:srgbClr val="000080"/>
                  </a:solidFill>
                  <a:effectLst/>
                </a:rPr>
                <a:t> </a:t>
              </a:r>
              <a:r>
                <a:rPr lang="es-ES" dirty="0" err="1" smtClean="0"/>
                <a:t>String</a:t>
              </a:r>
              <a:r>
                <a:rPr lang="es-ES" dirty="0" smtClean="0"/>
                <a:t> </a:t>
              </a:r>
              <a:r>
                <a:rPr lang="es-ES" dirty="0" err="1" smtClean="0"/>
                <a:t>getName</a:t>
              </a:r>
              <a:r>
                <a:rPr lang="es-ES" dirty="0" smtClean="0"/>
                <a:t>() { </a:t>
              </a:r>
              <a:r>
                <a:rPr lang="es-ES" b="1" dirty="0" err="1" smtClean="0">
                  <a:solidFill>
                    <a:srgbClr val="000080"/>
                  </a:solidFill>
                  <a:effectLst/>
                </a:rPr>
                <a:t>return</a:t>
              </a:r>
              <a:r>
                <a:rPr lang="es-ES" b="1" dirty="0" smtClean="0">
                  <a:solidFill>
                    <a:srgbClr val="000080"/>
                  </a:solidFill>
                  <a:effectLst/>
                </a:rPr>
                <a:t> </a:t>
              </a:r>
              <a:r>
                <a:rPr lang="es-ES" b="1" dirty="0" err="1" smtClean="0">
                  <a:solidFill>
                    <a:srgbClr val="660E7A"/>
                  </a:solidFill>
                  <a:effectLst/>
                </a:rPr>
                <a:t>name</a:t>
              </a:r>
              <a:r>
                <a:rPr lang="es-ES" dirty="0" smtClean="0"/>
                <a:t>; }</a:t>
              </a:r>
              <a:br>
                <a:rPr lang="es-ES" dirty="0" smtClean="0"/>
              </a:br>
              <a:r>
                <a:rPr lang="es-ES" dirty="0" smtClean="0"/>
                <a:t>    </a:t>
              </a:r>
              <a:r>
                <a:rPr lang="is-IS" dirty="0" smtClean="0"/>
                <a:t>…</a:t>
              </a:r>
              <a:endParaRPr lang="es-ES" dirty="0" smtClean="0"/>
            </a:p>
            <a:p>
              <a:r>
                <a:rPr lang="es-ES" dirty="0" smtClean="0"/>
                <a:t>}</a:t>
              </a:r>
              <a:br>
                <a:rPr lang="es-ES" dirty="0" smtClean="0"/>
              </a:br>
              <a:endParaRPr lang="es-ES" dirty="0" smtClean="0"/>
            </a:p>
            <a:p>
              <a:r>
                <a:rPr lang="es-ES" b="1" dirty="0" err="1" smtClean="0">
                  <a:solidFill>
                    <a:srgbClr val="000080"/>
                  </a:solidFill>
                  <a:effectLst/>
                </a:rPr>
                <a:t>public</a:t>
              </a:r>
              <a:r>
                <a:rPr lang="es-ES" b="1" dirty="0" smtClean="0">
                  <a:solidFill>
                    <a:srgbClr val="000080"/>
                  </a:solidFill>
                  <a:effectLst/>
                </a:rPr>
                <a:t> </a:t>
              </a:r>
              <a:r>
                <a:rPr lang="es-ES" dirty="0" err="1" smtClean="0"/>
                <a:t>String</a:t>
              </a:r>
              <a:r>
                <a:rPr lang="es-ES" dirty="0" smtClean="0"/>
                <a:t> </a:t>
              </a:r>
              <a:r>
                <a:rPr lang="es-ES" dirty="0" err="1" smtClean="0"/>
                <a:t>getCarInsuranceName</a:t>
              </a:r>
              <a:r>
                <a:rPr lang="es-ES" dirty="0" smtClean="0"/>
                <a:t>(</a:t>
              </a:r>
              <a:r>
                <a:rPr lang="es-ES" dirty="0" err="1" smtClean="0"/>
                <a:t>Person</a:t>
              </a:r>
              <a:r>
                <a:rPr lang="es-ES" dirty="0" smtClean="0"/>
                <a:t> </a:t>
              </a:r>
              <a:r>
                <a:rPr lang="es-ES" dirty="0" err="1" smtClean="0"/>
                <a:t>person</a:t>
              </a:r>
              <a:r>
                <a:rPr lang="es-ES" dirty="0" smtClean="0"/>
                <a:t>) {</a:t>
              </a:r>
              <a:br>
                <a:rPr lang="es-ES" dirty="0" smtClean="0"/>
              </a:br>
              <a:r>
                <a:rPr lang="es-ES" dirty="0" smtClean="0"/>
                <a:t>    </a:t>
              </a:r>
              <a:r>
                <a:rPr lang="es-ES" b="1" dirty="0" err="1" smtClean="0">
                  <a:solidFill>
                    <a:srgbClr val="000080"/>
                  </a:solidFill>
                  <a:effectLst/>
                </a:rPr>
                <a:t>return</a:t>
              </a:r>
              <a:r>
                <a:rPr lang="es-ES" b="1" dirty="0" smtClean="0">
                  <a:solidFill>
                    <a:srgbClr val="000080"/>
                  </a:solidFill>
                  <a:effectLst/>
                </a:rPr>
                <a:t> </a:t>
              </a:r>
              <a:r>
                <a:rPr lang="es-ES" dirty="0" err="1" smtClean="0"/>
                <a:t>person.getCar</a:t>
              </a:r>
              <a:r>
                <a:rPr lang="es-ES" dirty="0" smtClean="0"/>
                <a:t>().</a:t>
              </a:r>
              <a:r>
                <a:rPr lang="es-ES" dirty="0" err="1" smtClean="0"/>
                <a:t>getInsurance</a:t>
              </a:r>
              <a:r>
                <a:rPr lang="es-ES" dirty="0" smtClean="0"/>
                <a:t>().</a:t>
              </a:r>
              <a:r>
                <a:rPr lang="es-ES" dirty="0" err="1" smtClean="0"/>
                <a:t>getName</a:t>
              </a:r>
              <a:r>
                <a:rPr lang="es-ES" dirty="0" smtClean="0"/>
                <a:t>();</a:t>
              </a:r>
              <a:br>
                <a:rPr lang="es-ES" dirty="0" smtClean="0"/>
              </a:br>
              <a:r>
                <a:rPr lang="es-ES" dirty="0" smtClean="0"/>
                <a:t>}</a:t>
              </a:r>
              <a:br>
                <a:rPr lang="es-ES" dirty="0" smtClean="0"/>
              </a:br>
              <a:endParaRPr lang="en-GB" dirty="0" smtClean="0"/>
            </a:p>
            <a:p>
              <a:endParaRPr lang="es-ES" dirty="0" smtClean="0"/>
            </a:p>
          </p:txBody>
        </p:sp>
        <p:grpSp>
          <p:nvGrpSpPr>
            <p:cNvPr id="10" name="Agrupar 9"/>
            <p:cNvGrpSpPr/>
            <p:nvPr/>
          </p:nvGrpSpPr>
          <p:grpSpPr>
            <a:xfrm>
              <a:off x="1988598" y="4854704"/>
              <a:ext cx="6625876" cy="1729644"/>
              <a:chOff x="1988598" y="4854704"/>
              <a:chExt cx="6625876" cy="1729644"/>
            </a:xfrm>
          </p:grpSpPr>
          <p:sp>
            <p:nvSpPr>
              <p:cNvPr id="8" name="Rectángulo redondeado 7"/>
              <p:cNvSpPr/>
              <p:nvPr/>
            </p:nvSpPr>
            <p:spPr>
              <a:xfrm>
                <a:off x="1988598" y="5732060"/>
                <a:ext cx="5029983" cy="852288"/>
              </a:xfrm>
              <a:prstGeom prst="roundRect">
                <a:avLst/>
              </a:prstGeom>
              <a:solidFill>
                <a:schemeClr val="accent2">
                  <a:alpha val="3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Llamada rectangular redondeada 8"/>
              <p:cNvSpPr/>
              <p:nvPr/>
            </p:nvSpPr>
            <p:spPr>
              <a:xfrm>
                <a:off x="6015928" y="4854704"/>
                <a:ext cx="2598546" cy="785442"/>
              </a:xfrm>
              <a:prstGeom prst="wedgeRoundRectCallou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 smtClean="0"/>
                  <a:t>NullPointerException</a:t>
                </a:r>
                <a:r>
                  <a:rPr lang="en-GB" dirty="0" smtClean="0"/>
                  <a:t> !!!</a:t>
                </a:r>
                <a:endParaRPr lang="en-GB" dirty="0"/>
              </a:p>
            </p:txBody>
          </p:sp>
        </p:grpSp>
      </p:grp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50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9894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Modelling the absence of value</a:t>
            </a:r>
            <a:endParaRPr lang="es-ES" dirty="0"/>
          </a:p>
        </p:txBody>
      </p:sp>
      <p:grpSp>
        <p:nvGrpSpPr>
          <p:cNvPr id="5" name="Agrupar 4"/>
          <p:cNvGrpSpPr/>
          <p:nvPr/>
        </p:nvGrpSpPr>
        <p:grpSpPr>
          <a:xfrm>
            <a:off x="1562470" y="1305342"/>
            <a:ext cx="7043648" cy="3416320"/>
            <a:chOff x="1562470" y="1305342"/>
            <a:chExt cx="7043648" cy="3416320"/>
          </a:xfrm>
        </p:grpSpPr>
        <p:sp>
          <p:nvSpPr>
            <p:cNvPr id="3" name="Rectángulo 2"/>
            <p:cNvSpPr/>
            <p:nvPr/>
          </p:nvSpPr>
          <p:spPr>
            <a:xfrm>
              <a:off x="1562470" y="1305342"/>
              <a:ext cx="7043648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b="1" dirty="0" err="1" smtClean="0">
                  <a:solidFill>
                    <a:srgbClr val="000080"/>
                  </a:solidFill>
                  <a:effectLst/>
                </a:rPr>
                <a:t>public</a:t>
              </a:r>
              <a:r>
                <a:rPr lang="es-ES" b="1" dirty="0" smtClean="0">
                  <a:solidFill>
                    <a:srgbClr val="000080"/>
                  </a:solidFill>
                  <a:effectLst/>
                </a:rPr>
                <a:t> </a:t>
              </a:r>
              <a:r>
                <a:rPr lang="es-ES" dirty="0" err="1" smtClean="0"/>
                <a:t>String</a:t>
              </a:r>
              <a:r>
                <a:rPr lang="es-ES" dirty="0" smtClean="0"/>
                <a:t> </a:t>
              </a:r>
              <a:r>
                <a:rPr lang="es-ES" dirty="0" err="1" smtClean="0"/>
                <a:t>getCarInsuranceName</a:t>
              </a:r>
              <a:r>
                <a:rPr lang="es-ES" dirty="0" smtClean="0"/>
                <a:t>(</a:t>
              </a:r>
              <a:r>
                <a:rPr lang="es-ES" dirty="0" err="1" smtClean="0"/>
                <a:t>Person</a:t>
              </a:r>
              <a:r>
                <a:rPr lang="es-ES" dirty="0" smtClean="0"/>
                <a:t> </a:t>
              </a:r>
              <a:r>
                <a:rPr lang="es-ES" dirty="0" err="1" smtClean="0"/>
                <a:t>person</a:t>
              </a:r>
              <a:r>
                <a:rPr lang="es-ES" dirty="0" smtClean="0"/>
                <a:t>) {</a:t>
              </a:r>
              <a:br>
                <a:rPr lang="es-ES" dirty="0" smtClean="0"/>
              </a:br>
              <a:r>
                <a:rPr lang="es-ES" dirty="0" smtClean="0"/>
                <a:t>    </a:t>
              </a:r>
              <a:r>
                <a:rPr lang="es-ES" b="1" dirty="0" err="1" smtClean="0">
                  <a:solidFill>
                    <a:srgbClr val="000080"/>
                  </a:solidFill>
                  <a:effectLst/>
                </a:rPr>
                <a:t>if</a:t>
              </a:r>
              <a:r>
                <a:rPr lang="es-ES" b="1" dirty="0" smtClean="0">
                  <a:solidFill>
                    <a:srgbClr val="000080"/>
                  </a:solidFill>
                  <a:effectLst/>
                </a:rPr>
                <a:t> </a:t>
              </a:r>
              <a:r>
                <a:rPr lang="es-ES" dirty="0" smtClean="0"/>
                <a:t>(</a:t>
              </a:r>
              <a:r>
                <a:rPr lang="es-ES" dirty="0" err="1" smtClean="0"/>
                <a:t>person</a:t>
              </a:r>
              <a:r>
                <a:rPr lang="es-ES" dirty="0" smtClean="0"/>
                <a:t> != </a:t>
              </a:r>
              <a:r>
                <a:rPr lang="es-ES" b="1" dirty="0" err="1" smtClean="0">
                  <a:solidFill>
                    <a:srgbClr val="000080"/>
                  </a:solidFill>
                  <a:effectLst/>
                </a:rPr>
                <a:t>null</a:t>
              </a:r>
              <a:r>
                <a:rPr lang="es-ES" dirty="0" smtClean="0"/>
                <a:t>) {</a:t>
              </a:r>
              <a:br>
                <a:rPr lang="es-ES" dirty="0" smtClean="0"/>
              </a:br>
              <a:r>
                <a:rPr lang="es-ES" dirty="0" smtClean="0"/>
                <a:t>        Car car = </a:t>
              </a:r>
              <a:r>
                <a:rPr lang="es-ES" dirty="0" err="1" smtClean="0"/>
                <a:t>person.getCar</a:t>
              </a:r>
              <a:r>
                <a:rPr lang="es-ES" dirty="0" smtClean="0"/>
                <a:t>();</a:t>
              </a:r>
              <a:br>
                <a:rPr lang="es-ES" dirty="0" smtClean="0"/>
              </a:br>
              <a:r>
                <a:rPr lang="es-ES" dirty="0" smtClean="0"/>
                <a:t>        </a:t>
              </a:r>
              <a:r>
                <a:rPr lang="es-ES" b="1" dirty="0" err="1" smtClean="0">
                  <a:solidFill>
                    <a:srgbClr val="000080"/>
                  </a:solidFill>
                  <a:effectLst/>
                </a:rPr>
                <a:t>if</a:t>
              </a:r>
              <a:r>
                <a:rPr lang="es-ES" b="1" dirty="0" smtClean="0">
                  <a:solidFill>
                    <a:srgbClr val="000080"/>
                  </a:solidFill>
                  <a:effectLst/>
                </a:rPr>
                <a:t> </a:t>
              </a:r>
              <a:r>
                <a:rPr lang="es-ES" dirty="0" smtClean="0"/>
                <a:t>(car != </a:t>
              </a:r>
              <a:r>
                <a:rPr lang="es-ES" b="1" dirty="0" err="1" smtClean="0">
                  <a:solidFill>
                    <a:srgbClr val="000080"/>
                  </a:solidFill>
                  <a:effectLst/>
                </a:rPr>
                <a:t>null</a:t>
              </a:r>
              <a:r>
                <a:rPr lang="es-ES" dirty="0" smtClean="0"/>
                <a:t>) {</a:t>
              </a:r>
              <a:br>
                <a:rPr lang="es-ES" dirty="0" smtClean="0"/>
              </a:br>
              <a:r>
                <a:rPr lang="es-ES" dirty="0" smtClean="0"/>
                <a:t>            </a:t>
              </a:r>
              <a:r>
                <a:rPr lang="es-ES" dirty="0" err="1" smtClean="0"/>
                <a:t>Insurance</a:t>
              </a:r>
              <a:r>
                <a:rPr lang="es-ES" dirty="0" smtClean="0"/>
                <a:t> </a:t>
              </a:r>
              <a:r>
                <a:rPr lang="es-ES" dirty="0" err="1" smtClean="0"/>
                <a:t>insurance</a:t>
              </a:r>
              <a:r>
                <a:rPr lang="es-ES" dirty="0" smtClean="0"/>
                <a:t> = </a:t>
              </a:r>
              <a:r>
                <a:rPr lang="es-ES" dirty="0" err="1" smtClean="0"/>
                <a:t>car.getInsurance</a:t>
              </a:r>
              <a:r>
                <a:rPr lang="es-ES" dirty="0" smtClean="0"/>
                <a:t>();</a:t>
              </a:r>
              <a:br>
                <a:rPr lang="es-ES" dirty="0" smtClean="0"/>
              </a:br>
              <a:r>
                <a:rPr lang="es-ES" dirty="0" smtClean="0"/>
                <a:t>            </a:t>
              </a:r>
              <a:r>
                <a:rPr lang="es-ES" b="1" dirty="0" err="1" smtClean="0">
                  <a:solidFill>
                    <a:srgbClr val="000080"/>
                  </a:solidFill>
                  <a:effectLst/>
                </a:rPr>
                <a:t>if</a:t>
              </a:r>
              <a:r>
                <a:rPr lang="es-ES" b="1" dirty="0" smtClean="0">
                  <a:solidFill>
                    <a:srgbClr val="000080"/>
                  </a:solidFill>
                  <a:effectLst/>
                </a:rPr>
                <a:t> </a:t>
              </a:r>
              <a:r>
                <a:rPr lang="es-ES" dirty="0" smtClean="0"/>
                <a:t>(</a:t>
              </a:r>
              <a:r>
                <a:rPr lang="es-ES" dirty="0" err="1" smtClean="0"/>
                <a:t>insurance</a:t>
              </a:r>
              <a:r>
                <a:rPr lang="es-ES" dirty="0" smtClean="0"/>
                <a:t> != </a:t>
              </a:r>
              <a:r>
                <a:rPr lang="es-ES" b="1" dirty="0" err="1" smtClean="0">
                  <a:solidFill>
                    <a:srgbClr val="000080"/>
                  </a:solidFill>
                  <a:effectLst/>
                </a:rPr>
                <a:t>null</a:t>
              </a:r>
              <a:r>
                <a:rPr lang="es-ES" dirty="0" smtClean="0"/>
                <a:t>) {</a:t>
              </a:r>
              <a:br>
                <a:rPr lang="es-ES" dirty="0" smtClean="0"/>
              </a:br>
              <a:r>
                <a:rPr lang="es-ES" dirty="0" smtClean="0"/>
                <a:t>                </a:t>
              </a:r>
              <a:r>
                <a:rPr lang="es-ES" b="1" dirty="0" err="1" smtClean="0">
                  <a:solidFill>
                    <a:srgbClr val="000080"/>
                  </a:solidFill>
                  <a:effectLst/>
                </a:rPr>
                <a:t>return</a:t>
              </a:r>
              <a:r>
                <a:rPr lang="es-ES" b="1" dirty="0" smtClean="0">
                  <a:solidFill>
                    <a:srgbClr val="000080"/>
                  </a:solidFill>
                  <a:effectLst/>
                </a:rPr>
                <a:t> </a:t>
              </a:r>
              <a:r>
                <a:rPr lang="es-ES" dirty="0" err="1" smtClean="0"/>
                <a:t>insurance.getName</a:t>
              </a:r>
              <a:r>
                <a:rPr lang="es-ES" dirty="0" smtClean="0"/>
                <a:t>();</a:t>
              </a:r>
              <a:br>
                <a:rPr lang="es-ES" dirty="0" smtClean="0"/>
              </a:br>
              <a:r>
                <a:rPr lang="es-ES" dirty="0" smtClean="0"/>
                <a:t>            } </a:t>
              </a:r>
              <a:br>
                <a:rPr lang="es-ES" dirty="0" smtClean="0"/>
              </a:br>
              <a:r>
                <a:rPr lang="es-ES" dirty="0" smtClean="0"/>
                <a:t>        }</a:t>
              </a:r>
              <a:br>
                <a:rPr lang="es-ES" dirty="0" smtClean="0"/>
              </a:br>
              <a:r>
                <a:rPr lang="es-ES" dirty="0" smtClean="0"/>
                <a:t>    }</a:t>
              </a:r>
              <a:br>
                <a:rPr lang="es-ES" dirty="0" smtClean="0"/>
              </a:br>
              <a:r>
                <a:rPr lang="es-ES" dirty="0" smtClean="0"/>
                <a:t>    </a:t>
              </a:r>
              <a:r>
                <a:rPr lang="es-ES" b="1" dirty="0" err="1" smtClean="0">
                  <a:solidFill>
                    <a:srgbClr val="000080"/>
                  </a:solidFill>
                  <a:effectLst/>
                </a:rPr>
                <a:t>return</a:t>
              </a:r>
              <a:r>
                <a:rPr lang="es-ES" b="1" dirty="0" smtClean="0">
                  <a:solidFill>
                    <a:srgbClr val="000080"/>
                  </a:solidFill>
                  <a:effectLst/>
                </a:rPr>
                <a:t> </a:t>
              </a:r>
              <a:r>
                <a:rPr lang="es-ES" b="1" dirty="0" smtClean="0">
                  <a:solidFill>
                    <a:srgbClr val="008000"/>
                  </a:solidFill>
                  <a:effectLst/>
                </a:rPr>
                <a:t>"</a:t>
              </a:r>
              <a:r>
                <a:rPr lang="es-ES" b="1" dirty="0" err="1" smtClean="0">
                  <a:solidFill>
                    <a:srgbClr val="008000"/>
                  </a:solidFill>
                  <a:effectLst/>
                </a:rPr>
                <a:t>Unknown</a:t>
              </a:r>
              <a:r>
                <a:rPr lang="es-ES" b="1" dirty="0" smtClean="0">
                  <a:solidFill>
                    <a:srgbClr val="008000"/>
                  </a:solidFill>
                  <a:effectLst/>
                </a:rPr>
                <a:t>"</a:t>
              </a:r>
              <a:r>
                <a:rPr lang="es-ES" dirty="0" smtClean="0"/>
                <a:t>;</a:t>
              </a:r>
              <a:br>
                <a:rPr lang="es-ES" dirty="0" smtClean="0"/>
              </a:br>
              <a:r>
                <a:rPr lang="es-ES" dirty="0" smtClean="0"/>
                <a:t>}</a:t>
              </a:r>
              <a:endParaRPr lang="es-ES" dirty="0"/>
            </a:p>
          </p:txBody>
        </p:sp>
        <p:sp>
          <p:nvSpPr>
            <p:cNvPr id="4" name="Llamada rectangular 3"/>
            <p:cNvSpPr/>
            <p:nvPr/>
          </p:nvSpPr>
          <p:spPr>
            <a:xfrm>
              <a:off x="5796137" y="2790828"/>
              <a:ext cx="2617806" cy="1738001"/>
            </a:xfrm>
            <a:prstGeom prst="wedgeRectCallout">
              <a:avLst>
                <a:gd name="adj1" fmla="val -68602"/>
                <a:gd name="adj2" fmla="val -28679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b="1" dirty="0" err="1" smtClean="0">
                  <a:effectLst/>
                  <a:latin typeface="Humanist521BT"/>
                </a:rPr>
                <a:t>Each</a:t>
              </a:r>
              <a:r>
                <a:rPr lang="es-ES" b="1" dirty="0" smtClean="0">
                  <a:effectLst/>
                  <a:latin typeface="Humanist521BT"/>
                </a:rPr>
                <a:t> </a:t>
              </a:r>
              <a:r>
                <a:rPr lang="es-ES" sz="1600" b="1" dirty="0" err="1" smtClean="0">
                  <a:effectLst/>
                  <a:latin typeface="Courier"/>
                </a:rPr>
                <a:t>null</a:t>
              </a:r>
              <a:r>
                <a:rPr lang="es-ES" sz="1600" b="1" dirty="0" smtClean="0">
                  <a:effectLst/>
                  <a:latin typeface="Courier"/>
                </a:rPr>
                <a:t> </a:t>
              </a:r>
              <a:r>
                <a:rPr lang="es-ES" b="1" dirty="0" err="1" smtClean="0">
                  <a:effectLst/>
                  <a:latin typeface="Humanist521BT"/>
                </a:rPr>
                <a:t>check</a:t>
              </a:r>
              <a:r>
                <a:rPr lang="es-ES" b="1" dirty="0" smtClean="0">
                  <a:effectLst/>
                  <a:latin typeface="Humanist521BT"/>
                </a:rPr>
                <a:t> </a:t>
              </a:r>
              <a:r>
                <a:rPr lang="es-ES" b="1" dirty="0" err="1" smtClean="0">
                  <a:effectLst/>
                  <a:latin typeface="Humanist521BT"/>
                </a:rPr>
                <a:t>increases</a:t>
              </a:r>
              <a:r>
                <a:rPr lang="es-ES" b="1" dirty="0" smtClean="0">
                  <a:effectLst/>
                  <a:latin typeface="Humanist521BT"/>
                </a:rPr>
                <a:t> </a:t>
              </a:r>
              <a:r>
                <a:rPr lang="es-ES" b="1" dirty="0" err="1" smtClean="0">
                  <a:effectLst/>
                  <a:latin typeface="Humanist521BT"/>
                </a:rPr>
                <a:t>the</a:t>
              </a:r>
              <a:r>
                <a:rPr lang="es-ES" b="1" dirty="0" smtClean="0">
                  <a:effectLst/>
                  <a:latin typeface="Humanist521BT"/>
                </a:rPr>
                <a:t> </a:t>
              </a:r>
              <a:r>
                <a:rPr lang="es-ES" b="1" dirty="0" err="1" smtClean="0">
                  <a:effectLst/>
                  <a:latin typeface="Humanist521BT"/>
                </a:rPr>
                <a:t>nesting</a:t>
              </a:r>
              <a:r>
                <a:rPr lang="es-ES" b="1" dirty="0" smtClean="0">
                  <a:effectLst/>
                  <a:latin typeface="Humanist521BT"/>
                </a:rPr>
                <a:t> </a:t>
              </a:r>
              <a:r>
                <a:rPr lang="es-ES" b="1" dirty="0" err="1" smtClean="0">
                  <a:effectLst/>
                  <a:latin typeface="Humanist521BT"/>
                </a:rPr>
                <a:t>level</a:t>
              </a:r>
              <a:r>
                <a:rPr lang="es-ES" b="1" dirty="0" smtClean="0">
                  <a:effectLst/>
                  <a:latin typeface="Humanist521BT"/>
                </a:rPr>
                <a:t> of </a:t>
              </a:r>
              <a:r>
                <a:rPr lang="es-ES" b="1" dirty="0" err="1" smtClean="0">
                  <a:effectLst/>
                  <a:latin typeface="Humanist521BT"/>
                </a:rPr>
                <a:t>the</a:t>
              </a:r>
              <a:r>
                <a:rPr lang="es-ES" b="1" dirty="0" smtClean="0">
                  <a:effectLst/>
                  <a:latin typeface="Humanist521BT"/>
                </a:rPr>
                <a:t> </a:t>
              </a:r>
              <a:r>
                <a:rPr lang="es-ES" b="1" dirty="0" err="1" smtClean="0">
                  <a:effectLst/>
                  <a:latin typeface="Humanist521BT"/>
                </a:rPr>
                <a:t>remaining</a:t>
              </a:r>
              <a:r>
                <a:rPr lang="es-ES" b="1" dirty="0" smtClean="0">
                  <a:effectLst/>
                  <a:latin typeface="Humanist521BT"/>
                </a:rPr>
                <a:t> </a:t>
              </a:r>
              <a:r>
                <a:rPr lang="es-ES" b="1" dirty="0" err="1" smtClean="0">
                  <a:effectLst/>
                  <a:latin typeface="Humanist521BT"/>
                </a:rPr>
                <a:t>part</a:t>
              </a:r>
              <a:r>
                <a:rPr lang="es-ES" b="1" dirty="0" smtClean="0">
                  <a:effectLst/>
                  <a:latin typeface="Humanist521BT"/>
                </a:rPr>
                <a:t> of </a:t>
              </a:r>
              <a:r>
                <a:rPr lang="es-ES" b="1" dirty="0" err="1" smtClean="0">
                  <a:effectLst/>
                  <a:latin typeface="Humanist521BT"/>
                </a:rPr>
                <a:t>the</a:t>
              </a:r>
              <a:r>
                <a:rPr lang="es-ES" b="1" dirty="0" smtClean="0">
                  <a:effectLst/>
                  <a:latin typeface="Humanist521BT"/>
                </a:rPr>
                <a:t> </a:t>
              </a:r>
              <a:r>
                <a:rPr lang="es-ES" b="1" dirty="0" err="1" smtClean="0">
                  <a:effectLst/>
                  <a:latin typeface="Humanist521BT"/>
                </a:rPr>
                <a:t>invocation</a:t>
              </a:r>
              <a:r>
                <a:rPr lang="es-ES" b="1" dirty="0" smtClean="0">
                  <a:effectLst/>
                  <a:latin typeface="Humanist521BT"/>
                </a:rPr>
                <a:t> </a:t>
              </a:r>
              <a:r>
                <a:rPr lang="es-ES" b="1" dirty="0" err="1" smtClean="0">
                  <a:effectLst/>
                  <a:latin typeface="Humanist521BT"/>
                </a:rPr>
                <a:t>chain</a:t>
              </a:r>
              <a:r>
                <a:rPr lang="es-ES" b="1" dirty="0" smtClean="0">
                  <a:effectLst/>
                  <a:latin typeface="Humanist521BT"/>
                </a:rPr>
                <a:t> </a:t>
              </a:r>
              <a:endParaRPr lang="es-ES" dirty="0" smtClean="0"/>
            </a:p>
            <a:p>
              <a:pPr algn="ctr"/>
              <a:endParaRPr lang="en-GB" dirty="0"/>
            </a:p>
          </p:txBody>
        </p:sp>
      </p:grp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51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0043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Modelling the absence of value</a:t>
            </a:r>
            <a:endParaRPr lang="es-ES" dirty="0"/>
          </a:p>
        </p:txBody>
      </p:sp>
      <p:grpSp>
        <p:nvGrpSpPr>
          <p:cNvPr id="5" name="Agrupar 4"/>
          <p:cNvGrpSpPr/>
          <p:nvPr/>
        </p:nvGrpSpPr>
        <p:grpSpPr>
          <a:xfrm>
            <a:off x="1086209" y="1305342"/>
            <a:ext cx="6759561" cy="3970318"/>
            <a:chOff x="1086209" y="1305342"/>
            <a:chExt cx="6759561" cy="3970318"/>
          </a:xfrm>
        </p:grpSpPr>
        <p:sp>
          <p:nvSpPr>
            <p:cNvPr id="3" name="Rectángulo 2"/>
            <p:cNvSpPr/>
            <p:nvPr/>
          </p:nvSpPr>
          <p:spPr>
            <a:xfrm>
              <a:off x="1086209" y="1305342"/>
              <a:ext cx="6759561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b="1" dirty="0" err="1" smtClean="0">
                  <a:solidFill>
                    <a:srgbClr val="000080"/>
                  </a:solidFill>
                  <a:effectLst/>
                </a:rPr>
                <a:t>public</a:t>
              </a:r>
              <a:r>
                <a:rPr lang="es-ES" b="1" dirty="0" smtClean="0">
                  <a:solidFill>
                    <a:srgbClr val="000080"/>
                  </a:solidFill>
                  <a:effectLst/>
                </a:rPr>
                <a:t> </a:t>
              </a:r>
              <a:r>
                <a:rPr lang="es-ES" dirty="0" err="1" smtClean="0"/>
                <a:t>String</a:t>
              </a:r>
              <a:r>
                <a:rPr lang="es-ES" dirty="0" smtClean="0"/>
                <a:t> </a:t>
              </a:r>
              <a:r>
                <a:rPr lang="es-ES" dirty="0" err="1" smtClean="0"/>
                <a:t>getCarInsuranceName</a:t>
              </a:r>
              <a:r>
                <a:rPr lang="es-ES" dirty="0" smtClean="0"/>
                <a:t>(</a:t>
              </a:r>
              <a:r>
                <a:rPr lang="es-ES" dirty="0" err="1" smtClean="0"/>
                <a:t>Person</a:t>
              </a:r>
              <a:r>
                <a:rPr lang="es-ES" dirty="0" smtClean="0"/>
                <a:t> </a:t>
              </a:r>
              <a:r>
                <a:rPr lang="es-ES" dirty="0" err="1" smtClean="0"/>
                <a:t>person</a:t>
              </a:r>
              <a:r>
                <a:rPr lang="es-ES" dirty="0" smtClean="0"/>
                <a:t>) {</a:t>
              </a:r>
              <a:br>
                <a:rPr lang="es-ES" dirty="0" smtClean="0"/>
              </a:br>
              <a:r>
                <a:rPr lang="es-ES" dirty="0" smtClean="0"/>
                <a:t>    </a:t>
              </a:r>
              <a:r>
                <a:rPr lang="es-ES" b="1" dirty="0" err="1" smtClean="0">
                  <a:solidFill>
                    <a:srgbClr val="000080"/>
                  </a:solidFill>
                  <a:effectLst/>
                </a:rPr>
                <a:t>if</a:t>
              </a:r>
              <a:r>
                <a:rPr lang="es-ES" b="1" dirty="0" smtClean="0">
                  <a:solidFill>
                    <a:srgbClr val="000080"/>
                  </a:solidFill>
                  <a:effectLst/>
                </a:rPr>
                <a:t> </a:t>
              </a:r>
              <a:r>
                <a:rPr lang="es-ES" dirty="0" smtClean="0"/>
                <a:t>(</a:t>
              </a:r>
              <a:r>
                <a:rPr lang="es-ES" dirty="0" err="1" smtClean="0"/>
                <a:t>person</a:t>
              </a:r>
              <a:r>
                <a:rPr lang="es-ES" dirty="0" smtClean="0"/>
                <a:t> == </a:t>
              </a:r>
              <a:r>
                <a:rPr lang="es-ES" b="1" dirty="0" err="1" smtClean="0">
                  <a:solidFill>
                    <a:srgbClr val="000080"/>
                  </a:solidFill>
                  <a:effectLst/>
                </a:rPr>
                <a:t>null</a:t>
              </a:r>
              <a:r>
                <a:rPr lang="es-ES" dirty="0" smtClean="0"/>
                <a:t>) {</a:t>
              </a:r>
              <a:br>
                <a:rPr lang="es-ES" dirty="0" smtClean="0"/>
              </a:br>
              <a:r>
                <a:rPr lang="es-ES" dirty="0" smtClean="0"/>
                <a:t>        </a:t>
              </a:r>
              <a:r>
                <a:rPr lang="es-ES" b="1" dirty="0" err="1" smtClean="0">
                  <a:solidFill>
                    <a:srgbClr val="000080"/>
                  </a:solidFill>
                  <a:effectLst/>
                </a:rPr>
                <a:t>return</a:t>
              </a:r>
              <a:r>
                <a:rPr lang="es-ES" b="1" dirty="0" smtClean="0">
                  <a:solidFill>
                    <a:srgbClr val="000080"/>
                  </a:solidFill>
                  <a:effectLst/>
                </a:rPr>
                <a:t> </a:t>
              </a:r>
              <a:r>
                <a:rPr lang="es-ES" b="1" dirty="0" smtClean="0">
                  <a:solidFill>
                    <a:srgbClr val="008000"/>
                  </a:solidFill>
                  <a:effectLst/>
                </a:rPr>
                <a:t>"</a:t>
              </a:r>
              <a:r>
                <a:rPr lang="es-ES" b="1" dirty="0" err="1" smtClean="0">
                  <a:solidFill>
                    <a:srgbClr val="008000"/>
                  </a:solidFill>
                  <a:effectLst/>
                </a:rPr>
                <a:t>Unknown</a:t>
              </a:r>
              <a:r>
                <a:rPr lang="es-ES" b="1" dirty="0" smtClean="0">
                  <a:solidFill>
                    <a:srgbClr val="008000"/>
                  </a:solidFill>
                  <a:effectLst/>
                </a:rPr>
                <a:t>"</a:t>
              </a:r>
              <a:r>
                <a:rPr lang="es-ES" dirty="0" smtClean="0"/>
                <a:t>;</a:t>
              </a:r>
              <a:br>
                <a:rPr lang="es-ES" dirty="0" smtClean="0"/>
              </a:br>
              <a:r>
                <a:rPr lang="es-ES" dirty="0" smtClean="0"/>
                <a:t>    }</a:t>
              </a:r>
              <a:br>
                <a:rPr lang="es-ES" dirty="0" smtClean="0"/>
              </a:br>
              <a:r>
                <a:rPr lang="es-ES" dirty="0" smtClean="0"/>
                <a:t>    Car car = </a:t>
              </a:r>
              <a:r>
                <a:rPr lang="es-ES" dirty="0" err="1" smtClean="0"/>
                <a:t>person.getCar</a:t>
              </a:r>
              <a:r>
                <a:rPr lang="es-ES" dirty="0" smtClean="0"/>
                <a:t>();</a:t>
              </a:r>
              <a:br>
                <a:rPr lang="es-ES" dirty="0" smtClean="0"/>
              </a:br>
              <a:r>
                <a:rPr lang="es-ES" dirty="0" smtClean="0"/>
                <a:t>    </a:t>
              </a:r>
              <a:r>
                <a:rPr lang="es-ES" b="1" dirty="0" err="1" smtClean="0">
                  <a:solidFill>
                    <a:srgbClr val="000080"/>
                  </a:solidFill>
                  <a:effectLst/>
                </a:rPr>
                <a:t>if</a:t>
              </a:r>
              <a:r>
                <a:rPr lang="es-ES" b="1" dirty="0" smtClean="0">
                  <a:solidFill>
                    <a:srgbClr val="000080"/>
                  </a:solidFill>
                  <a:effectLst/>
                </a:rPr>
                <a:t> </a:t>
              </a:r>
              <a:r>
                <a:rPr lang="es-ES" dirty="0" smtClean="0"/>
                <a:t>(car == </a:t>
              </a:r>
              <a:r>
                <a:rPr lang="es-ES" b="1" dirty="0" err="1" smtClean="0">
                  <a:solidFill>
                    <a:srgbClr val="000080"/>
                  </a:solidFill>
                  <a:effectLst/>
                </a:rPr>
                <a:t>null</a:t>
              </a:r>
              <a:r>
                <a:rPr lang="es-ES" dirty="0" smtClean="0"/>
                <a:t>) {</a:t>
              </a:r>
              <a:br>
                <a:rPr lang="es-ES" dirty="0" smtClean="0"/>
              </a:br>
              <a:r>
                <a:rPr lang="es-ES" dirty="0" smtClean="0"/>
                <a:t>        </a:t>
              </a:r>
              <a:r>
                <a:rPr lang="es-ES" b="1" dirty="0" err="1" smtClean="0">
                  <a:solidFill>
                    <a:srgbClr val="000080"/>
                  </a:solidFill>
                  <a:effectLst/>
                </a:rPr>
                <a:t>return</a:t>
              </a:r>
              <a:r>
                <a:rPr lang="es-ES" b="1" dirty="0" smtClean="0">
                  <a:solidFill>
                    <a:srgbClr val="000080"/>
                  </a:solidFill>
                  <a:effectLst/>
                </a:rPr>
                <a:t> </a:t>
              </a:r>
              <a:r>
                <a:rPr lang="es-ES" b="1" dirty="0" smtClean="0">
                  <a:solidFill>
                    <a:srgbClr val="008000"/>
                  </a:solidFill>
                  <a:effectLst/>
                </a:rPr>
                <a:t>"</a:t>
              </a:r>
              <a:r>
                <a:rPr lang="es-ES" b="1" dirty="0" err="1" smtClean="0">
                  <a:solidFill>
                    <a:srgbClr val="008000"/>
                  </a:solidFill>
                  <a:effectLst/>
                </a:rPr>
                <a:t>Unknown</a:t>
              </a:r>
              <a:r>
                <a:rPr lang="es-ES" b="1" dirty="0" smtClean="0">
                  <a:solidFill>
                    <a:srgbClr val="008000"/>
                  </a:solidFill>
                  <a:effectLst/>
                </a:rPr>
                <a:t>"</a:t>
              </a:r>
              <a:r>
                <a:rPr lang="es-ES" dirty="0" smtClean="0"/>
                <a:t>;</a:t>
              </a:r>
              <a:br>
                <a:rPr lang="es-ES" dirty="0" smtClean="0"/>
              </a:br>
              <a:r>
                <a:rPr lang="es-ES" dirty="0" smtClean="0"/>
                <a:t>    }</a:t>
              </a:r>
              <a:br>
                <a:rPr lang="es-ES" dirty="0" smtClean="0"/>
              </a:br>
              <a:r>
                <a:rPr lang="es-ES" dirty="0" smtClean="0"/>
                <a:t>    </a:t>
              </a:r>
              <a:r>
                <a:rPr lang="es-ES" dirty="0" err="1" smtClean="0"/>
                <a:t>Insurance</a:t>
              </a:r>
              <a:r>
                <a:rPr lang="es-ES" dirty="0" smtClean="0"/>
                <a:t> </a:t>
              </a:r>
              <a:r>
                <a:rPr lang="es-ES" dirty="0" err="1" smtClean="0"/>
                <a:t>insurance</a:t>
              </a:r>
              <a:r>
                <a:rPr lang="es-ES" dirty="0" smtClean="0"/>
                <a:t> = </a:t>
              </a:r>
              <a:r>
                <a:rPr lang="es-ES" dirty="0" err="1" smtClean="0"/>
                <a:t>car.getInsurance</a:t>
              </a:r>
              <a:r>
                <a:rPr lang="es-ES" dirty="0" smtClean="0"/>
                <a:t>();</a:t>
              </a:r>
              <a:br>
                <a:rPr lang="es-ES" dirty="0" smtClean="0"/>
              </a:br>
              <a:r>
                <a:rPr lang="es-ES" dirty="0" smtClean="0"/>
                <a:t>    </a:t>
              </a:r>
              <a:r>
                <a:rPr lang="es-ES" b="1" dirty="0" err="1" smtClean="0">
                  <a:solidFill>
                    <a:srgbClr val="000080"/>
                  </a:solidFill>
                  <a:effectLst/>
                </a:rPr>
                <a:t>if</a:t>
              </a:r>
              <a:r>
                <a:rPr lang="es-ES" b="1" dirty="0" smtClean="0">
                  <a:solidFill>
                    <a:srgbClr val="000080"/>
                  </a:solidFill>
                  <a:effectLst/>
                </a:rPr>
                <a:t> </a:t>
              </a:r>
              <a:r>
                <a:rPr lang="es-ES" dirty="0" smtClean="0"/>
                <a:t>(</a:t>
              </a:r>
              <a:r>
                <a:rPr lang="es-ES" dirty="0" err="1" smtClean="0"/>
                <a:t>insurance</a:t>
              </a:r>
              <a:r>
                <a:rPr lang="es-ES" dirty="0" smtClean="0"/>
                <a:t> == </a:t>
              </a:r>
              <a:r>
                <a:rPr lang="es-ES" b="1" dirty="0" err="1" smtClean="0">
                  <a:solidFill>
                    <a:srgbClr val="000080"/>
                  </a:solidFill>
                  <a:effectLst/>
                </a:rPr>
                <a:t>null</a:t>
              </a:r>
              <a:r>
                <a:rPr lang="es-ES" dirty="0" smtClean="0"/>
                <a:t>) {</a:t>
              </a:r>
              <a:br>
                <a:rPr lang="es-ES" dirty="0" smtClean="0"/>
              </a:br>
              <a:r>
                <a:rPr lang="es-ES" dirty="0" smtClean="0"/>
                <a:t>        </a:t>
              </a:r>
              <a:r>
                <a:rPr lang="es-ES" b="1" dirty="0" err="1" smtClean="0">
                  <a:solidFill>
                    <a:srgbClr val="000080"/>
                  </a:solidFill>
                  <a:effectLst/>
                </a:rPr>
                <a:t>return</a:t>
              </a:r>
              <a:r>
                <a:rPr lang="es-ES" b="1" dirty="0" smtClean="0">
                  <a:solidFill>
                    <a:srgbClr val="000080"/>
                  </a:solidFill>
                  <a:effectLst/>
                </a:rPr>
                <a:t> </a:t>
              </a:r>
              <a:r>
                <a:rPr lang="es-ES" b="1" dirty="0" smtClean="0">
                  <a:solidFill>
                    <a:srgbClr val="008000"/>
                  </a:solidFill>
                  <a:effectLst/>
                </a:rPr>
                <a:t>"</a:t>
              </a:r>
              <a:r>
                <a:rPr lang="es-ES" b="1" dirty="0" err="1" smtClean="0">
                  <a:solidFill>
                    <a:srgbClr val="008000"/>
                  </a:solidFill>
                  <a:effectLst/>
                </a:rPr>
                <a:t>Unknown</a:t>
              </a:r>
              <a:r>
                <a:rPr lang="es-ES" b="1" dirty="0" smtClean="0">
                  <a:solidFill>
                    <a:srgbClr val="008000"/>
                  </a:solidFill>
                  <a:effectLst/>
                </a:rPr>
                <a:t>"</a:t>
              </a:r>
              <a:r>
                <a:rPr lang="es-ES" dirty="0" smtClean="0"/>
                <a:t>;</a:t>
              </a:r>
              <a:br>
                <a:rPr lang="es-ES" dirty="0" smtClean="0"/>
              </a:br>
              <a:r>
                <a:rPr lang="es-ES" dirty="0" smtClean="0"/>
                <a:t>    }</a:t>
              </a:r>
              <a:br>
                <a:rPr lang="es-ES" dirty="0" smtClean="0"/>
              </a:br>
              <a:r>
                <a:rPr lang="es-ES" dirty="0" smtClean="0"/>
                <a:t>    </a:t>
              </a:r>
              <a:r>
                <a:rPr lang="es-ES" b="1" dirty="0" err="1" smtClean="0">
                  <a:solidFill>
                    <a:srgbClr val="000080"/>
                  </a:solidFill>
                  <a:effectLst/>
                </a:rPr>
                <a:t>return</a:t>
              </a:r>
              <a:r>
                <a:rPr lang="es-ES" b="1" dirty="0" smtClean="0">
                  <a:solidFill>
                    <a:srgbClr val="000080"/>
                  </a:solidFill>
                  <a:effectLst/>
                </a:rPr>
                <a:t> </a:t>
              </a:r>
              <a:r>
                <a:rPr lang="es-ES" dirty="0" err="1" smtClean="0"/>
                <a:t>insurance.getName</a:t>
              </a:r>
              <a:r>
                <a:rPr lang="es-ES" dirty="0" smtClean="0"/>
                <a:t>();</a:t>
              </a:r>
              <a:br>
                <a:rPr lang="es-ES" dirty="0" smtClean="0"/>
              </a:br>
              <a:r>
                <a:rPr lang="es-ES" dirty="0" smtClean="0"/>
                <a:t>}</a:t>
              </a:r>
              <a:endParaRPr lang="es-ES" dirty="0"/>
            </a:p>
          </p:txBody>
        </p:sp>
        <p:sp>
          <p:nvSpPr>
            <p:cNvPr id="4" name="Llamada rectangular redondeada 3"/>
            <p:cNvSpPr/>
            <p:nvPr/>
          </p:nvSpPr>
          <p:spPr>
            <a:xfrm>
              <a:off x="4378257" y="1738002"/>
              <a:ext cx="3108229" cy="743662"/>
            </a:xfrm>
            <a:prstGeom prst="wedgeRoundRectCallout">
              <a:avLst>
                <a:gd name="adj1" fmla="val -85457"/>
                <a:gd name="adj2" fmla="val -46104"/>
                <a:gd name="adj3" fmla="val 16667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b="1" dirty="0" err="1" smtClean="0"/>
                <a:t>Each</a:t>
              </a:r>
              <a:r>
                <a:rPr lang="es-ES" b="1" dirty="0" smtClean="0"/>
                <a:t> </a:t>
              </a:r>
              <a:r>
                <a:rPr lang="es-ES" b="1" dirty="0" err="1" smtClean="0"/>
                <a:t>null</a:t>
              </a:r>
              <a:r>
                <a:rPr lang="es-ES" b="1" dirty="0" smtClean="0"/>
                <a:t> </a:t>
              </a:r>
              <a:r>
                <a:rPr lang="es-ES" b="1" dirty="0" err="1" smtClean="0"/>
                <a:t>check</a:t>
              </a:r>
              <a:r>
                <a:rPr lang="es-ES" b="1" dirty="0" smtClean="0"/>
                <a:t> </a:t>
              </a:r>
              <a:r>
                <a:rPr lang="es-ES" b="1" dirty="0" err="1" smtClean="0"/>
                <a:t>adds</a:t>
              </a:r>
              <a:r>
                <a:rPr lang="es-ES" b="1" dirty="0" smtClean="0"/>
                <a:t> a </a:t>
              </a:r>
              <a:r>
                <a:rPr lang="es-ES" b="1" dirty="0" err="1" smtClean="0"/>
                <a:t>further</a:t>
              </a:r>
              <a:r>
                <a:rPr lang="es-ES" b="1" dirty="0" smtClean="0"/>
                <a:t> </a:t>
              </a:r>
              <a:r>
                <a:rPr lang="es-ES" b="1" dirty="0" err="1" smtClean="0"/>
                <a:t>exit</a:t>
              </a:r>
              <a:r>
                <a:rPr lang="es-ES" b="1" dirty="0" smtClean="0"/>
                <a:t> </a:t>
              </a:r>
              <a:r>
                <a:rPr lang="es-ES" b="1" dirty="0" err="1" smtClean="0"/>
                <a:t>point</a:t>
              </a:r>
              <a:r>
                <a:rPr lang="es-ES" b="1" dirty="0" smtClean="0"/>
                <a:t>. </a:t>
              </a:r>
              <a:endParaRPr lang="es-ES" dirty="0" smtClean="0"/>
            </a:p>
          </p:txBody>
        </p:sp>
      </p:grp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52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04143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Problems with null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It’s a source of error</a:t>
            </a:r>
          </a:p>
          <a:p>
            <a:r>
              <a:rPr lang="en-GB" dirty="0" smtClean="0"/>
              <a:t>It bloats your code</a:t>
            </a:r>
          </a:p>
          <a:p>
            <a:r>
              <a:rPr lang="en-GB" dirty="0" smtClean="0"/>
              <a:t>It’s meaningless</a:t>
            </a:r>
          </a:p>
          <a:p>
            <a:r>
              <a:rPr lang="en-GB" dirty="0" smtClean="0"/>
              <a:t>It breaks Java philosophy</a:t>
            </a:r>
          </a:p>
          <a:p>
            <a:r>
              <a:rPr lang="en-GB" dirty="0" smtClean="0"/>
              <a:t>It creates a hole in the </a:t>
            </a:r>
            <a:r>
              <a:rPr lang="en-GB" smtClean="0"/>
              <a:t>typesystem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53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1588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Java.util.Optional</a:t>
            </a:r>
            <a:r>
              <a:rPr lang="en-GB" dirty="0" smtClean="0"/>
              <a:t>&lt;T&gt;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Inspired by ideas in Haskell and </a:t>
            </a:r>
            <a:r>
              <a:rPr lang="en-GB" dirty="0" err="1" smtClean="0"/>
              <a:t>Scala</a:t>
            </a:r>
            <a:endParaRPr lang="en-GB" dirty="0"/>
          </a:p>
          <a:p>
            <a:pPr lvl="1"/>
            <a:r>
              <a:rPr lang="en-GB" dirty="0" smtClean="0"/>
              <a:t>The Maybe Monad </a:t>
            </a:r>
          </a:p>
          <a:p>
            <a:r>
              <a:rPr lang="en-GB" dirty="0" smtClean="0"/>
              <a:t>It’s a class that encapsulates and optional value</a:t>
            </a:r>
            <a:endParaRPr lang="en-GB" dirty="0"/>
          </a:p>
        </p:txBody>
      </p:sp>
      <p:grpSp>
        <p:nvGrpSpPr>
          <p:cNvPr id="12" name="Agrupar 11"/>
          <p:cNvGrpSpPr/>
          <p:nvPr/>
        </p:nvGrpSpPr>
        <p:grpSpPr>
          <a:xfrm>
            <a:off x="2241998" y="3862531"/>
            <a:ext cx="1928733" cy="2346698"/>
            <a:chOff x="999066" y="4165600"/>
            <a:chExt cx="1928733" cy="2346698"/>
          </a:xfrm>
        </p:grpSpPr>
        <p:sp>
          <p:nvSpPr>
            <p:cNvPr id="4" name="CuadroTexto 3"/>
            <p:cNvSpPr txBox="1"/>
            <p:nvPr/>
          </p:nvSpPr>
          <p:spPr>
            <a:xfrm>
              <a:off x="1170068" y="4165600"/>
              <a:ext cx="14791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Optional&lt;Car&gt;</a:t>
              </a:r>
              <a:endParaRPr lang="en-GB" dirty="0"/>
            </a:p>
          </p:txBody>
        </p:sp>
        <p:grpSp>
          <p:nvGrpSpPr>
            <p:cNvPr id="9" name="Agrupar 8"/>
            <p:cNvGrpSpPr/>
            <p:nvPr/>
          </p:nvGrpSpPr>
          <p:grpSpPr>
            <a:xfrm>
              <a:off x="1070199" y="4597400"/>
              <a:ext cx="1786467" cy="1143000"/>
              <a:chOff x="1058333" y="4732867"/>
              <a:chExt cx="1786467" cy="1143000"/>
            </a:xfrm>
          </p:grpSpPr>
          <p:sp>
            <p:nvSpPr>
              <p:cNvPr id="6" name="Rectángulo redondeado 5"/>
              <p:cNvSpPr/>
              <p:nvPr/>
            </p:nvSpPr>
            <p:spPr>
              <a:xfrm>
                <a:off x="1058333" y="4732867"/>
                <a:ext cx="1786467" cy="11430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ectángulo 7"/>
              <p:cNvSpPr/>
              <p:nvPr/>
            </p:nvSpPr>
            <p:spPr>
              <a:xfrm>
                <a:off x="1350433" y="4986867"/>
                <a:ext cx="1202267" cy="63500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car</a:t>
                </a:r>
                <a:endParaRPr lang="en-GB" dirty="0"/>
              </a:p>
            </p:txBody>
          </p:sp>
        </p:grpSp>
        <p:sp>
          <p:nvSpPr>
            <p:cNvPr id="10" name="CuadroTexto 9"/>
            <p:cNvSpPr txBox="1"/>
            <p:nvPr/>
          </p:nvSpPr>
          <p:spPr>
            <a:xfrm>
              <a:off x="999066" y="5865967"/>
              <a:ext cx="19287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 smtClean="0"/>
                <a:t>Contains an object</a:t>
              </a:r>
              <a:br>
                <a:rPr lang="en-GB" dirty="0" smtClean="0"/>
              </a:br>
              <a:r>
                <a:rPr lang="en-GB" dirty="0" smtClean="0"/>
                <a:t>of type Car</a:t>
              </a:r>
              <a:endParaRPr lang="en-GB" dirty="0"/>
            </a:p>
          </p:txBody>
        </p:sp>
      </p:grpSp>
      <p:grpSp>
        <p:nvGrpSpPr>
          <p:cNvPr id="14" name="Agrupar 13"/>
          <p:cNvGrpSpPr/>
          <p:nvPr/>
        </p:nvGrpSpPr>
        <p:grpSpPr>
          <a:xfrm>
            <a:off x="4927600" y="3862531"/>
            <a:ext cx="1955471" cy="2145229"/>
            <a:chOff x="4927600" y="4165600"/>
            <a:chExt cx="1955471" cy="2145229"/>
          </a:xfrm>
        </p:grpSpPr>
        <p:sp>
          <p:nvSpPr>
            <p:cNvPr id="5" name="CuadroTexto 4"/>
            <p:cNvSpPr txBox="1"/>
            <p:nvPr/>
          </p:nvSpPr>
          <p:spPr>
            <a:xfrm>
              <a:off x="5113866" y="4165600"/>
              <a:ext cx="1540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Optional&lt;Car&gt;</a:t>
              </a:r>
              <a:endParaRPr lang="en-GB" dirty="0"/>
            </a:p>
          </p:txBody>
        </p:sp>
        <p:sp>
          <p:nvSpPr>
            <p:cNvPr id="7" name="Rectángulo redondeado 6"/>
            <p:cNvSpPr/>
            <p:nvPr/>
          </p:nvSpPr>
          <p:spPr>
            <a:xfrm>
              <a:off x="5012102" y="4597400"/>
              <a:ext cx="1786467" cy="1143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4927600" y="5941497"/>
              <a:ext cx="1955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An empty Optional</a:t>
              </a:r>
              <a:endParaRPr lang="en-GB" dirty="0"/>
            </a:p>
          </p:txBody>
        </p:sp>
      </p:grpSp>
      <p:sp>
        <p:nvSpPr>
          <p:cNvPr id="15" name="Marcador de fecha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16" name="Marcador de pie de página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17" name="Marcador de número de diapositiva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54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3244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Modelling with Optional&lt;T&gt;</a:t>
            </a:r>
            <a:endParaRPr lang="en-GB" dirty="0"/>
          </a:p>
        </p:txBody>
      </p:sp>
      <p:sp>
        <p:nvSpPr>
          <p:cNvPr id="4" name="Rectángulo 3"/>
          <p:cNvSpPr/>
          <p:nvPr/>
        </p:nvSpPr>
        <p:spPr>
          <a:xfrm>
            <a:off x="872065" y="1284238"/>
            <a:ext cx="7755467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>
                <a:solidFill>
                  <a:srgbClr val="000080"/>
                </a:solidFill>
              </a:rPr>
              <a:t>public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b="1" dirty="0" err="1">
                <a:solidFill>
                  <a:srgbClr val="000080"/>
                </a:solidFill>
              </a:rPr>
              <a:t>class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Person</a:t>
            </a:r>
            <a:r>
              <a:rPr lang="es-ES" dirty="0"/>
              <a:t> </a:t>
            </a:r>
            <a:r>
              <a:rPr lang="es-ES" dirty="0" smtClean="0"/>
              <a:t>{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    </a:t>
            </a:r>
            <a:r>
              <a:rPr lang="es-ES" b="1" dirty="0" err="1">
                <a:solidFill>
                  <a:srgbClr val="000080"/>
                </a:solidFill>
              </a:rPr>
              <a:t>private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Optional</a:t>
            </a:r>
            <a:r>
              <a:rPr lang="es-ES" dirty="0"/>
              <a:t>&lt;Car&gt; </a:t>
            </a:r>
            <a:r>
              <a:rPr lang="es-ES" b="1" dirty="0">
                <a:solidFill>
                  <a:srgbClr val="660E7A"/>
                </a:solidFill>
              </a:rPr>
              <a:t>car</a:t>
            </a:r>
            <a:r>
              <a:rPr lang="es-ES" dirty="0"/>
              <a:t>;</a:t>
            </a:r>
            <a:br>
              <a:rPr lang="es-ES" dirty="0"/>
            </a:br>
            <a:r>
              <a:rPr lang="es-ES" dirty="0" smtClean="0"/>
              <a:t>    </a:t>
            </a:r>
            <a:r>
              <a:rPr lang="es-ES" b="1" dirty="0" err="1">
                <a:solidFill>
                  <a:srgbClr val="000080"/>
                </a:solidFill>
              </a:rPr>
              <a:t>public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Optional</a:t>
            </a:r>
            <a:r>
              <a:rPr lang="es-ES" dirty="0"/>
              <a:t>&lt;Car&gt; </a:t>
            </a:r>
            <a:r>
              <a:rPr lang="es-ES" dirty="0" err="1"/>
              <a:t>getCar</a:t>
            </a:r>
            <a:r>
              <a:rPr lang="es-ES" dirty="0"/>
              <a:t>() {</a:t>
            </a:r>
            <a:br>
              <a:rPr lang="es-ES" dirty="0"/>
            </a:br>
            <a:r>
              <a:rPr lang="es-ES" dirty="0"/>
              <a:t>        </a:t>
            </a:r>
            <a:r>
              <a:rPr lang="es-ES" b="1" dirty="0" err="1">
                <a:solidFill>
                  <a:srgbClr val="000080"/>
                </a:solidFill>
              </a:rPr>
              <a:t>return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b="1" dirty="0">
                <a:solidFill>
                  <a:srgbClr val="660E7A"/>
                </a:solidFill>
              </a:rPr>
              <a:t>car</a:t>
            </a:r>
            <a:r>
              <a:rPr lang="es-ES" dirty="0"/>
              <a:t>;</a:t>
            </a:r>
            <a:br>
              <a:rPr lang="es-ES" dirty="0"/>
            </a:br>
            <a:r>
              <a:rPr lang="es-ES" dirty="0"/>
              <a:t>    }</a:t>
            </a:r>
            <a:br>
              <a:rPr lang="es-ES" dirty="0"/>
            </a:br>
            <a:r>
              <a:rPr lang="es-ES" dirty="0" smtClean="0"/>
              <a:t>}</a:t>
            </a:r>
          </a:p>
          <a:p>
            <a:r>
              <a:rPr lang="es-ES" b="1" dirty="0" err="1">
                <a:solidFill>
                  <a:srgbClr val="000080"/>
                </a:solidFill>
              </a:rPr>
              <a:t>public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b="1" dirty="0" err="1">
                <a:solidFill>
                  <a:srgbClr val="000080"/>
                </a:solidFill>
              </a:rPr>
              <a:t>class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/>
              <a:t>Car </a:t>
            </a:r>
            <a:r>
              <a:rPr lang="es-ES" dirty="0" smtClean="0"/>
              <a:t>{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    </a:t>
            </a:r>
            <a:r>
              <a:rPr lang="es-ES" b="1" dirty="0" err="1">
                <a:solidFill>
                  <a:srgbClr val="000080"/>
                </a:solidFill>
              </a:rPr>
              <a:t>private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Optional</a:t>
            </a:r>
            <a:r>
              <a:rPr lang="es-ES" dirty="0"/>
              <a:t>&lt;</a:t>
            </a:r>
            <a:r>
              <a:rPr lang="es-ES" dirty="0" err="1"/>
              <a:t>Insurance</a:t>
            </a:r>
            <a:r>
              <a:rPr lang="es-ES" dirty="0"/>
              <a:t>&gt; </a:t>
            </a:r>
            <a:r>
              <a:rPr lang="es-ES" b="1" dirty="0" err="1">
                <a:solidFill>
                  <a:srgbClr val="660E7A"/>
                </a:solidFill>
              </a:rPr>
              <a:t>insurance</a:t>
            </a:r>
            <a:r>
              <a:rPr lang="es-ES" dirty="0"/>
              <a:t>;</a:t>
            </a:r>
            <a:br>
              <a:rPr lang="es-ES" dirty="0"/>
            </a:br>
            <a:r>
              <a:rPr lang="es-ES" dirty="0" smtClean="0"/>
              <a:t>    </a:t>
            </a:r>
            <a:r>
              <a:rPr lang="es-ES" b="1" dirty="0" err="1">
                <a:solidFill>
                  <a:srgbClr val="000080"/>
                </a:solidFill>
              </a:rPr>
              <a:t>public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Optional</a:t>
            </a:r>
            <a:r>
              <a:rPr lang="es-ES" dirty="0"/>
              <a:t>&lt;</a:t>
            </a:r>
            <a:r>
              <a:rPr lang="es-ES" dirty="0" err="1"/>
              <a:t>Insurance</a:t>
            </a:r>
            <a:r>
              <a:rPr lang="es-ES" dirty="0"/>
              <a:t>&gt; </a:t>
            </a:r>
            <a:r>
              <a:rPr lang="es-ES" dirty="0" err="1"/>
              <a:t>getInsurance</a:t>
            </a:r>
            <a:r>
              <a:rPr lang="es-ES" dirty="0"/>
              <a:t>() {</a:t>
            </a:r>
            <a:br>
              <a:rPr lang="es-ES" dirty="0"/>
            </a:br>
            <a:r>
              <a:rPr lang="es-ES" dirty="0"/>
              <a:t>        </a:t>
            </a:r>
            <a:r>
              <a:rPr lang="es-ES" b="1" dirty="0" err="1">
                <a:solidFill>
                  <a:srgbClr val="000080"/>
                </a:solidFill>
              </a:rPr>
              <a:t>return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b="1" dirty="0" err="1">
                <a:solidFill>
                  <a:srgbClr val="660E7A"/>
                </a:solidFill>
              </a:rPr>
              <a:t>insurance</a:t>
            </a:r>
            <a:r>
              <a:rPr lang="es-ES" dirty="0"/>
              <a:t>;</a:t>
            </a:r>
            <a:br>
              <a:rPr lang="es-ES" dirty="0"/>
            </a:br>
            <a:r>
              <a:rPr lang="es-ES" dirty="0"/>
              <a:t>    }</a:t>
            </a:r>
            <a:br>
              <a:rPr lang="es-ES" dirty="0"/>
            </a:br>
            <a:r>
              <a:rPr lang="es-ES" dirty="0" smtClean="0"/>
              <a:t>}</a:t>
            </a:r>
          </a:p>
          <a:p>
            <a:r>
              <a:rPr lang="es-ES" b="1" dirty="0" err="1">
                <a:solidFill>
                  <a:srgbClr val="000080"/>
                </a:solidFill>
              </a:rPr>
              <a:t>public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b="1" dirty="0" err="1">
                <a:solidFill>
                  <a:srgbClr val="000080"/>
                </a:solidFill>
              </a:rPr>
              <a:t>class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Insurance</a:t>
            </a:r>
            <a:r>
              <a:rPr lang="es-ES" dirty="0"/>
              <a:t> </a:t>
            </a:r>
            <a:r>
              <a:rPr lang="es-ES" dirty="0" smtClean="0"/>
              <a:t>{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    </a:t>
            </a:r>
            <a:r>
              <a:rPr lang="es-ES" b="1" dirty="0" err="1">
                <a:solidFill>
                  <a:srgbClr val="000080"/>
                </a:solidFill>
              </a:rPr>
              <a:t>private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b="1" dirty="0" err="1">
                <a:solidFill>
                  <a:srgbClr val="660E7A"/>
                </a:solidFill>
              </a:rPr>
              <a:t>name</a:t>
            </a:r>
            <a:r>
              <a:rPr lang="es-ES" dirty="0"/>
              <a:t>;</a:t>
            </a:r>
            <a:br>
              <a:rPr lang="es-ES" dirty="0"/>
            </a:br>
            <a:r>
              <a:rPr lang="es-ES" dirty="0" smtClean="0"/>
              <a:t>    </a:t>
            </a:r>
            <a:r>
              <a:rPr lang="es-ES" b="1" dirty="0" err="1">
                <a:solidFill>
                  <a:srgbClr val="000080"/>
                </a:solidFill>
              </a:rPr>
              <a:t>public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getName</a:t>
            </a:r>
            <a:r>
              <a:rPr lang="es-ES" dirty="0"/>
              <a:t>() {</a:t>
            </a:r>
            <a:br>
              <a:rPr lang="es-ES" dirty="0"/>
            </a:br>
            <a:r>
              <a:rPr lang="es-ES" dirty="0"/>
              <a:t>        </a:t>
            </a:r>
            <a:r>
              <a:rPr lang="es-ES" b="1" dirty="0" err="1">
                <a:solidFill>
                  <a:srgbClr val="000080"/>
                </a:solidFill>
              </a:rPr>
              <a:t>return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b="1" dirty="0" err="1">
                <a:solidFill>
                  <a:srgbClr val="660E7A"/>
                </a:solidFill>
              </a:rPr>
              <a:t>name</a:t>
            </a:r>
            <a:r>
              <a:rPr lang="es-ES" dirty="0"/>
              <a:t>;</a:t>
            </a:r>
            <a:br>
              <a:rPr lang="es-ES" dirty="0"/>
            </a:br>
            <a:r>
              <a:rPr lang="es-ES" dirty="0"/>
              <a:t>    }</a:t>
            </a:r>
            <a:br>
              <a:rPr lang="es-ES" dirty="0"/>
            </a:br>
            <a:r>
              <a:rPr lang="es-ES" dirty="0"/>
              <a:t>}</a:t>
            </a:r>
            <a:endParaRPr lang="en-GB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55</a:t>
            </a:fld>
            <a:endParaRPr lang="es-ES"/>
          </a:p>
        </p:txBody>
      </p:sp>
      <p:sp>
        <p:nvSpPr>
          <p:cNvPr id="8" name="Llamada rectangular redondeada 7"/>
          <p:cNvSpPr/>
          <p:nvPr/>
        </p:nvSpPr>
        <p:spPr>
          <a:xfrm>
            <a:off x="5240867" y="1417638"/>
            <a:ext cx="1998133" cy="927629"/>
          </a:xfrm>
          <a:prstGeom prst="wedgeRoundRectCallout">
            <a:avLst>
              <a:gd name="adj1" fmla="val -123799"/>
              <a:gd name="adj2" fmla="val -1143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 person might or might not own a car</a:t>
            </a:r>
            <a:endParaRPr lang="en-GB" dirty="0"/>
          </a:p>
        </p:txBody>
      </p:sp>
      <p:sp>
        <p:nvSpPr>
          <p:cNvPr id="9" name="Llamada rectangular redondeada 8"/>
          <p:cNvSpPr/>
          <p:nvPr/>
        </p:nvSpPr>
        <p:spPr>
          <a:xfrm>
            <a:off x="5892800" y="3302000"/>
            <a:ext cx="1955800" cy="829733"/>
          </a:xfrm>
          <a:prstGeom prst="wedgeRoundRectCallout">
            <a:avLst>
              <a:gd name="adj1" fmla="val -93993"/>
              <a:gd name="adj2" fmla="val -3545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 car might or might not have an insurance</a:t>
            </a:r>
            <a:endParaRPr lang="en-GB" dirty="0"/>
          </a:p>
        </p:txBody>
      </p:sp>
      <p:sp>
        <p:nvSpPr>
          <p:cNvPr id="10" name="Llamada rectangular redondeada 9"/>
          <p:cNvSpPr/>
          <p:nvPr/>
        </p:nvSpPr>
        <p:spPr>
          <a:xfrm>
            <a:off x="4487333" y="4749800"/>
            <a:ext cx="2463800" cy="804333"/>
          </a:xfrm>
          <a:prstGeom prst="wedgeRoundRectCallout">
            <a:avLst>
              <a:gd name="adj1" fmla="val -105025"/>
              <a:gd name="adj2" fmla="val -1223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 insurance company must have a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8705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Optional objects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Empty optional</a:t>
            </a:r>
          </a:p>
          <a:p>
            <a:pPr marL="400050" lvl="1" indent="0" algn="ctr">
              <a:buNone/>
            </a:pPr>
            <a:r>
              <a:rPr lang="en-GB" dirty="0" err="1" smtClean="0">
                <a:latin typeface="Consolas"/>
                <a:cs typeface="Consolas"/>
              </a:rPr>
              <a:t>optCar</a:t>
            </a:r>
            <a:r>
              <a:rPr lang="en-GB" dirty="0" smtClean="0">
                <a:latin typeface="Consolas"/>
                <a:cs typeface="Consolas"/>
              </a:rPr>
              <a:t> = </a:t>
            </a:r>
            <a:r>
              <a:rPr lang="en-GB" dirty="0" err="1" smtClean="0">
                <a:latin typeface="Consolas"/>
                <a:cs typeface="Consolas"/>
              </a:rPr>
              <a:t>Optional.empty</a:t>
            </a:r>
            <a:r>
              <a:rPr lang="en-GB" dirty="0" smtClean="0">
                <a:latin typeface="Consolas"/>
                <a:cs typeface="Consolas"/>
              </a:rPr>
              <a:t>();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Optional from “non-null value”</a:t>
            </a:r>
          </a:p>
          <a:p>
            <a:pPr marL="400050" lvl="1" indent="0" algn="ctr">
              <a:buNone/>
            </a:pPr>
            <a:r>
              <a:rPr lang="en-GB" dirty="0" err="1" smtClean="0">
                <a:latin typeface="Consolas"/>
                <a:cs typeface="Consolas"/>
              </a:rPr>
              <a:t>optCar</a:t>
            </a:r>
            <a:r>
              <a:rPr lang="en-GB" dirty="0" smtClean="0">
                <a:latin typeface="Consolas"/>
                <a:cs typeface="Consolas"/>
              </a:rPr>
              <a:t> = </a:t>
            </a:r>
            <a:r>
              <a:rPr lang="en-GB" dirty="0" err="1" smtClean="0">
                <a:latin typeface="Consolas"/>
                <a:cs typeface="Consolas"/>
              </a:rPr>
              <a:t>Optional.of</a:t>
            </a:r>
            <a:r>
              <a:rPr lang="en-GB" dirty="0" smtClean="0">
                <a:latin typeface="Consolas"/>
                <a:cs typeface="Consolas"/>
              </a:rPr>
              <a:t>(car);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Option from “null value”</a:t>
            </a:r>
          </a:p>
          <a:p>
            <a:pPr marL="400050" lvl="1" indent="0" algn="ctr">
              <a:buNone/>
            </a:pPr>
            <a:r>
              <a:rPr lang="en-GB" dirty="0" err="1" smtClean="0">
                <a:latin typeface="Consolas"/>
                <a:cs typeface="Consolas"/>
              </a:rPr>
              <a:t>optCar</a:t>
            </a:r>
            <a:r>
              <a:rPr lang="en-GB" dirty="0" smtClean="0">
                <a:latin typeface="Consolas"/>
                <a:cs typeface="Consolas"/>
              </a:rPr>
              <a:t> </a:t>
            </a:r>
            <a:r>
              <a:rPr lang="en-GB" dirty="0">
                <a:latin typeface="Consolas"/>
                <a:cs typeface="Consolas"/>
              </a:rPr>
              <a:t>= </a:t>
            </a:r>
            <a:r>
              <a:rPr lang="en-GB" dirty="0" err="1" smtClean="0">
                <a:latin typeface="Consolas"/>
                <a:cs typeface="Consolas"/>
              </a:rPr>
              <a:t>Optional.ofNullable</a:t>
            </a:r>
            <a:r>
              <a:rPr lang="en-GB" dirty="0" smtClean="0">
                <a:latin typeface="Consolas"/>
                <a:cs typeface="Consolas"/>
              </a:rPr>
              <a:t>(</a:t>
            </a:r>
            <a:r>
              <a:rPr lang="en-GB" dirty="0">
                <a:latin typeface="Consolas"/>
                <a:cs typeface="Consolas"/>
              </a:rPr>
              <a:t>car);</a:t>
            </a:r>
          </a:p>
          <a:p>
            <a:pPr lvl="2"/>
            <a:endParaRPr lang="en-GB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56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17249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Transforming values with map</a:t>
            </a:r>
            <a:endParaRPr lang="en-GB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57</a:t>
            </a:fld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2971800" y="1561571"/>
            <a:ext cx="320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b="1" dirty="0" err="1">
                <a:solidFill>
                  <a:srgbClr val="660E7A"/>
                </a:solidFill>
              </a:rPr>
              <a:t>name</a:t>
            </a:r>
            <a:r>
              <a:rPr lang="es-ES" b="1" dirty="0">
                <a:solidFill>
                  <a:srgbClr val="660E7A"/>
                </a:solidFill>
              </a:rPr>
              <a:t> </a:t>
            </a:r>
            <a:r>
              <a:rPr lang="es-ES" dirty="0"/>
              <a:t>= </a:t>
            </a:r>
            <a:r>
              <a:rPr lang="es-ES" b="1" dirty="0" err="1">
                <a:solidFill>
                  <a:srgbClr val="000080"/>
                </a:solidFill>
              </a:rPr>
              <a:t>null</a:t>
            </a:r>
            <a:r>
              <a:rPr lang="es-ES" dirty="0"/>
              <a:t>;</a:t>
            </a:r>
            <a:br>
              <a:rPr lang="es-ES" dirty="0"/>
            </a:br>
            <a:r>
              <a:rPr lang="es-ES" b="1" dirty="0" err="1">
                <a:solidFill>
                  <a:srgbClr val="000080"/>
                </a:solidFill>
              </a:rPr>
              <a:t>if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/>
              <a:t>(</a:t>
            </a:r>
            <a:r>
              <a:rPr lang="es-ES" dirty="0" err="1"/>
              <a:t>insurance</a:t>
            </a:r>
            <a:r>
              <a:rPr lang="es-ES" dirty="0"/>
              <a:t> != </a:t>
            </a:r>
            <a:r>
              <a:rPr lang="es-ES" b="1" dirty="0" err="1">
                <a:solidFill>
                  <a:srgbClr val="000080"/>
                </a:solidFill>
              </a:rPr>
              <a:t>null</a:t>
            </a:r>
            <a:r>
              <a:rPr lang="es-ES" dirty="0"/>
              <a:t>) {</a:t>
            </a:r>
            <a:br>
              <a:rPr lang="es-ES" dirty="0"/>
            </a:br>
            <a:r>
              <a:rPr lang="es-ES" dirty="0"/>
              <a:t>    </a:t>
            </a:r>
            <a:r>
              <a:rPr lang="es-ES" dirty="0" err="1"/>
              <a:t>name</a:t>
            </a:r>
            <a:r>
              <a:rPr lang="es-ES" dirty="0"/>
              <a:t> = </a:t>
            </a:r>
            <a:r>
              <a:rPr lang="es-ES" dirty="0" err="1"/>
              <a:t>insurance.getName</a:t>
            </a:r>
            <a:r>
              <a:rPr lang="es-ES" dirty="0"/>
              <a:t>();</a:t>
            </a:r>
            <a:br>
              <a:rPr lang="es-ES" dirty="0"/>
            </a:br>
            <a:r>
              <a:rPr lang="es-ES" dirty="0"/>
              <a:t>}</a:t>
            </a:r>
            <a:endParaRPr lang="en-GB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312334" y="4622801"/>
            <a:ext cx="668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Optional</a:t>
            </a:r>
            <a:r>
              <a:rPr lang="es-ES" dirty="0"/>
              <a:t>&lt;</a:t>
            </a:r>
            <a:r>
              <a:rPr lang="es-ES" dirty="0" err="1"/>
              <a:t>Insurance</a:t>
            </a:r>
            <a:r>
              <a:rPr lang="es-ES" dirty="0"/>
              <a:t>&gt; </a:t>
            </a:r>
            <a:r>
              <a:rPr lang="es-ES" dirty="0" err="1"/>
              <a:t>optInsurance</a:t>
            </a:r>
            <a:r>
              <a:rPr lang="es-ES" dirty="0"/>
              <a:t> = </a:t>
            </a:r>
            <a:r>
              <a:rPr lang="es-ES" dirty="0" err="1"/>
              <a:t>Optional.</a:t>
            </a:r>
            <a:r>
              <a:rPr lang="es-ES" i="1" dirty="0" err="1"/>
              <a:t>ofNullable</a:t>
            </a:r>
            <a:r>
              <a:rPr lang="es-ES" dirty="0"/>
              <a:t>(</a:t>
            </a:r>
            <a:r>
              <a:rPr lang="es-ES" dirty="0" err="1"/>
              <a:t>insurance</a:t>
            </a:r>
            <a:r>
              <a:rPr lang="es-ES" dirty="0"/>
              <a:t>);</a:t>
            </a:r>
            <a:br>
              <a:rPr lang="es-ES" dirty="0"/>
            </a:br>
            <a:r>
              <a:rPr lang="es-ES" dirty="0" err="1"/>
              <a:t>Optional</a:t>
            </a:r>
            <a:r>
              <a:rPr lang="es-ES" dirty="0"/>
              <a:t>&lt;</a:t>
            </a:r>
            <a:r>
              <a:rPr lang="es-ES" dirty="0" err="1"/>
              <a:t>String</a:t>
            </a:r>
            <a:r>
              <a:rPr lang="es-ES" dirty="0"/>
              <a:t>&gt; </a:t>
            </a:r>
            <a:r>
              <a:rPr lang="es-ES" dirty="0" err="1"/>
              <a:t>name</a:t>
            </a:r>
            <a:r>
              <a:rPr lang="es-ES" dirty="0"/>
              <a:t> = </a:t>
            </a:r>
            <a:r>
              <a:rPr lang="es-ES" dirty="0" err="1"/>
              <a:t>optInsurance.map</a:t>
            </a:r>
            <a:r>
              <a:rPr lang="es-ES" dirty="0"/>
              <a:t>(</a:t>
            </a:r>
            <a:r>
              <a:rPr lang="es-ES" dirty="0" err="1"/>
              <a:t>Insurance</a:t>
            </a:r>
            <a:r>
              <a:rPr lang="es-ES" dirty="0"/>
              <a:t>::</a:t>
            </a:r>
            <a:r>
              <a:rPr lang="es-ES" dirty="0" err="1"/>
              <a:t>getName</a:t>
            </a:r>
            <a:r>
              <a:rPr lang="es-ES" dirty="0"/>
              <a:t>); </a:t>
            </a:r>
            <a:endParaRPr lang="en-GB" dirty="0"/>
          </a:p>
        </p:txBody>
      </p:sp>
      <p:grpSp>
        <p:nvGrpSpPr>
          <p:cNvPr id="24" name="Agrupar 23"/>
          <p:cNvGrpSpPr/>
          <p:nvPr/>
        </p:nvGrpSpPr>
        <p:grpSpPr>
          <a:xfrm>
            <a:off x="2391834" y="3219099"/>
            <a:ext cx="4190999" cy="829733"/>
            <a:chOff x="2413001" y="4572001"/>
            <a:chExt cx="4190999" cy="829733"/>
          </a:xfrm>
        </p:grpSpPr>
        <p:grpSp>
          <p:nvGrpSpPr>
            <p:cNvPr id="21" name="Agrupar 20"/>
            <p:cNvGrpSpPr/>
            <p:nvPr/>
          </p:nvGrpSpPr>
          <p:grpSpPr>
            <a:xfrm>
              <a:off x="3809999" y="4572001"/>
              <a:ext cx="1346201" cy="296333"/>
              <a:chOff x="3361266" y="3888316"/>
              <a:chExt cx="1346201" cy="296333"/>
            </a:xfrm>
          </p:grpSpPr>
          <p:sp>
            <p:nvSpPr>
              <p:cNvPr id="15" name="Rombo 14"/>
              <p:cNvSpPr/>
              <p:nvPr/>
            </p:nvSpPr>
            <p:spPr>
              <a:xfrm>
                <a:off x="3361266" y="3888316"/>
                <a:ext cx="355600" cy="296333"/>
              </a:xfrm>
              <a:prstGeom prst="diamond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4394200" y="3888316"/>
                <a:ext cx="313267" cy="29633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Flecha derecha 19"/>
              <p:cNvSpPr/>
              <p:nvPr/>
            </p:nvSpPr>
            <p:spPr>
              <a:xfrm>
                <a:off x="3886200" y="3972982"/>
                <a:ext cx="338666" cy="127000"/>
              </a:xfrm>
              <a:prstGeom prst="rightArrow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3" name="Agrupar 22"/>
            <p:cNvGrpSpPr/>
            <p:nvPr/>
          </p:nvGrpSpPr>
          <p:grpSpPr>
            <a:xfrm>
              <a:off x="2413001" y="4631267"/>
              <a:ext cx="4190999" cy="770467"/>
              <a:chOff x="2413001" y="4631267"/>
              <a:chExt cx="4190999" cy="770467"/>
            </a:xfrm>
          </p:grpSpPr>
          <p:grpSp>
            <p:nvGrpSpPr>
              <p:cNvPr id="18" name="Agrupar 17"/>
              <p:cNvGrpSpPr/>
              <p:nvPr/>
            </p:nvGrpSpPr>
            <p:grpSpPr>
              <a:xfrm>
                <a:off x="2413001" y="4631267"/>
                <a:ext cx="1168400" cy="770467"/>
                <a:chOff x="1651001" y="4394200"/>
                <a:chExt cx="1168400" cy="770467"/>
              </a:xfrm>
            </p:grpSpPr>
            <p:sp>
              <p:nvSpPr>
                <p:cNvPr id="12" name="Rectángulo redondeado 11"/>
                <p:cNvSpPr/>
                <p:nvPr/>
              </p:nvSpPr>
              <p:spPr>
                <a:xfrm>
                  <a:off x="1651001" y="4394200"/>
                  <a:ext cx="1168400" cy="770467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" name="Rombo 13"/>
                <p:cNvSpPr/>
                <p:nvPr/>
              </p:nvSpPr>
              <p:spPr>
                <a:xfrm>
                  <a:off x="2057401" y="4631267"/>
                  <a:ext cx="355600" cy="296333"/>
                </a:xfrm>
                <a:prstGeom prst="diamond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9" name="Agrupar 18"/>
              <p:cNvGrpSpPr/>
              <p:nvPr/>
            </p:nvGrpSpPr>
            <p:grpSpPr>
              <a:xfrm>
                <a:off x="5435600" y="4631267"/>
                <a:ext cx="1168400" cy="770467"/>
                <a:chOff x="5588000" y="4394200"/>
                <a:chExt cx="1168400" cy="770467"/>
              </a:xfrm>
            </p:grpSpPr>
            <p:sp>
              <p:nvSpPr>
                <p:cNvPr id="13" name="Rectángulo redondeado 12"/>
                <p:cNvSpPr/>
                <p:nvPr/>
              </p:nvSpPr>
              <p:spPr>
                <a:xfrm>
                  <a:off x="5588000" y="4394200"/>
                  <a:ext cx="1168400" cy="770467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>
                  <a:off x="6015567" y="4631267"/>
                  <a:ext cx="313267" cy="296333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2" name="Flecha derecha 21"/>
              <p:cNvSpPr/>
              <p:nvPr/>
            </p:nvSpPr>
            <p:spPr>
              <a:xfrm>
                <a:off x="3581400" y="4953000"/>
                <a:ext cx="1854199" cy="127000"/>
              </a:xfrm>
              <a:prstGeom prst="rightArrow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55756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Chaining transformations</a:t>
            </a:r>
            <a:endParaRPr lang="en-GB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58</a:t>
            </a:fld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1820334" y="1610307"/>
            <a:ext cx="5410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>
                <a:solidFill>
                  <a:srgbClr val="000080"/>
                </a:solidFill>
              </a:rPr>
              <a:t>public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getCarInsuranceName</a:t>
            </a:r>
            <a:r>
              <a:rPr lang="es-ES" dirty="0"/>
              <a:t>(</a:t>
            </a:r>
            <a:r>
              <a:rPr lang="es-ES" dirty="0" err="1"/>
              <a:t>Person</a:t>
            </a:r>
            <a:r>
              <a:rPr lang="es-ES" dirty="0"/>
              <a:t> </a:t>
            </a:r>
            <a:r>
              <a:rPr lang="es-ES" dirty="0" err="1"/>
              <a:t>person</a:t>
            </a:r>
            <a:r>
              <a:rPr lang="es-ES" dirty="0"/>
              <a:t>) {</a:t>
            </a:r>
            <a:br>
              <a:rPr lang="es-ES" dirty="0"/>
            </a:br>
            <a:r>
              <a:rPr lang="es-ES" dirty="0"/>
              <a:t>    </a:t>
            </a:r>
            <a:r>
              <a:rPr lang="es-ES" b="1" dirty="0" err="1">
                <a:solidFill>
                  <a:srgbClr val="000080"/>
                </a:solidFill>
              </a:rPr>
              <a:t>return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person.getCar</a:t>
            </a:r>
            <a:r>
              <a:rPr lang="es-ES" dirty="0"/>
              <a:t>().</a:t>
            </a:r>
            <a:r>
              <a:rPr lang="es-ES" dirty="0" err="1"/>
              <a:t>getInsurance</a:t>
            </a:r>
            <a:r>
              <a:rPr lang="es-ES" dirty="0"/>
              <a:t>().</a:t>
            </a:r>
            <a:r>
              <a:rPr lang="es-ES" dirty="0" err="1"/>
              <a:t>getName</a:t>
            </a:r>
            <a:r>
              <a:rPr lang="es-ES" dirty="0"/>
              <a:t>();</a:t>
            </a:r>
            <a:br>
              <a:rPr lang="es-ES" dirty="0"/>
            </a:br>
            <a:r>
              <a:rPr lang="es-ES" dirty="0"/>
              <a:t>}</a:t>
            </a:r>
            <a:endParaRPr lang="en-GB" dirty="0"/>
          </a:p>
        </p:txBody>
      </p:sp>
      <p:sp>
        <p:nvSpPr>
          <p:cNvPr id="8" name="Rectángulo 7"/>
          <p:cNvSpPr/>
          <p:nvPr/>
        </p:nvSpPr>
        <p:spPr>
          <a:xfrm>
            <a:off x="762001" y="3172936"/>
            <a:ext cx="5105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/>
              <a:t>Optional</a:t>
            </a:r>
            <a:r>
              <a:rPr lang="es-ES" dirty="0"/>
              <a:t>&lt;</a:t>
            </a:r>
            <a:r>
              <a:rPr lang="es-ES" dirty="0" err="1"/>
              <a:t>Person</a:t>
            </a:r>
            <a:r>
              <a:rPr lang="es-ES" dirty="0"/>
              <a:t>&gt; </a:t>
            </a:r>
            <a:r>
              <a:rPr lang="es-ES" dirty="0" err="1"/>
              <a:t>optPerson</a:t>
            </a:r>
            <a:r>
              <a:rPr lang="es-ES" dirty="0"/>
              <a:t> = </a:t>
            </a:r>
            <a:r>
              <a:rPr lang="es-ES" dirty="0" err="1"/>
              <a:t>Optional.</a:t>
            </a:r>
            <a:r>
              <a:rPr lang="es-ES" i="1" dirty="0" err="1"/>
              <a:t>of</a:t>
            </a:r>
            <a:r>
              <a:rPr lang="es-ES" dirty="0"/>
              <a:t>(</a:t>
            </a:r>
            <a:r>
              <a:rPr lang="es-ES" dirty="0" err="1"/>
              <a:t>person</a:t>
            </a:r>
            <a:r>
              <a:rPr lang="es-ES" dirty="0"/>
              <a:t>);</a:t>
            </a:r>
            <a:br>
              <a:rPr lang="es-ES" dirty="0"/>
            </a:br>
            <a:r>
              <a:rPr lang="es-ES" dirty="0" err="1"/>
              <a:t>Optional</a:t>
            </a:r>
            <a:r>
              <a:rPr lang="es-ES" dirty="0"/>
              <a:t>&lt;</a:t>
            </a:r>
            <a:r>
              <a:rPr lang="es-ES" dirty="0" err="1"/>
              <a:t>String</a:t>
            </a:r>
            <a:r>
              <a:rPr lang="es-ES" dirty="0"/>
              <a:t>&gt; </a:t>
            </a:r>
            <a:r>
              <a:rPr lang="es-ES" dirty="0" err="1"/>
              <a:t>optName</a:t>
            </a:r>
            <a:r>
              <a:rPr lang="es-ES" dirty="0"/>
              <a:t> =</a:t>
            </a:r>
            <a:br>
              <a:rPr lang="es-ES" dirty="0"/>
            </a:br>
            <a:r>
              <a:rPr lang="es-ES" dirty="0"/>
              <a:t>        </a:t>
            </a:r>
            <a:r>
              <a:rPr lang="es-ES" dirty="0" err="1"/>
              <a:t>optPerson.map</a:t>
            </a:r>
            <a:r>
              <a:rPr lang="es-ES" dirty="0"/>
              <a:t>(</a:t>
            </a:r>
            <a:r>
              <a:rPr lang="es-ES" dirty="0" err="1"/>
              <a:t>Person</a:t>
            </a:r>
            <a:r>
              <a:rPr lang="es-ES" dirty="0"/>
              <a:t>::</a:t>
            </a:r>
            <a:r>
              <a:rPr lang="es-ES" dirty="0" err="1"/>
              <a:t>getCar</a:t>
            </a:r>
            <a:r>
              <a:rPr lang="es-ES" dirty="0"/>
              <a:t>)</a:t>
            </a:r>
            <a:br>
              <a:rPr lang="es-ES" dirty="0"/>
            </a:br>
            <a:r>
              <a:rPr lang="es-ES" dirty="0"/>
              <a:t>                 .</a:t>
            </a:r>
            <a:r>
              <a:rPr lang="es-ES" dirty="0" err="1"/>
              <a:t>map</a:t>
            </a:r>
            <a:r>
              <a:rPr lang="es-ES" dirty="0"/>
              <a:t>(Car::</a:t>
            </a:r>
            <a:r>
              <a:rPr lang="es-ES" dirty="0" err="1"/>
              <a:t>getInsurance</a:t>
            </a:r>
            <a:r>
              <a:rPr lang="es-ES" dirty="0"/>
              <a:t>)</a:t>
            </a:r>
            <a:br>
              <a:rPr lang="es-ES" dirty="0"/>
            </a:br>
            <a:r>
              <a:rPr lang="es-ES" dirty="0"/>
              <a:t>                 .</a:t>
            </a:r>
            <a:r>
              <a:rPr lang="es-ES" dirty="0" err="1"/>
              <a:t>map</a:t>
            </a:r>
            <a:r>
              <a:rPr lang="es-ES" dirty="0"/>
              <a:t>(</a:t>
            </a:r>
            <a:r>
              <a:rPr lang="es-ES" dirty="0" err="1"/>
              <a:t>Insurance</a:t>
            </a:r>
            <a:r>
              <a:rPr lang="es-ES" dirty="0"/>
              <a:t>::</a:t>
            </a:r>
            <a:r>
              <a:rPr lang="es-ES" dirty="0" err="1"/>
              <a:t>getName</a:t>
            </a:r>
            <a:r>
              <a:rPr lang="es-ES" dirty="0"/>
              <a:t>);</a:t>
            </a:r>
            <a:endParaRPr lang="en-GB" dirty="0"/>
          </a:p>
        </p:txBody>
      </p:sp>
      <p:grpSp>
        <p:nvGrpSpPr>
          <p:cNvPr id="12" name="Agrupar 11"/>
          <p:cNvGrpSpPr/>
          <p:nvPr/>
        </p:nvGrpSpPr>
        <p:grpSpPr>
          <a:xfrm>
            <a:off x="6426200" y="3172936"/>
            <a:ext cx="1981200" cy="1896534"/>
            <a:chOff x="6426200" y="3572933"/>
            <a:chExt cx="1981200" cy="1896534"/>
          </a:xfrm>
        </p:grpSpPr>
        <p:sp>
          <p:nvSpPr>
            <p:cNvPr id="9" name="Rectángulo redondeado 8"/>
            <p:cNvSpPr/>
            <p:nvPr/>
          </p:nvSpPr>
          <p:spPr>
            <a:xfrm>
              <a:off x="6426200" y="3572933"/>
              <a:ext cx="1981200" cy="189653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6680200" y="3911600"/>
              <a:ext cx="1473200" cy="1219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ángulo redondeado 10"/>
            <p:cNvSpPr/>
            <p:nvPr/>
          </p:nvSpPr>
          <p:spPr>
            <a:xfrm>
              <a:off x="6997700" y="4224867"/>
              <a:ext cx="838200" cy="59266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car</a:t>
              </a:r>
              <a:endParaRPr lang="en-GB" dirty="0"/>
            </a:p>
          </p:txBody>
        </p:sp>
      </p:grpSp>
      <p:sp>
        <p:nvSpPr>
          <p:cNvPr id="13" name="Llamada rectangular redondeada 12"/>
          <p:cNvSpPr/>
          <p:nvPr/>
        </p:nvSpPr>
        <p:spPr>
          <a:xfrm>
            <a:off x="2997201" y="5086404"/>
            <a:ext cx="2616200" cy="736600"/>
          </a:xfrm>
          <a:prstGeom prst="wedgeRoundRectCallout">
            <a:avLst>
              <a:gd name="adj1" fmla="val -23858"/>
              <a:gd name="adj2" fmla="val -11010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This does not compile !!!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82959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Chaining transformations with </a:t>
            </a:r>
            <a:r>
              <a:rPr lang="en-GB" dirty="0" err="1" smtClean="0"/>
              <a:t>flatMap</a:t>
            </a:r>
            <a:endParaRPr lang="en-GB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59</a:t>
            </a:fld>
            <a:endParaRPr lang="es-ES"/>
          </a:p>
        </p:txBody>
      </p:sp>
      <p:grpSp>
        <p:nvGrpSpPr>
          <p:cNvPr id="22" name="Agrupar 21"/>
          <p:cNvGrpSpPr/>
          <p:nvPr/>
        </p:nvGrpSpPr>
        <p:grpSpPr>
          <a:xfrm>
            <a:off x="2385383" y="1765480"/>
            <a:ext cx="4190999" cy="1004001"/>
            <a:chOff x="2451101" y="1630898"/>
            <a:chExt cx="4190999" cy="1004001"/>
          </a:xfrm>
        </p:grpSpPr>
        <p:grpSp>
          <p:nvGrpSpPr>
            <p:cNvPr id="21" name="Agrupar 20"/>
            <p:cNvGrpSpPr/>
            <p:nvPr/>
          </p:nvGrpSpPr>
          <p:grpSpPr>
            <a:xfrm>
              <a:off x="3716866" y="1630898"/>
              <a:ext cx="1570567" cy="446967"/>
              <a:chOff x="2730499" y="4219049"/>
              <a:chExt cx="1570567" cy="446967"/>
            </a:xfrm>
          </p:grpSpPr>
          <p:sp>
            <p:nvSpPr>
              <p:cNvPr id="16" name="Rombo 15"/>
              <p:cNvSpPr/>
              <p:nvPr/>
            </p:nvSpPr>
            <p:spPr>
              <a:xfrm>
                <a:off x="2730499" y="4294366"/>
                <a:ext cx="355600" cy="296333"/>
              </a:xfrm>
              <a:prstGeom prst="diamond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0" name="Agrupar 19"/>
              <p:cNvGrpSpPr/>
              <p:nvPr/>
            </p:nvGrpSpPr>
            <p:grpSpPr>
              <a:xfrm>
                <a:off x="3716866" y="4219049"/>
                <a:ext cx="584200" cy="446967"/>
                <a:chOff x="4978400" y="4294366"/>
                <a:chExt cx="584200" cy="446967"/>
              </a:xfrm>
            </p:grpSpPr>
            <p:sp>
              <p:nvSpPr>
                <p:cNvPr id="19" name="Rectángulo redondeado 18"/>
                <p:cNvSpPr/>
                <p:nvPr/>
              </p:nvSpPr>
              <p:spPr>
                <a:xfrm>
                  <a:off x="4978400" y="4294366"/>
                  <a:ext cx="584200" cy="446967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>
                  <a:off x="5113867" y="4369683"/>
                  <a:ext cx="313267" cy="296333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8" name="Flecha derecha 17"/>
              <p:cNvSpPr/>
              <p:nvPr/>
            </p:nvSpPr>
            <p:spPr>
              <a:xfrm>
                <a:off x="3255433" y="4379032"/>
                <a:ext cx="338666" cy="127000"/>
              </a:xfrm>
              <a:prstGeom prst="rightArrow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" name="Agrupar 7"/>
            <p:cNvGrpSpPr/>
            <p:nvPr/>
          </p:nvGrpSpPr>
          <p:grpSpPr>
            <a:xfrm>
              <a:off x="2451101" y="1864432"/>
              <a:ext cx="4190999" cy="770467"/>
              <a:chOff x="2413001" y="4631267"/>
              <a:chExt cx="4190999" cy="770467"/>
            </a:xfrm>
          </p:grpSpPr>
          <p:grpSp>
            <p:nvGrpSpPr>
              <p:cNvPr id="9" name="Agrupar 8"/>
              <p:cNvGrpSpPr/>
              <p:nvPr/>
            </p:nvGrpSpPr>
            <p:grpSpPr>
              <a:xfrm>
                <a:off x="2413001" y="4631267"/>
                <a:ext cx="1168400" cy="770467"/>
                <a:chOff x="1651001" y="4394200"/>
                <a:chExt cx="1168400" cy="770467"/>
              </a:xfrm>
            </p:grpSpPr>
            <p:sp>
              <p:nvSpPr>
                <p:cNvPr id="14" name="Rectángulo redondeado 13"/>
                <p:cNvSpPr/>
                <p:nvPr/>
              </p:nvSpPr>
              <p:spPr>
                <a:xfrm>
                  <a:off x="1651001" y="4394200"/>
                  <a:ext cx="1168400" cy="770467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" name="Rombo 14"/>
                <p:cNvSpPr/>
                <p:nvPr/>
              </p:nvSpPr>
              <p:spPr>
                <a:xfrm>
                  <a:off x="2057401" y="4631267"/>
                  <a:ext cx="355600" cy="296333"/>
                </a:xfrm>
                <a:prstGeom prst="diamond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0" name="Agrupar 9"/>
              <p:cNvGrpSpPr/>
              <p:nvPr/>
            </p:nvGrpSpPr>
            <p:grpSpPr>
              <a:xfrm>
                <a:off x="5435600" y="4631267"/>
                <a:ext cx="1168400" cy="770467"/>
                <a:chOff x="5588000" y="4394200"/>
                <a:chExt cx="1168400" cy="770467"/>
              </a:xfrm>
            </p:grpSpPr>
            <p:sp>
              <p:nvSpPr>
                <p:cNvPr id="12" name="Rectángulo redondeado 11"/>
                <p:cNvSpPr/>
                <p:nvPr/>
              </p:nvSpPr>
              <p:spPr>
                <a:xfrm>
                  <a:off x="5588000" y="4394200"/>
                  <a:ext cx="1168400" cy="770467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" name="Elipse 12"/>
                <p:cNvSpPr/>
                <p:nvPr/>
              </p:nvSpPr>
              <p:spPr>
                <a:xfrm>
                  <a:off x="6015567" y="4631267"/>
                  <a:ext cx="313267" cy="296333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1" name="Flecha derecha 10"/>
              <p:cNvSpPr/>
              <p:nvPr/>
            </p:nvSpPr>
            <p:spPr>
              <a:xfrm>
                <a:off x="3581400" y="4953000"/>
                <a:ext cx="1854199" cy="127000"/>
              </a:xfrm>
              <a:prstGeom prst="rightArrow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3" name="Rectángulo 22"/>
          <p:cNvSpPr/>
          <p:nvPr/>
        </p:nvSpPr>
        <p:spPr>
          <a:xfrm>
            <a:off x="1406282" y="3475798"/>
            <a:ext cx="6462466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>
                <a:solidFill>
                  <a:srgbClr val="000080"/>
                </a:solidFill>
              </a:rPr>
              <a:t>public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getCarInsuranceName</a:t>
            </a:r>
            <a:r>
              <a:rPr lang="es-ES" dirty="0"/>
              <a:t>(</a:t>
            </a:r>
            <a:r>
              <a:rPr lang="es-ES" dirty="0" err="1"/>
              <a:t>Optional</a:t>
            </a:r>
            <a:r>
              <a:rPr lang="es-ES" dirty="0"/>
              <a:t>&lt;</a:t>
            </a:r>
            <a:r>
              <a:rPr lang="es-ES" dirty="0" err="1"/>
              <a:t>Person</a:t>
            </a:r>
            <a:r>
              <a:rPr lang="es-ES" dirty="0"/>
              <a:t>&gt; </a:t>
            </a:r>
            <a:r>
              <a:rPr lang="es-ES" dirty="0" err="1"/>
              <a:t>person</a:t>
            </a:r>
            <a:r>
              <a:rPr lang="es-ES" dirty="0"/>
              <a:t>) {</a:t>
            </a:r>
            <a:br>
              <a:rPr lang="es-ES" dirty="0"/>
            </a:br>
            <a:r>
              <a:rPr lang="es-ES" dirty="0"/>
              <a:t>    </a:t>
            </a:r>
            <a:r>
              <a:rPr lang="es-ES" b="1" dirty="0" err="1">
                <a:solidFill>
                  <a:srgbClr val="000080"/>
                </a:solidFill>
              </a:rPr>
              <a:t>return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person.flatMap</a:t>
            </a:r>
            <a:r>
              <a:rPr lang="es-ES" dirty="0"/>
              <a:t>(</a:t>
            </a:r>
            <a:r>
              <a:rPr lang="es-ES" dirty="0" err="1"/>
              <a:t>Person</a:t>
            </a:r>
            <a:r>
              <a:rPr lang="es-ES" dirty="0"/>
              <a:t>::</a:t>
            </a:r>
            <a:r>
              <a:rPr lang="es-ES" dirty="0" err="1"/>
              <a:t>getCar</a:t>
            </a:r>
            <a:r>
              <a:rPr lang="es-ES" dirty="0"/>
              <a:t>)</a:t>
            </a:r>
            <a:br>
              <a:rPr lang="es-ES" dirty="0"/>
            </a:br>
            <a:r>
              <a:rPr lang="es-ES" dirty="0"/>
              <a:t>                 .</a:t>
            </a:r>
            <a:r>
              <a:rPr lang="es-ES" dirty="0" err="1"/>
              <a:t>flatMap</a:t>
            </a:r>
            <a:r>
              <a:rPr lang="es-ES" dirty="0"/>
              <a:t>(Car::</a:t>
            </a:r>
            <a:r>
              <a:rPr lang="es-ES" dirty="0" err="1"/>
              <a:t>getInsurance</a:t>
            </a:r>
            <a:r>
              <a:rPr lang="es-ES" dirty="0"/>
              <a:t>)</a:t>
            </a:r>
            <a:br>
              <a:rPr lang="es-ES" dirty="0"/>
            </a:br>
            <a:r>
              <a:rPr lang="es-ES" dirty="0"/>
              <a:t>                 .</a:t>
            </a:r>
            <a:r>
              <a:rPr lang="es-ES" dirty="0" err="1"/>
              <a:t>map</a:t>
            </a:r>
            <a:r>
              <a:rPr lang="es-ES" dirty="0"/>
              <a:t>(</a:t>
            </a:r>
            <a:r>
              <a:rPr lang="es-ES" dirty="0" err="1"/>
              <a:t>Insurance</a:t>
            </a:r>
            <a:r>
              <a:rPr lang="es-ES" dirty="0"/>
              <a:t>::</a:t>
            </a:r>
            <a:r>
              <a:rPr lang="es-ES" dirty="0" err="1"/>
              <a:t>getName</a:t>
            </a:r>
            <a:r>
              <a:rPr lang="es-ES" dirty="0"/>
              <a:t>)</a:t>
            </a:r>
            <a:br>
              <a:rPr lang="es-ES" dirty="0"/>
            </a:br>
            <a:r>
              <a:rPr lang="es-ES" dirty="0"/>
              <a:t>                 .</a:t>
            </a:r>
            <a:r>
              <a:rPr lang="es-ES" dirty="0" err="1"/>
              <a:t>orElse</a:t>
            </a:r>
            <a:r>
              <a:rPr lang="es-ES" dirty="0"/>
              <a:t>(</a:t>
            </a:r>
            <a:r>
              <a:rPr lang="es-ES" b="1" dirty="0">
                <a:solidFill>
                  <a:srgbClr val="008000"/>
                </a:solidFill>
              </a:rPr>
              <a:t>"</a:t>
            </a:r>
            <a:r>
              <a:rPr lang="es-ES" b="1" dirty="0" err="1">
                <a:solidFill>
                  <a:srgbClr val="008000"/>
                </a:solidFill>
              </a:rPr>
              <a:t>Unknown</a:t>
            </a:r>
            <a:r>
              <a:rPr lang="es-ES" b="1" dirty="0">
                <a:solidFill>
                  <a:srgbClr val="008000"/>
                </a:solidFill>
              </a:rPr>
              <a:t>"</a:t>
            </a:r>
            <a:r>
              <a:rPr lang="es-ES" dirty="0"/>
              <a:t>);</a:t>
            </a:r>
            <a:br>
              <a:rPr lang="es-ES" dirty="0"/>
            </a:br>
            <a:r>
              <a:rPr lang="es-ES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9846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Behaviour parameterization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It is the ability to take multiple behaviours as parameters and use them to accomplish different </a:t>
            </a:r>
            <a:r>
              <a:rPr lang="en-GB" dirty="0" smtClean="0"/>
              <a:t>comportments</a:t>
            </a:r>
            <a:endParaRPr lang="en-GB" dirty="0" smtClean="0"/>
          </a:p>
          <a:p>
            <a:r>
              <a:rPr lang="en-GB" dirty="0" smtClean="0"/>
              <a:t>It lets you make your code more adaptive to changing requirements</a:t>
            </a:r>
          </a:p>
          <a:p>
            <a:r>
              <a:rPr lang="en-GB" dirty="0" smtClean="0"/>
              <a:t>Passing code is a way to give </a:t>
            </a:r>
            <a:r>
              <a:rPr lang="en-GB" dirty="0" smtClean="0"/>
              <a:t>behaviours </a:t>
            </a:r>
            <a:r>
              <a:rPr lang="en-GB" dirty="0" smtClean="0"/>
              <a:t>as arguments to a method</a:t>
            </a:r>
          </a:p>
          <a:p>
            <a:pPr lvl="1"/>
            <a:r>
              <a:rPr lang="en-GB" dirty="0" smtClean="0"/>
              <a:t>Using classes is very verbose</a:t>
            </a:r>
          </a:p>
          <a:p>
            <a:pPr lvl="1"/>
            <a:r>
              <a:rPr lang="en-GB" dirty="0" smtClean="0"/>
              <a:t>Even anonymous inner classes are verbose !!!</a:t>
            </a:r>
            <a:endParaRPr lang="en-GB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34591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Correct way of modelling</a:t>
            </a:r>
            <a:endParaRPr lang="en-GB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purpose of Optional is to support the optional-return idiom only</a:t>
            </a:r>
          </a:p>
          <a:p>
            <a:r>
              <a:rPr lang="en-GB" dirty="0" smtClean="0"/>
              <a:t>It wasn’t intended to be used as a field</a:t>
            </a:r>
          </a:p>
          <a:p>
            <a:r>
              <a:rPr lang="en-GB" dirty="0" smtClean="0"/>
              <a:t>That’s why it is not </a:t>
            </a:r>
            <a:r>
              <a:rPr lang="en-GB" dirty="0" err="1"/>
              <a:t>S</a:t>
            </a:r>
            <a:r>
              <a:rPr lang="en-GB" dirty="0" err="1" smtClean="0"/>
              <a:t>erializable</a:t>
            </a:r>
            <a:endParaRPr lang="en-GB" dirty="0" smtClean="0"/>
          </a:p>
          <a:p>
            <a:r>
              <a:rPr lang="en-GB" dirty="0" smtClean="0"/>
              <a:t>If you need serialization</a:t>
            </a:r>
            <a:endParaRPr lang="en-GB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60</a:t>
            </a:fld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3175000" y="4542756"/>
            <a:ext cx="367453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>
                <a:solidFill>
                  <a:srgbClr val="000080"/>
                </a:solidFill>
              </a:rPr>
              <a:t>public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b="1" dirty="0" err="1">
                <a:solidFill>
                  <a:srgbClr val="000080"/>
                </a:solidFill>
              </a:rPr>
              <a:t>class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Person</a:t>
            </a:r>
            <a:r>
              <a:rPr lang="es-ES" dirty="0"/>
              <a:t> </a:t>
            </a:r>
            <a:r>
              <a:rPr lang="es-ES" dirty="0" smtClean="0"/>
              <a:t>{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    </a:t>
            </a:r>
            <a:r>
              <a:rPr lang="es-ES" b="1" dirty="0" err="1">
                <a:solidFill>
                  <a:srgbClr val="000080"/>
                </a:solidFill>
              </a:rPr>
              <a:t>private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/>
              <a:t>Car </a:t>
            </a:r>
            <a:r>
              <a:rPr lang="es-ES" b="1" dirty="0">
                <a:solidFill>
                  <a:srgbClr val="660E7A"/>
                </a:solidFill>
              </a:rPr>
              <a:t>car</a:t>
            </a:r>
            <a:r>
              <a:rPr lang="es-ES" dirty="0"/>
              <a:t>;</a:t>
            </a:r>
            <a:br>
              <a:rPr lang="es-ES" dirty="0"/>
            </a:br>
            <a:r>
              <a:rPr lang="es-ES" dirty="0" smtClean="0"/>
              <a:t>    </a:t>
            </a:r>
            <a:r>
              <a:rPr lang="es-ES" b="1" dirty="0" err="1">
                <a:solidFill>
                  <a:srgbClr val="000080"/>
                </a:solidFill>
              </a:rPr>
              <a:t>public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Optional</a:t>
            </a:r>
            <a:r>
              <a:rPr lang="es-ES" dirty="0"/>
              <a:t>&lt;Car&gt; </a:t>
            </a:r>
            <a:r>
              <a:rPr lang="es-ES" dirty="0" err="1"/>
              <a:t>getCar</a:t>
            </a:r>
            <a:r>
              <a:rPr lang="es-ES" dirty="0"/>
              <a:t>() {</a:t>
            </a:r>
            <a:br>
              <a:rPr lang="es-ES" dirty="0"/>
            </a:br>
            <a:r>
              <a:rPr lang="es-ES" dirty="0"/>
              <a:t>        </a:t>
            </a:r>
            <a:r>
              <a:rPr lang="es-ES" b="1" dirty="0" err="1">
                <a:solidFill>
                  <a:srgbClr val="000080"/>
                </a:solidFill>
              </a:rPr>
              <a:t>return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Optional.</a:t>
            </a:r>
            <a:r>
              <a:rPr lang="es-ES" i="1" dirty="0" err="1"/>
              <a:t>ofNullable</a:t>
            </a:r>
            <a:r>
              <a:rPr lang="es-ES" dirty="0"/>
              <a:t>(</a:t>
            </a:r>
            <a:r>
              <a:rPr lang="es-ES" b="1" dirty="0">
                <a:solidFill>
                  <a:srgbClr val="660E7A"/>
                </a:solidFill>
              </a:rPr>
              <a:t>car</a:t>
            </a:r>
            <a:r>
              <a:rPr lang="es-ES" dirty="0"/>
              <a:t>);</a:t>
            </a:r>
            <a:br>
              <a:rPr lang="es-ES" dirty="0"/>
            </a:br>
            <a:r>
              <a:rPr lang="es-ES" dirty="0"/>
              <a:t>    }</a:t>
            </a:r>
            <a:br>
              <a:rPr lang="es-ES" dirty="0"/>
            </a:br>
            <a:r>
              <a:rPr lang="es-ES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07717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61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90192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Java 8 forces us to think different</a:t>
            </a:r>
          </a:p>
          <a:p>
            <a:pPr lvl="1"/>
            <a:r>
              <a:rPr lang="en-GB" dirty="0" smtClean="0"/>
              <a:t>More declarative, less imperative</a:t>
            </a:r>
          </a:p>
          <a:p>
            <a:r>
              <a:rPr lang="en-GB" dirty="0" smtClean="0"/>
              <a:t>We must learn functional programming as the foundation for new idioms and practices</a:t>
            </a:r>
          </a:p>
          <a:p>
            <a:pPr lvl="1"/>
            <a:r>
              <a:rPr lang="en-GB" dirty="0" smtClean="0"/>
              <a:t>Better in a more functional language (such as Haskell, </a:t>
            </a:r>
            <a:r>
              <a:rPr lang="en-GB" dirty="0" err="1" smtClean="0"/>
              <a:t>Scala</a:t>
            </a:r>
            <a:r>
              <a:rPr lang="en-GB" dirty="0" smtClean="0"/>
              <a:t>, </a:t>
            </a:r>
            <a:r>
              <a:rPr lang="en-GB" dirty="0" err="1" smtClean="0"/>
              <a:t>Clojure</a:t>
            </a:r>
            <a:r>
              <a:rPr lang="en-GB" dirty="0" smtClean="0"/>
              <a:t>, </a:t>
            </a:r>
            <a:r>
              <a:rPr lang="is-IS" dirty="0" smtClean="0"/>
              <a:t>…)</a:t>
            </a:r>
            <a:endParaRPr lang="en-GB" dirty="0" smtClean="0"/>
          </a:p>
          <a:p>
            <a:r>
              <a:rPr lang="en-GB" dirty="0" smtClean="0"/>
              <a:t>Java is here to stay so it will continue to evolve</a:t>
            </a:r>
          </a:p>
          <a:p>
            <a:pPr lvl="1"/>
            <a:r>
              <a:rPr lang="en-GB" b="1" dirty="0" smtClean="0"/>
              <a:t>Java 9</a:t>
            </a:r>
            <a:r>
              <a:rPr lang="en-GB" dirty="0" smtClean="0"/>
              <a:t>: modularization</a:t>
            </a:r>
          </a:p>
          <a:p>
            <a:pPr lvl="1"/>
            <a:r>
              <a:rPr lang="en-GB" b="1" dirty="0" smtClean="0"/>
              <a:t>Java 10</a:t>
            </a:r>
            <a:r>
              <a:rPr lang="en-GB" dirty="0" smtClean="0"/>
              <a:t>: value classes ?</a:t>
            </a:r>
            <a:endParaRPr lang="en-GB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62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89892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Bibliography</a:t>
            </a:r>
            <a:endParaRPr lang="en-GB" dirty="0"/>
          </a:p>
        </p:txBody>
      </p:sp>
      <p:pic>
        <p:nvPicPr>
          <p:cNvPr id="7" name="Marcador de contenido 6" descr="81aua6jLqHL.jp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34" r="-5934"/>
          <a:stretch>
            <a:fillRect/>
          </a:stretch>
        </p:blipFill>
        <p:spPr/>
      </p:pic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s-ES" dirty="0" err="1" smtClean="0"/>
              <a:t>Code</a:t>
            </a:r>
            <a:r>
              <a:rPr lang="es-ES" dirty="0" smtClean="0"/>
              <a:t> </a:t>
            </a:r>
            <a:r>
              <a:rPr lang="es-ES" dirty="0" err="1" smtClean="0"/>
              <a:t>samples</a:t>
            </a:r>
            <a:endParaRPr lang="es-ES" dirty="0" smtClean="0"/>
          </a:p>
          <a:p>
            <a:pPr lvl="1"/>
            <a:r>
              <a:rPr lang="es-ES" dirty="0" err="1">
                <a:hlinkClick r:id="rId3"/>
              </a:rPr>
              <a:t>https</a:t>
            </a:r>
            <a:r>
              <a:rPr lang="es-ES" dirty="0">
                <a:hlinkClick r:id="rId3"/>
              </a:rPr>
              <a:t>://</a:t>
            </a:r>
            <a:r>
              <a:rPr lang="es-ES" dirty="0" err="1">
                <a:hlinkClick r:id="rId3"/>
              </a:rPr>
              <a:t>github.com</a:t>
            </a:r>
            <a:r>
              <a:rPr lang="es-ES" dirty="0">
                <a:hlinkClick r:id="rId3"/>
              </a:rPr>
              <a:t>/java8/Java8InAction</a:t>
            </a:r>
            <a:endParaRPr lang="es-ES" dirty="0"/>
          </a:p>
          <a:p>
            <a:r>
              <a:rPr lang="es-ES" dirty="0" smtClean="0"/>
              <a:t>Mario </a:t>
            </a:r>
            <a:r>
              <a:rPr lang="es-ES" dirty="0" err="1" smtClean="0"/>
              <a:t>Fusco’s</a:t>
            </a:r>
            <a:r>
              <a:rPr lang="es-ES" dirty="0" smtClean="0"/>
              <a:t> </a:t>
            </a:r>
            <a:r>
              <a:rPr lang="es-ES" dirty="0" err="1" smtClean="0"/>
              <a:t>slides</a:t>
            </a:r>
            <a:endParaRPr lang="es-ES" dirty="0"/>
          </a:p>
          <a:p>
            <a:pPr lvl="1"/>
            <a:r>
              <a:rPr lang="es-ES" dirty="0" smtClean="0">
                <a:hlinkClick r:id="rId4"/>
              </a:rPr>
              <a:t>http</a:t>
            </a:r>
            <a:r>
              <a:rPr lang="es-ES" dirty="0">
                <a:hlinkClick r:id="rId4"/>
              </a:rPr>
              <a:t>://</a:t>
            </a:r>
            <a:r>
              <a:rPr lang="es-ES" dirty="0" err="1">
                <a:hlinkClick r:id="rId4"/>
              </a:rPr>
              <a:t>www.slideshare.net</a:t>
            </a:r>
            <a:r>
              <a:rPr lang="es-ES" dirty="0">
                <a:hlinkClick r:id="rId4"/>
              </a:rPr>
              <a:t>/</a:t>
            </a:r>
            <a:r>
              <a:rPr lang="es-ES" dirty="0" err="1">
                <a:hlinkClick r:id="rId4"/>
              </a:rPr>
              <a:t>mariofusco</a:t>
            </a:r>
            <a:r>
              <a:rPr lang="es-ES" dirty="0">
                <a:hlinkClick r:id="rId4"/>
              </a:rPr>
              <a:t>/</a:t>
            </a:r>
            <a:r>
              <a:rPr lang="es-ES" dirty="0" err="1">
                <a:hlinkClick r:id="rId4"/>
              </a:rPr>
              <a:t>presentations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63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2691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Bibliography</a:t>
            </a:r>
            <a:endParaRPr lang="en-GB" dirty="0"/>
          </a:p>
        </p:txBody>
      </p:sp>
      <p:pic>
        <p:nvPicPr>
          <p:cNvPr id="5" name="Marcador de contenido 4" descr="41Hn+pBip8L.jp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96" r="-3496"/>
          <a:stretch>
            <a:fillRect/>
          </a:stretch>
        </p:blipFill>
        <p:spPr/>
      </p:pic>
      <p:pic>
        <p:nvPicPr>
          <p:cNvPr id="6" name="Marcador de contenido 5" descr="71m2e7JZeVL.jp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92" r="-6292"/>
          <a:stretch>
            <a:fillRect/>
          </a:stretch>
        </p:blipFill>
        <p:spPr/>
      </p:pic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64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94677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Bibliography</a:t>
            </a:r>
            <a:endParaRPr lang="en-GB" dirty="0"/>
          </a:p>
        </p:txBody>
      </p:sp>
      <p:pic>
        <p:nvPicPr>
          <p:cNvPr id="5" name="Marcador de contenido 4" descr="81etujn4y0L.jp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34" r="-5934"/>
          <a:stretch>
            <a:fillRect/>
          </a:stretch>
        </p:blipFill>
        <p:spPr/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65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5263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Behaviour parameterization</a:t>
            </a:r>
            <a:endParaRPr lang="en-GB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7</a:t>
            </a:fld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457200" y="1331374"/>
            <a:ext cx="8229600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 smtClean="0">
                <a:solidFill>
                  <a:srgbClr val="000080"/>
                </a:solidFill>
              </a:rPr>
              <a:t>public</a:t>
            </a:r>
            <a:r>
              <a:rPr lang="es-ES" b="1" dirty="0" smtClean="0">
                <a:solidFill>
                  <a:srgbClr val="000080"/>
                </a:solidFill>
              </a:rPr>
              <a:t> </a:t>
            </a:r>
            <a:r>
              <a:rPr lang="es-ES" b="1" dirty="0" err="1" smtClean="0">
                <a:solidFill>
                  <a:srgbClr val="000080"/>
                </a:solidFill>
              </a:rPr>
              <a:t>class</a:t>
            </a:r>
            <a:r>
              <a:rPr lang="es-ES" b="1" dirty="0" smtClean="0">
                <a:solidFill>
                  <a:srgbClr val="000080"/>
                </a:solidFill>
              </a:rPr>
              <a:t> </a:t>
            </a:r>
            <a:r>
              <a:rPr lang="es-ES" dirty="0"/>
              <a:t>Apple {</a:t>
            </a:r>
            <a:br>
              <a:rPr lang="es-ES" dirty="0"/>
            </a:br>
            <a:r>
              <a:rPr lang="es-ES" dirty="0"/>
              <a:t>   </a:t>
            </a:r>
            <a:r>
              <a:rPr lang="es-ES" b="1" dirty="0" err="1">
                <a:solidFill>
                  <a:srgbClr val="000080"/>
                </a:solidFill>
              </a:rPr>
              <a:t>private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b="1" dirty="0" err="1">
                <a:solidFill>
                  <a:srgbClr val="000080"/>
                </a:solidFill>
              </a:rPr>
              <a:t>int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b="1" dirty="0" err="1">
                <a:solidFill>
                  <a:srgbClr val="660E7A"/>
                </a:solidFill>
              </a:rPr>
              <a:t>weight</a:t>
            </a:r>
            <a:r>
              <a:rPr lang="es-ES" b="1" dirty="0">
                <a:solidFill>
                  <a:srgbClr val="660E7A"/>
                </a:solidFill>
              </a:rPr>
              <a:t> </a:t>
            </a:r>
            <a:r>
              <a:rPr lang="es-ES" dirty="0"/>
              <a:t>= </a:t>
            </a:r>
            <a:r>
              <a:rPr lang="es-ES" dirty="0">
                <a:solidFill>
                  <a:srgbClr val="0000FF"/>
                </a:solidFill>
              </a:rPr>
              <a:t>0</a:t>
            </a:r>
            <a:r>
              <a:rPr lang="es-ES" dirty="0"/>
              <a:t>;</a:t>
            </a:r>
            <a:br>
              <a:rPr lang="es-ES" dirty="0"/>
            </a:br>
            <a:r>
              <a:rPr lang="es-ES" dirty="0"/>
              <a:t>   </a:t>
            </a:r>
            <a:r>
              <a:rPr lang="es-ES" b="1" dirty="0" err="1">
                <a:solidFill>
                  <a:srgbClr val="000080"/>
                </a:solidFill>
              </a:rPr>
              <a:t>private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b="1" dirty="0">
                <a:solidFill>
                  <a:srgbClr val="660E7A"/>
                </a:solidFill>
              </a:rPr>
              <a:t>color </a:t>
            </a:r>
            <a:r>
              <a:rPr lang="es-ES" dirty="0"/>
              <a:t>= </a:t>
            </a:r>
            <a:r>
              <a:rPr lang="es-ES" b="1" dirty="0">
                <a:solidFill>
                  <a:srgbClr val="008000"/>
                </a:solidFill>
              </a:rPr>
              <a:t>""</a:t>
            </a:r>
            <a:r>
              <a:rPr lang="es-ES" dirty="0"/>
              <a:t>;</a:t>
            </a:r>
            <a:br>
              <a:rPr lang="es-ES" dirty="0"/>
            </a:br>
            <a:r>
              <a:rPr lang="es-ES" dirty="0" smtClean="0"/>
              <a:t>   </a:t>
            </a:r>
            <a:r>
              <a:rPr lang="es-ES" b="1" dirty="0" err="1">
                <a:solidFill>
                  <a:srgbClr val="000080"/>
                </a:solidFill>
              </a:rPr>
              <a:t>public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/>
              <a:t>Apple(</a:t>
            </a:r>
            <a:r>
              <a:rPr lang="es-ES" b="1" dirty="0" err="1">
                <a:solidFill>
                  <a:srgbClr val="000080"/>
                </a:solidFill>
              </a:rPr>
              <a:t>int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weight</a:t>
            </a:r>
            <a:r>
              <a:rPr lang="es-ES" dirty="0"/>
              <a:t>, </a:t>
            </a:r>
            <a:r>
              <a:rPr lang="es-ES" dirty="0" err="1"/>
              <a:t>String</a:t>
            </a:r>
            <a:r>
              <a:rPr lang="es-ES" dirty="0"/>
              <a:t> color){</a:t>
            </a:r>
            <a:br>
              <a:rPr lang="es-ES" dirty="0"/>
            </a:br>
            <a:r>
              <a:rPr lang="es-ES" dirty="0"/>
              <a:t>      </a:t>
            </a:r>
            <a:r>
              <a:rPr lang="es-ES" b="1" dirty="0" err="1">
                <a:solidFill>
                  <a:srgbClr val="000080"/>
                </a:solidFill>
              </a:rPr>
              <a:t>this</a:t>
            </a:r>
            <a:r>
              <a:rPr lang="es-ES" dirty="0" err="1"/>
              <a:t>.</a:t>
            </a:r>
            <a:r>
              <a:rPr lang="es-ES" b="1" dirty="0" err="1">
                <a:solidFill>
                  <a:srgbClr val="660E7A"/>
                </a:solidFill>
              </a:rPr>
              <a:t>weight</a:t>
            </a:r>
            <a:r>
              <a:rPr lang="es-ES" b="1" dirty="0">
                <a:solidFill>
                  <a:srgbClr val="660E7A"/>
                </a:solidFill>
              </a:rPr>
              <a:t> </a:t>
            </a:r>
            <a:r>
              <a:rPr lang="es-ES" dirty="0"/>
              <a:t>= </a:t>
            </a:r>
            <a:r>
              <a:rPr lang="es-ES" dirty="0" err="1"/>
              <a:t>weight</a:t>
            </a:r>
            <a:r>
              <a:rPr lang="es-ES" dirty="0"/>
              <a:t>;</a:t>
            </a:r>
            <a:br>
              <a:rPr lang="es-ES" dirty="0"/>
            </a:br>
            <a:r>
              <a:rPr lang="es-ES" dirty="0"/>
              <a:t>      </a:t>
            </a:r>
            <a:r>
              <a:rPr lang="es-ES" b="1" dirty="0" err="1">
                <a:solidFill>
                  <a:srgbClr val="000080"/>
                </a:solidFill>
              </a:rPr>
              <a:t>this</a:t>
            </a:r>
            <a:r>
              <a:rPr lang="es-ES" dirty="0" err="1"/>
              <a:t>.</a:t>
            </a:r>
            <a:r>
              <a:rPr lang="es-ES" b="1" dirty="0" err="1">
                <a:solidFill>
                  <a:srgbClr val="660E7A"/>
                </a:solidFill>
              </a:rPr>
              <a:t>color</a:t>
            </a:r>
            <a:r>
              <a:rPr lang="es-ES" b="1" dirty="0">
                <a:solidFill>
                  <a:srgbClr val="660E7A"/>
                </a:solidFill>
              </a:rPr>
              <a:t> </a:t>
            </a:r>
            <a:r>
              <a:rPr lang="es-ES" dirty="0"/>
              <a:t>= color;</a:t>
            </a:r>
            <a:br>
              <a:rPr lang="es-ES" dirty="0"/>
            </a:br>
            <a:r>
              <a:rPr lang="es-ES" dirty="0"/>
              <a:t>   }</a:t>
            </a:r>
            <a:br>
              <a:rPr lang="es-ES" dirty="0"/>
            </a:br>
            <a:r>
              <a:rPr lang="es-ES" dirty="0" smtClean="0"/>
              <a:t>   </a:t>
            </a:r>
            <a:r>
              <a:rPr lang="es-ES" b="1" dirty="0" err="1" smtClean="0">
                <a:solidFill>
                  <a:srgbClr val="000080"/>
                </a:solidFill>
              </a:rPr>
              <a:t>public</a:t>
            </a:r>
            <a:r>
              <a:rPr lang="es-ES" b="1" dirty="0" smtClean="0">
                <a:solidFill>
                  <a:srgbClr val="000080"/>
                </a:solidFill>
              </a:rPr>
              <a:t> </a:t>
            </a:r>
            <a:r>
              <a:rPr lang="es-ES" dirty="0" err="1"/>
              <a:t>Integer</a:t>
            </a:r>
            <a:r>
              <a:rPr lang="es-ES" dirty="0"/>
              <a:t> </a:t>
            </a:r>
            <a:r>
              <a:rPr lang="es-ES" dirty="0" err="1"/>
              <a:t>getWeight</a:t>
            </a:r>
            <a:r>
              <a:rPr lang="es-ES" dirty="0"/>
              <a:t>() </a:t>
            </a:r>
            <a:r>
              <a:rPr lang="es-ES" dirty="0" smtClean="0"/>
              <a:t>{ </a:t>
            </a:r>
            <a:r>
              <a:rPr lang="es-ES" b="1" dirty="0" err="1" smtClean="0">
                <a:solidFill>
                  <a:srgbClr val="000080"/>
                </a:solidFill>
              </a:rPr>
              <a:t>return</a:t>
            </a:r>
            <a:r>
              <a:rPr lang="es-ES" b="1" dirty="0" smtClean="0">
                <a:solidFill>
                  <a:srgbClr val="000080"/>
                </a:solidFill>
              </a:rPr>
              <a:t> </a:t>
            </a:r>
            <a:r>
              <a:rPr lang="es-ES" b="1" dirty="0" err="1">
                <a:solidFill>
                  <a:srgbClr val="660E7A"/>
                </a:solidFill>
              </a:rPr>
              <a:t>weight</a:t>
            </a:r>
            <a:r>
              <a:rPr lang="es-ES" dirty="0" smtClean="0"/>
              <a:t>; }</a:t>
            </a:r>
          </a:p>
          <a:p>
            <a:r>
              <a:rPr lang="es-ES" b="1" dirty="0" smtClean="0">
                <a:solidFill>
                  <a:srgbClr val="000080"/>
                </a:solidFill>
              </a:rPr>
              <a:t>   </a:t>
            </a:r>
            <a:r>
              <a:rPr lang="es-ES" b="1" dirty="0" err="1" smtClean="0">
                <a:solidFill>
                  <a:srgbClr val="000080"/>
                </a:solidFill>
              </a:rPr>
              <a:t>public</a:t>
            </a:r>
            <a:r>
              <a:rPr lang="es-ES" b="1" dirty="0" smtClean="0">
                <a:solidFill>
                  <a:srgbClr val="000080"/>
                </a:solidFill>
              </a:rPr>
              <a:t> </a:t>
            </a:r>
            <a:r>
              <a:rPr lang="es-ES" b="1" dirty="0" err="1">
                <a:solidFill>
                  <a:srgbClr val="000080"/>
                </a:solidFill>
              </a:rPr>
              <a:t>void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setWeight</a:t>
            </a:r>
            <a:r>
              <a:rPr lang="es-ES" dirty="0"/>
              <a:t>(</a:t>
            </a:r>
            <a:r>
              <a:rPr lang="es-ES" dirty="0" err="1"/>
              <a:t>Integer</a:t>
            </a:r>
            <a:r>
              <a:rPr lang="es-ES" dirty="0"/>
              <a:t> </a:t>
            </a:r>
            <a:r>
              <a:rPr lang="es-ES" dirty="0" err="1"/>
              <a:t>weight</a:t>
            </a:r>
            <a:r>
              <a:rPr lang="es-ES" dirty="0"/>
              <a:t>) </a:t>
            </a:r>
            <a:r>
              <a:rPr lang="es-ES" dirty="0" smtClean="0"/>
              <a:t>{ </a:t>
            </a:r>
            <a:r>
              <a:rPr lang="es-ES" b="1" dirty="0" err="1" smtClean="0">
                <a:solidFill>
                  <a:srgbClr val="000080"/>
                </a:solidFill>
              </a:rPr>
              <a:t>this</a:t>
            </a:r>
            <a:r>
              <a:rPr lang="es-ES" dirty="0" err="1" smtClean="0"/>
              <a:t>.</a:t>
            </a:r>
            <a:r>
              <a:rPr lang="es-ES" b="1" dirty="0" err="1" smtClean="0">
                <a:solidFill>
                  <a:srgbClr val="660E7A"/>
                </a:solidFill>
              </a:rPr>
              <a:t>weight</a:t>
            </a:r>
            <a:r>
              <a:rPr lang="es-ES" b="1" dirty="0" smtClean="0">
                <a:solidFill>
                  <a:srgbClr val="660E7A"/>
                </a:solidFill>
              </a:rPr>
              <a:t> </a:t>
            </a:r>
            <a:r>
              <a:rPr lang="es-ES" dirty="0"/>
              <a:t>= </a:t>
            </a:r>
            <a:r>
              <a:rPr lang="es-ES" dirty="0" err="1"/>
              <a:t>weight</a:t>
            </a:r>
            <a:r>
              <a:rPr lang="es-ES" dirty="0" smtClean="0"/>
              <a:t>;}</a:t>
            </a: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   </a:t>
            </a:r>
            <a:r>
              <a:rPr lang="es-ES" b="1" dirty="0" err="1" smtClean="0">
                <a:solidFill>
                  <a:srgbClr val="000080"/>
                </a:solidFill>
              </a:rPr>
              <a:t>public</a:t>
            </a:r>
            <a:r>
              <a:rPr lang="es-ES" b="1" dirty="0" smtClean="0">
                <a:solidFill>
                  <a:srgbClr val="000080"/>
                </a:solidFill>
              </a:rPr>
              <a:t>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getColor</a:t>
            </a:r>
            <a:r>
              <a:rPr lang="es-ES" dirty="0"/>
              <a:t>() </a:t>
            </a:r>
            <a:r>
              <a:rPr lang="es-ES" dirty="0" smtClean="0"/>
              <a:t>{ </a:t>
            </a:r>
            <a:r>
              <a:rPr lang="es-ES" b="1" dirty="0" err="1" smtClean="0">
                <a:solidFill>
                  <a:srgbClr val="000080"/>
                </a:solidFill>
              </a:rPr>
              <a:t>return</a:t>
            </a:r>
            <a:r>
              <a:rPr lang="es-ES" b="1" dirty="0" smtClean="0">
                <a:solidFill>
                  <a:srgbClr val="000080"/>
                </a:solidFill>
              </a:rPr>
              <a:t> </a:t>
            </a:r>
            <a:r>
              <a:rPr lang="es-ES" b="1" dirty="0">
                <a:solidFill>
                  <a:srgbClr val="660E7A"/>
                </a:solidFill>
              </a:rPr>
              <a:t>color</a:t>
            </a:r>
            <a:r>
              <a:rPr lang="es-ES" dirty="0" smtClean="0"/>
              <a:t>;}</a:t>
            </a: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   </a:t>
            </a:r>
            <a:r>
              <a:rPr lang="es-ES" b="1" dirty="0" err="1" smtClean="0">
                <a:solidFill>
                  <a:srgbClr val="000080"/>
                </a:solidFill>
              </a:rPr>
              <a:t>public</a:t>
            </a:r>
            <a:r>
              <a:rPr lang="es-ES" b="1" dirty="0" smtClean="0">
                <a:solidFill>
                  <a:srgbClr val="000080"/>
                </a:solidFill>
              </a:rPr>
              <a:t> </a:t>
            </a:r>
            <a:r>
              <a:rPr lang="es-ES" b="1" dirty="0" err="1">
                <a:solidFill>
                  <a:srgbClr val="000080"/>
                </a:solidFill>
              </a:rPr>
              <a:t>void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setColor</a:t>
            </a:r>
            <a:r>
              <a:rPr lang="es-ES" dirty="0"/>
              <a:t>(</a:t>
            </a:r>
            <a:r>
              <a:rPr lang="es-ES" dirty="0" err="1"/>
              <a:t>String</a:t>
            </a:r>
            <a:r>
              <a:rPr lang="es-ES" dirty="0"/>
              <a:t> color) </a:t>
            </a:r>
            <a:r>
              <a:rPr lang="es-ES" dirty="0" smtClean="0"/>
              <a:t>{ </a:t>
            </a:r>
            <a:r>
              <a:rPr lang="es-ES" b="1" dirty="0" err="1" smtClean="0">
                <a:solidFill>
                  <a:srgbClr val="000080"/>
                </a:solidFill>
              </a:rPr>
              <a:t>this</a:t>
            </a:r>
            <a:r>
              <a:rPr lang="es-ES" dirty="0" err="1" smtClean="0"/>
              <a:t>.</a:t>
            </a:r>
            <a:r>
              <a:rPr lang="es-ES" b="1" dirty="0" err="1" smtClean="0">
                <a:solidFill>
                  <a:srgbClr val="660E7A"/>
                </a:solidFill>
              </a:rPr>
              <a:t>color</a:t>
            </a:r>
            <a:r>
              <a:rPr lang="es-ES" b="1" dirty="0" smtClean="0">
                <a:solidFill>
                  <a:srgbClr val="660E7A"/>
                </a:solidFill>
              </a:rPr>
              <a:t> </a:t>
            </a:r>
            <a:r>
              <a:rPr lang="es-ES" dirty="0"/>
              <a:t>= color</a:t>
            </a:r>
            <a:r>
              <a:rPr lang="es-ES" dirty="0" smtClean="0"/>
              <a:t>;}</a:t>
            </a:r>
          </a:p>
          <a:p>
            <a:r>
              <a:rPr lang="en-US" dirty="0" smtClean="0"/>
              <a:t>   </a:t>
            </a:r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/>
              <a:t>String </a:t>
            </a:r>
            <a:r>
              <a:rPr lang="en-US" dirty="0" err="1"/>
              <a:t>toString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b="1" dirty="0">
                <a:solidFill>
                  <a:srgbClr val="008000"/>
                </a:solidFill>
              </a:rPr>
              <a:t>"Apple{" </a:t>
            </a:r>
            <a:r>
              <a:rPr lang="en-US" dirty="0"/>
              <a:t>+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>
                <a:solidFill>
                  <a:srgbClr val="008000"/>
                </a:solidFill>
              </a:rPr>
              <a:t>"color='" </a:t>
            </a:r>
            <a:r>
              <a:rPr lang="en-US" dirty="0"/>
              <a:t>+ </a:t>
            </a:r>
            <a:r>
              <a:rPr lang="en-US" b="1" dirty="0">
                <a:solidFill>
                  <a:srgbClr val="660E7A"/>
                </a:solidFill>
              </a:rPr>
              <a:t>color </a:t>
            </a:r>
            <a:r>
              <a:rPr lang="en-US" dirty="0"/>
              <a:t>+ 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b="1" dirty="0">
                <a:solidFill>
                  <a:srgbClr val="000080"/>
                </a:solidFill>
              </a:rPr>
              <a:t>\'</a:t>
            </a:r>
            <a:r>
              <a:rPr lang="en-US" b="1" dirty="0">
                <a:solidFill>
                  <a:srgbClr val="008000"/>
                </a:solidFill>
              </a:rPr>
              <a:t>' </a:t>
            </a:r>
            <a:r>
              <a:rPr lang="en-US" dirty="0"/>
              <a:t>+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>
                <a:solidFill>
                  <a:srgbClr val="008000"/>
                </a:solidFill>
              </a:rPr>
              <a:t>", weight=" </a:t>
            </a:r>
            <a:r>
              <a:rPr lang="en-US" dirty="0"/>
              <a:t>+ </a:t>
            </a:r>
            <a:r>
              <a:rPr lang="en-US" b="1" dirty="0">
                <a:solidFill>
                  <a:srgbClr val="660E7A"/>
                </a:solidFill>
              </a:rPr>
              <a:t>weight </a:t>
            </a:r>
            <a:r>
              <a:rPr lang="en-US" dirty="0"/>
              <a:t>+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>
                <a:solidFill>
                  <a:srgbClr val="008000"/>
                </a:solidFill>
              </a:rPr>
              <a:t>'}'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782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Behaviour parameterization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8</a:t>
            </a:fld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457200" y="2137304"/>
            <a:ext cx="8229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>
                <a:solidFill>
                  <a:srgbClr val="000080"/>
                </a:solidFill>
              </a:rPr>
              <a:t>public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b="1" dirty="0" err="1">
                <a:solidFill>
                  <a:srgbClr val="000080"/>
                </a:solidFill>
              </a:rPr>
              <a:t>static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List</a:t>
            </a:r>
            <a:r>
              <a:rPr lang="es-ES" dirty="0"/>
              <a:t>&lt;Apple&gt; </a:t>
            </a:r>
            <a:r>
              <a:rPr lang="es-ES" dirty="0" err="1"/>
              <a:t>filterGreenApples</a:t>
            </a:r>
            <a:r>
              <a:rPr lang="es-ES" dirty="0"/>
              <a:t>(</a:t>
            </a:r>
            <a:r>
              <a:rPr lang="es-ES" dirty="0" err="1"/>
              <a:t>List</a:t>
            </a:r>
            <a:r>
              <a:rPr lang="es-ES" dirty="0"/>
              <a:t>&lt;Apple&gt; </a:t>
            </a:r>
            <a:r>
              <a:rPr lang="es-ES" dirty="0" err="1"/>
              <a:t>inventory</a:t>
            </a:r>
            <a:r>
              <a:rPr lang="es-ES" dirty="0"/>
              <a:t>){</a:t>
            </a:r>
            <a:br>
              <a:rPr lang="es-ES" dirty="0"/>
            </a:br>
            <a:r>
              <a:rPr lang="es-ES" dirty="0"/>
              <a:t>   </a:t>
            </a:r>
            <a:r>
              <a:rPr lang="es-ES" dirty="0" err="1"/>
              <a:t>List</a:t>
            </a:r>
            <a:r>
              <a:rPr lang="es-ES" dirty="0"/>
              <a:t>&lt;Apple&gt; </a:t>
            </a:r>
            <a:r>
              <a:rPr lang="es-ES" dirty="0" err="1"/>
              <a:t>result</a:t>
            </a:r>
            <a:r>
              <a:rPr lang="es-ES" dirty="0"/>
              <a:t> = </a:t>
            </a:r>
            <a:r>
              <a:rPr lang="es-ES" b="1" dirty="0">
                <a:solidFill>
                  <a:srgbClr val="000080"/>
                </a:solidFill>
              </a:rPr>
              <a:t>new </a:t>
            </a:r>
            <a:r>
              <a:rPr lang="es-ES" dirty="0" err="1"/>
              <a:t>ArrayList</a:t>
            </a:r>
            <a:r>
              <a:rPr lang="es-ES" dirty="0"/>
              <a:t>&lt;&gt;();</a:t>
            </a:r>
            <a:br>
              <a:rPr lang="es-ES" dirty="0"/>
            </a:br>
            <a:r>
              <a:rPr lang="es-ES" dirty="0"/>
              <a:t>   </a:t>
            </a:r>
            <a:r>
              <a:rPr lang="es-ES" b="1" dirty="0" err="1">
                <a:solidFill>
                  <a:srgbClr val="000080"/>
                </a:solidFill>
              </a:rPr>
              <a:t>for</a:t>
            </a:r>
            <a:r>
              <a:rPr lang="es-ES" dirty="0"/>
              <a:t>(Apple </a:t>
            </a:r>
            <a:r>
              <a:rPr lang="es-ES" dirty="0" err="1"/>
              <a:t>apple</a:t>
            </a:r>
            <a:r>
              <a:rPr lang="es-ES" dirty="0"/>
              <a:t>: </a:t>
            </a:r>
            <a:r>
              <a:rPr lang="es-ES" dirty="0" err="1"/>
              <a:t>inventory</a:t>
            </a:r>
            <a:r>
              <a:rPr lang="es-ES" dirty="0"/>
              <a:t>){</a:t>
            </a:r>
            <a:br>
              <a:rPr lang="es-ES" dirty="0"/>
            </a:br>
            <a:r>
              <a:rPr lang="es-ES" dirty="0"/>
              <a:t>      </a:t>
            </a:r>
            <a:r>
              <a:rPr lang="es-ES" b="1" dirty="0" err="1">
                <a:solidFill>
                  <a:srgbClr val="000080"/>
                </a:solidFill>
              </a:rPr>
              <a:t>if</a:t>
            </a:r>
            <a:r>
              <a:rPr lang="es-ES" dirty="0"/>
              <a:t>(</a:t>
            </a:r>
            <a:r>
              <a:rPr lang="es-ES" b="1" dirty="0">
                <a:solidFill>
                  <a:srgbClr val="008000"/>
                </a:solidFill>
              </a:rPr>
              <a:t>"</a:t>
            </a:r>
            <a:r>
              <a:rPr lang="es-ES" b="1" dirty="0" err="1">
                <a:solidFill>
                  <a:srgbClr val="008000"/>
                </a:solidFill>
              </a:rPr>
              <a:t>green</a:t>
            </a:r>
            <a:r>
              <a:rPr lang="es-ES" b="1" dirty="0">
                <a:solidFill>
                  <a:srgbClr val="008000"/>
                </a:solidFill>
              </a:rPr>
              <a:t>"</a:t>
            </a:r>
            <a:r>
              <a:rPr lang="es-ES" dirty="0"/>
              <a:t>.</a:t>
            </a:r>
            <a:r>
              <a:rPr lang="es-ES" dirty="0" err="1"/>
              <a:t>equals</a:t>
            </a:r>
            <a:r>
              <a:rPr lang="es-ES" dirty="0"/>
              <a:t>(</a:t>
            </a:r>
            <a:r>
              <a:rPr lang="es-ES" dirty="0" err="1"/>
              <a:t>apple.getColor</a:t>
            </a:r>
            <a:r>
              <a:rPr lang="es-ES" dirty="0"/>
              <a:t>())){</a:t>
            </a:r>
            <a:br>
              <a:rPr lang="es-ES" dirty="0"/>
            </a:br>
            <a:r>
              <a:rPr lang="es-ES" dirty="0"/>
              <a:t>         </a:t>
            </a:r>
            <a:r>
              <a:rPr lang="es-ES" dirty="0" err="1"/>
              <a:t>result.add</a:t>
            </a:r>
            <a:r>
              <a:rPr lang="es-ES" dirty="0"/>
              <a:t>(</a:t>
            </a:r>
            <a:r>
              <a:rPr lang="es-ES" dirty="0" err="1"/>
              <a:t>apple</a:t>
            </a:r>
            <a:r>
              <a:rPr lang="es-ES" dirty="0"/>
              <a:t>);</a:t>
            </a:r>
            <a:br>
              <a:rPr lang="es-ES" dirty="0"/>
            </a:br>
            <a:r>
              <a:rPr lang="es-ES" dirty="0"/>
              <a:t>      }</a:t>
            </a:r>
            <a:br>
              <a:rPr lang="es-ES" dirty="0"/>
            </a:br>
            <a:r>
              <a:rPr lang="es-ES" dirty="0"/>
              <a:t>   }</a:t>
            </a:r>
            <a:br>
              <a:rPr lang="es-ES" dirty="0"/>
            </a:br>
            <a:r>
              <a:rPr lang="es-ES" dirty="0"/>
              <a:t>   </a:t>
            </a:r>
            <a:r>
              <a:rPr lang="es-ES" b="1" dirty="0" err="1">
                <a:solidFill>
                  <a:srgbClr val="000080"/>
                </a:solidFill>
              </a:rPr>
              <a:t>return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result</a:t>
            </a:r>
            <a:r>
              <a:rPr lang="es-ES" dirty="0"/>
              <a:t>;</a:t>
            </a:r>
            <a:br>
              <a:rPr lang="es-ES" dirty="0"/>
            </a:br>
            <a:r>
              <a:rPr lang="es-ES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190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Behaviour parameterization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 smtClean="0"/>
              <a:t>6 d'octubre de 2016</a:t>
            </a:r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Lleida Developers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E503-8E6E-C24B-90B6-DF56431012B8}" type="slidenum">
              <a:rPr lang="es-ES" smtClean="0"/>
              <a:t>9</a:t>
            </a:fld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457200" y="2138740"/>
            <a:ext cx="8229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>
                <a:solidFill>
                  <a:srgbClr val="000080"/>
                </a:solidFill>
              </a:rPr>
              <a:t>public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b="1" dirty="0" err="1">
                <a:solidFill>
                  <a:srgbClr val="000080"/>
                </a:solidFill>
              </a:rPr>
              <a:t>static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List</a:t>
            </a:r>
            <a:r>
              <a:rPr lang="es-ES" dirty="0"/>
              <a:t>&lt;Apple&gt; </a:t>
            </a:r>
            <a:r>
              <a:rPr lang="es-ES" dirty="0" err="1"/>
              <a:t>filterApplesByColor</a:t>
            </a:r>
            <a:r>
              <a:rPr lang="es-ES" dirty="0"/>
              <a:t>(</a:t>
            </a:r>
            <a:r>
              <a:rPr lang="es-ES" dirty="0" err="1"/>
              <a:t>List</a:t>
            </a:r>
            <a:r>
              <a:rPr lang="es-ES" dirty="0"/>
              <a:t>&lt;Apple&gt; </a:t>
            </a:r>
            <a:r>
              <a:rPr lang="es-ES" dirty="0" err="1"/>
              <a:t>inventory</a:t>
            </a:r>
            <a:r>
              <a:rPr lang="es-ES" dirty="0"/>
              <a:t>, </a:t>
            </a:r>
            <a:r>
              <a:rPr lang="es-ES" dirty="0" err="1"/>
              <a:t>String</a:t>
            </a:r>
            <a:r>
              <a:rPr lang="es-ES" dirty="0"/>
              <a:t> color){</a:t>
            </a:r>
            <a:br>
              <a:rPr lang="es-ES" dirty="0"/>
            </a:br>
            <a:r>
              <a:rPr lang="es-ES" dirty="0"/>
              <a:t>   </a:t>
            </a:r>
            <a:r>
              <a:rPr lang="es-ES" dirty="0" err="1"/>
              <a:t>List</a:t>
            </a:r>
            <a:r>
              <a:rPr lang="es-ES" dirty="0"/>
              <a:t>&lt;Apple&gt; </a:t>
            </a:r>
            <a:r>
              <a:rPr lang="es-ES" dirty="0" err="1"/>
              <a:t>result</a:t>
            </a:r>
            <a:r>
              <a:rPr lang="es-ES" dirty="0"/>
              <a:t> = </a:t>
            </a:r>
            <a:r>
              <a:rPr lang="es-ES" b="1" dirty="0">
                <a:solidFill>
                  <a:srgbClr val="000080"/>
                </a:solidFill>
              </a:rPr>
              <a:t>new </a:t>
            </a:r>
            <a:r>
              <a:rPr lang="es-ES" dirty="0" err="1"/>
              <a:t>ArrayList</a:t>
            </a:r>
            <a:r>
              <a:rPr lang="es-ES" dirty="0"/>
              <a:t>&lt;&gt;();</a:t>
            </a:r>
            <a:br>
              <a:rPr lang="es-ES" dirty="0"/>
            </a:br>
            <a:r>
              <a:rPr lang="es-ES" dirty="0"/>
              <a:t>   </a:t>
            </a:r>
            <a:r>
              <a:rPr lang="es-ES" b="1" dirty="0" err="1">
                <a:solidFill>
                  <a:srgbClr val="000080"/>
                </a:solidFill>
              </a:rPr>
              <a:t>for</a:t>
            </a:r>
            <a:r>
              <a:rPr lang="es-ES" dirty="0"/>
              <a:t>(Apple </a:t>
            </a:r>
            <a:r>
              <a:rPr lang="es-ES" dirty="0" err="1"/>
              <a:t>apple</a:t>
            </a:r>
            <a:r>
              <a:rPr lang="es-ES" dirty="0"/>
              <a:t>: </a:t>
            </a:r>
            <a:r>
              <a:rPr lang="es-ES" dirty="0" err="1"/>
              <a:t>inventory</a:t>
            </a:r>
            <a:r>
              <a:rPr lang="es-ES" dirty="0"/>
              <a:t>){</a:t>
            </a:r>
            <a:br>
              <a:rPr lang="es-ES" dirty="0"/>
            </a:br>
            <a:r>
              <a:rPr lang="es-ES" dirty="0"/>
              <a:t>      </a:t>
            </a:r>
            <a:r>
              <a:rPr lang="es-ES" b="1" dirty="0" err="1">
                <a:solidFill>
                  <a:srgbClr val="000080"/>
                </a:solidFill>
              </a:rPr>
              <a:t>if</a:t>
            </a:r>
            <a:r>
              <a:rPr lang="es-ES" dirty="0"/>
              <a:t>(</a:t>
            </a:r>
            <a:r>
              <a:rPr lang="es-ES" dirty="0" err="1"/>
              <a:t>apple.getColor</a:t>
            </a:r>
            <a:r>
              <a:rPr lang="es-ES" dirty="0"/>
              <a:t>().</a:t>
            </a:r>
            <a:r>
              <a:rPr lang="es-ES" dirty="0" err="1"/>
              <a:t>equals</a:t>
            </a:r>
            <a:r>
              <a:rPr lang="es-ES" dirty="0"/>
              <a:t>(color)){</a:t>
            </a:r>
            <a:br>
              <a:rPr lang="es-ES" dirty="0"/>
            </a:br>
            <a:r>
              <a:rPr lang="es-ES" dirty="0"/>
              <a:t>         </a:t>
            </a:r>
            <a:r>
              <a:rPr lang="es-ES" dirty="0" err="1"/>
              <a:t>result.add</a:t>
            </a:r>
            <a:r>
              <a:rPr lang="es-ES" dirty="0"/>
              <a:t>(</a:t>
            </a:r>
            <a:r>
              <a:rPr lang="es-ES" dirty="0" err="1"/>
              <a:t>apple</a:t>
            </a:r>
            <a:r>
              <a:rPr lang="es-ES" dirty="0"/>
              <a:t>);</a:t>
            </a:r>
            <a:br>
              <a:rPr lang="es-ES" dirty="0"/>
            </a:br>
            <a:r>
              <a:rPr lang="es-ES" dirty="0"/>
              <a:t>      }</a:t>
            </a:r>
            <a:br>
              <a:rPr lang="es-ES" dirty="0"/>
            </a:br>
            <a:r>
              <a:rPr lang="es-ES" dirty="0"/>
              <a:t>   }</a:t>
            </a:r>
            <a:br>
              <a:rPr lang="es-ES" dirty="0"/>
            </a:br>
            <a:r>
              <a:rPr lang="es-ES" dirty="0"/>
              <a:t>   </a:t>
            </a:r>
            <a:r>
              <a:rPr lang="es-ES" b="1" dirty="0" err="1">
                <a:solidFill>
                  <a:srgbClr val="000080"/>
                </a:solidFill>
              </a:rPr>
              <a:t>return</a:t>
            </a:r>
            <a:r>
              <a:rPr lang="es-ES" b="1" dirty="0">
                <a:solidFill>
                  <a:srgbClr val="000080"/>
                </a:solidFill>
              </a:rPr>
              <a:t> </a:t>
            </a:r>
            <a:r>
              <a:rPr lang="es-ES" dirty="0" err="1"/>
              <a:t>result</a:t>
            </a:r>
            <a:r>
              <a:rPr lang="es-ES" dirty="0"/>
              <a:t>;</a:t>
            </a:r>
            <a:br>
              <a:rPr lang="es-ES" dirty="0"/>
            </a:br>
            <a:r>
              <a:rPr lang="es-ES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31606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2756</Words>
  <Application>Microsoft Macintosh PowerPoint</Application>
  <PresentationFormat>Presentación en pantalla (4:3)</PresentationFormat>
  <Paragraphs>542</Paragraphs>
  <Slides>65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65</vt:i4>
      </vt:variant>
    </vt:vector>
  </HeadingPairs>
  <TitlesOfParts>
    <vt:vector size="66" baseType="lpstr">
      <vt:lpstr>Tema de Office</vt:lpstr>
      <vt:lpstr>Introduction to Java 8 </vt:lpstr>
      <vt:lpstr>Evolution of Java</vt:lpstr>
      <vt:lpstr>Presentación de PowerPoint</vt:lpstr>
      <vt:lpstr>Concurrency in Java</vt:lpstr>
      <vt:lpstr>Lambdas</vt:lpstr>
      <vt:lpstr>Behaviour parameterization</vt:lpstr>
      <vt:lpstr>Behaviour parameterization</vt:lpstr>
      <vt:lpstr>Behaviour parameterization</vt:lpstr>
      <vt:lpstr>Behaviour parameterization</vt:lpstr>
      <vt:lpstr>Behaviour parameterization</vt:lpstr>
      <vt:lpstr>Behaviour parameterization</vt:lpstr>
      <vt:lpstr>Behaviour parameterization</vt:lpstr>
      <vt:lpstr>Behaviour parameterization</vt:lpstr>
      <vt:lpstr>Lambda expressions</vt:lpstr>
      <vt:lpstr>Lambda expressions</vt:lpstr>
      <vt:lpstr>Functional interface</vt:lpstr>
      <vt:lpstr>Functional interface</vt:lpstr>
      <vt:lpstr>Functional descriptor</vt:lpstr>
      <vt:lpstr>Common functional interfaces</vt:lpstr>
      <vt:lpstr>@FunctionalInterface</vt:lpstr>
      <vt:lpstr>Primitive specializations</vt:lpstr>
      <vt:lpstr>What about exceptions?</vt:lpstr>
      <vt:lpstr>Method references</vt:lpstr>
      <vt:lpstr>Constructor references</vt:lpstr>
      <vt:lpstr>streams</vt:lpstr>
      <vt:lpstr>Streams</vt:lpstr>
      <vt:lpstr>Before (Java 7)</vt:lpstr>
      <vt:lpstr>Now (Java 8)</vt:lpstr>
      <vt:lpstr>What is a stream?</vt:lpstr>
      <vt:lpstr>Visualizing stream processing</vt:lpstr>
      <vt:lpstr>Streams from files</vt:lpstr>
      <vt:lpstr>Better separation of concerns</vt:lpstr>
      <vt:lpstr>Grouping transactions by currency</vt:lpstr>
      <vt:lpstr>Grouping transactions by currency</vt:lpstr>
      <vt:lpstr>Parallel streams</vt:lpstr>
      <vt:lpstr>Parallel streams</vt:lpstr>
      <vt:lpstr>Parallel streams</vt:lpstr>
      <vt:lpstr>Default methods</vt:lpstr>
      <vt:lpstr>The problem with interfaces</vt:lpstr>
      <vt:lpstr>Default methods</vt:lpstr>
      <vt:lpstr>Default methods</vt:lpstr>
      <vt:lpstr>Static methods</vt:lpstr>
      <vt:lpstr>Abstract classes vs. Interfaces</vt:lpstr>
      <vt:lpstr>Optional methods</vt:lpstr>
      <vt:lpstr>Multiple inheritance of behaviour</vt:lpstr>
      <vt:lpstr>Multiple inheritance of behaviour</vt:lpstr>
      <vt:lpstr>Resolution rules</vt:lpstr>
      <vt:lpstr>OpTionAL</vt:lpstr>
      <vt:lpstr>“my billion dollar mistake”</vt:lpstr>
      <vt:lpstr>Modelling the absence of value</vt:lpstr>
      <vt:lpstr>Modelling the absence of value</vt:lpstr>
      <vt:lpstr>Modelling the absence of value</vt:lpstr>
      <vt:lpstr>Problems with null</vt:lpstr>
      <vt:lpstr>Java.util.Optional&lt;T&gt;</vt:lpstr>
      <vt:lpstr>Modelling with Optional&lt;T&gt;</vt:lpstr>
      <vt:lpstr>Creating Optional objects</vt:lpstr>
      <vt:lpstr>Transforming values with map</vt:lpstr>
      <vt:lpstr>Chaining transformations</vt:lpstr>
      <vt:lpstr>Chaining transformations with flatMap</vt:lpstr>
      <vt:lpstr>Correct way of modelling</vt:lpstr>
      <vt:lpstr>Conclusions</vt:lpstr>
      <vt:lpstr>Conclusions</vt:lpstr>
      <vt:lpstr>Bibliography</vt:lpstr>
      <vt:lpstr>Bibliography</vt:lpstr>
      <vt:lpstr>Bibliography</vt:lpstr>
    </vt:vector>
  </TitlesOfParts>
  <Company>Universitat de Lleida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 8 </dc:title>
  <dc:creator>Juan Manuel Gimeno Illa</dc:creator>
  <cp:lastModifiedBy>Juan Manuel Gimeno Illa</cp:lastModifiedBy>
  <cp:revision>76</cp:revision>
  <dcterms:created xsi:type="dcterms:W3CDTF">2016-05-19T07:11:47Z</dcterms:created>
  <dcterms:modified xsi:type="dcterms:W3CDTF">2016-10-06T10:03:36Z</dcterms:modified>
</cp:coreProperties>
</file>