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Roboto"/>
      <p:regular r:id="rId20"/>
      <p:bold r:id="rId21"/>
      <p:italic r:id="rId22"/>
      <p:boldItalic r:id="rId23"/>
    </p:embeddedFont>
    <p:embeddedFont>
      <p:font typeface="Average"/>
      <p:regular r:id="rId24"/>
    </p:embeddedFont>
    <p:embeddedFont>
      <p:font typeface="Oswald"/>
      <p:regular r:id="rId25"/>
      <p:bold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B13423-65F8-49F1-AC1C-B802E273E365}">
  <a:tblStyle styleId="{5DB13423-65F8-49F1-AC1C-B802E273E3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2DCA976-DE06-4430-986E-BB9ABC6CB9B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verage-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904315978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90431597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904315978_0_6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904315978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904315978_3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90431597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04315978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0431597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904315978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90431597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04315978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0431597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Design - starting tomorrow.  The impl will start in couple weeks, test and launch before dec.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1141411" y="619126"/>
            <a:ext cx="9906000" cy="1478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1370019" y="2249486"/>
            <a:ext cx="46497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1600"/>
              </a:spcBef>
              <a:spcAft>
                <a:spcPts val="0"/>
              </a:spcAft>
              <a:buClr>
                <a:schemeClr val="lt1"/>
              </a:buClr>
              <a:buSzPts val="2500"/>
              <a:buNone/>
              <a:defRPr b="1" sz="2000"/>
            </a:lvl2pPr>
            <a:lvl3pPr indent="-228600" lvl="2" marL="1371600" rtl="0" algn="l">
              <a:lnSpc>
                <a:spcPct val="120000"/>
              </a:lnSpc>
              <a:spcBef>
                <a:spcPts val="1600"/>
              </a:spcBef>
              <a:spcAft>
                <a:spcPts val="0"/>
              </a:spcAft>
              <a:buClr>
                <a:schemeClr val="lt1"/>
              </a:buClr>
              <a:buSzPts val="2250"/>
              <a:buNone/>
              <a:defRPr b="1" sz="1800"/>
            </a:lvl3pPr>
            <a:lvl4pPr indent="-228600" lvl="3" marL="1828800" rtl="0" algn="l">
              <a:lnSpc>
                <a:spcPct val="120000"/>
              </a:lnSpc>
              <a:spcBef>
                <a:spcPts val="1600"/>
              </a:spcBef>
              <a:spcAft>
                <a:spcPts val="0"/>
              </a:spcAft>
              <a:buClr>
                <a:schemeClr val="lt1"/>
              </a:buClr>
              <a:buSzPts val="2000"/>
              <a:buNone/>
              <a:defRPr b="1" sz="1600"/>
            </a:lvl4pPr>
            <a:lvl5pPr indent="-228600" lvl="4" marL="2286000" rtl="0" algn="l">
              <a:lnSpc>
                <a:spcPct val="120000"/>
              </a:lnSpc>
              <a:spcBef>
                <a:spcPts val="1600"/>
              </a:spcBef>
              <a:spcAft>
                <a:spcPts val="0"/>
              </a:spcAft>
              <a:buClr>
                <a:schemeClr val="lt1"/>
              </a:buClr>
              <a:buSzPts val="2000"/>
              <a:buNone/>
              <a:defRPr b="1" sz="1600"/>
            </a:lvl5pPr>
            <a:lvl6pPr indent="-228600" lvl="5" marL="2743200" rtl="0" algn="l">
              <a:lnSpc>
                <a:spcPct val="120000"/>
              </a:lnSpc>
              <a:spcBef>
                <a:spcPts val="1600"/>
              </a:spcBef>
              <a:spcAft>
                <a:spcPts val="0"/>
              </a:spcAft>
              <a:buClr>
                <a:schemeClr val="lt1"/>
              </a:buClr>
              <a:buSzPts val="2000"/>
              <a:buNone/>
              <a:defRPr b="1" sz="1600"/>
            </a:lvl6pPr>
            <a:lvl7pPr indent="-228600" lvl="6" marL="3200400" rtl="0" algn="l">
              <a:lnSpc>
                <a:spcPct val="120000"/>
              </a:lnSpc>
              <a:spcBef>
                <a:spcPts val="1600"/>
              </a:spcBef>
              <a:spcAft>
                <a:spcPts val="0"/>
              </a:spcAft>
              <a:buClr>
                <a:schemeClr val="lt1"/>
              </a:buClr>
              <a:buSzPts val="2000"/>
              <a:buNone/>
              <a:defRPr b="1" sz="1600"/>
            </a:lvl7pPr>
            <a:lvl8pPr indent="-228600" lvl="7" marL="3657600" rtl="0" algn="l">
              <a:lnSpc>
                <a:spcPct val="120000"/>
              </a:lnSpc>
              <a:spcBef>
                <a:spcPts val="1600"/>
              </a:spcBef>
              <a:spcAft>
                <a:spcPts val="0"/>
              </a:spcAft>
              <a:buClr>
                <a:schemeClr val="lt1"/>
              </a:buClr>
              <a:buSzPts val="2000"/>
              <a:buNone/>
              <a:defRPr b="1" sz="1600"/>
            </a:lvl8pPr>
            <a:lvl9pPr indent="-228600" lvl="8" marL="4114800" rtl="0" algn="l">
              <a:lnSpc>
                <a:spcPct val="120000"/>
              </a:lnSpc>
              <a:spcBef>
                <a:spcPts val="1600"/>
              </a:spcBef>
              <a:spcAft>
                <a:spcPts val="1600"/>
              </a:spcAft>
              <a:buClr>
                <a:schemeClr val="lt1"/>
              </a:buClr>
              <a:buSzPts val="2000"/>
              <a:buNone/>
              <a:defRPr b="1" sz="1600"/>
            </a:lvl9pPr>
          </a:lstStyle>
          <a:p/>
        </p:txBody>
      </p:sp>
      <p:sp>
        <p:nvSpPr>
          <p:cNvPr id="58" name="Google Shape;58;p13"/>
          <p:cNvSpPr txBox="1"/>
          <p:nvPr>
            <p:ph idx="2" type="body"/>
          </p:nvPr>
        </p:nvSpPr>
        <p:spPr>
          <a:xfrm>
            <a:off x="1141410" y="3073397"/>
            <a:ext cx="4878300" cy="27177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1600"/>
              </a:spcBef>
              <a:spcAft>
                <a:spcPts val="0"/>
              </a:spcAft>
              <a:buClr>
                <a:schemeClr val="lt1"/>
              </a:buClr>
              <a:buSzPts val="2250"/>
              <a:buChar char="○"/>
              <a:defRPr/>
            </a:lvl2pPr>
            <a:lvl3pPr indent="-371475" lvl="2" marL="1371600" rtl="0" algn="l">
              <a:lnSpc>
                <a:spcPct val="120000"/>
              </a:lnSpc>
              <a:spcBef>
                <a:spcPts val="1600"/>
              </a:spcBef>
              <a:spcAft>
                <a:spcPts val="0"/>
              </a:spcAft>
              <a:buClr>
                <a:schemeClr val="lt1"/>
              </a:buClr>
              <a:buSzPts val="2250"/>
              <a:buChar char="■"/>
              <a:defRPr/>
            </a:lvl3pPr>
            <a:lvl4pPr indent="-371475" lvl="3" marL="1828800" rtl="0" algn="l">
              <a:lnSpc>
                <a:spcPct val="120000"/>
              </a:lnSpc>
              <a:spcBef>
                <a:spcPts val="1600"/>
              </a:spcBef>
              <a:spcAft>
                <a:spcPts val="0"/>
              </a:spcAft>
              <a:buClr>
                <a:schemeClr val="lt1"/>
              </a:buClr>
              <a:buSzPts val="2250"/>
              <a:buChar char="●"/>
              <a:defRPr/>
            </a:lvl4pPr>
            <a:lvl5pPr indent="-371475" lvl="4" marL="2286000" rtl="0" algn="l">
              <a:lnSpc>
                <a:spcPct val="120000"/>
              </a:lnSpc>
              <a:spcBef>
                <a:spcPts val="1600"/>
              </a:spcBef>
              <a:spcAft>
                <a:spcPts val="0"/>
              </a:spcAft>
              <a:buClr>
                <a:schemeClr val="lt1"/>
              </a:buClr>
              <a:buSzPts val="2250"/>
              <a:buChar char="○"/>
              <a:defRPr/>
            </a:lvl5pPr>
            <a:lvl6pPr indent="-371475" lvl="5" marL="2743200" rtl="0" algn="l">
              <a:lnSpc>
                <a:spcPct val="120000"/>
              </a:lnSpc>
              <a:spcBef>
                <a:spcPts val="1600"/>
              </a:spcBef>
              <a:spcAft>
                <a:spcPts val="0"/>
              </a:spcAft>
              <a:buClr>
                <a:schemeClr val="lt1"/>
              </a:buClr>
              <a:buSzPts val="2250"/>
              <a:buChar char="■"/>
              <a:defRPr/>
            </a:lvl6pPr>
            <a:lvl7pPr indent="-371475" lvl="6" marL="3200400" rtl="0" algn="l">
              <a:lnSpc>
                <a:spcPct val="120000"/>
              </a:lnSpc>
              <a:spcBef>
                <a:spcPts val="1600"/>
              </a:spcBef>
              <a:spcAft>
                <a:spcPts val="0"/>
              </a:spcAft>
              <a:buClr>
                <a:schemeClr val="lt1"/>
              </a:buClr>
              <a:buSzPts val="2250"/>
              <a:buChar char="●"/>
              <a:defRPr/>
            </a:lvl7pPr>
            <a:lvl8pPr indent="-371475" lvl="7" marL="3657600" rtl="0" algn="l">
              <a:lnSpc>
                <a:spcPct val="120000"/>
              </a:lnSpc>
              <a:spcBef>
                <a:spcPts val="1600"/>
              </a:spcBef>
              <a:spcAft>
                <a:spcPts val="0"/>
              </a:spcAft>
              <a:buClr>
                <a:schemeClr val="lt1"/>
              </a:buClr>
              <a:buSzPts val="2250"/>
              <a:buChar char="○"/>
              <a:defRPr/>
            </a:lvl8pPr>
            <a:lvl9pPr indent="-371475" lvl="8" marL="4114800" rtl="0" algn="l">
              <a:lnSpc>
                <a:spcPct val="120000"/>
              </a:lnSpc>
              <a:spcBef>
                <a:spcPts val="1600"/>
              </a:spcBef>
              <a:spcAft>
                <a:spcPts val="1600"/>
              </a:spcAft>
              <a:buClr>
                <a:schemeClr val="lt1"/>
              </a:buClr>
              <a:buSzPts val="2250"/>
              <a:buChar char="■"/>
              <a:defRPr/>
            </a:lvl9pPr>
          </a:lstStyle>
          <a:p/>
        </p:txBody>
      </p:sp>
      <p:sp>
        <p:nvSpPr>
          <p:cNvPr id="59" name="Google Shape;59;p13"/>
          <p:cNvSpPr txBox="1"/>
          <p:nvPr>
            <p:ph idx="3" type="body"/>
          </p:nvPr>
        </p:nvSpPr>
        <p:spPr>
          <a:xfrm>
            <a:off x="6400808" y="2249485"/>
            <a:ext cx="46467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1600"/>
              </a:spcBef>
              <a:spcAft>
                <a:spcPts val="0"/>
              </a:spcAft>
              <a:buClr>
                <a:schemeClr val="lt1"/>
              </a:buClr>
              <a:buSzPts val="2500"/>
              <a:buNone/>
              <a:defRPr b="1" sz="2000"/>
            </a:lvl2pPr>
            <a:lvl3pPr indent="-228600" lvl="2" marL="1371600" rtl="0" algn="l">
              <a:lnSpc>
                <a:spcPct val="120000"/>
              </a:lnSpc>
              <a:spcBef>
                <a:spcPts val="1600"/>
              </a:spcBef>
              <a:spcAft>
                <a:spcPts val="0"/>
              </a:spcAft>
              <a:buClr>
                <a:schemeClr val="lt1"/>
              </a:buClr>
              <a:buSzPts val="2250"/>
              <a:buNone/>
              <a:defRPr b="1" sz="1800"/>
            </a:lvl3pPr>
            <a:lvl4pPr indent="-228600" lvl="3" marL="1828800" rtl="0" algn="l">
              <a:lnSpc>
                <a:spcPct val="120000"/>
              </a:lnSpc>
              <a:spcBef>
                <a:spcPts val="1600"/>
              </a:spcBef>
              <a:spcAft>
                <a:spcPts val="0"/>
              </a:spcAft>
              <a:buClr>
                <a:schemeClr val="lt1"/>
              </a:buClr>
              <a:buSzPts val="2000"/>
              <a:buNone/>
              <a:defRPr b="1" sz="1600"/>
            </a:lvl4pPr>
            <a:lvl5pPr indent="-228600" lvl="4" marL="2286000" rtl="0" algn="l">
              <a:lnSpc>
                <a:spcPct val="120000"/>
              </a:lnSpc>
              <a:spcBef>
                <a:spcPts val="1600"/>
              </a:spcBef>
              <a:spcAft>
                <a:spcPts val="0"/>
              </a:spcAft>
              <a:buClr>
                <a:schemeClr val="lt1"/>
              </a:buClr>
              <a:buSzPts val="2000"/>
              <a:buNone/>
              <a:defRPr b="1" sz="1600"/>
            </a:lvl5pPr>
            <a:lvl6pPr indent="-228600" lvl="5" marL="2743200" rtl="0" algn="l">
              <a:lnSpc>
                <a:spcPct val="120000"/>
              </a:lnSpc>
              <a:spcBef>
                <a:spcPts val="1600"/>
              </a:spcBef>
              <a:spcAft>
                <a:spcPts val="0"/>
              </a:spcAft>
              <a:buClr>
                <a:schemeClr val="lt1"/>
              </a:buClr>
              <a:buSzPts val="2000"/>
              <a:buNone/>
              <a:defRPr b="1" sz="1600"/>
            </a:lvl6pPr>
            <a:lvl7pPr indent="-228600" lvl="6" marL="3200400" rtl="0" algn="l">
              <a:lnSpc>
                <a:spcPct val="120000"/>
              </a:lnSpc>
              <a:spcBef>
                <a:spcPts val="1600"/>
              </a:spcBef>
              <a:spcAft>
                <a:spcPts val="0"/>
              </a:spcAft>
              <a:buClr>
                <a:schemeClr val="lt1"/>
              </a:buClr>
              <a:buSzPts val="2000"/>
              <a:buNone/>
              <a:defRPr b="1" sz="1600"/>
            </a:lvl7pPr>
            <a:lvl8pPr indent="-228600" lvl="7" marL="3657600" rtl="0" algn="l">
              <a:lnSpc>
                <a:spcPct val="120000"/>
              </a:lnSpc>
              <a:spcBef>
                <a:spcPts val="1600"/>
              </a:spcBef>
              <a:spcAft>
                <a:spcPts val="0"/>
              </a:spcAft>
              <a:buClr>
                <a:schemeClr val="lt1"/>
              </a:buClr>
              <a:buSzPts val="2000"/>
              <a:buNone/>
              <a:defRPr b="1" sz="1600"/>
            </a:lvl8pPr>
            <a:lvl9pPr indent="-228600" lvl="8" marL="4114800" rtl="0" algn="l">
              <a:lnSpc>
                <a:spcPct val="120000"/>
              </a:lnSpc>
              <a:spcBef>
                <a:spcPts val="1600"/>
              </a:spcBef>
              <a:spcAft>
                <a:spcPts val="1600"/>
              </a:spcAft>
              <a:buClr>
                <a:schemeClr val="lt1"/>
              </a:buClr>
              <a:buSzPts val="2000"/>
              <a:buNone/>
              <a:defRPr b="1" sz="1600"/>
            </a:lvl9pPr>
          </a:lstStyle>
          <a:p/>
        </p:txBody>
      </p:sp>
      <p:sp>
        <p:nvSpPr>
          <p:cNvPr id="60" name="Google Shape;60;p13"/>
          <p:cNvSpPr txBox="1"/>
          <p:nvPr>
            <p:ph idx="4" type="body"/>
          </p:nvPr>
        </p:nvSpPr>
        <p:spPr>
          <a:xfrm>
            <a:off x="6172200" y="3073397"/>
            <a:ext cx="4875300" cy="27177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1600"/>
              </a:spcBef>
              <a:spcAft>
                <a:spcPts val="0"/>
              </a:spcAft>
              <a:buClr>
                <a:schemeClr val="lt1"/>
              </a:buClr>
              <a:buSzPts val="2250"/>
              <a:buChar char="○"/>
              <a:defRPr/>
            </a:lvl2pPr>
            <a:lvl3pPr indent="-371475" lvl="2" marL="1371600" rtl="0" algn="l">
              <a:lnSpc>
                <a:spcPct val="120000"/>
              </a:lnSpc>
              <a:spcBef>
                <a:spcPts val="1600"/>
              </a:spcBef>
              <a:spcAft>
                <a:spcPts val="0"/>
              </a:spcAft>
              <a:buClr>
                <a:schemeClr val="lt1"/>
              </a:buClr>
              <a:buSzPts val="2250"/>
              <a:buChar char="■"/>
              <a:defRPr/>
            </a:lvl3pPr>
            <a:lvl4pPr indent="-371475" lvl="3" marL="1828800" rtl="0" algn="l">
              <a:lnSpc>
                <a:spcPct val="120000"/>
              </a:lnSpc>
              <a:spcBef>
                <a:spcPts val="1600"/>
              </a:spcBef>
              <a:spcAft>
                <a:spcPts val="0"/>
              </a:spcAft>
              <a:buClr>
                <a:schemeClr val="lt1"/>
              </a:buClr>
              <a:buSzPts val="2250"/>
              <a:buChar char="●"/>
              <a:defRPr/>
            </a:lvl4pPr>
            <a:lvl5pPr indent="-371475" lvl="4" marL="2286000" rtl="0" algn="l">
              <a:lnSpc>
                <a:spcPct val="120000"/>
              </a:lnSpc>
              <a:spcBef>
                <a:spcPts val="1600"/>
              </a:spcBef>
              <a:spcAft>
                <a:spcPts val="0"/>
              </a:spcAft>
              <a:buClr>
                <a:schemeClr val="lt1"/>
              </a:buClr>
              <a:buSzPts val="2250"/>
              <a:buChar char="○"/>
              <a:defRPr/>
            </a:lvl5pPr>
            <a:lvl6pPr indent="-371475" lvl="5" marL="2743200" rtl="0" algn="l">
              <a:lnSpc>
                <a:spcPct val="120000"/>
              </a:lnSpc>
              <a:spcBef>
                <a:spcPts val="1600"/>
              </a:spcBef>
              <a:spcAft>
                <a:spcPts val="0"/>
              </a:spcAft>
              <a:buClr>
                <a:schemeClr val="lt1"/>
              </a:buClr>
              <a:buSzPts val="2250"/>
              <a:buChar char="■"/>
              <a:defRPr/>
            </a:lvl6pPr>
            <a:lvl7pPr indent="-371475" lvl="6" marL="3200400" rtl="0" algn="l">
              <a:lnSpc>
                <a:spcPct val="120000"/>
              </a:lnSpc>
              <a:spcBef>
                <a:spcPts val="1600"/>
              </a:spcBef>
              <a:spcAft>
                <a:spcPts val="0"/>
              </a:spcAft>
              <a:buClr>
                <a:schemeClr val="lt1"/>
              </a:buClr>
              <a:buSzPts val="2250"/>
              <a:buChar char="●"/>
              <a:defRPr/>
            </a:lvl7pPr>
            <a:lvl8pPr indent="-371475" lvl="7" marL="3657600" rtl="0" algn="l">
              <a:lnSpc>
                <a:spcPct val="120000"/>
              </a:lnSpc>
              <a:spcBef>
                <a:spcPts val="1600"/>
              </a:spcBef>
              <a:spcAft>
                <a:spcPts val="0"/>
              </a:spcAft>
              <a:buClr>
                <a:schemeClr val="lt1"/>
              </a:buClr>
              <a:buSzPts val="2250"/>
              <a:buChar char="○"/>
              <a:defRPr/>
            </a:lvl8pPr>
            <a:lvl9pPr indent="-371475" lvl="8" marL="4114800" rtl="0" algn="l">
              <a:lnSpc>
                <a:spcPct val="120000"/>
              </a:lnSpc>
              <a:spcBef>
                <a:spcPts val="1600"/>
              </a:spcBef>
              <a:spcAft>
                <a:spcPts val="1600"/>
              </a:spcAft>
              <a:buClr>
                <a:schemeClr val="lt1"/>
              </a:buClr>
              <a:buSzPts val="2250"/>
              <a:buChar char="■"/>
              <a:defRPr/>
            </a:lvl9pPr>
          </a:lstStyle>
          <a:p/>
        </p:txBody>
      </p:sp>
      <p:sp>
        <p:nvSpPr>
          <p:cNvPr id="61" name="Google Shape;61;p13"/>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3"/>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4"/>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6" name="Google Shape;66;p14"/>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1600"/>
              </a:spcBef>
              <a:spcAft>
                <a:spcPts val="0"/>
              </a:spcAft>
              <a:buClr>
                <a:schemeClr val="lt1"/>
              </a:buClr>
              <a:buSzPts val="2250"/>
              <a:buChar char="○"/>
              <a:defRPr/>
            </a:lvl2pPr>
            <a:lvl3pPr indent="-371475" lvl="2" marL="1371600" rtl="0" algn="l">
              <a:lnSpc>
                <a:spcPct val="120000"/>
              </a:lnSpc>
              <a:spcBef>
                <a:spcPts val="1600"/>
              </a:spcBef>
              <a:spcAft>
                <a:spcPts val="0"/>
              </a:spcAft>
              <a:buClr>
                <a:schemeClr val="lt1"/>
              </a:buClr>
              <a:buSzPts val="2250"/>
              <a:buChar char="■"/>
              <a:defRPr/>
            </a:lvl3pPr>
            <a:lvl4pPr indent="-371475" lvl="3" marL="1828800" rtl="0" algn="l">
              <a:lnSpc>
                <a:spcPct val="120000"/>
              </a:lnSpc>
              <a:spcBef>
                <a:spcPts val="1600"/>
              </a:spcBef>
              <a:spcAft>
                <a:spcPts val="0"/>
              </a:spcAft>
              <a:buClr>
                <a:schemeClr val="lt1"/>
              </a:buClr>
              <a:buSzPts val="2250"/>
              <a:buChar char="●"/>
              <a:defRPr/>
            </a:lvl4pPr>
            <a:lvl5pPr indent="-371475" lvl="4" marL="2286000" rtl="0" algn="l">
              <a:lnSpc>
                <a:spcPct val="120000"/>
              </a:lnSpc>
              <a:spcBef>
                <a:spcPts val="1600"/>
              </a:spcBef>
              <a:spcAft>
                <a:spcPts val="0"/>
              </a:spcAft>
              <a:buClr>
                <a:schemeClr val="lt1"/>
              </a:buClr>
              <a:buSzPts val="2250"/>
              <a:buChar char="○"/>
              <a:defRPr/>
            </a:lvl5pPr>
            <a:lvl6pPr indent="-371475" lvl="5" marL="2743200" rtl="0" algn="l">
              <a:lnSpc>
                <a:spcPct val="120000"/>
              </a:lnSpc>
              <a:spcBef>
                <a:spcPts val="1600"/>
              </a:spcBef>
              <a:spcAft>
                <a:spcPts val="0"/>
              </a:spcAft>
              <a:buClr>
                <a:schemeClr val="lt1"/>
              </a:buClr>
              <a:buSzPts val="2250"/>
              <a:buChar char="■"/>
              <a:defRPr/>
            </a:lvl6pPr>
            <a:lvl7pPr indent="-371475" lvl="6" marL="3200400" rtl="0" algn="l">
              <a:lnSpc>
                <a:spcPct val="120000"/>
              </a:lnSpc>
              <a:spcBef>
                <a:spcPts val="1600"/>
              </a:spcBef>
              <a:spcAft>
                <a:spcPts val="0"/>
              </a:spcAft>
              <a:buClr>
                <a:schemeClr val="lt1"/>
              </a:buClr>
              <a:buSzPts val="2250"/>
              <a:buChar char="●"/>
              <a:defRPr/>
            </a:lvl7pPr>
            <a:lvl8pPr indent="-371475" lvl="7" marL="3657600" rtl="0" algn="l">
              <a:lnSpc>
                <a:spcPct val="120000"/>
              </a:lnSpc>
              <a:spcBef>
                <a:spcPts val="1600"/>
              </a:spcBef>
              <a:spcAft>
                <a:spcPts val="0"/>
              </a:spcAft>
              <a:buClr>
                <a:schemeClr val="lt1"/>
              </a:buClr>
              <a:buSzPts val="2250"/>
              <a:buChar char="○"/>
              <a:defRPr/>
            </a:lvl8pPr>
            <a:lvl9pPr indent="-371475" lvl="8" marL="4114800" rtl="0" algn="l">
              <a:lnSpc>
                <a:spcPct val="120000"/>
              </a:lnSpc>
              <a:spcBef>
                <a:spcPts val="1600"/>
              </a:spcBef>
              <a:spcAft>
                <a:spcPts val="1600"/>
              </a:spcAft>
              <a:buClr>
                <a:schemeClr val="lt1"/>
              </a:buClr>
              <a:buSzPts val="2250"/>
              <a:buChar char="■"/>
              <a:defRPr/>
            </a:lvl9pPr>
          </a:lstStyle>
          <a:p/>
        </p:txBody>
      </p:sp>
      <p:sp>
        <p:nvSpPr>
          <p:cNvPr id="67" name="Google Shape;67;p14"/>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4"/>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4"/>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00124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image" Target="../media/image7.jpg"/><Relationship Id="rId6"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6.png"/><Relationship Id="rId9" Type="http://schemas.openxmlformats.org/officeDocument/2006/relationships/image" Target="../media/image12.jp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5.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924300" y="421350"/>
            <a:ext cx="4343400" cy="3219450"/>
          </a:xfrm>
          <a:prstGeom prst="rect">
            <a:avLst/>
          </a:prstGeom>
          <a:noFill/>
          <a:ln>
            <a:noFill/>
          </a:ln>
        </p:spPr>
      </p:pic>
      <p:sp>
        <p:nvSpPr>
          <p:cNvPr id="75" name="Google Shape;75;p15"/>
          <p:cNvSpPr txBox="1"/>
          <p:nvPr/>
        </p:nvSpPr>
        <p:spPr>
          <a:xfrm>
            <a:off x="4024350" y="3640800"/>
            <a:ext cx="4343400" cy="218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chemeClr val="dk1"/>
                </a:solidFill>
                <a:latin typeface="Comfortaa"/>
                <a:ea typeface="Comfortaa"/>
                <a:cs typeface="Comfortaa"/>
                <a:sym typeface="Comfortaa"/>
              </a:rPr>
              <a:t>By Team AURIEL.</a:t>
            </a:r>
            <a:br>
              <a:rPr b="1" lang="en-US" sz="2600">
                <a:solidFill>
                  <a:schemeClr val="dk1"/>
                </a:solidFill>
                <a:latin typeface="Comfortaa"/>
                <a:ea typeface="Comfortaa"/>
                <a:cs typeface="Comfortaa"/>
                <a:sym typeface="Comfortaa"/>
              </a:rPr>
            </a:br>
            <a:r>
              <a:rPr b="1" lang="en-US" sz="2600">
                <a:solidFill>
                  <a:schemeClr val="dk1"/>
                </a:solidFill>
                <a:latin typeface="Comfortaa"/>
                <a:ea typeface="Comfortaa"/>
                <a:cs typeface="Comfortaa"/>
                <a:sym typeface="Comfortaa"/>
              </a:rPr>
              <a:t>Akshaya Venkatesh, David Kelly, Pallavi Arivukkarasu, Yinan Guo</a:t>
            </a:r>
            <a:endParaRPr b="1" sz="2600">
              <a:solidFill>
                <a:schemeClr val="dk1"/>
              </a:solidFill>
              <a:latin typeface="Comfortaa"/>
              <a:ea typeface="Comfortaa"/>
              <a:cs typeface="Comfortaa"/>
              <a:sym typeface="Comfortaa"/>
            </a:endParaRPr>
          </a:p>
        </p:txBody>
      </p:sp>
      <p:sp>
        <p:nvSpPr>
          <p:cNvPr id="76" name="Google Shape;76;p15"/>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141411" y="619127"/>
            <a:ext cx="9906000" cy="6381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sz="3200" cap="none"/>
              <a:t>Creeping rate</a:t>
            </a:r>
            <a:endParaRPr/>
          </a:p>
        </p:txBody>
      </p:sp>
      <p:sp>
        <p:nvSpPr>
          <p:cNvPr id="182" name="Google Shape;182;p24"/>
          <p:cNvSpPr txBox="1"/>
          <p:nvPr>
            <p:ph idx="1" type="body"/>
          </p:nvPr>
        </p:nvSpPr>
        <p:spPr>
          <a:xfrm>
            <a:off x="1141411" y="1619237"/>
            <a:ext cx="4646602" cy="46831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lt1"/>
              </a:buClr>
              <a:buSzPts val="3000"/>
              <a:buNone/>
            </a:pPr>
            <a:r>
              <a:rPr lang="en-US"/>
              <a:t>	</a:t>
            </a:r>
            <a:endParaRPr/>
          </a:p>
        </p:txBody>
      </p:sp>
      <p:sp>
        <p:nvSpPr>
          <p:cNvPr id="183" name="Google Shape;183;p24"/>
          <p:cNvSpPr txBox="1"/>
          <p:nvPr>
            <p:ph idx="2" type="body"/>
          </p:nvPr>
        </p:nvSpPr>
        <p:spPr>
          <a:xfrm>
            <a:off x="1141401" y="1472525"/>
            <a:ext cx="8614500" cy="3378000"/>
          </a:xfrm>
          <a:prstGeom prst="rect">
            <a:avLst/>
          </a:prstGeom>
          <a:noFill/>
          <a:ln>
            <a:noFill/>
          </a:ln>
        </p:spPr>
        <p:txBody>
          <a:bodyPr anchorCtr="0" anchor="t" bIns="45700" lIns="91425" spcFirstLastPara="1" rIns="91425" wrap="square" tIns="45700">
            <a:spAutoFit/>
          </a:bodyPr>
          <a:lstStyle/>
          <a:p>
            <a:pPr indent="0" lvl="0" marL="0" rtl="0" algn="l">
              <a:lnSpc>
                <a:spcPct val="120000"/>
              </a:lnSpc>
              <a:spcBef>
                <a:spcPts val="1000"/>
              </a:spcBef>
              <a:spcAft>
                <a:spcPts val="0"/>
              </a:spcAft>
              <a:buNone/>
            </a:pPr>
            <a:r>
              <a:rPr lang="en-US"/>
              <a:t>The requirement definition currently addresses 180 function points and we have </a:t>
            </a:r>
            <a:r>
              <a:rPr lang="en-US"/>
              <a:t>about 2 months of time to complete the development of the app. </a:t>
            </a:r>
            <a:endParaRPr/>
          </a:p>
          <a:p>
            <a:pPr indent="0" lvl="0" marL="0" rtl="0" algn="l">
              <a:lnSpc>
                <a:spcPct val="120000"/>
              </a:lnSpc>
              <a:spcBef>
                <a:spcPts val="1000"/>
              </a:spcBef>
              <a:spcAft>
                <a:spcPts val="0"/>
              </a:spcAft>
              <a:buNone/>
            </a:pPr>
            <a:r>
              <a:rPr lang="en-US"/>
              <a:t>As the development progresses, due to better understanding, 4 function points are expected to added.</a:t>
            </a:r>
            <a:endParaRPr/>
          </a:p>
          <a:p>
            <a:pPr indent="0" lvl="0" marL="0" rtl="0" algn="l">
              <a:lnSpc>
                <a:spcPct val="120000"/>
              </a:lnSpc>
              <a:spcBef>
                <a:spcPts val="1000"/>
              </a:spcBef>
              <a:spcAft>
                <a:spcPts val="0"/>
              </a:spcAft>
              <a:buNone/>
            </a:pPr>
            <a:r>
              <a:rPr lang="en-US"/>
              <a:t>Thus the expected function creep increments at, 10 FPs each month, giving us 11.1% creeping rate for each month.</a:t>
            </a:r>
            <a:endParaRPr/>
          </a:p>
        </p:txBody>
      </p:sp>
      <p:sp>
        <p:nvSpPr>
          <p:cNvPr id="184" name="Google Shape;184;p24"/>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1077450" y="629443"/>
            <a:ext cx="9906000" cy="626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sz="3200"/>
              <a:t>Comparisons</a:t>
            </a:r>
            <a:r>
              <a:rPr lang="en-US" sz="3200" cap="none"/>
              <a:t> for Cane, Dog, Jodi and Auriel</a:t>
            </a:r>
            <a:endParaRPr sz="3200" cap="none"/>
          </a:p>
        </p:txBody>
      </p:sp>
      <p:graphicFrame>
        <p:nvGraphicFramePr>
          <p:cNvPr id="190" name="Google Shape;190;p25"/>
          <p:cNvGraphicFramePr/>
          <p:nvPr/>
        </p:nvGraphicFramePr>
        <p:xfrm>
          <a:off x="1141413" y="1303058"/>
          <a:ext cx="3000000" cy="3000000"/>
        </p:xfrm>
        <a:graphic>
          <a:graphicData uri="http://schemas.openxmlformats.org/drawingml/2006/table">
            <a:tbl>
              <a:tblPr>
                <a:noFill/>
                <a:tableStyleId>{C2DCA976-DE06-4430-986E-BB9ABC6CB9BA}</a:tableStyleId>
              </a:tblPr>
              <a:tblGrid>
                <a:gridCol w="1344375"/>
                <a:gridCol w="879525"/>
                <a:gridCol w="1111950"/>
                <a:gridCol w="1111950"/>
                <a:gridCol w="1111950"/>
                <a:gridCol w="1111950"/>
                <a:gridCol w="1111950"/>
                <a:gridCol w="1111950"/>
                <a:gridCol w="1111950"/>
              </a:tblGrid>
              <a:tr h="940425">
                <a:tc>
                  <a:txBody>
                    <a:bodyPr/>
                    <a:lstStyle/>
                    <a:p>
                      <a:pPr indent="0" lvl="0" marL="0" marR="0" rtl="0" algn="l">
                        <a:spcBef>
                          <a:spcPts val="0"/>
                        </a:spcBef>
                        <a:spcAft>
                          <a:spcPts val="0"/>
                        </a:spcAft>
                        <a:buNone/>
                      </a:pPr>
                      <a:r>
                        <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l">
                        <a:spcBef>
                          <a:spcPts val="0"/>
                        </a:spcBef>
                        <a:spcAft>
                          <a:spcPts val="0"/>
                        </a:spcAft>
                        <a:buNone/>
                      </a:pPr>
                      <a:r>
                        <a:rPr lang="en-US" sz="1800"/>
                        <a:t>Cane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l">
                        <a:spcBef>
                          <a:spcPts val="0"/>
                        </a:spcBef>
                        <a:spcAft>
                          <a:spcPts val="0"/>
                        </a:spcAft>
                        <a:buNone/>
                      </a:pPr>
                      <a:r>
                        <a:rPr lang="en-US" sz="1800"/>
                        <a:t>Dog</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l">
                        <a:spcBef>
                          <a:spcPts val="0"/>
                        </a:spcBef>
                        <a:spcAft>
                          <a:spcPts val="0"/>
                        </a:spcAft>
                        <a:buNone/>
                      </a:pPr>
                      <a:r>
                        <a:rPr lang="en-US" sz="1800"/>
                        <a:t>Jodi</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l">
                        <a:spcBef>
                          <a:spcPts val="0"/>
                        </a:spcBef>
                        <a:spcAft>
                          <a:spcPts val="0"/>
                        </a:spcAft>
                        <a:buNone/>
                      </a:pPr>
                      <a:r>
                        <a:rPr lang="en-US" sz="1800"/>
                        <a:t> Auriel</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l">
                        <a:spcBef>
                          <a:spcPts val="0"/>
                        </a:spcBef>
                        <a:spcAft>
                          <a:spcPts val="0"/>
                        </a:spcAft>
                        <a:buNone/>
                      </a:pPr>
                      <a:r>
                        <a:rPr lang="en-US" sz="1800"/>
                        <a:t>Jodi + Cane</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l">
                        <a:spcBef>
                          <a:spcPts val="0"/>
                        </a:spcBef>
                        <a:spcAft>
                          <a:spcPts val="0"/>
                        </a:spcAft>
                        <a:buNone/>
                      </a:pPr>
                      <a:r>
                        <a:rPr lang="en-US" sz="1800"/>
                        <a:t>Jodi + Dog</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l">
                        <a:spcBef>
                          <a:spcPts val="0"/>
                        </a:spcBef>
                        <a:spcAft>
                          <a:spcPts val="0"/>
                        </a:spcAft>
                        <a:buNone/>
                      </a:pPr>
                      <a:r>
                        <a:rPr lang="en-US" sz="1800"/>
                        <a:t>Jodi + Cane  + Auriel</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l">
                        <a:spcBef>
                          <a:spcPts val="0"/>
                        </a:spcBef>
                        <a:spcAft>
                          <a:spcPts val="0"/>
                        </a:spcAft>
                        <a:buNone/>
                      </a:pPr>
                      <a:r>
                        <a:rPr lang="en-US" sz="1800"/>
                        <a:t>Jodi + Dog + Auriel</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381400">
                <a:tc>
                  <a:txBody>
                    <a:bodyPr/>
                    <a:lstStyle/>
                    <a:p>
                      <a:pPr indent="0" lvl="0" marL="0" marR="0" rtl="0" algn="l">
                        <a:spcBef>
                          <a:spcPts val="0"/>
                        </a:spcBef>
                        <a:spcAft>
                          <a:spcPts val="0"/>
                        </a:spcAft>
                        <a:buNone/>
                      </a:pPr>
                      <a:r>
                        <a:rPr lang="en-US" sz="1800"/>
                        <a:t>See</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r>
              <a:tr h="381400">
                <a:tc>
                  <a:txBody>
                    <a:bodyPr/>
                    <a:lstStyle/>
                    <a:p>
                      <a:pPr indent="0" lvl="0" marL="0" marR="0" rtl="0" algn="l">
                        <a:spcBef>
                          <a:spcPts val="0"/>
                        </a:spcBef>
                        <a:spcAft>
                          <a:spcPts val="0"/>
                        </a:spcAft>
                        <a:buNone/>
                      </a:pPr>
                      <a:r>
                        <a:rPr lang="en-US" sz="1800"/>
                        <a:t>Detect Obstacles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r>
              <a:tr h="381400">
                <a:tc>
                  <a:txBody>
                    <a:bodyPr/>
                    <a:lstStyle/>
                    <a:p>
                      <a:pPr indent="0" lvl="0" marL="0" marR="0" rtl="0" algn="l">
                        <a:spcBef>
                          <a:spcPts val="0"/>
                        </a:spcBef>
                        <a:spcAft>
                          <a:spcPts val="0"/>
                        </a:spcAft>
                        <a:buNone/>
                      </a:pPr>
                      <a:r>
                        <a:rPr lang="en-US" sz="1800"/>
                        <a:t>Detect Fall</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r>
              <a:tr h="381400">
                <a:tc>
                  <a:txBody>
                    <a:bodyPr/>
                    <a:lstStyle/>
                    <a:p>
                      <a:pPr indent="0" lvl="0" marL="0" marR="0" rtl="0" algn="l">
                        <a:spcBef>
                          <a:spcPts val="0"/>
                        </a:spcBef>
                        <a:spcAft>
                          <a:spcPts val="0"/>
                        </a:spcAft>
                        <a:buNone/>
                      </a:pPr>
                      <a:r>
                        <a:rPr lang="en-US" sz="1800"/>
                        <a:t>Hear</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r>
              <a:tr h="381400">
                <a:tc>
                  <a:txBody>
                    <a:bodyPr/>
                    <a:lstStyle/>
                    <a:p>
                      <a:pPr indent="0" lvl="0" marL="0" marR="0" rtl="0" algn="l">
                        <a:spcBef>
                          <a:spcPts val="0"/>
                        </a:spcBef>
                        <a:spcAft>
                          <a:spcPts val="0"/>
                        </a:spcAft>
                        <a:buNone/>
                      </a:pPr>
                      <a:r>
                        <a:rPr lang="en-US" sz="1800"/>
                        <a:t>Can understand user</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r>
              <a:tr h="381400">
                <a:tc>
                  <a:txBody>
                    <a:bodyPr/>
                    <a:lstStyle/>
                    <a:p>
                      <a:pPr indent="0" lvl="0" marL="0" marR="0" rtl="0" algn="l">
                        <a:spcBef>
                          <a:spcPts val="0"/>
                        </a:spcBef>
                        <a:spcAft>
                          <a:spcPts val="0"/>
                        </a:spcAft>
                        <a:buNone/>
                      </a:pPr>
                      <a:r>
                        <a:rPr lang="en-US" sz="1800"/>
                        <a:t>Can alert assistant</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r>
              <a:tr h="381400">
                <a:tc>
                  <a:txBody>
                    <a:bodyPr/>
                    <a:lstStyle/>
                    <a:p>
                      <a:pPr indent="0" lvl="0" marL="0" marR="0" rtl="0" algn="l">
                        <a:spcBef>
                          <a:spcPts val="0"/>
                        </a:spcBef>
                        <a:spcAft>
                          <a:spcPts val="0"/>
                        </a:spcAft>
                        <a:buNone/>
                      </a:pPr>
                      <a:r>
                        <a:rPr lang="en-US" sz="1800"/>
                        <a:t>Can give directions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No</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c>
                  <a:txBody>
                    <a:bodyPr/>
                    <a:lstStyle/>
                    <a:p>
                      <a:pPr indent="0" lvl="0" marL="0" marR="0" rtl="0" algn="l">
                        <a:spcBef>
                          <a:spcPts val="0"/>
                        </a:spcBef>
                        <a:spcAft>
                          <a:spcPts val="0"/>
                        </a:spcAft>
                        <a:buNone/>
                      </a:pPr>
                      <a:r>
                        <a:rPr lang="en-US" sz="1800"/>
                        <a:t>Yes</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DD4EA"/>
                    </a:solidFill>
                  </a:tcPr>
                </a:tc>
              </a:tr>
            </a:tbl>
          </a:graphicData>
        </a:graphic>
      </p:graphicFrame>
      <p:sp>
        <p:nvSpPr>
          <p:cNvPr id="191" name="Google Shape;191;p25"/>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5" name="Shape 195"/>
        <p:cNvGrpSpPr/>
        <p:nvPr/>
      </p:nvGrpSpPr>
      <p:grpSpPr>
        <a:xfrm>
          <a:off x="0" y="0"/>
          <a:ext cx="0" cy="0"/>
          <a:chOff x="0" y="0"/>
          <a:chExt cx="0" cy="0"/>
        </a:xfrm>
      </p:grpSpPr>
      <p:sp>
        <p:nvSpPr>
          <p:cNvPr id="196" name="Google Shape;196;p26"/>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sp>
        <p:nvSpPr>
          <p:cNvPr id="197" name="Google Shape;197;p26"/>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8" name="Google Shape;198;p26"/>
          <p:cNvPicPr preferRelativeResize="0"/>
          <p:nvPr/>
        </p:nvPicPr>
        <p:blipFill>
          <a:blip r:embed="rId3">
            <a:alphaModFix/>
          </a:blip>
          <a:stretch>
            <a:fillRect/>
          </a:stretch>
        </p:blipFill>
        <p:spPr>
          <a:xfrm>
            <a:off x="8829475" y="1070599"/>
            <a:ext cx="2419875" cy="4524031"/>
          </a:xfrm>
          <a:prstGeom prst="rect">
            <a:avLst/>
          </a:prstGeom>
          <a:noFill/>
          <a:ln>
            <a:noFill/>
          </a:ln>
        </p:spPr>
      </p:pic>
      <p:pic>
        <p:nvPicPr>
          <p:cNvPr id="199" name="Google Shape;199;p26"/>
          <p:cNvPicPr preferRelativeResize="0"/>
          <p:nvPr/>
        </p:nvPicPr>
        <p:blipFill>
          <a:blip r:embed="rId4">
            <a:alphaModFix/>
          </a:blip>
          <a:stretch>
            <a:fillRect/>
          </a:stretch>
        </p:blipFill>
        <p:spPr>
          <a:xfrm>
            <a:off x="583975" y="1063275"/>
            <a:ext cx="2464112" cy="4623351"/>
          </a:xfrm>
          <a:prstGeom prst="rect">
            <a:avLst/>
          </a:prstGeom>
          <a:noFill/>
          <a:ln>
            <a:noFill/>
          </a:ln>
        </p:spPr>
      </p:pic>
      <p:pic>
        <p:nvPicPr>
          <p:cNvPr id="200" name="Google Shape;200;p26"/>
          <p:cNvPicPr preferRelativeResize="0"/>
          <p:nvPr/>
        </p:nvPicPr>
        <p:blipFill>
          <a:blip r:embed="rId5">
            <a:alphaModFix/>
          </a:blip>
          <a:stretch>
            <a:fillRect/>
          </a:stretch>
        </p:blipFill>
        <p:spPr>
          <a:xfrm>
            <a:off x="3271450" y="1070599"/>
            <a:ext cx="2464100" cy="4606711"/>
          </a:xfrm>
          <a:prstGeom prst="rect">
            <a:avLst/>
          </a:prstGeom>
          <a:noFill/>
          <a:ln>
            <a:noFill/>
          </a:ln>
        </p:spPr>
      </p:pic>
      <p:pic>
        <p:nvPicPr>
          <p:cNvPr id="201" name="Google Shape;201;p26"/>
          <p:cNvPicPr preferRelativeResize="0"/>
          <p:nvPr/>
        </p:nvPicPr>
        <p:blipFill>
          <a:blip r:embed="rId6">
            <a:alphaModFix/>
          </a:blip>
          <a:stretch>
            <a:fillRect/>
          </a:stretch>
        </p:blipFill>
        <p:spPr>
          <a:xfrm>
            <a:off x="6072576" y="1070600"/>
            <a:ext cx="2419872" cy="452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Twentieth Century"/>
              <a:buNone/>
            </a:pPr>
            <a:r>
              <a:rPr lang="en-US" sz="3200"/>
              <a:t>Why Auriel is the best tool for navigation of a blind person</a:t>
            </a:r>
            <a:endParaRPr/>
          </a:p>
        </p:txBody>
      </p:sp>
      <p:sp>
        <p:nvSpPr>
          <p:cNvPr id="207" name="Google Shape;207;p27"/>
          <p:cNvSpPr txBox="1"/>
          <p:nvPr>
            <p:ph idx="1" type="body"/>
          </p:nvPr>
        </p:nvSpPr>
        <p:spPr>
          <a:xfrm>
            <a:off x="1141412" y="2249487"/>
            <a:ext cx="9906000" cy="36303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1600"/>
              </a:spcAft>
              <a:buNone/>
            </a:pPr>
            <a:r>
              <a:rPr lang="en-US"/>
              <a:t>With the Auriel navigation app, you will be assured that you have installed the best navigation tool available.  Your experience navigating in your building will be fast, safe and intelligent.  The app will connect to available cutting edge beacons to get you to your destination efficiently.  We have built a fast obstacle alert system - oas to help you safely avoid unexpected objects.  We use the latest technology of smartphone sensors which include motion, position, proximity, and GPS to name a few and will connect to more in the future.  We feature a well designed layout to make it intuitive even for the first-time user.  If you ever have an issue with our app or want to make recommendations, you can call or text our support team.</a:t>
            </a:r>
            <a:endParaRPr/>
          </a:p>
        </p:txBody>
      </p:sp>
      <p:sp>
        <p:nvSpPr>
          <p:cNvPr id="208" name="Google Shape;208;p27"/>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1141411" y="619126"/>
            <a:ext cx="9906000" cy="1478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Mission</a:t>
            </a:r>
            <a:endParaRPr/>
          </a:p>
        </p:txBody>
      </p:sp>
      <p:sp>
        <p:nvSpPr>
          <p:cNvPr id="82" name="Google Shape;82;p16"/>
          <p:cNvSpPr txBox="1"/>
          <p:nvPr>
            <p:ph idx="2" type="body"/>
          </p:nvPr>
        </p:nvSpPr>
        <p:spPr>
          <a:xfrm>
            <a:off x="1141390" y="1937876"/>
            <a:ext cx="9906000" cy="40833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a:solidFill>
                  <a:schemeClr val="dk1"/>
                </a:solidFill>
              </a:rPr>
              <a:t>Auriel, simply put, aims to serve as an eye to a visually impaired person. It is a simple and user-friendly app that combines the use of voice input, gestures and minimal UI to achieve safe, quick and comfortable indoor navigation within buildings.  </a:t>
            </a:r>
            <a:endParaRPr>
              <a:solidFill>
                <a:schemeClr val="dk1"/>
              </a:solidFill>
            </a:endParaRPr>
          </a:p>
        </p:txBody>
      </p:sp>
      <p:sp>
        <p:nvSpPr>
          <p:cNvPr id="83" name="Google Shape;83;p16"/>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141411" y="619126"/>
            <a:ext cx="9906000" cy="1478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Stakeholders</a:t>
            </a:r>
            <a:endParaRPr/>
          </a:p>
        </p:txBody>
      </p:sp>
      <p:sp>
        <p:nvSpPr>
          <p:cNvPr id="89" name="Google Shape;89;p17"/>
          <p:cNvSpPr txBox="1"/>
          <p:nvPr>
            <p:ph idx="2" type="body"/>
          </p:nvPr>
        </p:nvSpPr>
        <p:spPr>
          <a:xfrm>
            <a:off x="1141400" y="1952800"/>
            <a:ext cx="5447700" cy="4098300"/>
          </a:xfrm>
          <a:prstGeom prst="rect">
            <a:avLst/>
          </a:prstGeom>
        </p:spPr>
        <p:txBody>
          <a:bodyPr anchorCtr="0" anchor="t" bIns="45700" lIns="91425" spcFirstLastPara="1" rIns="91425" wrap="square" tIns="45700">
            <a:normAutofit lnSpcReduction="10000"/>
          </a:bodyPr>
          <a:lstStyle/>
          <a:p>
            <a:pPr indent="-371475" lvl="0" marL="457200" rtl="0" algn="l">
              <a:spcBef>
                <a:spcPts val="1000"/>
              </a:spcBef>
              <a:spcAft>
                <a:spcPts val="0"/>
              </a:spcAft>
              <a:buClr>
                <a:schemeClr val="dk1"/>
              </a:buClr>
              <a:buSzPts val="2250"/>
              <a:buAutoNum type="arabicPeriod"/>
            </a:pPr>
            <a:r>
              <a:rPr lang="en-US">
                <a:solidFill>
                  <a:schemeClr val="dk1"/>
                </a:solidFill>
              </a:rPr>
              <a:t>Blind / Visually impaired people</a:t>
            </a:r>
            <a:endParaRPr>
              <a:solidFill>
                <a:schemeClr val="dk1"/>
              </a:solidFill>
            </a:endParaRPr>
          </a:p>
          <a:p>
            <a:pPr indent="-371475" lvl="0" marL="457200" rtl="0" algn="l">
              <a:spcBef>
                <a:spcPts val="0"/>
              </a:spcBef>
              <a:spcAft>
                <a:spcPts val="0"/>
              </a:spcAft>
              <a:buClr>
                <a:schemeClr val="dk1"/>
              </a:buClr>
              <a:buSzPts val="2250"/>
              <a:buAutoNum type="arabicPeriod"/>
            </a:pPr>
            <a:r>
              <a:rPr lang="en-US">
                <a:solidFill>
                  <a:schemeClr val="dk1"/>
                </a:solidFill>
              </a:rPr>
              <a:t>Assistive person / </a:t>
            </a:r>
            <a:r>
              <a:rPr lang="en-US">
                <a:solidFill>
                  <a:schemeClr val="dk1"/>
                </a:solidFill>
              </a:rPr>
              <a:t>Caretaker</a:t>
            </a:r>
            <a:endParaRPr>
              <a:solidFill>
                <a:schemeClr val="dk1"/>
              </a:solidFill>
            </a:endParaRPr>
          </a:p>
          <a:p>
            <a:pPr indent="-371475" lvl="0" marL="457200" rtl="0" algn="l">
              <a:spcBef>
                <a:spcPts val="0"/>
              </a:spcBef>
              <a:spcAft>
                <a:spcPts val="0"/>
              </a:spcAft>
              <a:buClr>
                <a:schemeClr val="dk1"/>
              </a:buClr>
              <a:buSzPts val="2250"/>
              <a:buAutoNum type="arabicPeriod"/>
            </a:pPr>
            <a:r>
              <a:rPr lang="en-US">
                <a:solidFill>
                  <a:schemeClr val="dk1"/>
                </a:solidFill>
              </a:rPr>
              <a:t>Dr. Bolong Zeng</a:t>
            </a:r>
            <a:endParaRPr>
              <a:solidFill>
                <a:schemeClr val="dk1"/>
              </a:solidFill>
            </a:endParaRPr>
          </a:p>
          <a:p>
            <a:pPr indent="-371475" lvl="0" marL="457200" rtl="0" algn="l">
              <a:spcBef>
                <a:spcPts val="0"/>
              </a:spcBef>
              <a:spcAft>
                <a:spcPts val="0"/>
              </a:spcAft>
              <a:buClr>
                <a:schemeClr val="dk1"/>
              </a:buClr>
              <a:buSzPts val="2250"/>
              <a:buAutoNum type="arabicPeriod"/>
            </a:pPr>
            <a:r>
              <a:rPr lang="en-US">
                <a:solidFill>
                  <a:schemeClr val="dk1"/>
                </a:solidFill>
              </a:rPr>
              <a:t>Developers/Engineers:</a:t>
            </a:r>
            <a:endParaRPr>
              <a:solidFill>
                <a:schemeClr val="dk1"/>
              </a:solidFill>
            </a:endParaRPr>
          </a:p>
          <a:p>
            <a:pPr indent="-371475" lvl="1" marL="914400" rtl="0" algn="l">
              <a:spcBef>
                <a:spcPts val="0"/>
              </a:spcBef>
              <a:spcAft>
                <a:spcPts val="0"/>
              </a:spcAft>
              <a:buClr>
                <a:schemeClr val="dk1"/>
              </a:buClr>
              <a:buSzPts val="2250"/>
              <a:buAutoNum type="alphaLcPeriod"/>
            </a:pPr>
            <a:r>
              <a:rPr lang="en-US">
                <a:solidFill>
                  <a:schemeClr val="dk1"/>
                </a:solidFill>
              </a:rPr>
              <a:t>Akshaya Venkatesh</a:t>
            </a:r>
            <a:endParaRPr>
              <a:solidFill>
                <a:schemeClr val="dk1"/>
              </a:solidFill>
            </a:endParaRPr>
          </a:p>
          <a:p>
            <a:pPr indent="-371475" lvl="1" marL="914400" rtl="0" algn="l">
              <a:spcBef>
                <a:spcPts val="0"/>
              </a:spcBef>
              <a:spcAft>
                <a:spcPts val="0"/>
              </a:spcAft>
              <a:buClr>
                <a:schemeClr val="dk1"/>
              </a:buClr>
              <a:buSzPts val="2250"/>
              <a:buAutoNum type="alphaLcPeriod"/>
            </a:pPr>
            <a:r>
              <a:rPr lang="en-US">
                <a:solidFill>
                  <a:schemeClr val="dk1"/>
                </a:solidFill>
              </a:rPr>
              <a:t>David Kelly Edward</a:t>
            </a:r>
            <a:endParaRPr>
              <a:solidFill>
                <a:schemeClr val="dk1"/>
              </a:solidFill>
            </a:endParaRPr>
          </a:p>
          <a:p>
            <a:pPr indent="-371475" lvl="1" marL="914400" rtl="0" algn="l">
              <a:spcBef>
                <a:spcPts val="0"/>
              </a:spcBef>
              <a:spcAft>
                <a:spcPts val="0"/>
              </a:spcAft>
              <a:buClr>
                <a:schemeClr val="dk1"/>
              </a:buClr>
              <a:buSzPts val="2250"/>
              <a:buAutoNum type="alphaLcPeriod"/>
            </a:pPr>
            <a:r>
              <a:rPr lang="en-US">
                <a:solidFill>
                  <a:schemeClr val="dk1"/>
                </a:solidFill>
              </a:rPr>
              <a:t>Pallavi Arivukkarasu</a:t>
            </a:r>
            <a:endParaRPr>
              <a:solidFill>
                <a:schemeClr val="dk1"/>
              </a:solidFill>
            </a:endParaRPr>
          </a:p>
          <a:p>
            <a:pPr indent="-371475" lvl="1" marL="914400" rtl="0" algn="l">
              <a:spcBef>
                <a:spcPts val="0"/>
              </a:spcBef>
              <a:spcAft>
                <a:spcPts val="0"/>
              </a:spcAft>
              <a:buClr>
                <a:schemeClr val="dk1"/>
              </a:buClr>
              <a:buSzPts val="2250"/>
              <a:buAutoNum type="alphaLcPeriod"/>
            </a:pPr>
            <a:r>
              <a:rPr lang="en-US">
                <a:solidFill>
                  <a:schemeClr val="dk1"/>
                </a:solidFill>
              </a:rPr>
              <a:t>Yinan Guo</a:t>
            </a:r>
            <a:endParaRPr>
              <a:solidFill>
                <a:schemeClr val="dk1"/>
              </a:solidFill>
            </a:endParaRPr>
          </a:p>
          <a:p>
            <a:pPr indent="-371475" lvl="0" marL="457200" rtl="0" algn="l">
              <a:spcBef>
                <a:spcPts val="0"/>
              </a:spcBef>
              <a:spcAft>
                <a:spcPts val="0"/>
              </a:spcAft>
              <a:buClr>
                <a:schemeClr val="dk1"/>
              </a:buClr>
              <a:buSzPts val="2250"/>
              <a:buAutoNum type="arabicPeriod"/>
            </a:pPr>
            <a:r>
              <a:rPr lang="en-US">
                <a:solidFill>
                  <a:schemeClr val="dk1"/>
                </a:solidFill>
              </a:rPr>
              <a:t>Testers: </a:t>
            </a:r>
            <a:endParaRPr>
              <a:solidFill>
                <a:schemeClr val="dk1"/>
              </a:solidFill>
            </a:endParaRPr>
          </a:p>
          <a:p>
            <a:pPr indent="-371475" lvl="1" marL="914400" rtl="0" algn="l">
              <a:spcBef>
                <a:spcPts val="0"/>
              </a:spcBef>
              <a:spcAft>
                <a:spcPts val="0"/>
              </a:spcAft>
              <a:buClr>
                <a:schemeClr val="dk1"/>
              </a:buClr>
              <a:buSzPts val="2250"/>
              <a:buAutoNum type="alphaLcPeriod"/>
            </a:pPr>
            <a:r>
              <a:rPr lang="en-US">
                <a:solidFill>
                  <a:schemeClr val="dk1"/>
                </a:solidFill>
              </a:rPr>
              <a:t>Subset of Students from WSU Pullman</a:t>
            </a:r>
            <a:endParaRPr>
              <a:solidFill>
                <a:schemeClr val="dk1"/>
              </a:solidFill>
            </a:endParaRPr>
          </a:p>
        </p:txBody>
      </p:sp>
      <p:sp>
        <p:nvSpPr>
          <p:cNvPr id="90" name="Google Shape;90;p17"/>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91" name="Google Shape;91;p17"/>
          <p:cNvPicPr preferRelativeResize="0"/>
          <p:nvPr/>
        </p:nvPicPr>
        <p:blipFill>
          <a:blip r:embed="rId3">
            <a:alphaModFix/>
          </a:blip>
          <a:stretch>
            <a:fillRect/>
          </a:stretch>
        </p:blipFill>
        <p:spPr>
          <a:xfrm>
            <a:off x="8242200" y="641668"/>
            <a:ext cx="1373126" cy="1366782"/>
          </a:xfrm>
          <a:prstGeom prst="rect">
            <a:avLst/>
          </a:prstGeom>
          <a:noFill/>
          <a:ln>
            <a:noFill/>
          </a:ln>
        </p:spPr>
      </p:pic>
      <p:pic>
        <p:nvPicPr>
          <p:cNvPr id="92" name="Google Shape;92;p17"/>
          <p:cNvPicPr preferRelativeResize="0"/>
          <p:nvPr/>
        </p:nvPicPr>
        <p:blipFill>
          <a:blip r:embed="rId4">
            <a:alphaModFix/>
          </a:blip>
          <a:stretch>
            <a:fillRect/>
          </a:stretch>
        </p:blipFill>
        <p:spPr>
          <a:xfrm>
            <a:off x="6652400" y="1776865"/>
            <a:ext cx="1373125" cy="1833935"/>
          </a:xfrm>
          <a:prstGeom prst="rect">
            <a:avLst/>
          </a:prstGeom>
          <a:noFill/>
          <a:ln>
            <a:noFill/>
          </a:ln>
        </p:spPr>
      </p:pic>
      <p:pic>
        <p:nvPicPr>
          <p:cNvPr id="93" name="Google Shape;93;p17"/>
          <p:cNvPicPr preferRelativeResize="0"/>
          <p:nvPr/>
        </p:nvPicPr>
        <p:blipFill>
          <a:blip r:embed="rId5">
            <a:alphaModFix/>
          </a:blip>
          <a:stretch>
            <a:fillRect/>
          </a:stretch>
        </p:blipFill>
        <p:spPr>
          <a:xfrm>
            <a:off x="9833100" y="2905625"/>
            <a:ext cx="1789925" cy="1046746"/>
          </a:xfrm>
          <a:prstGeom prst="rect">
            <a:avLst/>
          </a:prstGeom>
          <a:noFill/>
          <a:ln>
            <a:noFill/>
          </a:ln>
        </p:spPr>
      </p:pic>
      <p:pic>
        <p:nvPicPr>
          <p:cNvPr id="94" name="Google Shape;94;p17"/>
          <p:cNvPicPr preferRelativeResize="0"/>
          <p:nvPr/>
        </p:nvPicPr>
        <p:blipFill rotWithShape="1">
          <a:blip r:embed="rId6">
            <a:alphaModFix/>
          </a:blip>
          <a:srcRect b="0" l="0" r="5846" t="9853"/>
          <a:stretch/>
        </p:blipFill>
        <p:spPr>
          <a:xfrm>
            <a:off x="9832000" y="1444525"/>
            <a:ext cx="1685325" cy="1210225"/>
          </a:xfrm>
          <a:prstGeom prst="rect">
            <a:avLst/>
          </a:prstGeom>
          <a:noFill/>
          <a:ln>
            <a:noFill/>
          </a:ln>
        </p:spPr>
      </p:pic>
      <p:pic>
        <p:nvPicPr>
          <p:cNvPr id="95" name="Google Shape;95;p17"/>
          <p:cNvPicPr preferRelativeResize="0"/>
          <p:nvPr/>
        </p:nvPicPr>
        <p:blipFill rotWithShape="1">
          <a:blip r:embed="rId7">
            <a:alphaModFix/>
          </a:blip>
          <a:srcRect b="0" l="0" r="35300" t="0"/>
          <a:stretch/>
        </p:blipFill>
        <p:spPr>
          <a:xfrm>
            <a:off x="7249500" y="3883400"/>
            <a:ext cx="1685326" cy="1736550"/>
          </a:xfrm>
          <a:prstGeom prst="rect">
            <a:avLst/>
          </a:prstGeom>
          <a:noFill/>
          <a:ln>
            <a:noFill/>
          </a:ln>
        </p:spPr>
      </p:pic>
      <p:pic>
        <p:nvPicPr>
          <p:cNvPr id="96" name="Google Shape;96;p17"/>
          <p:cNvPicPr preferRelativeResize="0"/>
          <p:nvPr/>
        </p:nvPicPr>
        <p:blipFill rotWithShape="1">
          <a:blip r:embed="rId8">
            <a:alphaModFix/>
          </a:blip>
          <a:srcRect b="10185" l="0" r="6454" t="0"/>
          <a:stretch/>
        </p:blipFill>
        <p:spPr>
          <a:xfrm>
            <a:off x="9082163" y="4203250"/>
            <a:ext cx="1298775" cy="1847850"/>
          </a:xfrm>
          <a:prstGeom prst="rect">
            <a:avLst/>
          </a:prstGeom>
          <a:noFill/>
          <a:ln>
            <a:noFill/>
          </a:ln>
        </p:spPr>
      </p:pic>
      <p:pic>
        <p:nvPicPr>
          <p:cNvPr id="97" name="Google Shape;97;p17"/>
          <p:cNvPicPr preferRelativeResize="0"/>
          <p:nvPr/>
        </p:nvPicPr>
        <p:blipFill>
          <a:blip r:embed="rId9">
            <a:alphaModFix/>
          </a:blip>
          <a:stretch>
            <a:fillRect/>
          </a:stretch>
        </p:blipFill>
        <p:spPr>
          <a:xfrm>
            <a:off x="8242200" y="2303750"/>
            <a:ext cx="1373125" cy="137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1111525" y="2994775"/>
            <a:ext cx="2549100" cy="145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5000"/>
              <a:t>Timeline</a:t>
            </a:r>
            <a:endParaRPr sz="5000"/>
          </a:p>
        </p:txBody>
      </p:sp>
      <p:sp>
        <p:nvSpPr>
          <p:cNvPr id="103" name="Google Shape;103;p18"/>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104" name="Google Shape;104;p18"/>
          <p:cNvGrpSpPr/>
          <p:nvPr/>
        </p:nvGrpSpPr>
        <p:grpSpPr>
          <a:xfrm>
            <a:off x="5154699" y="1261279"/>
            <a:ext cx="5607335" cy="1591399"/>
            <a:chOff x="3866100" y="946003"/>
            <a:chExt cx="4205606" cy="1193579"/>
          </a:xfrm>
        </p:grpSpPr>
        <p:grpSp>
          <p:nvGrpSpPr>
            <p:cNvPr id="105" name="Google Shape;105;p18"/>
            <p:cNvGrpSpPr/>
            <p:nvPr/>
          </p:nvGrpSpPr>
          <p:grpSpPr>
            <a:xfrm>
              <a:off x="4732925" y="1140987"/>
              <a:ext cx="529800" cy="998596"/>
              <a:chOff x="4318975" y="1083450"/>
              <a:chExt cx="529800" cy="591305"/>
            </a:xfrm>
          </p:grpSpPr>
          <p:sp>
            <p:nvSpPr>
              <p:cNvPr id="106" name="Google Shape;106;p18"/>
              <p:cNvSpPr/>
              <p:nvPr/>
            </p:nvSpPr>
            <p:spPr>
              <a:xfrm>
                <a:off x="4517129" y="1083455"/>
                <a:ext cx="133500" cy="591300"/>
              </a:xfrm>
              <a:prstGeom prst="rect">
                <a:avLst/>
              </a:prstGeom>
              <a:solidFill>
                <a:srgbClr val="4472C4"/>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07" name="Google Shape;107;p18"/>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108" name="Google Shape;108;p18"/>
            <p:cNvSpPr txBox="1"/>
            <p:nvPr/>
          </p:nvSpPr>
          <p:spPr>
            <a:xfrm>
              <a:off x="5343500" y="946003"/>
              <a:ext cx="2728200" cy="276000"/>
            </a:xfrm>
            <a:prstGeom prst="rect">
              <a:avLst/>
            </a:prstGeom>
            <a:noFill/>
            <a:ln cap="flat" cmpd="sng" w="9525">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b="1" lang="en-US" sz="1500">
                  <a:solidFill>
                    <a:schemeClr val="dk1"/>
                  </a:solidFill>
                  <a:latin typeface="Roboto"/>
                  <a:ea typeface="Roboto"/>
                  <a:cs typeface="Roboto"/>
                  <a:sym typeface="Roboto"/>
                </a:rPr>
                <a:t>Requirement Engineering</a:t>
              </a:r>
              <a:endParaRPr b="1" sz="1500">
                <a:solidFill>
                  <a:schemeClr val="dk1"/>
                </a:solidFill>
                <a:latin typeface="Roboto"/>
                <a:ea typeface="Roboto"/>
                <a:cs typeface="Roboto"/>
                <a:sym typeface="Roboto"/>
              </a:endParaRPr>
            </a:p>
          </p:txBody>
        </p:sp>
        <p:sp>
          <p:nvSpPr>
            <p:cNvPr id="109" name="Google Shape;109;p18"/>
            <p:cNvSpPr txBox="1"/>
            <p:nvPr/>
          </p:nvSpPr>
          <p:spPr>
            <a:xfrm>
              <a:off x="5343506" y="1222251"/>
              <a:ext cx="2728200" cy="514800"/>
            </a:xfrm>
            <a:prstGeom prst="rect">
              <a:avLst/>
            </a:prstGeom>
            <a:noFill/>
            <a:ln cap="flat" cmpd="sng" w="9525">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900">
                  <a:solidFill>
                    <a:schemeClr val="dk1"/>
                  </a:solidFill>
                  <a:latin typeface="Roboto"/>
                  <a:ea typeface="Roboto"/>
                  <a:cs typeface="Roboto"/>
                  <a:sym typeface="Roboto"/>
                </a:rPr>
                <a:t>The project preliminary plan was created. The app’s preliminary definition was thoroughly analysed and the WRS document was prepared</a:t>
              </a:r>
              <a:endParaRPr sz="900">
                <a:solidFill>
                  <a:schemeClr val="dk1"/>
                </a:solidFill>
                <a:latin typeface="Roboto"/>
                <a:ea typeface="Roboto"/>
                <a:cs typeface="Roboto"/>
                <a:sym typeface="Roboto"/>
              </a:endParaRPr>
            </a:p>
          </p:txBody>
        </p:sp>
        <p:sp>
          <p:nvSpPr>
            <p:cNvPr id="110" name="Google Shape;110;p18"/>
            <p:cNvSpPr txBox="1"/>
            <p:nvPr/>
          </p:nvSpPr>
          <p:spPr>
            <a:xfrm>
              <a:off x="3866100" y="973695"/>
              <a:ext cx="869700" cy="346800"/>
            </a:xfrm>
            <a:prstGeom prst="rect">
              <a:avLst/>
            </a:prstGeom>
            <a:noFill/>
            <a:ln cap="flat" cmpd="sng" w="9525">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0" lvl="0" marL="0" rtl="0" algn="r">
                <a:lnSpc>
                  <a:spcPct val="115000"/>
                </a:lnSpc>
                <a:spcBef>
                  <a:spcPts val="0"/>
                </a:spcBef>
                <a:spcAft>
                  <a:spcPts val="0"/>
                </a:spcAft>
                <a:buNone/>
              </a:pPr>
              <a:r>
                <a:rPr lang="en-US" sz="1200">
                  <a:solidFill>
                    <a:schemeClr val="dk1"/>
                  </a:solidFill>
                  <a:latin typeface="Roboto"/>
                  <a:ea typeface="Roboto"/>
                  <a:cs typeface="Roboto"/>
                  <a:sym typeface="Roboto"/>
                </a:rPr>
                <a:t>Aug 23, 2021</a:t>
              </a:r>
              <a:endParaRPr sz="1200">
                <a:solidFill>
                  <a:schemeClr val="dk1"/>
                </a:solidFill>
                <a:latin typeface="Roboto"/>
                <a:ea typeface="Roboto"/>
                <a:cs typeface="Roboto"/>
                <a:sym typeface="Roboto"/>
              </a:endParaRPr>
            </a:p>
          </p:txBody>
        </p:sp>
      </p:grpSp>
      <p:grpSp>
        <p:nvGrpSpPr>
          <p:cNvPr id="111" name="Google Shape;111;p18"/>
          <p:cNvGrpSpPr/>
          <p:nvPr/>
        </p:nvGrpSpPr>
        <p:grpSpPr>
          <a:xfrm>
            <a:off x="5752351" y="5262598"/>
            <a:ext cx="5009675" cy="1595320"/>
            <a:chOff x="4314350" y="946003"/>
            <a:chExt cx="3757350" cy="1196520"/>
          </a:xfrm>
        </p:grpSpPr>
        <p:grpSp>
          <p:nvGrpSpPr>
            <p:cNvPr id="112" name="Google Shape;112;p18"/>
            <p:cNvGrpSpPr/>
            <p:nvPr/>
          </p:nvGrpSpPr>
          <p:grpSpPr>
            <a:xfrm>
              <a:off x="4732925" y="1142460"/>
              <a:ext cx="529800" cy="1000063"/>
              <a:chOff x="4318975" y="1084322"/>
              <a:chExt cx="529800" cy="592174"/>
            </a:xfrm>
          </p:grpSpPr>
          <p:sp>
            <p:nvSpPr>
              <p:cNvPr id="113" name="Google Shape;113;p18"/>
              <p:cNvSpPr/>
              <p:nvPr/>
            </p:nvSpPr>
            <p:spPr>
              <a:xfrm>
                <a:off x="4517129" y="1086096"/>
                <a:ext cx="133500" cy="590400"/>
              </a:xfrm>
              <a:prstGeom prst="rect">
                <a:avLst/>
              </a:prstGeom>
              <a:solidFill>
                <a:srgbClr val="C2C2C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14" name="Google Shape;114;p18"/>
              <p:cNvCxnSpPr/>
              <p:nvPr/>
            </p:nvCxnSpPr>
            <p:spPr>
              <a:xfrm rot="10800000">
                <a:off x="4318975" y="1084322"/>
                <a:ext cx="529800" cy="0"/>
              </a:xfrm>
              <a:prstGeom prst="straightConnector1">
                <a:avLst/>
              </a:prstGeom>
              <a:noFill/>
              <a:ln cap="flat" cmpd="sng" w="9525">
                <a:solidFill>
                  <a:schemeClr val="dk2"/>
                </a:solidFill>
                <a:prstDash val="solid"/>
                <a:round/>
                <a:headEnd len="sm" w="sm" type="none"/>
                <a:tailEnd len="sm" w="sm" type="none"/>
              </a:ln>
            </p:spPr>
          </p:cxnSp>
        </p:grpSp>
        <p:sp>
          <p:nvSpPr>
            <p:cNvPr id="115" name="Google Shape;115;p18"/>
            <p:cNvSpPr txBox="1"/>
            <p:nvPr/>
          </p:nvSpPr>
          <p:spPr>
            <a:xfrm>
              <a:off x="5343500" y="946003"/>
              <a:ext cx="2728200" cy="276000"/>
            </a:xfrm>
            <a:prstGeom prst="rect">
              <a:avLst/>
            </a:prstGeom>
            <a:noFill/>
            <a:ln cap="flat" cmpd="sng" w="9525">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b="1" lang="en-US" sz="1500">
                  <a:solidFill>
                    <a:srgbClr val="858585"/>
                  </a:solidFill>
                  <a:latin typeface="Roboto"/>
                  <a:ea typeface="Roboto"/>
                  <a:cs typeface="Roboto"/>
                  <a:sym typeface="Roboto"/>
                </a:rPr>
                <a:t>Testing and Launch</a:t>
              </a:r>
              <a:endParaRPr b="1" sz="1500">
                <a:solidFill>
                  <a:srgbClr val="858585"/>
                </a:solidFill>
                <a:latin typeface="Roboto"/>
                <a:ea typeface="Roboto"/>
                <a:cs typeface="Roboto"/>
                <a:sym typeface="Roboto"/>
              </a:endParaRPr>
            </a:p>
          </p:txBody>
        </p:sp>
        <p:sp>
          <p:nvSpPr>
            <p:cNvPr id="116" name="Google Shape;116;p18"/>
            <p:cNvSpPr txBox="1"/>
            <p:nvPr/>
          </p:nvSpPr>
          <p:spPr>
            <a:xfrm>
              <a:off x="5343500" y="1222248"/>
              <a:ext cx="2728200" cy="410700"/>
            </a:xfrm>
            <a:prstGeom prst="rect">
              <a:avLst/>
            </a:prstGeom>
            <a:noFill/>
            <a:ln cap="flat" cmpd="sng" w="9525">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900">
                  <a:solidFill>
                    <a:srgbClr val="858585"/>
                  </a:solidFill>
                  <a:latin typeface="Roboto"/>
                  <a:ea typeface="Roboto"/>
                  <a:cs typeface="Roboto"/>
                  <a:sym typeface="Roboto"/>
                </a:rPr>
                <a:t>The app will be shared discretely with random WSU student </a:t>
              </a:r>
              <a:endParaRPr sz="900">
                <a:solidFill>
                  <a:srgbClr val="858585"/>
                </a:solidFill>
                <a:latin typeface="Roboto"/>
                <a:ea typeface="Roboto"/>
                <a:cs typeface="Roboto"/>
                <a:sym typeface="Roboto"/>
              </a:endParaRPr>
            </a:p>
          </p:txBody>
        </p:sp>
        <p:sp>
          <p:nvSpPr>
            <p:cNvPr id="117" name="Google Shape;117;p18"/>
            <p:cNvSpPr txBox="1"/>
            <p:nvPr/>
          </p:nvSpPr>
          <p:spPr>
            <a:xfrm>
              <a:off x="4314350" y="973699"/>
              <a:ext cx="421500" cy="346800"/>
            </a:xfrm>
            <a:prstGeom prst="rect">
              <a:avLst/>
            </a:prstGeom>
            <a:noFill/>
            <a:ln cap="flat" cmpd="sng" w="9525">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r">
                <a:lnSpc>
                  <a:spcPct val="115000"/>
                </a:lnSpc>
                <a:spcBef>
                  <a:spcPts val="0"/>
                </a:spcBef>
                <a:spcAft>
                  <a:spcPts val="0"/>
                </a:spcAft>
                <a:buNone/>
              </a:pPr>
              <a:r>
                <a:rPr lang="en-US" sz="1200">
                  <a:solidFill>
                    <a:srgbClr val="858585"/>
                  </a:solidFill>
                  <a:latin typeface="Roboto"/>
                  <a:ea typeface="Roboto"/>
                  <a:cs typeface="Roboto"/>
                  <a:sym typeface="Roboto"/>
                </a:rPr>
                <a:t>TBD</a:t>
              </a:r>
              <a:endParaRPr sz="1200">
                <a:solidFill>
                  <a:srgbClr val="858585"/>
                </a:solidFill>
                <a:latin typeface="Roboto"/>
                <a:ea typeface="Roboto"/>
                <a:cs typeface="Roboto"/>
                <a:sym typeface="Roboto"/>
              </a:endParaRPr>
            </a:p>
          </p:txBody>
        </p:sp>
      </p:grpSp>
      <p:grpSp>
        <p:nvGrpSpPr>
          <p:cNvPr id="118" name="Google Shape;118;p18"/>
          <p:cNvGrpSpPr/>
          <p:nvPr/>
        </p:nvGrpSpPr>
        <p:grpSpPr>
          <a:xfrm>
            <a:off x="5752351" y="3928195"/>
            <a:ext cx="5009675" cy="1591276"/>
            <a:chOff x="4314350" y="946003"/>
            <a:chExt cx="3757350" cy="1193487"/>
          </a:xfrm>
        </p:grpSpPr>
        <p:grpSp>
          <p:nvGrpSpPr>
            <p:cNvPr id="119" name="Google Shape;119;p18"/>
            <p:cNvGrpSpPr/>
            <p:nvPr/>
          </p:nvGrpSpPr>
          <p:grpSpPr>
            <a:xfrm>
              <a:off x="4732925" y="1142460"/>
              <a:ext cx="529800" cy="997030"/>
              <a:chOff x="4318975" y="1084322"/>
              <a:chExt cx="529800" cy="590378"/>
            </a:xfrm>
          </p:grpSpPr>
          <p:sp>
            <p:nvSpPr>
              <p:cNvPr id="120" name="Google Shape;120;p18"/>
              <p:cNvSpPr/>
              <p:nvPr/>
            </p:nvSpPr>
            <p:spPr>
              <a:xfrm>
                <a:off x="4517125" y="1086100"/>
                <a:ext cx="133500" cy="588600"/>
              </a:xfrm>
              <a:prstGeom prst="rect">
                <a:avLst/>
              </a:prstGeom>
              <a:solidFill>
                <a:srgbClr val="C2C2C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21" name="Google Shape;121;p18"/>
              <p:cNvCxnSpPr/>
              <p:nvPr/>
            </p:nvCxnSpPr>
            <p:spPr>
              <a:xfrm rot="10800000">
                <a:off x="4318975" y="1084322"/>
                <a:ext cx="529800" cy="0"/>
              </a:xfrm>
              <a:prstGeom prst="straightConnector1">
                <a:avLst/>
              </a:prstGeom>
              <a:noFill/>
              <a:ln cap="flat" cmpd="sng" w="9525">
                <a:solidFill>
                  <a:schemeClr val="dk2"/>
                </a:solidFill>
                <a:prstDash val="solid"/>
                <a:round/>
                <a:headEnd len="sm" w="sm" type="none"/>
                <a:tailEnd len="sm" w="sm" type="none"/>
              </a:ln>
            </p:spPr>
          </p:cxnSp>
        </p:grpSp>
        <p:sp>
          <p:nvSpPr>
            <p:cNvPr id="122" name="Google Shape;122;p18"/>
            <p:cNvSpPr txBox="1"/>
            <p:nvPr/>
          </p:nvSpPr>
          <p:spPr>
            <a:xfrm>
              <a:off x="5343500" y="946003"/>
              <a:ext cx="2728200" cy="276000"/>
            </a:xfrm>
            <a:prstGeom prst="rect">
              <a:avLst/>
            </a:prstGeom>
            <a:noFill/>
            <a:ln cap="flat" cmpd="sng" w="9525">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b="1" lang="en-US" sz="1500">
                  <a:solidFill>
                    <a:srgbClr val="858585"/>
                  </a:solidFill>
                  <a:latin typeface="Roboto"/>
                  <a:ea typeface="Roboto"/>
                  <a:cs typeface="Roboto"/>
                  <a:sym typeface="Roboto"/>
                </a:rPr>
                <a:t>Implementation</a:t>
              </a:r>
              <a:endParaRPr b="1" sz="1500">
                <a:solidFill>
                  <a:srgbClr val="858585"/>
                </a:solidFill>
                <a:latin typeface="Roboto"/>
                <a:ea typeface="Roboto"/>
                <a:cs typeface="Roboto"/>
                <a:sym typeface="Roboto"/>
              </a:endParaRPr>
            </a:p>
          </p:txBody>
        </p:sp>
        <p:sp>
          <p:nvSpPr>
            <p:cNvPr id="123" name="Google Shape;123;p18"/>
            <p:cNvSpPr txBox="1"/>
            <p:nvPr/>
          </p:nvSpPr>
          <p:spPr>
            <a:xfrm>
              <a:off x="5343500" y="1222248"/>
              <a:ext cx="2728200" cy="410700"/>
            </a:xfrm>
            <a:prstGeom prst="rect">
              <a:avLst/>
            </a:prstGeom>
            <a:noFill/>
            <a:ln cap="flat" cmpd="sng" w="9525">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900">
                  <a:solidFill>
                    <a:srgbClr val="858585"/>
                  </a:solidFill>
                  <a:latin typeface="Roboto"/>
                  <a:ea typeface="Roboto"/>
                  <a:cs typeface="Roboto"/>
                  <a:sym typeface="Roboto"/>
                </a:rPr>
                <a:t>The design files shall be used in combination with the </a:t>
              </a:r>
              <a:r>
                <a:rPr lang="en-US" sz="900">
                  <a:solidFill>
                    <a:srgbClr val="858585"/>
                  </a:solidFill>
                  <a:latin typeface="Roboto"/>
                  <a:ea typeface="Roboto"/>
                  <a:cs typeface="Roboto"/>
                  <a:sym typeface="Roboto"/>
                </a:rPr>
                <a:t>requirement</a:t>
              </a:r>
              <a:r>
                <a:rPr lang="en-US" sz="900">
                  <a:solidFill>
                    <a:srgbClr val="858585"/>
                  </a:solidFill>
                  <a:latin typeface="Roboto"/>
                  <a:ea typeface="Roboto"/>
                  <a:cs typeface="Roboto"/>
                  <a:sym typeface="Roboto"/>
                </a:rPr>
                <a:t> specifications to develop the </a:t>
              </a:r>
              <a:r>
                <a:rPr lang="en-US" sz="900">
                  <a:solidFill>
                    <a:srgbClr val="858585"/>
                  </a:solidFill>
                  <a:latin typeface="Roboto"/>
                  <a:ea typeface="Roboto"/>
                  <a:cs typeface="Roboto"/>
                  <a:sym typeface="Roboto"/>
                </a:rPr>
                <a:t>application</a:t>
              </a:r>
              <a:r>
                <a:rPr lang="en-US" sz="900">
                  <a:solidFill>
                    <a:srgbClr val="858585"/>
                  </a:solidFill>
                  <a:latin typeface="Roboto"/>
                  <a:ea typeface="Roboto"/>
                  <a:cs typeface="Roboto"/>
                  <a:sym typeface="Roboto"/>
                </a:rPr>
                <a:t>.</a:t>
              </a:r>
              <a:endParaRPr sz="900">
                <a:solidFill>
                  <a:srgbClr val="858585"/>
                </a:solidFill>
                <a:latin typeface="Roboto"/>
                <a:ea typeface="Roboto"/>
                <a:cs typeface="Roboto"/>
                <a:sym typeface="Roboto"/>
              </a:endParaRPr>
            </a:p>
          </p:txBody>
        </p:sp>
        <p:sp>
          <p:nvSpPr>
            <p:cNvPr id="124" name="Google Shape;124;p18"/>
            <p:cNvSpPr txBox="1"/>
            <p:nvPr/>
          </p:nvSpPr>
          <p:spPr>
            <a:xfrm>
              <a:off x="4314350" y="973702"/>
              <a:ext cx="421500" cy="346800"/>
            </a:xfrm>
            <a:prstGeom prst="rect">
              <a:avLst/>
            </a:prstGeom>
            <a:noFill/>
            <a:ln cap="flat" cmpd="sng" w="9525">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r">
                <a:lnSpc>
                  <a:spcPct val="115000"/>
                </a:lnSpc>
                <a:spcBef>
                  <a:spcPts val="0"/>
                </a:spcBef>
                <a:spcAft>
                  <a:spcPts val="0"/>
                </a:spcAft>
                <a:buNone/>
              </a:pPr>
              <a:r>
                <a:rPr lang="en-US" sz="1200">
                  <a:solidFill>
                    <a:srgbClr val="858585"/>
                  </a:solidFill>
                  <a:latin typeface="Roboto"/>
                  <a:ea typeface="Roboto"/>
                  <a:cs typeface="Roboto"/>
                  <a:sym typeface="Roboto"/>
                </a:rPr>
                <a:t>TBD</a:t>
              </a:r>
              <a:endParaRPr sz="1200">
                <a:solidFill>
                  <a:srgbClr val="858585"/>
                </a:solidFill>
                <a:latin typeface="Roboto"/>
                <a:ea typeface="Roboto"/>
                <a:cs typeface="Roboto"/>
                <a:sym typeface="Roboto"/>
              </a:endParaRPr>
            </a:p>
          </p:txBody>
        </p:sp>
      </p:grpSp>
      <p:grpSp>
        <p:nvGrpSpPr>
          <p:cNvPr id="125" name="Google Shape;125;p18"/>
          <p:cNvGrpSpPr/>
          <p:nvPr/>
        </p:nvGrpSpPr>
        <p:grpSpPr>
          <a:xfrm>
            <a:off x="4855876" y="2595737"/>
            <a:ext cx="5906151" cy="1591276"/>
            <a:chOff x="3641976" y="946003"/>
            <a:chExt cx="4429724" cy="1193487"/>
          </a:xfrm>
        </p:grpSpPr>
        <p:grpSp>
          <p:nvGrpSpPr>
            <p:cNvPr id="126" name="Google Shape;126;p18"/>
            <p:cNvGrpSpPr/>
            <p:nvPr/>
          </p:nvGrpSpPr>
          <p:grpSpPr>
            <a:xfrm>
              <a:off x="4732925" y="1140987"/>
              <a:ext cx="529800" cy="998503"/>
              <a:chOff x="4318975" y="1083450"/>
              <a:chExt cx="529800" cy="591250"/>
            </a:xfrm>
          </p:grpSpPr>
          <p:sp>
            <p:nvSpPr>
              <p:cNvPr id="127" name="Google Shape;127;p18"/>
              <p:cNvSpPr/>
              <p:nvPr/>
            </p:nvSpPr>
            <p:spPr>
              <a:xfrm>
                <a:off x="4517125" y="1086100"/>
                <a:ext cx="133500" cy="588600"/>
              </a:xfrm>
              <a:prstGeom prst="rect">
                <a:avLst/>
              </a:prstGeom>
              <a:solidFill>
                <a:srgbClr val="4472C4"/>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28" name="Google Shape;128;p18"/>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129" name="Google Shape;129;p18"/>
            <p:cNvSpPr txBox="1"/>
            <p:nvPr/>
          </p:nvSpPr>
          <p:spPr>
            <a:xfrm>
              <a:off x="5343500" y="946003"/>
              <a:ext cx="2728200" cy="276000"/>
            </a:xfrm>
            <a:prstGeom prst="rect">
              <a:avLst/>
            </a:prstGeom>
            <a:noFill/>
            <a:ln cap="flat" cmpd="sng" w="9525">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b="1" lang="en-US" sz="1500">
                  <a:solidFill>
                    <a:schemeClr val="dk1"/>
                  </a:solidFill>
                  <a:latin typeface="Roboto"/>
                  <a:ea typeface="Roboto"/>
                  <a:cs typeface="Roboto"/>
                  <a:sym typeface="Roboto"/>
                </a:rPr>
                <a:t>Design </a:t>
              </a:r>
              <a:endParaRPr b="1" sz="1500">
                <a:solidFill>
                  <a:schemeClr val="dk1"/>
                </a:solidFill>
                <a:latin typeface="Roboto"/>
                <a:ea typeface="Roboto"/>
                <a:cs typeface="Roboto"/>
                <a:sym typeface="Roboto"/>
              </a:endParaRPr>
            </a:p>
          </p:txBody>
        </p:sp>
        <p:sp>
          <p:nvSpPr>
            <p:cNvPr id="130" name="Google Shape;130;p18"/>
            <p:cNvSpPr txBox="1"/>
            <p:nvPr/>
          </p:nvSpPr>
          <p:spPr>
            <a:xfrm>
              <a:off x="5343500" y="1222248"/>
              <a:ext cx="2728200" cy="410700"/>
            </a:xfrm>
            <a:prstGeom prst="rect">
              <a:avLst/>
            </a:prstGeom>
            <a:noFill/>
            <a:ln cap="flat" cmpd="sng" w="9525">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900">
                  <a:solidFill>
                    <a:schemeClr val="dk1"/>
                  </a:solidFill>
                  <a:latin typeface="Roboto"/>
                  <a:ea typeface="Roboto"/>
                  <a:cs typeface="Roboto"/>
                  <a:sym typeface="Roboto"/>
                </a:rPr>
                <a:t>The app’s mock up screens are ready. Based on the mockup’s and requirement definitions the app designs will be created.</a:t>
              </a:r>
              <a:endParaRPr sz="900">
                <a:solidFill>
                  <a:schemeClr val="dk1"/>
                </a:solidFill>
                <a:latin typeface="Roboto"/>
                <a:ea typeface="Roboto"/>
                <a:cs typeface="Roboto"/>
                <a:sym typeface="Roboto"/>
              </a:endParaRPr>
            </a:p>
          </p:txBody>
        </p:sp>
        <p:sp>
          <p:nvSpPr>
            <p:cNvPr id="131" name="Google Shape;131;p18"/>
            <p:cNvSpPr txBox="1"/>
            <p:nvPr/>
          </p:nvSpPr>
          <p:spPr>
            <a:xfrm>
              <a:off x="3641976" y="973689"/>
              <a:ext cx="1093800" cy="346800"/>
            </a:xfrm>
            <a:prstGeom prst="rect">
              <a:avLst/>
            </a:prstGeom>
            <a:noFill/>
            <a:ln cap="flat" cmpd="sng" w="9525">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200">
                  <a:solidFill>
                    <a:schemeClr val="dk1"/>
                  </a:solidFill>
                  <a:latin typeface="Roboto"/>
                  <a:ea typeface="Roboto"/>
                  <a:cs typeface="Roboto"/>
                  <a:sym typeface="Roboto"/>
                </a:rPr>
                <a:t>October 15, 2021</a:t>
              </a:r>
              <a:endParaRPr sz="1200">
                <a:solidFill>
                  <a:schemeClr val="dk1"/>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1141411" y="619127"/>
            <a:ext cx="9906000" cy="6381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sz="3200"/>
              <a:t>AS-IS, TO-BE </a:t>
            </a:r>
            <a:r>
              <a:rPr lang="en-US" sz="3200" cap="none"/>
              <a:t>Scenario </a:t>
            </a:r>
            <a:r>
              <a:rPr lang="en-US" sz="3200"/>
              <a:t>1</a:t>
            </a:r>
            <a:endParaRPr sz="3200"/>
          </a:p>
        </p:txBody>
      </p:sp>
      <p:sp>
        <p:nvSpPr>
          <p:cNvPr id="137" name="Google Shape;137;p19"/>
          <p:cNvSpPr txBox="1"/>
          <p:nvPr>
            <p:ph idx="1" type="body"/>
          </p:nvPr>
        </p:nvSpPr>
        <p:spPr>
          <a:xfrm>
            <a:off x="1141411" y="1619237"/>
            <a:ext cx="4646602" cy="46831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lt1"/>
              </a:buClr>
              <a:buSzPts val="3000"/>
              <a:buNone/>
            </a:pPr>
            <a:r>
              <a:rPr lang="en-US">
                <a:solidFill>
                  <a:srgbClr val="4472C4"/>
                </a:solidFill>
              </a:rPr>
              <a:t>AS-IS	</a:t>
            </a:r>
            <a:endParaRPr>
              <a:solidFill>
                <a:srgbClr val="4472C4"/>
              </a:solidFill>
            </a:endParaRPr>
          </a:p>
        </p:txBody>
      </p:sp>
      <p:sp>
        <p:nvSpPr>
          <p:cNvPr id="138" name="Google Shape;138;p19"/>
          <p:cNvSpPr txBox="1"/>
          <p:nvPr>
            <p:ph idx="2" type="body"/>
          </p:nvPr>
        </p:nvSpPr>
        <p:spPr>
          <a:xfrm>
            <a:off x="1141363" y="2449474"/>
            <a:ext cx="4646700" cy="2982000"/>
          </a:xfrm>
          <a:prstGeom prst="rect">
            <a:avLst/>
          </a:prstGeom>
          <a:noFill/>
          <a:ln>
            <a:noFill/>
          </a:ln>
        </p:spPr>
        <p:txBody>
          <a:bodyPr anchorCtr="0" anchor="t" bIns="45700" lIns="91425" spcFirstLastPara="1" rIns="91425" wrap="square" tIns="45700">
            <a:spAutoFit/>
          </a:bodyPr>
          <a:lstStyle/>
          <a:p>
            <a:pPr indent="-228600" lvl="0" marL="285750" rtl="0" algn="l">
              <a:lnSpc>
                <a:spcPct val="120000"/>
              </a:lnSpc>
              <a:spcBef>
                <a:spcPts val="0"/>
              </a:spcBef>
              <a:spcAft>
                <a:spcPts val="0"/>
              </a:spcAft>
              <a:buClr>
                <a:schemeClr val="lt1"/>
              </a:buClr>
              <a:buSzPts val="1850"/>
              <a:buFont typeface="Arial"/>
              <a:buChar char="•"/>
            </a:pPr>
            <a:r>
              <a:rPr lang="en-US" sz="1850"/>
              <a:t>Jodi is trying to go to class number 101, but gets to know the class has been moved to 109. </a:t>
            </a:r>
            <a:endParaRPr sz="1850"/>
          </a:p>
          <a:p>
            <a:pPr indent="-228600" lvl="0" marL="285750" rtl="0" algn="l">
              <a:lnSpc>
                <a:spcPct val="120000"/>
              </a:lnSpc>
              <a:spcBef>
                <a:spcPts val="0"/>
              </a:spcBef>
              <a:spcAft>
                <a:spcPts val="0"/>
              </a:spcAft>
              <a:buSzPts val="1850"/>
              <a:buChar char="•"/>
            </a:pPr>
            <a:r>
              <a:rPr lang="en-US" sz="1850"/>
              <a:t>She knows the route to 101 by default but is facing difficulty to find 109.</a:t>
            </a:r>
            <a:endParaRPr sz="1850"/>
          </a:p>
          <a:p>
            <a:pPr indent="-228600" lvl="0" marL="285750" rtl="0" algn="l">
              <a:lnSpc>
                <a:spcPct val="120000"/>
              </a:lnSpc>
              <a:spcBef>
                <a:spcPts val="0"/>
              </a:spcBef>
              <a:spcAft>
                <a:spcPts val="0"/>
              </a:spcAft>
              <a:buSzPts val="1850"/>
              <a:buChar char="•"/>
            </a:pPr>
            <a:r>
              <a:rPr lang="en-US" sz="1850"/>
              <a:t>She asks for help but people are busy </a:t>
            </a:r>
            <a:r>
              <a:rPr lang="en-US" sz="1850"/>
              <a:t>moving around to get to their own classes.</a:t>
            </a:r>
            <a:endParaRPr sz="1850"/>
          </a:p>
          <a:p>
            <a:pPr indent="0" lvl="0" marL="190500" rtl="0" algn="l">
              <a:lnSpc>
                <a:spcPct val="120000"/>
              </a:lnSpc>
              <a:spcBef>
                <a:spcPts val="1000"/>
              </a:spcBef>
              <a:spcAft>
                <a:spcPts val="1600"/>
              </a:spcAft>
              <a:buClr>
                <a:schemeClr val="lt1"/>
              </a:buClr>
              <a:buSzPts val="3000"/>
              <a:buNone/>
            </a:pPr>
            <a:r>
              <a:t/>
            </a:r>
            <a:endParaRPr/>
          </a:p>
        </p:txBody>
      </p:sp>
      <p:sp>
        <p:nvSpPr>
          <p:cNvPr id="139" name="Google Shape;139;p19"/>
          <p:cNvSpPr txBox="1"/>
          <p:nvPr>
            <p:ph idx="3" type="body"/>
          </p:nvPr>
        </p:nvSpPr>
        <p:spPr>
          <a:xfrm>
            <a:off x="6300788" y="1585111"/>
            <a:ext cx="4533892" cy="4683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lt1"/>
              </a:buClr>
              <a:buSzPts val="3000"/>
              <a:buNone/>
            </a:pPr>
            <a:r>
              <a:rPr lang="en-US">
                <a:solidFill>
                  <a:srgbClr val="4472C4"/>
                </a:solidFill>
              </a:rPr>
              <a:t>TO-BE</a:t>
            </a:r>
            <a:endParaRPr>
              <a:solidFill>
                <a:srgbClr val="4472C4"/>
              </a:solidFill>
            </a:endParaRPr>
          </a:p>
        </p:txBody>
      </p:sp>
      <p:sp>
        <p:nvSpPr>
          <p:cNvPr id="140" name="Google Shape;140;p19"/>
          <p:cNvSpPr txBox="1"/>
          <p:nvPr>
            <p:ph idx="4" type="body"/>
          </p:nvPr>
        </p:nvSpPr>
        <p:spPr>
          <a:xfrm>
            <a:off x="6300788" y="2381230"/>
            <a:ext cx="4875300" cy="2717700"/>
          </a:xfrm>
          <a:prstGeom prst="rect">
            <a:avLst/>
          </a:prstGeom>
          <a:noFill/>
          <a:ln>
            <a:noFill/>
          </a:ln>
        </p:spPr>
        <p:txBody>
          <a:bodyPr anchorCtr="0" anchor="t" bIns="45700" lIns="91425" spcFirstLastPara="1" rIns="91425" wrap="square" tIns="45700">
            <a:normAutofit fontScale="85000" lnSpcReduction="10000"/>
          </a:bodyPr>
          <a:lstStyle/>
          <a:p>
            <a:pPr indent="-201771" lvl="0" marL="228600" rtl="0" algn="l">
              <a:spcBef>
                <a:spcPts val="0"/>
              </a:spcBef>
              <a:spcAft>
                <a:spcPts val="0"/>
              </a:spcAft>
              <a:buSzPct val="100000"/>
              <a:buFont typeface="Arial"/>
              <a:buChar char="•"/>
            </a:pPr>
            <a:r>
              <a:rPr lang="en-US" sz="2150"/>
              <a:t>Jodi is trying to go to class number 101, but gets to know the class has been moved to 109. </a:t>
            </a:r>
            <a:endParaRPr sz="2150"/>
          </a:p>
          <a:p>
            <a:pPr indent="-201771" lvl="0" marL="228600" rtl="0" algn="l">
              <a:spcBef>
                <a:spcPts val="0"/>
              </a:spcBef>
              <a:spcAft>
                <a:spcPts val="0"/>
              </a:spcAft>
              <a:buSzPct val="100000"/>
              <a:buChar char="•"/>
            </a:pPr>
            <a:r>
              <a:rPr lang="en-US" sz="2150"/>
              <a:t>She knows the route to 101 by default but is facing difficulty to find 109. This case will work even if the wifi.</a:t>
            </a:r>
            <a:endParaRPr sz="2150"/>
          </a:p>
          <a:p>
            <a:pPr indent="-201771" lvl="0" marL="228600" rtl="0" algn="l">
              <a:spcBef>
                <a:spcPts val="0"/>
              </a:spcBef>
              <a:spcAft>
                <a:spcPts val="0"/>
              </a:spcAft>
              <a:buSzPct val="100000"/>
              <a:buChar char="•"/>
            </a:pPr>
            <a:r>
              <a:rPr lang="en-US" sz="2150"/>
              <a:t>She gives the new location to Auriel, and she gets the directions to the classroom instantly.</a:t>
            </a:r>
            <a:endParaRPr sz="2150"/>
          </a:p>
          <a:p>
            <a:pPr indent="-52387" lvl="0" marL="228600" rtl="0" algn="l">
              <a:lnSpc>
                <a:spcPct val="120000"/>
              </a:lnSpc>
              <a:spcBef>
                <a:spcPts val="1000"/>
              </a:spcBef>
              <a:spcAft>
                <a:spcPts val="1600"/>
              </a:spcAft>
              <a:buClr>
                <a:schemeClr val="lt1"/>
              </a:buClr>
              <a:buSzPct val="125000"/>
              <a:buNone/>
            </a:pPr>
            <a:r>
              <a:t/>
            </a:r>
            <a:endParaRPr/>
          </a:p>
        </p:txBody>
      </p:sp>
      <p:sp>
        <p:nvSpPr>
          <p:cNvPr id="141" name="Google Shape;141;p19"/>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1141411" y="619127"/>
            <a:ext cx="9906000" cy="6381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sz="3200"/>
              <a:t>AS-IS, TO-BE </a:t>
            </a:r>
            <a:r>
              <a:rPr lang="en-US" sz="3200" cap="none"/>
              <a:t>Scenario 2</a:t>
            </a:r>
            <a:endParaRPr sz="3200"/>
          </a:p>
        </p:txBody>
      </p:sp>
      <p:sp>
        <p:nvSpPr>
          <p:cNvPr id="147" name="Google Shape;147;p20"/>
          <p:cNvSpPr txBox="1"/>
          <p:nvPr>
            <p:ph idx="1" type="body"/>
          </p:nvPr>
        </p:nvSpPr>
        <p:spPr>
          <a:xfrm>
            <a:off x="1141411" y="1619237"/>
            <a:ext cx="4646602" cy="46831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lt1"/>
              </a:buClr>
              <a:buSzPts val="3000"/>
              <a:buNone/>
            </a:pPr>
            <a:r>
              <a:rPr lang="en-US">
                <a:solidFill>
                  <a:srgbClr val="4472C4"/>
                </a:solidFill>
              </a:rPr>
              <a:t>AS-IS	</a:t>
            </a:r>
            <a:endParaRPr>
              <a:solidFill>
                <a:srgbClr val="4472C4"/>
              </a:solidFill>
            </a:endParaRPr>
          </a:p>
        </p:txBody>
      </p:sp>
      <p:sp>
        <p:nvSpPr>
          <p:cNvPr id="148" name="Google Shape;148;p20"/>
          <p:cNvSpPr txBox="1"/>
          <p:nvPr>
            <p:ph idx="2" type="body"/>
          </p:nvPr>
        </p:nvSpPr>
        <p:spPr>
          <a:xfrm>
            <a:off x="1141374" y="2515580"/>
            <a:ext cx="4646700" cy="2896800"/>
          </a:xfrm>
          <a:prstGeom prst="rect">
            <a:avLst/>
          </a:prstGeom>
          <a:noFill/>
          <a:ln>
            <a:noFill/>
          </a:ln>
        </p:spPr>
        <p:txBody>
          <a:bodyPr anchorCtr="0" anchor="t" bIns="45700" lIns="91425" spcFirstLastPara="1" rIns="91425" wrap="square" tIns="45700">
            <a:spAutoFit/>
          </a:bodyPr>
          <a:lstStyle/>
          <a:p>
            <a:pPr indent="-228600" lvl="0" marL="285750" rtl="0" algn="l">
              <a:lnSpc>
                <a:spcPct val="120000"/>
              </a:lnSpc>
              <a:spcBef>
                <a:spcPts val="0"/>
              </a:spcBef>
              <a:spcAft>
                <a:spcPts val="0"/>
              </a:spcAft>
              <a:buClr>
                <a:schemeClr val="lt1"/>
              </a:buClr>
              <a:buSzPts val="1850"/>
              <a:buFont typeface="Arial"/>
              <a:buChar char="•"/>
            </a:pPr>
            <a:r>
              <a:rPr lang="en-US" sz="1850"/>
              <a:t>Jodi is going to the lecture hall situated in the first floor.</a:t>
            </a:r>
            <a:endParaRPr sz="1850"/>
          </a:p>
          <a:p>
            <a:pPr indent="-228600" lvl="0" marL="285750" rtl="0" algn="l">
              <a:lnSpc>
                <a:spcPct val="120000"/>
              </a:lnSpc>
              <a:spcBef>
                <a:spcPts val="1000"/>
              </a:spcBef>
              <a:spcAft>
                <a:spcPts val="0"/>
              </a:spcAft>
              <a:buClr>
                <a:schemeClr val="lt1"/>
              </a:buClr>
              <a:buSzPts val="1850"/>
              <a:buFont typeface="Arial"/>
              <a:buChar char="•"/>
            </a:pPr>
            <a:r>
              <a:rPr lang="en-US" sz="1850"/>
              <a:t>However, she accidentally trips and falls down.</a:t>
            </a:r>
            <a:endParaRPr sz="1850"/>
          </a:p>
          <a:p>
            <a:pPr indent="-228600" lvl="0" marL="285750" rtl="0" algn="l">
              <a:lnSpc>
                <a:spcPct val="120000"/>
              </a:lnSpc>
              <a:spcBef>
                <a:spcPts val="1000"/>
              </a:spcBef>
              <a:spcAft>
                <a:spcPts val="0"/>
              </a:spcAft>
              <a:buClr>
                <a:schemeClr val="lt1"/>
              </a:buClr>
              <a:buSzPts val="1850"/>
              <a:buFont typeface="Arial"/>
              <a:buChar char="•"/>
            </a:pPr>
            <a:r>
              <a:rPr lang="en-US" sz="1850"/>
              <a:t>She tries to signal for help but nobody is around to help her.</a:t>
            </a:r>
            <a:endParaRPr sz="1850"/>
          </a:p>
          <a:p>
            <a:pPr indent="-38100" lvl="0" marL="228600" rtl="0" algn="l">
              <a:lnSpc>
                <a:spcPct val="120000"/>
              </a:lnSpc>
              <a:spcBef>
                <a:spcPts val="1000"/>
              </a:spcBef>
              <a:spcAft>
                <a:spcPts val="1600"/>
              </a:spcAft>
              <a:buClr>
                <a:schemeClr val="lt1"/>
              </a:buClr>
              <a:buSzPts val="3000"/>
              <a:buNone/>
            </a:pPr>
            <a:r>
              <a:t/>
            </a:r>
            <a:endParaRPr/>
          </a:p>
        </p:txBody>
      </p:sp>
      <p:sp>
        <p:nvSpPr>
          <p:cNvPr id="149" name="Google Shape;149;p20"/>
          <p:cNvSpPr txBox="1"/>
          <p:nvPr>
            <p:ph idx="3" type="body"/>
          </p:nvPr>
        </p:nvSpPr>
        <p:spPr>
          <a:xfrm>
            <a:off x="6300788" y="1585111"/>
            <a:ext cx="4533892" cy="4683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lt1"/>
              </a:buClr>
              <a:buSzPts val="3000"/>
              <a:buNone/>
            </a:pPr>
            <a:r>
              <a:rPr lang="en-US">
                <a:solidFill>
                  <a:srgbClr val="4472C4"/>
                </a:solidFill>
              </a:rPr>
              <a:t>TO-BE</a:t>
            </a:r>
            <a:endParaRPr>
              <a:solidFill>
                <a:srgbClr val="4472C4"/>
              </a:solidFill>
            </a:endParaRPr>
          </a:p>
        </p:txBody>
      </p:sp>
      <p:sp>
        <p:nvSpPr>
          <p:cNvPr id="150" name="Google Shape;150;p20"/>
          <p:cNvSpPr txBox="1"/>
          <p:nvPr>
            <p:ph idx="4" type="body"/>
          </p:nvPr>
        </p:nvSpPr>
        <p:spPr>
          <a:xfrm>
            <a:off x="6300788" y="2515580"/>
            <a:ext cx="4875300" cy="2717700"/>
          </a:xfrm>
          <a:prstGeom prst="rect">
            <a:avLst/>
          </a:prstGeom>
          <a:noFill/>
          <a:ln>
            <a:noFill/>
          </a:ln>
        </p:spPr>
        <p:txBody>
          <a:bodyPr anchorCtr="0" anchor="t" bIns="45700" lIns="91425" spcFirstLastPara="1" rIns="91425" wrap="square" tIns="45700">
            <a:noAutofit/>
          </a:bodyPr>
          <a:lstStyle/>
          <a:p>
            <a:pPr indent="-227012" lvl="0" marL="285750" rtl="0" algn="l">
              <a:lnSpc>
                <a:spcPct val="120000"/>
              </a:lnSpc>
              <a:spcBef>
                <a:spcPts val="0"/>
              </a:spcBef>
              <a:spcAft>
                <a:spcPts val="0"/>
              </a:spcAft>
              <a:buClr>
                <a:schemeClr val="lt1"/>
              </a:buClr>
              <a:buSzPts val="1850"/>
              <a:buFont typeface="Arial"/>
              <a:buChar char="•"/>
            </a:pPr>
            <a:r>
              <a:rPr lang="en-US" sz="1850"/>
              <a:t>The Auriel app asks Jodi to give her current location and the destination.</a:t>
            </a:r>
            <a:endParaRPr sz="1850"/>
          </a:p>
          <a:p>
            <a:pPr indent="-227012" lvl="0" marL="285750" rtl="0" algn="l">
              <a:lnSpc>
                <a:spcPct val="120000"/>
              </a:lnSpc>
              <a:spcBef>
                <a:spcPts val="1000"/>
              </a:spcBef>
              <a:spcAft>
                <a:spcPts val="0"/>
              </a:spcAft>
              <a:buClr>
                <a:schemeClr val="lt1"/>
              </a:buClr>
              <a:buSzPts val="1850"/>
              <a:buFont typeface="Arial"/>
              <a:buChar char="•"/>
            </a:pPr>
            <a:r>
              <a:rPr lang="en-US" sz="1850"/>
              <a:t>The app calculates the route from the current location to the destination.</a:t>
            </a:r>
            <a:endParaRPr sz="1850"/>
          </a:p>
          <a:p>
            <a:pPr indent="-227012" lvl="0" marL="285750" rtl="0" algn="l">
              <a:lnSpc>
                <a:spcPct val="120000"/>
              </a:lnSpc>
              <a:spcBef>
                <a:spcPts val="1000"/>
              </a:spcBef>
              <a:spcAft>
                <a:spcPts val="0"/>
              </a:spcAft>
              <a:buClr>
                <a:schemeClr val="lt1"/>
              </a:buClr>
              <a:buSzPts val="1850"/>
              <a:buFont typeface="Arial"/>
              <a:buChar char="•"/>
            </a:pPr>
            <a:r>
              <a:rPr lang="en-US" sz="1850"/>
              <a:t>She accidentally trips and falls down.</a:t>
            </a:r>
            <a:endParaRPr sz="1850"/>
          </a:p>
          <a:p>
            <a:pPr indent="-227012" lvl="0" marL="285750" rtl="0" algn="l">
              <a:lnSpc>
                <a:spcPct val="120000"/>
              </a:lnSpc>
              <a:spcBef>
                <a:spcPts val="1000"/>
              </a:spcBef>
              <a:spcAft>
                <a:spcPts val="0"/>
              </a:spcAft>
              <a:buSzPts val="1850"/>
              <a:buChar char="•"/>
            </a:pPr>
            <a:r>
              <a:rPr lang="en-US" sz="1850"/>
              <a:t>She immediately presses a button linked to the Auriel app and an assistant is there to help her within few minutes.</a:t>
            </a:r>
            <a:endParaRPr sz="1850"/>
          </a:p>
          <a:p>
            <a:pPr indent="-52387" lvl="0" marL="228600" rtl="0" algn="l">
              <a:lnSpc>
                <a:spcPct val="120000"/>
              </a:lnSpc>
              <a:spcBef>
                <a:spcPts val="1000"/>
              </a:spcBef>
              <a:spcAft>
                <a:spcPts val="1600"/>
              </a:spcAft>
              <a:buClr>
                <a:schemeClr val="lt1"/>
              </a:buClr>
              <a:buSzPts val="3000"/>
              <a:buNone/>
            </a:pPr>
            <a:r>
              <a:t/>
            </a:r>
            <a:endParaRPr/>
          </a:p>
        </p:txBody>
      </p:sp>
      <p:sp>
        <p:nvSpPr>
          <p:cNvPr id="151" name="Google Shape;151;p20"/>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1141411" y="619127"/>
            <a:ext cx="9906000" cy="63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sz="3200"/>
              <a:t>AS-IS, TO-BE </a:t>
            </a:r>
            <a:r>
              <a:rPr lang="en-US" sz="3200" cap="none"/>
              <a:t>Scenario </a:t>
            </a:r>
            <a:r>
              <a:rPr lang="en-US" sz="3200"/>
              <a:t>3</a:t>
            </a:r>
            <a:endParaRPr sz="3200"/>
          </a:p>
        </p:txBody>
      </p:sp>
      <p:sp>
        <p:nvSpPr>
          <p:cNvPr id="157" name="Google Shape;157;p21"/>
          <p:cNvSpPr txBox="1"/>
          <p:nvPr>
            <p:ph idx="1" type="body"/>
          </p:nvPr>
        </p:nvSpPr>
        <p:spPr>
          <a:xfrm>
            <a:off x="1141411" y="1619237"/>
            <a:ext cx="4646700" cy="46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lt1"/>
              </a:buClr>
              <a:buSzPts val="3000"/>
              <a:buNone/>
            </a:pPr>
            <a:r>
              <a:rPr lang="en-US">
                <a:solidFill>
                  <a:srgbClr val="4472C4"/>
                </a:solidFill>
              </a:rPr>
              <a:t>AS-IS	</a:t>
            </a:r>
            <a:endParaRPr>
              <a:solidFill>
                <a:srgbClr val="4472C4"/>
              </a:solidFill>
            </a:endParaRPr>
          </a:p>
        </p:txBody>
      </p:sp>
      <p:sp>
        <p:nvSpPr>
          <p:cNvPr id="158" name="Google Shape;158;p21"/>
          <p:cNvSpPr txBox="1"/>
          <p:nvPr>
            <p:ph idx="2" type="body"/>
          </p:nvPr>
        </p:nvSpPr>
        <p:spPr>
          <a:xfrm>
            <a:off x="1052611" y="2605080"/>
            <a:ext cx="4646700" cy="2896800"/>
          </a:xfrm>
          <a:prstGeom prst="rect">
            <a:avLst/>
          </a:prstGeom>
          <a:noFill/>
          <a:ln>
            <a:noFill/>
          </a:ln>
        </p:spPr>
        <p:txBody>
          <a:bodyPr anchorCtr="0" anchor="t" bIns="45700" lIns="91425" spcFirstLastPara="1" rIns="91425" wrap="square" tIns="45700">
            <a:spAutoFit/>
          </a:bodyPr>
          <a:lstStyle/>
          <a:p>
            <a:pPr indent="-228600" lvl="0" marL="285750" rtl="0" algn="l">
              <a:lnSpc>
                <a:spcPct val="120000"/>
              </a:lnSpc>
              <a:spcBef>
                <a:spcPts val="1000"/>
              </a:spcBef>
              <a:spcAft>
                <a:spcPts val="0"/>
              </a:spcAft>
              <a:buClr>
                <a:schemeClr val="lt1"/>
              </a:buClr>
              <a:buSzPts val="1850"/>
              <a:buFont typeface="Arial"/>
              <a:buChar char="•"/>
            </a:pPr>
            <a:r>
              <a:rPr lang="en-US" sz="1850"/>
              <a:t>Jodi needs help navigating, and her friend Kanu who is also her helper is with her.</a:t>
            </a:r>
            <a:endParaRPr sz="1850"/>
          </a:p>
          <a:p>
            <a:pPr indent="-228600" lvl="0" marL="285750" rtl="0" algn="l">
              <a:lnSpc>
                <a:spcPct val="120000"/>
              </a:lnSpc>
              <a:spcBef>
                <a:spcPts val="1000"/>
              </a:spcBef>
              <a:spcAft>
                <a:spcPts val="0"/>
              </a:spcAft>
              <a:buSzPts val="1850"/>
              <a:buChar char="•"/>
            </a:pPr>
            <a:r>
              <a:rPr lang="en-US" sz="1850"/>
              <a:t>Jodi asks Kanu for directions but Kanu is also not sure what way to go.</a:t>
            </a:r>
            <a:endParaRPr sz="1850"/>
          </a:p>
          <a:p>
            <a:pPr indent="-228600" lvl="0" marL="285750" rtl="0" algn="l">
              <a:lnSpc>
                <a:spcPct val="120000"/>
              </a:lnSpc>
              <a:spcBef>
                <a:spcPts val="1000"/>
              </a:spcBef>
              <a:spcAft>
                <a:spcPts val="0"/>
              </a:spcAft>
              <a:buSzPts val="1850"/>
              <a:buChar char="•"/>
            </a:pPr>
            <a:r>
              <a:rPr lang="en-US" sz="1850"/>
              <a:t>They take a long time to figure out the direction to the class.</a:t>
            </a:r>
            <a:endParaRPr sz="1850"/>
          </a:p>
          <a:p>
            <a:pPr indent="-38100" lvl="0" marL="228600" rtl="0" algn="l">
              <a:lnSpc>
                <a:spcPct val="120000"/>
              </a:lnSpc>
              <a:spcBef>
                <a:spcPts val="1000"/>
              </a:spcBef>
              <a:spcAft>
                <a:spcPts val="1600"/>
              </a:spcAft>
              <a:buClr>
                <a:schemeClr val="lt1"/>
              </a:buClr>
              <a:buSzPts val="3000"/>
              <a:buNone/>
            </a:pPr>
            <a:r>
              <a:t/>
            </a:r>
            <a:endParaRPr/>
          </a:p>
        </p:txBody>
      </p:sp>
      <p:sp>
        <p:nvSpPr>
          <p:cNvPr id="159" name="Google Shape;159;p21"/>
          <p:cNvSpPr txBox="1"/>
          <p:nvPr>
            <p:ph idx="3" type="body"/>
          </p:nvPr>
        </p:nvSpPr>
        <p:spPr>
          <a:xfrm>
            <a:off x="6300788" y="1585111"/>
            <a:ext cx="4533900" cy="46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lt1"/>
              </a:buClr>
              <a:buSzPts val="3000"/>
              <a:buNone/>
            </a:pPr>
            <a:r>
              <a:rPr lang="en-US">
                <a:solidFill>
                  <a:srgbClr val="4472C4"/>
                </a:solidFill>
              </a:rPr>
              <a:t>TO-BE</a:t>
            </a:r>
            <a:endParaRPr>
              <a:solidFill>
                <a:srgbClr val="4472C4"/>
              </a:solidFill>
            </a:endParaRPr>
          </a:p>
        </p:txBody>
      </p:sp>
      <p:sp>
        <p:nvSpPr>
          <p:cNvPr id="160" name="Google Shape;160;p21"/>
          <p:cNvSpPr txBox="1"/>
          <p:nvPr>
            <p:ph idx="4" type="body"/>
          </p:nvPr>
        </p:nvSpPr>
        <p:spPr>
          <a:xfrm>
            <a:off x="6300788" y="2605080"/>
            <a:ext cx="4875300" cy="2717700"/>
          </a:xfrm>
          <a:prstGeom prst="rect">
            <a:avLst/>
          </a:prstGeom>
          <a:noFill/>
          <a:ln>
            <a:noFill/>
          </a:ln>
        </p:spPr>
        <p:txBody>
          <a:bodyPr anchorCtr="0" anchor="t" bIns="45700" lIns="91425" spcFirstLastPara="1" rIns="91425" wrap="square" tIns="45700">
            <a:normAutofit fontScale="70000" lnSpcReduction="20000"/>
          </a:bodyPr>
          <a:lstStyle/>
          <a:p>
            <a:pPr indent="-242887" lvl="0" marL="285750" rtl="0" algn="l">
              <a:lnSpc>
                <a:spcPct val="120000"/>
              </a:lnSpc>
              <a:spcBef>
                <a:spcPts val="1000"/>
              </a:spcBef>
              <a:spcAft>
                <a:spcPts val="0"/>
              </a:spcAft>
              <a:buClr>
                <a:schemeClr val="lt1"/>
              </a:buClr>
              <a:buSzPct val="125000"/>
              <a:buFont typeface="Arial"/>
              <a:buChar char="•"/>
            </a:pPr>
            <a:r>
              <a:rPr lang="en-US"/>
              <a:t>Once Jodi asks Kanu for help. Kanu pulls out Auriel app and locates the room Jodi is looking for.</a:t>
            </a:r>
            <a:endParaRPr/>
          </a:p>
          <a:p>
            <a:pPr indent="-242887" lvl="0" marL="285750" rtl="0" algn="l">
              <a:lnSpc>
                <a:spcPct val="120000"/>
              </a:lnSpc>
              <a:spcBef>
                <a:spcPts val="1000"/>
              </a:spcBef>
              <a:spcAft>
                <a:spcPts val="0"/>
              </a:spcAft>
              <a:buClr>
                <a:schemeClr val="lt1"/>
              </a:buClr>
              <a:buSzPct val="125000"/>
              <a:buFont typeface="Arial"/>
              <a:buChar char="•"/>
            </a:pPr>
            <a:r>
              <a:rPr lang="en-US"/>
              <a:t>The app calculates the route from the current location to the destination.</a:t>
            </a:r>
            <a:endParaRPr/>
          </a:p>
          <a:p>
            <a:pPr indent="-242887" lvl="0" marL="285750" rtl="0" algn="l">
              <a:lnSpc>
                <a:spcPct val="120000"/>
              </a:lnSpc>
              <a:spcBef>
                <a:spcPts val="1000"/>
              </a:spcBef>
              <a:spcAft>
                <a:spcPts val="0"/>
              </a:spcAft>
              <a:buClr>
                <a:schemeClr val="lt1"/>
              </a:buClr>
              <a:buSzPct val="125000"/>
              <a:buFont typeface="Arial"/>
              <a:buChar char="•"/>
            </a:pPr>
            <a:r>
              <a:rPr lang="en-US"/>
              <a:t>Kanu is now able to guide Jodi with the instructions from Auriel</a:t>
            </a:r>
            <a:endParaRPr/>
          </a:p>
          <a:p>
            <a:pPr indent="-52387" lvl="0" marL="228600" rtl="0" algn="l">
              <a:lnSpc>
                <a:spcPct val="120000"/>
              </a:lnSpc>
              <a:spcBef>
                <a:spcPts val="1000"/>
              </a:spcBef>
              <a:spcAft>
                <a:spcPts val="1600"/>
              </a:spcAft>
              <a:buClr>
                <a:schemeClr val="lt1"/>
              </a:buClr>
              <a:buSzPct val="125000"/>
              <a:buNone/>
            </a:pPr>
            <a:r>
              <a:t/>
            </a:r>
            <a:endParaRPr/>
          </a:p>
        </p:txBody>
      </p:sp>
      <p:sp>
        <p:nvSpPr>
          <p:cNvPr id="161" name="Google Shape;161;p21"/>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141413" y="618518"/>
            <a:ext cx="9905998" cy="676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sz="3200"/>
              <a:t>AS-IS TO-BE </a:t>
            </a:r>
            <a:r>
              <a:rPr lang="en-US" sz="3200" cap="none"/>
              <a:t>Analysis of Scenario 3</a:t>
            </a:r>
            <a:endParaRPr sz="3200"/>
          </a:p>
        </p:txBody>
      </p:sp>
      <p:sp>
        <p:nvSpPr>
          <p:cNvPr id="167" name="Google Shape;167;p22"/>
          <p:cNvSpPr txBox="1"/>
          <p:nvPr>
            <p:ph idx="1" type="body"/>
          </p:nvPr>
        </p:nvSpPr>
        <p:spPr>
          <a:xfrm>
            <a:off x="888075" y="1394337"/>
            <a:ext cx="10159200" cy="4396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71475" lvl="0" marL="457200" rtl="0" algn="l">
              <a:lnSpc>
                <a:spcPct val="120000"/>
              </a:lnSpc>
              <a:spcBef>
                <a:spcPts val="0"/>
              </a:spcBef>
              <a:spcAft>
                <a:spcPts val="0"/>
              </a:spcAft>
              <a:buSzPts val="2250"/>
              <a:buAutoNum type="arabicPeriod"/>
            </a:pPr>
            <a:r>
              <a:rPr lang="en-US"/>
              <a:t>What if the user wants to change the destination? </a:t>
            </a:r>
            <a:r>
              <a:rPr b="1" i="1" lang="en-US"/>
              <a:t>Use gestures on phone or use voice commands.</a:t>
            </a:r>
            <a:endParaRPr b="1" i="1"/>
          </a:p>
          <a:p>
            <a:pPr indent="-371475" lvl="0" marL="457200" rtl="0" algn="l">
              <a:lnSpc>
                <a:spcPct val="120000"/>
              </a:lnSpc>
              <a:spcBef>
                <a:spcPts val="0"/>
              </a:spcBef>
              <a:spcAft>
                <a:spcPts val="0"/>
              </a:spcAft>
              <a:buSzPts val="2250"/>
              <a:buAutoNum type="arabicPeriod"/>
            </a:pPr>
            <a:r>
              <a:rPr lang="en-US"/>
              <a:t>What happens in a risky scenario? </a:t>
            </a:r>
            <a:r>
              <a:rPr b="1" i="1" lang="en-US"/>
              <a:t>In case the Wifi does not work or the battery is low.</a:t>
            </a:r>
            <a:endParaRPr b="1" i="1"/>
          </a:p>
          <a:p>
            <a:pPr indent="-371475" lvl="0" marL="457200" rtl="0" algn="l">
              <a:lnSpc>
                <a:spcPct val="120000"/>
              </a:lnSpc>
              <a:spcBef>
                <a:spcPts val="0"/>
              </a:spcBef>
              <a:spcAft>
                <a:spcPts val="0"/>
              </a:spcAft>
              <a:buSzPts val="2250"/>
              <a:buAutoNum type="arabicPeriod"/>
            </a:pPr>
            <a:r>
              <a:rPr lang="en-US"/>
              <a:t>What if the user just needs the assistant? </a:t>
            </a:r>
            <a:endParaRPr/>
          </a:p>
          <a:p>
            <a:pPr indent="0" lvl="0" marL="0" rtl="0" algn="l">
              <a:lnSpc>
                <a:spcPct val="120000"/>
              </a:lnSpc>
              <a:spcBef>
                <a:spcPts val="0"/>
              </a:spcBef>
              <a:spcAft>
                <a:spcPts val="0"/>
              </a:spcAft>
              <a:buNone/>
            </a:pPr>
            <a:r>
              <a:t/>
            </a:r>
            <a:endParaRPr/>
          </a:p>
        </p:txBody>
      </p:sp>
      <p:sp>
        <p:nvSpPr>
          <p:cNvPr id="168" name="Google Shape;168;p22"/>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952511" y="415102"/>
            <a:ext cx="9906000" cy="63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sz="3200" cap="none"/>
              <a:t>Function points</a:t>
            </a:r>
            <a:endParaRPr/>
          </a:p>
        </p:txBody>
      </p:sp>
      <p:sp>
        <p:nvSpPr>
          <p:cNvPr id="174" name="Google Shape;174;p23"/>
          <p:cNvSpPr txBox="1"/>
          <p:nvPr>
            <p:ph idx="1" type="body"/>
          </p:nvPr>
        </p:nvSpPr>
        <p:spPr>
          <a:xfrm>
            <a:off x="1141411" y="1619237"/>
            <a:ext cx="4646700" cy="46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lt1"/>
              </a:buClr>
              <a:buSzPts val="3000"/>
              <a:buNone/>
            </a:pPr>
            <a:r>
              <a:rPr lang="en-US"/>
              <a:t>	</a:t>
            </a:r>
            <a:endParaRPr/>
          </a:p>
        </p:txBody>
      </p:sp>
      <p:sp>
        <p:nvSpPr>
          <p:cNvPr id="175" name="Google Shape;175;p23"/>
          <p:cNvSpPr txBox="1"/>
          <p:nvPr>
            <p:ph idx="12" type="sldNum"/>
          </p:nvPr>
        </p:nvSpPr>
        <p:spPr>
          <a:xfrm>
            <a:off x="10276321" y="5883274"/>
            <a:ext cx="7710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76" name="Google Shape;176;p23"/>
          <p:cNvGraphicFramePr/>
          <p:nvPr/>
        </p:nvGraphicFramePr>
        <p:xfrm>
          <a:off x="952500" y="1232500"/>
          <a:ext cx="3000000" cy="3000000"/>
        </p:xfrm>
        <a:graphic>
          <a:graphicData uri="http://schemas.openxmlformats.org/drawingml/2006/table">
            <a:tbl>
              <a:tblPr>
                <a:noFill/>
                <a:tableStyleId>{5DB13423-65F8-49F1-AC1C-B802E273E365}</a:tableStyleId>
              </a:tblPr>
              <a:tblGrid>
                <a:gridCol w="5143500"/>
                <a:gridCol w="5143500"/>
              </a:tblGrid>
              <a:tr h="607875">
                <a:tc>
                  <a:txBody>
                    <a:bodyPr/>
                    <a:lstStyle/>
                    <a:p>
                      <a:pPr indent="0" lvl="0" marL="0" rtl="0" algn="l">
                        <a:spcBef>
                          <a:spcPts val="0"/>
                        </a:spcBef>
                        <a:spcAft>
                          <a:spcPts val="0"/>
                        </a:spcAft>
                        <a:buNone/>
                      </a:pPr>
                      <a:r>
                        <a:rPr lang="en-US" sz="1700">
                          <a:solidFill>
                            <a:schemeClr val="dk1"/>
                          </a:solidFill>
                        </a:rPr>
                        <a:t>Inputs - 25</a:t>
                      </a:r>
                      <a:endParaRPr sz="1700">
                        <a:solidFill>
                          <a:schemeClr val="dk1"/>
                        </a:solidFill>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Device location, </a:t>
                      </a:r>
                      <a:endParaRPr sz="1600">
                        <a:solidFill>
                          <a:schemeClr val="dk1"/>
                        </a:solidFill>
                      </a:endParaRPr>
                    </a:p>
                    <a:p>
                      <a:pPr indent="0" lvl="0" marL="0" rtl="0" algn="l">
                        <a:spcBef>
                          <a:spcPts val="0"/>
                        </a:spcBef>
                        <a:spcAft>
                          <a:spcPts val="0"/>
                        </a:spcAft>
                        <a:buNone/>
                      </a:pPr>
                      <a:r>
                        <a:rPr lang="en-US" sz="1600">
                          <a:solidFill>
                            <a:schemeClr val="dk1"/>
                          </a:solidFill>
                        </a:rPr>
                        <a:t>Contact info for caretaker, </a:t>
                      </a:r>
                      <a:endParaRPr sz="1600">
                        <a:solidFill>
                          <a:schemeClr val="dk1"/>
                        </a:solidFill>
                      </a:endParaRPr>
                    </a:p>
                    <a:p>
                      <a:pPr indent="0" lvl="0" marL="0" rtl="0" algn="l">
                        <a:spcBef>
                          <a:spcPts val="0"/>
                        </a:spcBef>
                        <a:spcAft>
                          <a:spcPts val="0"/>
                        </a:spcAft>
                        <a:buNone/>
                      </a:pPr>
                      <a:r>
                        <a:rPr lang="en-US" sz="1600">
                          <a:solidFill>
                            <a:schemeClr val="dk1"/>
                          </a:solidFill>
                        </a:rPr>
                        <a:t>Voice commands</a:t>
                      </a:r>
                      <a:endParaRPr sz="1600">
                        <a:solidFill>
                          <a:schemeClr val="dk1"/>
                        </a:solidFill>
                      </a:endParaRPr>
                    </a:p>
                    <a:p>
                      <a:pPr indent="0" lvl="0" marL="0" rtl="0" algn="l">
                        <a:spcBef>
                          <a:spcPts val="0"/>
                        </a:spcBef>
                        <a:spcAft>
                          <a:spcPts val="0"/>
                        </a:spcAft>
                        <a:buNone/>
                      </a:pPr>
                      <a:r>
                        <a:rPr lang="en-US" sz="1600">
                          <a:solidFill>
                            <a:schemeClr val="dk1"/>
                          </a:solidFill>
                        </a:rPr>
                        <a:t>Gestures</a:t>
                      </a:r>
                      <a:endParaRPr sz="1600">
                        <a:solidFill>
                          <a:schemeClr val="dk1"/>
                        </a:solidFill>
                      </a:endParaRPr>
                    </a:p>
                    <a:p>
                      <a:pPr indent="0" lvl="0" marL="0" rtl="0" algn="l">
                        <a:spcBef>
                          <a:spcPts val="0"/>
                        </a:spcBef>
                        <a:spcAft>
                          <a:spcPts val="0"/>
                        </a:spcAft>
                        <a:buNone/>
                      </a:pPr>
                      <a:r>
                        <a:rPr lang="en-US" sz="1600">
                          <a:solidFill>
                            <a:schemeClr val="dk1"/>
                          </a:solidFill>
                        </a:rPr>
                        <a:t>Button click</a:t>
                      </a:r>
                      <a:endParaRPr sz="1600">
                        <a:solidFill>
                          <a:schemeClr val="dk1"/>
                        </a:solidFill>
                      </a:endParaRPr>
                    </a:p>
                  </a:txBody>
                  <a:tcPr marT="91425" marB="91425" marR="91425" marL="91425"/>
                </a:tc>
              </a:tr>
              <a:tr h="607875">
                <a:tc>
                  <a:txBody>
                    <a:bodyPr/>
                    <a:lstStyle/>
                    <a:p>
                      <a:pPr indent="0" lvl="0" marL="0" rtl="0" algn="l">
                        <a:spcBef>
                          <a:spcPts val="0"/>
                        </a:spcBef>
                        <a:spcAft>
                          <a:spcPts val="0"/>
                        </a:spcAft>
                        <a:buNone/>
                      </a:pPr>
                      <a:r>
                        <a:rPr lang="en-US" sz="1600">
                          <a:solidFill>
                            <a:schemeClr val="dk1"/>
                          </a:solidFill>
                        </a:rPr>
                        <a:t>Outputs - 10</a:t>
                      </a:r>
                      <a:endParaRPr sz="1600">
                        <a:solidFill>
                          <a:schemeClr val="dk1"/>
                        </a:solidFill>
                      </a:endParaRPr>
                    </a:p>
                    <a:p>
                      <a:pPr indent="0" lvl="0" marL="0" rtl="0" algn="l">
                        <a:spcBef>
                          <a:spcPts val="0"/>
                        </a:spcBef>
                        <a:spcAft>
                          <a:spcPts val="0"/>
                        </a:spcAft>
                        <a:buNone/>
                      </a:pPr>
                      <a:r>
                        <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Voice directions, alerts, vibrations, transcripts(screen-output)</a:t>
                      </a:r>
                      <a:endParaRPr sz="1600">
                        <a:solidFill>
                          <a:schemeClr val="dk1"/>
                        </a:solidFill>
                      </a:endParaRPr>
                    </a:p>
                  </a:txBody>
                  <a:tcPr marT="91425" marB="91425" marR="91425" marL="91425"/>
                </a:tc>
              </a:tr>
              <a:tr h="607875">
                <a:tc>
                  <a:txBody>
                    <a:bodyPr/>
                    <a:lstStyle/>
                    <a:p>
                      <a:pPr indent="0" lvl="0" marL="0" rtl="0" algn="l">
                        <a:spcBef>
                          <a:spcPts val="0"/>
                        </a:spcBef>
                        <a:spcAft>
                          <a:spcPts val="0"/>
                        </a:spcAft>
                        <a:buNone/>
                      </a:pPr>
                      <a:r>
                        <a:rPr lang="en-US" sz="1600">
                          <a:solidFill>
                            <a:schemeClr val="dk1"/>
                          </a:solidFill>
                        </a:rPr>
                        <a:t>Internal Logical File - 50</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Logic that determines path between location A and B</a:t>
                      </a:r>
                      <a:endParaRPr sz="1600">
                        <a:solidFill>
                          <a:schemeClr val="dk1"/>
                        </a:solidFill>
                      </a:endParaRPr>
                    </a:p>
                  </a:txBody>
                  <a:tcPr marT="91425" marB="91425" marR="91425" marL="91425"/>
                </a:tc>
              </a:tr>
              <a:tr h="607875">
                <a:tc>
                  <a:txBody>
                    <a:bodyPr/>
                    <a:lstStyle/>
                    <a:p>
                      <a:pPr indent="0" lvl="0" marL="0" rtl="0" algn="l">
                        <a:spcBef>
                          <a:spcPts val="0"/>
                        </a:spcBef>
                        <a:spcAft>
                          <a:spcPts val="0"/>
                        </a:spcAft>
                        <a:buNone/>
                      </a:pPr>
                      <a:r>
                        <a:rPr lang="en-US" sz="1600">
                          <a:solidFill>
                            <a:schemeClr val="dk1"/>
                          </a:solidFill>
                        </a:rPr>
                        <a:t>External</a:t>
                      </a:r>
                      <a:r>
                        <a:rPr lang="en-US" sz="1600">
                          <a:solidFill>
                            <a:schemeClr val="dk1"/>
                          </a:solidFill>
                        </a:rPr>
                        <a:t> Interface File - 40</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Building Model - building floor plans, beacon locations, id and info, building caretaker info</a:t>
                      </a:r>
                      <a:endParaRPr sz="1600">
                        <a:solidFill>
                          <a:schemeClr val="dk1"/>
                        </a:solidFill>
                      </a:endParaRPr>
                    </a:p>
                  </a:txBody>
                  <a:tcPr marT="91425" marB="91425" marR="91425" marL="91425"/>
                </a:tc>
              </a:tr>
              <a:tr h="607875">
                <a:tc>
                  <a:txBody>
                    <a:bodyPr/>
                    <a:lstStyle/>
                    <a:p>
                      <a:pPr indent="0" lvl="0" marL="0" rtl="0" algn="l">
                        <a:spcBef>
                          <a:spcPts val="0"/>
                        </a:spcBef>
                        <a:spcAft>
                          <a:spcPts val="0"/>
                        </a:spcAft>
                        <a:buNone/>
                      </a:pPr>
                      <a:r>
                        <a:rPr lang="en-US" sz="1600">
                          <a:solidFill>
                            <a:schemeClr val="dk1"/>
                          </a:solidFill>
                        </a:rPr>
                        <a:t>External Inquiries - 25</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Nearest beacon, </a:t>
                      </a:r>
                      <a:endParaRPr sz="1600">
                        <a:solidFill>
                          <a:schemeClr val="dk1"/>
                        </a:solidFill>
                      </a:endParaRPr>
                    </a:p>
                    <a:p>
                      <a:pPr indent="0" lvl="0" marL="0" rtl="0" algn="l">
                        <a:spcBef>
                          <a:spcPts val="0"/>
                        </a:spcBef>
                        <a:spcAft>
                          <a:spcPts val="0"/>
                        </a:spcAft>
                        <a:buNone/>
                      </a:pPr>
                      <a:r>
                        <a:rPr lang="en-US" sz="1600">
                          <a:solidFill>
                            <a:schemeClr val="dk1"/>
                          </a:solidFill>
                        </a:rPr>
                        <a:t>Set of all beacons on the current path</a:t>
                      </a:r>
                      <a:endParaRPr sz="1600">
                        <a:solidFill>
                          <a:schemeClr val="dk1"/>
                        </a:solidFill>
                      </a:endParaRPr>
                    </a:p>
                  </a:txBody>
                  <a:tcPr marT="91425" marB="91425" marR="91425" marL="91425"/>
                </a:tc>
              </a:tr>
              <a:tr h="607875">
                <a:tc>
                  <a:txBody>
                    <a:bodyPr/>
                    <a:lstStyle/>
                    <a:p>
                      <a:pPr indent="0" lvl="0" marL="0" rtl="0" algn="l">
                        <a:spcBef>
                          <a:spcPts val="0"/>
                        </a:spcBef>
                        <a:spcAft>
                          <a:spcPts val="0"/>
                        </a:spcAft>
                        <a:buNone/>
                      </a:pPr>
                      <a:r>
                        <a:rPr lang="en-US" sz="1600">
                          <a:solidFill>
                            <a:schemeClr val="dk1"/>
                          </a:solidFill>
                        </a:rPr>
                        <a:t>External Input (40)</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Building Model, </a:t>
                      </a:r>
                      <a:endParaRPr sz="1600">
                        <a:solidFill>
                          <a:schemeClr val="dk1"/>
                        </a:solidFill>
                      </a:endParaRPr>
                    </a:p>
                  </a:txBody>
                  <a:tcPr marT="91425" marB="91425" marR="91425" marL="91425"/>
                </a:tc>
              </a:tr>
              <a:tr h="607875">
                <a:tc>
                  <a:txBody>
                    <a:bodyPr/>
                    <a:lstStyle/>
                    <a:p>
                      <a:pPr indent="0" lvl="0" marL="0" rtl="0" algn="l">
                        <a:spcBef>
                          <a:spcPts val="0"/>
                        </a:spcBef>
                        <a:spcAft>
                          <a:spcPts val="0"/>
                        </a:spcAft>
                        <a:buNone/>
                      </a:pPr>
                      <a:r>
                        <a:rPr lang="en-US" sz="1600">
                          <a:solidFill>
                            <a:schemeClr val="dk1"/>
                          </a:solidFill>
                        </a:rPr>
                        <a:t>External Output  30</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Calls </a:t>
                      </a:r>
                      <a:endParaRPr sz="1600">
                        <a:solidFill>
                          <a:schemeClr val="dk1"/>
                        </a:solidFill>
                      </a:endParaRPr>
                    </a:p>
                    <a:p>
                      <a:pPr indent="0" lvl="0" marL="0" rtl="0" algn="l">
                        <a:spcBef>
                          <a:spcPts val="0"/>
                        </a:spcBef>
                        <a:spcAft>
                          <a:spcPts val="0"/>
                        </a:spcAft>
                        <a:buNone/>
                      </a:pPr>
                      <a:r>
                        <a:rPr lang="en-US" sz="1600">
                          <a:solidFill>
                            <a:schemeClr val="dk1"/>
                          </a:solidFill>
                        </a:rPr>
                        <a:t>User’s path tracking data</a:t>
                      </a:r>
                      <a:endParaRPr sz="1600">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