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8" r:id="rId2"/>
    <p:sldId id="259" r:id="rId3"/>
    <p:sldId id="260" r:id="rId4"/>
    <p:sldId id="261" r:id="rId5"/>
    <p:sldId id="274" r:id="rId6"/>
    <p:sldId id="276" r:id="rId7"/>
    <p:sldId id="277" r:id="rId8"/>
    <p:sldId id="279" r:id="rId9"/>
    <p:sldId id="278" r:id="rId10"/>
    <p:sldId id="280" r:id="rId11"/>
    <p:sldId id="281" r:id="rId12"/>
    <p:sldId id="282" r:id="rId13"/>
    <p:sldId id="275" r:id="rId14"/>
    <p:sldId id="283" r:id="rId15"/>
    <p:sldId id="262" r:id="rId16"/>
    <p:sldId id="284" r:id="rId17"/>
    <p:sldId id="285" r:id="rId18"/>
    <p:sldId id="286" r:id="rId19"/>
    <p:sldId id="287" r:id="rId20"/>
    <p:sldId id="288" r:id="rId21"/>
    <p:sldId id="263" r:id="rId22"/>
    <p:sldId id="264" r:id="rId23"/>
    <p:sldId id="265" r:id="rId24"/>
    <p:sldId id="266" r:id="rId25"/>
    <p:sldId id="273" r:id="rId26"/>
    <p:sldId id="272" r:id="rId27"/>
    <p:sldId id="269" r:id="rId28"/>
    <p:sldId id="289" r:id="rId29"/>
    <p:sldId id="270" r:id="rId30"/>
    <p:sldId id="271" r:id="rId31"/>
    <p:sldId id="25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01" d="100"/>
          <a:sy n="101"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7C40-361D-2045-BC8A-8EEAD5AAA8FA}"/>
              </a:ext>
            </a:extLst>
          </p:cNvPr>
          <p:cNvSpPr>
            <a:spLocks noGrp="1"/>
          </p:cNvSpPr>
          <p:nvPr>
            <p:ph type="title"/>
          </p:nvPr>
        </p:nvSpPr>
        <p:spPr/>
        <p:txBody>
          <a:bodyPr/>
          <a:lstStyle/>
          <a:p>
            <a:r>
              <a:rPr lang="en-US" dirty="0"/>
              <a:t>Kick-off meeting</a:t>
            </a:r>
          </a:p>
        </p:txBody>
      </p:sp>
      <p:sp>
        <p:nvSpPr>
          <p:cNvPr id="3" name="Content Placeholder 2">
            <a:extLst>
              <a:ext uri="{FF2B5EF4-FFF2-40B4-BE49-F238E27FC236}">
                <a16:creationId xmlns:a16="http://schemas.microsoft.com/office/drawing/2014/main" id="{F356D8A0-6E2B-CE23-08B0-DFDC5EBD5CB3}"/>
              </a:ext>
            </a:extLst>
          </p:cNvPr>
          <p:cNvSpPr>
            <a:spLocks noGrp="1"/>
          </p:cNvSpPr>
          <p:nvPr>
            <p:ph idx="1"/>
          </p:nvPr>
        </p:nvSpPr>
        <p:spPr/>
        <p:txBody>
          <a:bodyPr/>
          <a:lstStyle/>
          <a:p>
            <a:r>
              <a:rPr lang="en-US" dirty="0"/>
              <a:t>Project: Sun room on personal home</a:t>
            </a:r>
          </a:p>
          <a:p>
            <a:r>
              <a:rPr lang="en-US" dirty="0"/>
              <a:t>Organization: Kelly Family</a:t>
            </a:r>
          </a:p>
          <a:p>
            <a:r>
              <a:rPr lang="en-US" dirty="0"/>
              <a:t>Sponsor Name: Allyson Kelly</a:t>
            </a:r>
          </a:p>
          <a:p>
            <a:endParaRPr lang="en-US" dirty="0"/>
          </a:p>
        </p:txBody>
      </p:sp>
      <p:pic>
        <p:nvPicPr>
          <p:cNvPr id="4" name="Picture 3">
            <a:extLst>
              <a:ext uri="{FF2B5EF4-FFF2-40B4-BE49-F238E27FC236}">
                <a16:creationId xmlns:a16="http://schemas.microsoft.com/office/drawing/2014/main" id="{4F50D637-877D-49A6-91B9-E14CED8D3597}"/>
              </a:ext>
            </a:extLst>
          </p:cNvPr>
          <p:cNvPicPr>
            <a:picLocks noChangeAspect="1"/>
          </p:cNvPicPr>
          <p:nvPr/>
        </p:nvPicPr>
        <p:blipFill>
          <a:blip r:embed="rId2"/>
          <a:stretch>
            <a:fillRect/>
          </a:stretch>
        </p:blipFill>
        <p:spPr>
          <a:xfrm>
            <a:off x="6667500" y="3810186"/>
            <a:ext cx="4305300" cy="2871601"/>
          </a:xfrm>
          <a:prstGeom prst="rect">
            <a:avLst/>
          </a:prstGeom>
        </p:spPr>
      </p:pic>
    </p:spTree>
    <p:extLst>
      <p:ext uri="{BB962C8B-B14F-4D97-AF65-F5344CB8AC3E}">
        <p14:creationId xmlns:p14="http://schemas.microsoft.com/office/powerpoint/2010/main" val="83543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a:xfrm>
            <a:off x="1141412" y="2019300"/>
            <a:ext cx="9905999" cy="4220182"/>
          </a:xfrm>
        </p:spPr>
        <p:txBody>
          <a:bodyPr>
            <a:normAutofit fontScale="32500" lnSpcReduction="20000"/>
          </a:bodyPr>
          <a:lstStyle/>
          <a:p>
            <a:pPr marL="0" indent="0">
              <a:buNone/>
            </a:pPr>
            <a:r>
              <a:rPr lang="en-US" sz="7400" dirty="0"/>
              <a:t>STRATEGIC ALIGNMENT</a:t>
            </a:r>
          </a:p>
          <a:p>
            <a:pPr marL="0" indent="0">
              <a:spcBef>
                <a:spcPts val="0"/>
              </a:spcBef>
              <a:buNone/>
            </a:pPr>
            <a:r>
              <a:rPr lang="en-US" sz="3700" dirty="0"/>
              <a:t> • Organizational Objectives/Performance Measures </a:t>
            </a:r>
          </a:p>
          <a:p>
            <a:pPr marL="457200" lvl="1" indent="0">
              <a:spcBef>
                <a:spcPts val="0"/>
              </a:spcBef>
              <a:buNone/>
            </a:pPr>
            <a:r>
              <a:rPr lang="en-US" sz="3700" dirty="0"/>
              <a:t>o Complete the project in 3 months. Each Resource will be available when requested. The homeowners spend a lot of time in their house and could benefit from increased usage from the new room. </a:t>
            </a:r>
          </a:p>
          <a:p>
            <a:pPr marL="0" indent="0">
              <a:spcBef>
                <a:spcPts val="0"/>
              </a:spcBef>
              <a:buNone/>
            </a:pPr>
            <a:r>
              <a:rPr lang="en-US" sz="3700" dirty="0"/>
              <a:t>• Financial Benefit </a:t>
            </a:r>
          </a:p>
          <a:p>
            <a:pPr marL="457200" lvl="1" indent="0">
              <a:spcBef>
                <a:spcPts val="0"/>
              </a:spcBef>
              <a:buNone/>
            </a:pPr>
            <a:r>
              <a:rPr lang="en-US" sz="3700" dirty="0"/>
              <a:t>o The Return on Investment (ROI) will be more that the cost of the project. Resale will be faster with such a view and usage of the new room. </a:t>
            </a:r>
          </a:p>
          <a:p>
            <a:pPr marL="0" indent="0">
              <a:spcBef>
                <a:spcPts val="0"/>
              </a:spcBef>
              <a:buNone/>
            </a:pPr>
            <a:r>
              <a:rPr lang="en-US" sz="3700" dirty="0"/>
              <a:t>• Reduction of Risk </a:t>
            </a:r>
          </a:p>
          <a:p>
            <a:pPr marL="457200" lvl="1" indent="0">
              <a:spcBef>
                <a:spcPts val="0"/>
              </a:spcBef>
              <a:buNone/>
            </a:pPr>
            <a:r>
              <a:rPr lang="en-US" sz="3700" dirty="0"/>
              <a:t>o A good architectural drawing is completed and validated by the carpenter and homeowners. Each party will sign off on the design. </a:t>
            </a:r>
          </a:p>
          <a:p>
            <a:pPr marL="457200" lvl="1" indent="0">
              <a:spcBef>
                <a:spcPts val="0"/>
              </a:spcBef>
              <a:buNone/>
            </a:pPr>
            <a:r>
              <a:rPr lang="en-US" sz="3700" dirty="0"/>
              <a:t>o A good estimate of materials is needed due to rising costs of materials. Alternative materials may be considered such as particle board beams and flooring.</a:t>
            </a:r>
          </a:p>
          <a:p>
            <a:pPr marL="457200" lvl="1" indent="0">
              <a:spcBef>
                <a:spcPts val="0"/>
              </a:spcBef>
              <a:buNone/>
            </a:pPr>
            <a:r>
              <a:rPr lang="en-US" sz="3700" dirty="0"/>
              <a:t>o Make sure all permits and approvals are in place before construction begins. </a:t>
            </a:r>
          </a:p>
          <a:p>
            <a:pPr marL="457200" lvl="1" indent="0">
              <a:spcBef>
                <a:spcPts val="0"/>
              </a:spcBef>
              <a:buNone/>
            </a:pPr>
            <a:r>
              <a:rPr lang="en-US" sz="3700" dirty="0"/>
              <a:t>o Contractors such as electricians, plumbers, carpenters and roofers are lined up to avoid delays. They all need to be licensed and bonded. Validate the credentials and get referrals. </a:t>
            </a:r>
          </a:p>
          <a:p>
            <a:pPr marL="457200" lvl="1" indent="0">
              <a:spcBef>
                <a:spcPts val="0"/>
              </a:spcBef>
              <a:buNone/>
            </a:pPr>
            <a:r>
              <a:rPr lang="en-US" sz="3700" dirty="0"/>
              <a:t>o Designs such as colors of paint, types of windows and furnishes are decided on by the homeowners before if possible or during the consultation with the carpenter. </a:t>
            </a:r>
          </a:p>
          <a:p>
            <a:pPr marL="0" indent="0">
              <a:spcBef>
                <a:spcPts val="0"/>
              </a:spcBef>
              <a:buNone/>
            </a:pPr>
            <a:r>
              <a:rPr lang="en-US" sz="3700" dirty="0"/>
              <a:t>• Impact on the Organization’s Community </a:t>
            </a:r>
          </a:p>
          <a:p>
            <a:pPr marL="457200" lvl="1" indent="0">
              <a:spcBef>
                <a:spcPts val="0"/>
              </a:spcBef>
              <a:buNone/>
            </a:pPr>
            <a:r>
              <a:rPr lang="en-US" sz="3700" dirty="0"/>
              <a:t>o The Homeowners association will need to be contacted and presented with plans of the new edition. </a:t>
            </a:r>
          </a:p>
          <a:p>
            <a:pPr marL="457200" lvl="1" indent="0">
              <a:spcBef>
                <a:spcPts val="0"/>
              </a:spcBef>
              <a:buNone/>
            </a:pPr>
            <a:r>
              <a:rPr lang="en-US" sz="3700" dirty="0"/>
              <a:t>o The county will require a permit before construction can begin. </a:t>
            </a:r>
          </a:p>
          <a:p>
            <a:pPr marL="457200" lvl="1" indent="0">
              <a:spcBef>
                <a:spcPts val="0"/>
              </a:spcBef>
              <a:buNone/>
            </a:pPr>
            <a:r>
              <a:rPr lang="en-US" sz="3700" dirty="0"/>
              <a:t>o A sensitive land use permit may be required. </a:t>
            </a:r>
          </a:p>
          <a:p>
            <a:pPr marL="457200" lvl="1" indent="0">
              <a:spcBef>
                <a:spcPts val="0"/>
              </a:spcBef>
              <a:buNone/>
            </a:pPr>
            <a:r>
              <a:rPr lang="en-US" sz="3700" dirty="0"/>
              <a:t>o The “Before you dig” hot line will need to be called to check for under ground pipes and wires. </a:t>
            </a:r>
          </a:p>
        </p:txBody>
      </p:sp>
    </p:spTree>
    <p:extLst>
      <p:ext uri="{BB962C8B-B14F-4D97-AF65-F5344CB8AC3E}">
        <p14:creationId xmlns:p14="http://schemas.microsoft.com/office/powerpoint/2010/main" val="84299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a:bodyPr>
          <a:lstStyle/>
          <a:p>
            <a:pPr marL="0" indent="0">
              <a:buNone/>
            </a:pPr>
            <a:r>
              <a:rPr lang="en-US" dirty="0"/>
              <a:t>RESOURCE REQUIREMENTS</a:t>
            </a:r>
          </a:p>
          <a:p>
            <a:pPr marL="0" indent="0">
              <a:buNone/>
            </a:pPr>
            <a:endParaRPr lang="en-US" dirty="0"/>
          </a:p>
        </p:txBody>
      </p:sp>
      <p:graphicFrame>
        <p:nvGraphicFramePr>
          <p:cNvPr id="8" name="Table 7">
            <a:extLst>
              <a:ext uri="{FF2B5EF4-FFF2-40B4-BE49-F238E27FC236}">
                <a16:creationId xmlns:a16="http://schemas.microsoft.com/office/drawing/2014/main" id="{839124BF-AC04-411D-6A87-CC94940A7DD7}"/>
              </a:ext>
            </a:extLst>
          </p:cNvPr>
          <p:cNvGraphicFramePr>
            <a:graphicFrameLocks noGrp="1"/>
          </p:cNvGraphicFramePr>
          <p:nvPr>
            <p:extLst>
              <p:ext uri="{D42A27DB-BD31-4B8C-83A1-F6EECF244321}">
                <p14:modId xmlns:p14="http://schemas.microsoft.com/office/powerpoint/2010/main" val="827355223"/>
              </p:ext>
            </p:extLst>
          </p:nvPr>
        </p:nvGraphicFramePr>
        <p:xfrm>
          <a:off x="4987126" y="2504152"/>
          <a:ext cx="5186373" cy="3846771"/>
        </p:xfrm>
        <a:graphic>
          <a:graphicData uri="http://schemas.openxmlformats.org/drawingml/2006/table">
            <a:tbl>
              <a:tblPr firstRow="1" firstCol="1" bandRow="1">
                <a:tableStyleId>{5C22544A-7EE6-4342-B048-85BDC9FD1C3A}</a:tableStyleId>
              </a:tblPr>
              <a:tblGrid>
                <a:gridCol w="1699424">
                  <a:extLst>
                    <a:ext uri="{9D8B030D-6E8A-4147-A177-3AD203B41FA5}">
                      <a16:colId xmlns:a16="http://schemas.microsoft.com/office/drawing/2014/main" val="547302471"/>
                    </a:ext>
                  </a:extLst>
                </a:gridCol>
                <a:gridCol w="1792364">
                  <a:extLst>
                    <a:ext uri="{9D8B030D-6E8A-4147-A177-3AD203B41FA5}">
                      <a16:colId xmlns:a16="http://schemas.microsoft.com/office/drawing/2014/main" val="1875172388"/>
                    </a:ext>
                  </a:extLst>
                </a:gridCol>
                <a:gridCol w="1694585">
                  <a:extLst>
                    <a:ext uri="{9D8B030D-6E8A-4147-A177-3AD203B41FA5}">
                      <a16:colId xmlns:a16="http://schemas.microsoft.com/office/drawing/2014/main" val="3983679592"/>
                    </a:ext>
                  </a:extLst>
                </a:gridCol>
              </a:tblGrid>
              <a:tr h="149767">
                <a:tc>
                  <a:txBody>
                    <a:bodyPr/>
                    <a:lstStyle/>
                    <a:p>
                      <a:pPr marL="0" marR="0" algn="ctr">
                        <a:lnSpc>
                          <a:spcPct val="107000"/>
                        </a:lnSpc>
                        <a:spcBef>
                          <a:spcPts val="0"/>
                        </a:spcBef>
                        <a:spcAft>
                          <a:spcPts val="0"/>
                        </a:spcAft>
                      </a:pPr>
                      <a:r>
                        <a:rPr lang="en-US" sz="1000">
                          <a:effectLst/>
                        </a:rPr>
                        <a:t>Name/Title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nchor="ctr"/>
                </a:tc>
                <a:tc>
                  <a:txBody>
                    <a:bodyPr/>
                    <a:lstStyle/>
                    <a:p>
                      <a:pPr marL="0" marR="0" algn="ctr">
                        <a:lnSpc>
                          <a:spcPct val="107000"/>
                        </a:lnSpc>
                        <a:spcBef>
                          <a:spcPts val="0"/>
                        </a:spcBef>
                        <a:spcAft>
                          <a:spcPts val="0"/>
                        </a:spcAft>
                      </a:pPr>
                      <a:r>
                        <a:rPr lang="en-US" sz="1000">
                          <a:effectLst/>
                        </a:rPr>
                        <a:t>Role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nchor="ctr"/>
                </a:tc>
                <a:tc>
                  <a:txBody>
                    <a:bodyPr/>
                    <a:lstStyle/>
                    <a:p>
                      <a:pPr marL="0" marR="0" algn="ctr">
                        <a:lnSpc>
                          <a:spcPct val="107000"/>
                        </a:lnSpc>
                        <a:spcBef>
                          <a:spcPts val="0"/>
                        </a:spcBef>
                        <a:spcAft>
                          <a:spcPts val="0"/>
                        </a:spcAft>
                      </a:pPr>
                      <a:r>
                        <a:rPr lang="en-US" sz="1000">
                          <a:effectLst/>
                        </a:rPr>
                        <a:t>Primary Responsibilities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nchor="ctr"/>
                </a:tc>
                <a:extLst>
                  <a:ext uri="{0D108BD9-81ED-4DB2-BD59-A6C34878D82A}">
                    <a16:rowId xmlns:a16="http://schemas.microsoft.com/office/drawing/2014/main" val="2886611523"/>
                  </a:ext>
                </a:extLst>
              </a:tr>
              <a:tr h="463168">
                <a:tc>
                  <a:txBody>
                    <a:bodyPr/>
                    <a:lstStyle/>
                    <a:p>
                      <a:pPr marL="0" marR="0">
                        <a:lnSpc>
                          <a:spcPct val="107000"/>
                        </a:lnSpc>
                        <a:spcBef>
                          <a:spcPts val="0"/>
                        </a:spcBef>
                        <a:spcAft>
                          <a:spcPts val="0"/>
                        </a:spcAft>
                      </a:pPr>
                      <a:r>
                        <a:rPr lang="en-US" sz="1000">
                          <a:effectLst/>
                        </a:rPr>
                        <a:t>Lead Designer</a:t>
                      </a:r>
                    </a:p>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nchor="ctr"/>
                </a:tc>
                <a:tc>
                  <a:txBody>
                    <a:bodyPr/>
                    <a:lstStyle/>
                    <a:p>
                      <a:pPr marL="0" marR="0">
                        <a:lnSpc>
                          <a:spcPct val="107000"/>
                        </a:lnSpc>
                        <a:spcBef>
                          <a:spcPts val="0"/>
                        </a:spcBef>
                        <a:spcAft>
                          <a:spcPts val="0"/>
                        </a:spcAft>
                      </a:pPr>
                      <a:r>
                        <a:rPr lang="en-US" sz="1000">
                          <a:effectLst/>
                        </a:rPr>
                        <a:t>Architect for building plans and interior design</a:t>
                      </a:r>
                    </a:p>
                    <a:p>
                      <a:pPr marL="0" marR="0" algn="ctr">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nchor="ctr"/>
                </a:tc>
                <a:tc>
                  <a:txBody>
                    <a:bodyPr/>
                    <a:lstStyle/>
                    <a:p>
                      <a:pPr marL="0" marR="0">
                        <a:lnSpc>
                          <a:spcPct val="107000"/>
                        </a:lnSpc>
                        <a:spcBef>
                          <a:spcPts val="0"/>
                        </a:spcBef>
                        <a:spcAft>
                          <a:spcPts val="0"/>
                        </a:spcAft>
                      </a:pPr>
                      <a:r>
                        <a:rPr lang="en-US" sz="1000">
                          <a:effectLst/>
                        </a:rPr>
                        <a:t>Draw an architectural design to match the house and neighborhood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nchor="ctr"/>
                </a:tc>
                <a:extLst>
                  <a:ext uri="{0D108BD9-81ED-4DB2-BD59-A6C34878D82A}">
                    <a16:rowId xmlns:a16="http://schemas.microsoft.com/office/drawing/2014/main" val="1623823184"/>
                  </a:ext>
                </a:extLst>
              </a:tr>
              <a:tr h="776569">
                <a:tc>
                  <a:txBody>
                    <a:bodyPr/>
                    <a:lstStyle/>
                    <a:p>
                      <a:pPr marL="0" marR="0">
                        <a:lnSpc>
                          <a:spcPct val="107000"/>
                        </a:lnSpc>
                        <a:spcBef>
                          <a:spcPts val="0"/>
                        </a:spcBef>
                        <a:spcAft>
                          <a:spcPts val="0"/>
                        </a:spcAft>
                      </a:pPr>
                      <a:r>
                        <a:rPr lang="en-US" sz="1000">
                          <a:effectLst/>
                        </a:rPr>
                        <a:t>Lead Carpenter</a:t>
                      </a:r>
                    </a:p>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Implement the design from the architect</a:t>
                      </a:r>
                    </a:p>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dirty="0">
                          <a:effectLst/>
                        </a:rPr>
                        <a:t>Build the room, double door to house, door to outside, frame walls, floors, ceiling, install windows.  Create foundation. Create roof.</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3347769347"/>
                  </a:ext>
                </a:extLst>
              </a:tr>
              <a:tr h="463168">
                <a:tc>
                  <a:txBody>
                    <a:bodyPr/>
                    <a:lstStyle/>
                    <a:p>
                      <a:pPr marL="0" marR="0">
                        <a:lnSpc>
                          <a:spcPct val="107000"/>
                        </a:lnSpc>
                        <a:spcBef>
                          <a:spcPts val="0"/>
                        </a:spcBef>
                        <a:spcAft>
                          <a:spcPts val="0"/>
                        </a:spcAft>
                      </a:pPr>
                      <a:r>
                        <a:rPr lang="en-US" sz="1000">
                          <a:effectLst/>
                        </a:rPr>
                        <a:t>Master Electrician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Coordinated the wiring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Lead the wiring effort and hire other resources as needed.  Wire outlets and install lights.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3871894193"/>
                  </a:ext>
                </a:extLst>
              </a:tr>
              <a:tr h="619869">
                <a:tc>
                  <a:txBody>
                    <a:bodyPr/>
                    <a:lstStyle/>
                    <a:p>
                      <a:pPr marL="0" marR="0">
                        <a:lnSpc>
                          <a:spcPct val="107000"/>
                        </a:lnSpc>
                        <a:spcBef>
                          <a:spcPts val="0"/>
                        </a:spcBef>
                        <a:spcAft>
                          <a:spcPts val="0"/>
                        </a:spcAft>
                      </a:pPr>
                      <a:r>
                        <a:rPr lang="en-US" sz="1000">
                          <a:effectLst/>
                        </a:rPr>
                        <a:t>Lead Plumber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Coordinated the plumbing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Lead the plumbing effort and hire other resources as needed.</a:t>
                      </a:r>
                    </a:p>
                    <a:p>
                      <a:pPr marL="0" marR="0">
                        <a:lnSpc>
                          <a:spcPct val="107000"/>
                        </a:lnSpc>
                        <a:spcBef>
                          <a:spcPts val="0"/>
                        </a:spcBef>
                        <a:spcAft>
                          <a:spcPts val="0"/>
                        </a:spcAft>
                      </a:pPr>
                      <a:r>
                        <a:rPr lang="en-US" sz="1000">
                          <a:effectLst/>
                        </a:rPr>
                        <a:t>Connect gas lines to new room.  Install gas stove and ducts.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3333052154"/>
                  </a:ext>
                </a:extLst>
              </a:tr>
              <a:tr h="306468">
                <a:tc>
                  <a:txBody>
                    <a:bodyPr/>
                    <a:lstStyle/>
                    <a:p>
                      <a:pPr marL="0" marR="0">
                        <a:lnSpc>
                          <a:spcPct val="107000"/>
                        </a:lnSpc>
                        <a:spcBef>
                          <a:spcPts val="0"/>
                        </a:spcBef>
                        <a:spcAft>
                          <a:spcPts val="0"/>
                        </a:spcAft>
                      </a:pPr>
                      <a:r>
                        <a:rPr lang="en-US" sz="1000">
                          <a:effectLst/>
                        </a:rPr>
                        <a:t>Homeowners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Work on tasks that can save money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Paint, clear debris, misc furnishings, other?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4161623504"/>
                  </a:ext>
                </a:extLst>
              </a:tr>
              <a:tr h="306468">
                <a:tc>
                  <a:txBody>
                    <a:bodyPr/>
                    <a:lstStyle/>
                    <a:p>
                      <a:pPr marL="0" marR="0">
                        <a:lnSpc>
                          <a:spcPct val="107000"/>
                        </a:lnSpc>
                        <a:spcBef>
                          <a:spcPts val="0"/>
                        </a:spcBef>
                        <a:spcAft>
                          <a:spcPts val="0"/>
                        </a:spcAft>
                      </a:pPr>
                      <a:r>
                        <a:rPr lang="en-US" sz="1000">
                          <a:effectLst/>
                        </a:rPr>
                        <a:t>Before you dig team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Check for pipes or wires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Paint on the ground the findings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1621340063"/>
                  </a:ext>
                </a:extLst>
              </a:tr>
              <a:tr h="306468">
                <a:tc>
                  <a:txBody>
                    <a:bodyPr/>
                    <a:lstStyle/>
                    <a:p>
                      <a:pPr marL="0" marR="0">
                        <a:lnSpc>
                          <a:spcPct val="107000"/>
                        </a:lnSpc>
                        <a:spcBef>
                          <a:spcPts val="0"/>
                        </a:spcBef>
                        <a:spcAft>
                          <a:spcPts val="0"/>
                        </a:spcAft>
                      </a:pPr>
                      <a:r>
                        <a:rPr lang="en-US" sz="1000">
                          <a:effectLst/>
                        </a:rPr>
                        <a:t>King County Inspector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Inspect project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Validation that every thing is up to code.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513874421"/>
                  </a:ext>
                </a:extLst>
              </a:tr>
              <a:tr h="149767">
                <a:tc>
                  <a:txBody>
                    <a:bodyPr/>
                    <a:lstStyle/>
                    <a:p>
                      <a:pPr marL="0" marR="0">
                        <a:lnSpc>
                          <a:spcPct val="107000"/>
                        </a:lnSpc>
                        <a:spcBef>
                          <a:spcPts val="0"/>
                        </a:spcBef>
                        <a:spcAft>
                          <a:spcPts val="0"/>
                        </a:spcAft>
                      </a:pPr>
                      <a:r>
                        <a:rPr lang="en-US" sz="1000">
                          <a:effectLst/>
                        </a:rPr>
                        <a:t>Concrete Company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a:effectLst/>
                        </a:rPr>
                        <a:t>Pour concrete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tc>
                  <a:txBody>
                    <a:bodyPr/>
                    <a:lstStyle/>
                    <a:p>
                      <a:pPr marL="0" marR="0">
                        <a:lnSpc>
                          <a:spcPct val="107000"/>
                        </a:lnSpc>
                        <a:spcBef>
                          <a:spcPts val="0"/>
                        </a:spcBef>
                        <a:spcAft>
                          <a:spcPts val="0"/>
                        </a:spcAft>
                      </a:pPr>
                      <a:r>
                        <a:rPr lang="en-US" sz="1000" dirty="0">
                          <a:effectLst/>
                        </a:rPr>
                        <a:t>Finish foundation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07" marR="59907" marT="0" marB="0"/>
                </a:tc>
                <a:extLst>
                  <a:ext uri="{0D108BD9-81ED-4DB2-BD59-A6C34878D82A}">
                    <a16:rowId xmlns:a16="http://schemas.microsoft.com/office/drawing/2014/main" val="969389615"/>
                  </a:ext>
                </a:extLst>
              </a:tr>
            </a:tbl>
          </a:graphicData>
        </a:graphic>
      </p:graphicFrame>
      <p:sp>
        <p:nvSpPr>
          <p:cNvPr id="9" name="Rectangle 3">
            <a:extLst>
              <a:ext uri="{FF2B5EF4-FFF2-40B4-BE49-F238E27FC236}">
                <a16:creationId xmlns:a16="http://schemas.microsoft.com/office/drawing/2014/main" id="{E8C58042-4720-5B36-6659-D5358490CB1B}"/>
              </a:ext>
            </a:extLst>
          </p:cNvPr>
          <p:cNvSpPr>
            <a:spLocks noChangeArrowheads="1"/>
          </p:cNvSpPr>
          <p:nvPr/>
        </p:nvSpPr>
        <p:spPr bwMode="auto">
          <a:xfrm>
            <a:off x="4291013" y="2837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85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a:bodyPr>
          <a:lstStyle/>
          <a:p>
            <a:pPr marL="0" indent="0">
              <a:buNone/>
            </a:pPr>
            <a:r>
              <a:rPr lang="en-US" sz="1800" dirty="0"/>
              <a:t>COST BENEFIT ANALYSIS</a:t>
            </a:r>
          </a:p>
          <a:p>
            <a:pPr marL="0" indent="0">
              <a:buNone/>
            </a:pPr>
            <a:endParaRPr lang="en-US" dirty="0"/>
          </a:p>
        </p:txBody>
      </p:sp>
      <p:sp>
        <p:nvSpPr>
          <p:cNvPr id="9" name="Rectangle 3">
            <a:extLst>
              <a:ext uri="{FF2B5EF4-FFF2-40B4-BE49-F238E27FC236}">
                <a16:creationId xmlns:a16="http://schemas.microsoft.com/office/drawing/2014/main" id="{E8C58042-4720-5B36-6659-D5358490CB1B}"/>
              </a:ext>
            </a:extLst>
          </p:cNvPr>
          <p:cNvSpPr>
            <a:spLocks noChangeArrowheads="1"/>
          </p:cNvSpPr>
          <p:nvPr/>
        </p:nvSpPr>
        <p:spPr bwMode="auto">
          <a:xfrm>
            <a:off x="4291013" y="2837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96C7D1D2-1D00-D2D2-8E65-DE1A450944AA}"/>
              </a:ext>
            </a:extLst>
          </p:cNvPr>
          <p:cNvGraphicFramePr>
            <a:graphicFrameLocks noGrp="1"/>
          </p:cNvGraphicFramePr>
          <p:nvPr>
            <p:extLst>
              <p:ext uri="{D42A27DB-BD31-4B8C-83A1-F6EECF244321}">
                <p14:modId xmlns:p14="http://schemas.microsoft.com/office/powerpoint/2010/main" val="2130939733"/>
              </p:ext>
            </p:extLst>
          </p:nvPr>
        </p:nvGraphicFramePr>
        <p:xfrm>
          <a:off x="4042132" y="2399339"/>
          <a:ext cx="4542711" cy="3545848"/>
        </p:xfrm>
        <a:graphic>
          <a:graphicData uri="http://schemas.openxmlformats.org/drawingml/2006/table">
            <a:tbl>
              <a:tblPr firstRow="1" firstCol="1" bandRow="1">
                <a:tableStyleId>{5C22544A-7EE6-4342-B048-85BDC9FD1C3A}</a:tableStyleId>
              </a:tblPr>
              <a:tblGrid>
                <a:gridCol w="1083449">
                  <a:extLst>
                    <a:ext uri="{9D8B030D-6E8A-4147-A177-3AD203B41FA5}">
                      <a16:colId xmlns:a16="http://schemas.microsoft.com/office/drawing/2014/main" val="2833507339"/>
                    </a:ext>
                  </a:extLst>
                </a:gridCol>
                <a:gridCol w="1896278">
                  <a:extLst>
                    <a:ext uri="{9D8B030D-6E8A-4147-A177-3AD203B41FA5}">
                      <a16:colId xmlns:a16="http://schemas.microsoft.com/office/drawing/2014/main" val="2438762709"/>
                    </a:ext>
                  </a:extLst>
                </a:gridCol>
                <a:gridCol w="706428">
                  <a:extLst>
                    <a:ext uri="{9D8B030D-6E8A-4147-A177-3AD203B41FA5}">
                      <a16:colId xmlns:a16="http://schemas.microsoft.com/office/drawing/2014/main" val="3189511703"/>
                    </a:ext>
                  </a:extLst>
                </a:gridCol>
                <a:gridCol w="856556">
                  <a:extLst>
                    <a:ext uri="{9D8B030D-6E8A-4147-A177-3AD203B41FA5}">
                      <a16:colId xmlns:a16="http://schemas.microsoft.com/office/drawing/2014/main" val="82422934"/>
                    </a:ext>
                  </a:extLst>
                </a:gridCol>
              </a:tblGrid>
              <a:tr h="381248">
                <a:tc>
                  <a:txBody>
                    <a:bodyPr/>
                    <a:lstStyle/>
                    <a:p>
                      <a:pPr marL="0" marR="0" algn="ctr">
                        <a:lnSpc>
                          <a:spcPct val="107000"/>
                        </a:lnSpc>
                        <a:spcBef>
                          <a:spcPts val="0"/>
                        </a:spcBef>
                        <a:spcAft>
                          <a:spcPts val="0"/>
                        </a:spcAft>
                      </a:pPr>
                      <a:r>
                        <a:rPr lang="en-US" sz="800">
                          <a:effectLst/>
                        </a:rPr>
                        <a:t>Action</a:t>
                      </a:r>
                    </a:p>
                    <a:p>
                      <a:pPr marL="0" marR="0" algn="ctr">
                        <a:lnSpc>
                          <a:spcPct val="107000"/>
                        </a:lnSpc>
                        <a:spcBef>
                          <a:spcPts val="0"/>
                        </a:spcBef>
                        <a:spcAft>
                          <a:spcPts val="0"/>
                        </a:spcAft>
                      </a:pPr>
                      <a:r>
                        <a:rPr lang="en-US" sz="800">
                          <a:effectLst/>
                        </a:rPr>
                        <a:t>(Identify if cost or savings)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nchor="ctr"/>
                </a:tc>
                <a:tc>
                  <a:txBody>
                    <a:bodyPr/>
                    <a:lstStyle/>
                    <a:p>
                      <a:pPr marL="0" marR="0" algn="ctr">
                        <a:lnSpc>
                          <a:spcPct val="107000"/>
                        </a:lnSpc>
                        <a:spcBef>
                          <a:spcPts val="0"/>
                        </a:spcBef>
                        <a:spcAft>
                          <a:spcPts val="0"/>
                        </a:spcAft>
                      </a:pPr>
                      <a:r>
                        <a:rPr lang="en-US" sz="800">
                          <a:effectLst/>
                        </a:rPr>
                        <a:t>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nchor="ctr"/>
                </a:tc>
                <a:tc>
                  <a:txBody>
                    <a:bodyPr/>
                    <a:lstStyle/>
                    <a:p>
                      <a:pPr marL="0" marR="0" algn="ctr">
                        <a:lnSpc>
                          <a:spcPct val="107000"/>
                        </a:lnSpc>
                        <a:spcBef>
                          <a:spcPts val="0"/>
                        </a:spcBef>
                        <a:spcAft>
                          <a:spcPts val="0"/>
                        </a:spcAft>
                      </a:pPr>
                      <a:r>
                        <a:rPr lang="en-US" sz="800">
                          <a:effectLst/>
                        </a:rPr>
                        <a:t>Amount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nchor="ctr"/>
                </a:tc>
                <a:tc>
                  <a:txBody>
                    <a:bodyPr/>
                    <a:lstStyle/>
                    <a:p>
                      <a:pPr marL="0" marR="0" algn="ctr">
                        <a:lnSpc>
                          <a:spcPct val="107000"/>
                        </a:lnSpc>
                        <a:spcBef>
                          <a:spcPts val="0"/>
                        </a:spcBef>
                        <a:spcAft>
                          <a:spcPts val="0"/>
                        </a:spcAft>
                      </a:pPr>
                      <a:r>
                        <a:rPr lang="en-US" sz="800">
                          <a:effectLst/>
                        </a:rPr>
                        <a:t>Funding Source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nchor="ctr"/>
                </a:tc>
                <a:extLst>
                  <a:ext uri="{0D108BD9-81ED-4DB2-BD59-A6C34878D82A}">
                    <a16:rowId xmlns:a16="http://schemas.microsoft.com/office/drawing/2014/main" val="4009421358"/>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Hire Architect to create a blue print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5000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535348063"/>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Labor for Carpenter to build structure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20000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2043637951"/>
                  </a:ext>
                </a:extLst>
              </a:tr>
              <a:tr h="131180">
                <a:tc>
                  <a:txBody>
                    <a:bodyPr/>
                    <a:lstStyle/>
                    <a:p>
                      <a:pPr marL="0" marR="0">
                        <a:lnSpc>
                          <a:spcPct val="107000"/>
                        </a:lnSpc>
                        <a:spcBef>
                          <a:spcPts val="0"/>
                        </a:spcBef>
                        <a:spcAft>
                          <a:spcPts val="0"/>
                        </a:spcAft>
                      </a:pPr>
                      <a:r>
                        <a:rPr lang="en-US" sz="800">
                          <a:effectLst/>
                        </a:rPr>
                        <a:t>Cost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Labor for Electrician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2664232898"/>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Labor for Plumber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057674004"/>
                  </a:ext>
                </a:extLst>
              </a:tr>
              <a:tr h="131180">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Material costs: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2699645039"/>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Electrical parts, outlets, lights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930342061"/>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Foundation - concrete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3891923519"/>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Connect gas line and heating ducts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1500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703349839"/>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Gas stove incl installation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2945224359"/>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Paint for interior/exterior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500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709807387"/>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Siding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378205785"/>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Roof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3321325843"/>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lumber for walls, floor, ceiling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154987405"/>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Doors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645189029"/>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Windows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3000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2078036519"/>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Flooring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40696805"/>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Misc materials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2000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718184390"/>
                  </a:ext>
                </a:extLst>
              </a:tr>
              <a:tr h="131180">
                <a:tc>
                  <a:txBody>
                    <a:bodyPr/>
                    <a:lstStyle/>
                    <a:p>
                      <a:pPr marL="0" marR="0">
                        <a:lnSpc>
                          <a:spcPct val="107000"/>
                        </a:lnSpc>
                        <a:spcBef>
                          <a:spcPts val="0"/>
                        </a:spcBef>
                        <a:spcAft>
                          <a:spcPts val="0"/>
                        </a:spcAft>
                      </a:pPr>
                      <a:r>
                        <a:rPr lang="en-US" sz="800">
                          <a:effectLst/>
                        </a:rPr>
                        <a:t>Cost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Permits/Approvals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1000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Savings account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3920382586"/>
                  </a:ext>
                </a:extLst>
              </a:tr>
              <a:tr h="268433">
                <a:tc>
                  <a:txBody>
                    <a:bodyPr/>
                    <a:lstStyle/>
                    <a:p>
                      <a:pPr marL="0" marR="0">
                        <a:lnSpc>
                          <a:spcPct val="107000"/>
                        </a:lnSpc>
                        <a:spcBef>
                          <a:spcPts val="0"/>
                        </a:spcBef>
                        <a:spcAft>
                          <a:spcPts val="0"/>
                        </a:spcAft>
                      </a:pPr>
                      <a:r>
                        <a:rPr lang="en-US" sz="800">
                          <a:effectLst/>
                        </a:rPr>
                        <a:t>Savings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Homeowner will clear the area of debris where the foundation is going to sit.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122934481"/>
                  </a:ext>
                </a:extLst>
              </a:tr>
              <a:tr h="131180">
                <a:tc>
                  <a:txBody>
                    <a:bodyPr/>
                    <a:lstStyle/>
                    <a:p>
                      <a:pPr marL="0" marR="0">
                        <a:lnSpc>
                          <a:spcPct val="107000"/>
                        </a:lnSpc>
                        <a:spcBef>
                          <a:spcPts val="0"/>
                        </a:spcBef>
                        <a:spcAft>
                          <a:spcPts val="0"/>
                        </a:spcAft>
                      </a:pPr>
                      <a:r>
                        <a:rPr lang="en-US" sz="800">
                          <a:effectLst/>
                        </a:rPr>
                        <a:t>Savings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Homeowner will paint interior/exterior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577533434"/>
                  </a:ext>
                </a:extLst>
              </a:tr>
              <a:tr h="268433">
                <a:tc>
                  <a:txBody>
                    <a:bodyPr/>
                    <a:lstStyle/>
                    <a:p>
                      <a:pPr marL="0" marR="0">
                        <a:lnSpc>
                          <a:spcPct val="107000"/>
                        </a:lnSpc>
                        <a:spcBef>
                          <a:spcPts val="0"/>
                        </a:spcBef>
                        <a:spcAft>
                          <a:spcPts val="0"/>
                        </a:spcAft>
                      </a:pPr>
                      <a:r>
                        <a:rPr lang="en-US" sz="800">
                          <a:effectLst/>
                        </a:rPr>
                        <a:t>Savings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Homeowner will install furnishing such as window blinds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635355752"/>
                  </a:ext>
                </a:extLst>
              </a:tr>
              <a:tr h="131180">
                <a:tc>
                  <a:txBody>
                    <a:bodyPr/>
                    <a:lstStyle/>
                    <a:p>
                      <a:pPr marL="0" marR="0">
                        <a:lnSpc>
                          <a:spcPct val="107000"/>
                        </a:lnSpc>
                        <a:spcBef>
                          <a:spcPts val="0"/>
                        </a:spcBef>
                        <a:spcAft>
                          <a:spcPts val="0"/>
                        </a:spcAft>
                      </a:pPr>
                      <a:r>
                        <a:rPr lang="en-US" sz="800">
                          <a:effectLst/>
                        </a:rPr>
                        <a:t>Total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a:effectLst/>
                        </a:rPr>
                        <a:t>51,500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tc>
                  <a:txBody>
                    <a:bodyPr/>
                    <a:lstStyle/>
                    <a:p>
                      <a:pPr marL="0" marR="0">
                        <a:lnSpc>
                          <a:spcPct val="107000"/>
                        </a:lnSpc>
                        <a:spcBef>
                          <a:spcPts val="0"/>
                        </a:spcBef>
                        <a:spcAft>
                          <a:spcPts val="0"/>
                        </a:spcAft>
                      </a:pPr>
                      <a:r>
                        <a:rPr lang="en-US" sz="800" dirty="0">
                          <a:effectLst/>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72" marR="52472" marT="0" marB="0"/>
                </a:tc>
                <a:extLst>
                  <a:ext uri="{0D108BD9-81ED-4DB2-BD59-A6C34878D82A}">
                    <a16:rowId xmlns:a16="http://schemas.microsoft.com/office/drawing/2014/main" val="1425775352"/>
                  </a:ext>
                </a:extLst>
              </a:tr>
            </a:tbl>
          </a:graphicData>
        </a:graphic>
      </p:graphicFrame>
    </p:spTree>
    <p:extLst>
      <p:ext uri="{BB962C8B-B14F-4D97-AF65-F5344CB8AC3E}">
        <p14:creationId xmlns:p14="http://schemas.microsoft.com/office/powerpoint/2010/main" val="236915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Project Objectives/goals</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a:bodyPr>
          <a:lstStyle/>
          <a:p>
            <a:r>
              <a:rPr lang="en-US" dirty="0"/>
              <a:t>Have good communication between owners and contractors</a:t>
            </a:r>
          </a:p>
          <a:p>
            <a:r>
              <a:rPr lang="en-US" dirty="0"/>
              <a:t>Offer ideas that might affect the project</a:t>
            </a:r>
          </a:p>
          <a:p>
            <a:r>
              <a:rPr lang="en-US" dirty="0"/>
              <a:t>Be open and honest about the design</a:t>
            </a:r>
          </a:p>
          <a:p>
            <a:r>
              <a:rPr lang="en-US" dirty="0"/>
              <a:t>Keep owners updated on changes</a:t>
            </a:r>
          </a:p>
          <a:p>
            <a:r>
              <a:rPr lang="en-US" dirty="0"/>
              <a:t>Call if you can’t make a deadline or a scheduled work day</a:t>
            </a:r>
          </a:p>
          <a:p>
            <a:r>
              <a:rPr lang="en-US" dirty="0"/>
              <a:t>Quality is important</a:t>
            </a:r>
          </a:p>
        </p:txBody>
      </p:sp>
    </p:spTree>
    <p:extLst>
      <p:ext uri="{BB962C8B-B14F-4D97-AF65-F5344CB8AC3E}">
        <p14:creationId xmlns:p14="http://schemas.microsoft.com/office/powerpoint/2010/main" val="319950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Project Target audience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a:bodyPr>
          <a:lstStyle/>
          <a:p>
            <a:r>
              <a:rPr lang="en-US" dirty="0"/>
              <a:t>The target audience is the home owner (Allyson Kelly) but also the future buyers.  Build the room to specifications but also offer ideas that might be more in line with modern standards and help in re-sale.</a:t>
            </a:r>
          </a:p>
        </p:txBody>
      </p:sp>
    </p:spTree>
    <p:extLst>
      <p:ext uri="{BB962C8B-B14F-4D97-AF65-F5344CB8AC3E}">
        <p14:creationId xmlns:p14="http://schemas.microsoft.com/office/powerpoint/2010/main" val="50946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DA-0640-6A55-139E-73FDC0E381DB}"/>
              </a:ext>
            </a:extLst>
          </p:cNvPr>
          <p:cNvSpPr>
            <a:spLocks noGrp="1"/>
          </p:cNvSpPr>
          <p:nvPr>
            <p:ph type="title"/>
          </p:nvPr>
        </p:nvSpPr>
        <p:spPr/>
        <p:txBody>
          <a:bodyPr>
            <a:normAutofit/>
          </a:bodyPr>
          <a:lstStyle/>
          <a:p>
            <a:r>
              <a:rPr lang="en-US" dirty="0"/>
              <a:t>Project Scope</a:t>
            </a:r>
          </a:p>
        </p:txBody>
      </p:sp>
      <p:sp>
        <p:nvSpPr>
          <p:cNvPr id="3" name="Content Placeholder 2">
            <a:extLst>
              <a:ext uri="{FF2B5EF4-FFF2-40B4-BE49-F238E27FC236}">
                <a16:creationId xmlns:a16="http://schemas.microsoft.com/office/drawing/2014/main" id="{7626F3FF-75A5-CC14-1A03-F1E8F8D663AE}"/>
              </a:ext>
            </a:extLst>
          </p:cNvPr>
          <p:cNvSpPr>
            <a:spLocks noGrp="1"/>
          </p:cNvSpPr>
          <p:nvPr>
            <p:ph idx="1"/>
          </p:nvPr>
        </p:nvSpPr>
        <p:spPr/>
        <p:txBody>
          <a:bodyPr>
            <a:normAutofit fontScale="55000" lnSpcReduction="20000"/>
          </a:bodyPr>
          <a:lstStyle/>
          <a:p>
            <a:pPr marL="0" indent="0">
              <a:buNone/>
            </a:pPr>
            <a:r>
              <a:rPr lang="en-US" sz="5100" dirty="0"/>
              <a:t>Deliverables:</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The ceiling will be 10 feet high.</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The design must be inline with neighborhood specifications – Declaration of Covenants (CCRS) enclosed.</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A dual side gas fireplace will be installed that works in the adjacent room and in the sun room.</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Double pocket doors installed need to match existing doors in the house.  The doors should have windows in them.</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Floor will match existing floors in the house.</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Fixtures shall be modern and may not match others in the house.</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The fireplace can be turned on with the an on/off button.</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The room will span across the entire end of the house – 30 feet and go out 10 feet.</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The lights will be efficient new bulbs and have a dimmer switch.</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Access to the side yard by installing a double door from the house and then a door to the yard.  </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The windows installed need to bring in an abundance of sunlight with only 20% of the  sun blocked due to wall beams and window seals.</a:t>
            </a:r>
          </a:p>
          <a:p>
            <a:pPr marL="342900" marR="0" lvl="0" indent="-342900">
              <a:spcBef>
                <a:spcPts val="0"/>
              </a:spcBef>
              <a:spcAft>
                <a:spcPts val="0"/>
              </a:spcAft>
              <a:buFont typeface="Symbol" panose="05050102010706020507" pitchFamily="18" charset="2"/>
              <a:buChar char=""/>
            </a:pPr>
            <a:r>
              <a:rPr lang="en-US" sz="2400" dirty="0">
                <a:effectLst/>
                <a:ea typeface="Times" panose="02020603050405020304" pitchFamily="18" charset="0"/>
                <a:cs typeface="Times New Roman" panose="02020603050405020304" pitchFamily="18" charset="0"/>
              </a:rPr>
              <a:t>Two Skylights installed in the ceiling 4’x4’ in dimensions</a:t>
            </a:r>
          </a:p>
        </p:txBody>
      </p:sp>
    </p:spTree>
    <p:extLst>
      <p:ext uri="{BB962C8B-B14F-4D97-AF65-F5344CB8AC3E}">
        <p14:creationId xmlns:p14="http://schemas.microsoft.com/office/powerpoint/2010/main" val="369955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DA-0640-6A55-139E-73FDC0E381DB}"/>
              </a:ext>
            </a:extLst>
          </p:cNvPr>
          <p:cNvSpPr>
            <a:spLocks noGrp="1"/>
          </p:cNvSpPr>
          <p:nvPr>
            <p:ph type="title"/>
          </p:nvPr>
        </p:nvSpPr>
        <p:spPr/>
        <p:txBody>
          <a:bodyPr>
            <a:normAutofit/>
          </a:bodyPr>
          <a:lstStyle/>
          <a:p>
            <a:r>
              <a:rPr lang="en-US" dirty="0"/>
              <a:t>Project Scope</a:t>
            </a:r>
          </a:p>
        </p:txBody>
      </p:sp>
      <p:sp>
        <p:nvSpPr>
          <p:cNvPr id="3" name="Content Placeholder 2">
            <a:extLst>
              <a:ext uri="{FF2B5EF4-FFF2-40B4-BE49-F238E27FC236}">
                <a16:creationId xmlns:a16="http://schemas.microsoft.com/office/drawing/2014/main" id="{7626F3FF-75A5-CC14-1A03-F1E8F8D663AE}"/>
              </a:ext>
            </a:extLst>
          </p:cNvPr>
          <p:cNvSpPr>
            <a:spLocks noGrp="1"/>
          </p:cNvSpPr>
          <p:nvPr>
            <p:ph idx="1"/>
          </p:nvPr>
        </p:nvSpPr>
        <p:spPr/>
        <p:txBody>
          <a:bodyPr>
            <a:normAutofit fontScale="70000" lnSpcReduction="20000"/>
          </a:bodyPr>
          <a:lstStyle/>
          <a:p>
            <a:pPr marL="0" indent="0">
              <a:spcBef>
                <a:spcPts val="0"/>
              </a:spcBef>
              <a:buNone/>
            </a:pPr>
            <a:r>
              <a:rPr lang="en-US" dirty="0"/>
              <a:t>IN SCOPE</a:t>
            </a:r>
          </a:p>
          <a:p>
            <a:pPr marL="0" indent="0">
              <a:spcBef>
                <a:spcPts val="0"/>
              </a:spcBef>
              <a:buNone/>
            </a:pPr>
            <a:r>
              <a:rPr lang="en-US" dirty="0"/>
              <a:t>• Build a room that is 12x30 feet. </a:t>
            </a:r>
          </a:p>
          <a:p>
            <a:pPr marL="0" indent="0">
              <a:spcBef>
                <a:spcPts val="0"/>
              </a:spcBef>
              <a:buNone/>
            </a:pPr>
            <a:r>
              <a:rPr lang="en-US" dirty="0"/>
              <a:t>• A dual fireplace is installed.</a:t>
            </a:r>
          </a:p>
          <a:p>
            <a:pPr marL="0" indent="0">
              <a:spcBef>
                <a:spcPts val="0"/>
              </a:spcBef>
              <a:buNone/>
            </a:pPr>
            <a:r>
              <a:rPr lang="en-US" dirty="0"/>
              <a:t>• A 10 foot ceiling is installed with 2 - 4x4 skylights.</a:t>
            </a:r>
          </a:p>
          <a:p>
            <a:pPr marL="0" indent="0">
              <a:spcBef>
                <a:spcPts val="0"/>
              </a:spcBef>
              <a:buNone/>
            </a:pPr>
            <a:r>
              <a:rPr lang="en-US" dirty="0"/>
              <a:t>• Double pocket door into new room.</a:t>
            </a:r>
          </a:p>
          <a:p>
            <a:pPr marL="0" indent="0">
              <a:spcBef>
                <a:spcPts val="0"/>
              </a:spcBef>
              <a:buNone/>
            </a:pPr>
            <a:r>
              <a:rPr lang="en-US" dirty="0"/>
              <a:t>• Single inward swinging door to outside.  This also has windows in it.</a:t>
            </a:r>
          </a:p>
          <a:p>
            <a:pPr marL="0" indent="0">
              <a:spcBef>
                <a:spcPts val="0"/>
              </a:spcBef>
              <a:buNone/>
            </a:pPr>
            <a:r>
              <a:rPr lang="en-US" dirty="0"/>
              <a:t>• The room is sided to match house.</a:t>
            </a:r>
          </a:p>
          <a:p>
            <a:pPr marL="0" indent="0">
              <a:spcBef>
                <a:spcPts val="0"/>
              </a:spcBef>
              <a:buNone/>
            </a:pPr>
            <a:r>
              <a:rPr lang="en-US" dirty="0"/>
              <a:t>• The roof matches house.</a:t>
            </a:r>
          </a:p>
          <a:p>
            <a:pPr marL="0" indent="0">
              <a:spcBef>
                <a:spcPts val="0"/>
              </a:spcBef>
              <a:buNone/>
            </a:pPr>
            <a:r>
              <a:rPr lang="en-US" dirty="0"/>
              <a:t>• Air ducts installed in new room.</a:t>
            </a:r>
          </a:p>
          <a:p>
            <a:pPr marL="0" indent="0">
              <a:spcBef>
                <a:spcPts val="0"/>
              </a:spcBef>
              <a:buNone/>
            </a:pPr>
            <a:r>
              <a:rPr lang="en-US" dirty="0"/>
              <a:t>• 6 Electrical outlets installed.  Two on each 30 foot side and 1 on the 10 foot side.</a:t>
            </a:r>
          </a:p>
          <a:p>
            <a:pPr marL="0" indent="0">
              <a:spcBef>
                <a:spcPts val="0"/>
              </a:spcBef>
              <a:buNone/>
            </a:pPr>
            <a:r>
              <a:rPr lang="en-US" dirty="0"/>
              <a:t>• 2 ways light switch installed on each 30 foot side.</a:t>
            </a:r>
          </a:p>
          <a:p>
            <a:pPr marL="0" indent="0">
              <a:spcBef>
                <a:spcPts val="0"/>
              </a:spcBef>
              <a:buNone/>
            </a:pPr>
            <a:r>
              <a:rPr lang="en-US" dirty="0"/>
              <a:t>• Cleanup of construction debris.</a:t>
            </a:r>
          </a:p>
          <a:p>
            <a:pPr marL="0" indent="0">
              <a:spcBef>
                <a:spcPts val="0"/>
              </a:spcBef>
              <a:buNone/>
            </a:pPr>
            <a:endParaRPr lang="en-US" dirty="0"/>
          </a:p>
        </p:txBody>
      </p:sp>
    </p:spTree>
    <p:extLst>
      <p:ext uri="{BB962C8B-B14F-4D97-AF65-F5344CB8AC3E}">
        <p14:creationId xmlns:p14="http://schemas.microsoft.com/office/powerpoint/2010/main" val="140423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DA-0640-6A55-139E-73FDC0E381DB}"/>
              </a:ext>
            </a:extLst>
          </p:cNvPr>
          <p:cNvSpPr>
            <a:spLocks noGrp="1"/>
          </p:cNvSpPr>
          <p:nvPr>
            <p:ph type="title"/>
          </p:nvPr>
        </p:nvSpPr>
        <p:spPr/>
        <p:txBody>
          <a:bodyPr>
            <a:normAutofit/>
          </a:bodyPr>
          <a:lstStyle/>
          <a:p>
            <a:r>
              <a:rPr lang="en-US" dirty="0"/>
              <a:t>Project Scope</a:t>
            </a:r>
          </a:p>
        </p:txBody>
      </p:sp>
      <p:sp>
        <p:nvSpPr>
          <p:cNvPr id="3" name="Content Placeholder 2">
            <a:extLst>
              <a:ext uri="{FF2B5EF4-FFF2-40B4-BE49-F238E27FC236}">
                <a16:creationId xmlns:a16="http://schemas.microsoft.com/office/drawing/2014/main" id="{7626F3FF-75A5-CC14-1A03-F1E8F8D663AE}"/>
              </a:ext>
            </a:extLst>
          </p:cNvPr>
          <p:cNvSpPr>
            <a:spLocks noGrp="1"/>
          </p:cNvSpPr>
          <p:nvPr>
            <p:ph idx="1"/>
          </p:nvPr>
        </p:nvSpPr>
        <p:spPr/>
        <p:txBody>
          <a:bodyPr>
            <a:normAutofit/>
          </a:bodyPr>
          <a:lstStyle/>
          <a:p>
            <a:pPr marL="0" indent="0">
              <a:buNone/>
            </a:pPr>
            <a:r>
              <a:rPr lang="en-US" sz="2600" dirty="0"/>
              <a:t>OUT OF SCOPE FOR CONTRACTORS</a:t>
            </a:r>
          </a:p>
          <a:p>
            <a:pPr marL="0" indent="0">
              <a:buNone/>
            </a:pPr>
            <a:r>
              <a:rPr lang="en-US" dirty="0"/>
              <a:t>• Clear the area of debris where the foundation is going to sit.</a:t>
            </a:r>
          </a:p>
          <a:p>
            <a:pPr marL="0" indent="0">
              <a:buNone/>
            </a:pPr>
            <a:r>
              <a:rPr lang="en-US" dirty="0"/>
              <a:t>• Paint interior/exterior</a:t>
            </a:r>
          </a:p>
          <a:p>
            <a:pPr marL="0" indent="0">
              <a:buNone/>
            </a:pPr>
            <a:r>
              <a:rPr lang="en-US" dirty="0"/>
              <a:t>• Install furnishing for window blinds</a:t>
            </a:r>
          </a:p>
          <a:p>
            <a:pPr marL="0" indent="0">
              <a:buNone/>
            </a:pPr>
            <a:r>
              <a:rPr lang="en-US" dirty="0"/>
              <a:t>• Planting extra shrubs for privacy</a:t>
            </a:r>
          </a:p>
          <a:p>
            <a:pPr marL="0" indent="0">
              <a:buNone/>
            </a:pPr>
            <a:r>
              <a:rPr lang="en-US" dirty="0"/>
              <a:t>• Any yard work that might be needed to match the other buildings.</a:t>
            </a:r>
          </a:p>
        </p:txBody>
      </p:sp>
    </p:spTree>
    <p:extLst>
      <p:ext uri="{BB962C8B-B14F-4D97-AF65-F5344CB8AC3E}">
        <p14:creationId xmlns:p14="http://schemas.microsoft.com/office/powerpoint/2010/main" val="394109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DA-0640-6A55-139E-73FDC0E381DB}"/>
              </a:ext>
            </a:extLst>
          </p:cNvPr>
          <p:cNvSpPr>
            <a:spLocks noGrp="1"/>
          </p:cNvSpPr>
          <p:nvPr>
            <p:ph type="title"/>
          </p:nvPr>
        </p:nvSpPr>
        <p:spPr/>
        <p:txBody>
          <a:bodyPr>
            <a:normAutofit/>
          </a:bodyPr>
          <a:lstStyle/>
          <a:p>
            <a:r>
              <a:rPr lang="en-US" dirty="0"/>
              <a:t>Project Scope</a:t>
            </a:r>
          </a:p>
        </p:txBody>
      </p:sp>
      <p:sp>
        <p:nvSpPr>
          <p:cNvPr id="3" name="Content Placeholder 2">
            <a:extLst>
              <a:ext uri="{FF2B5EF4-FFF2-40B4-BE49-F238E27FC236}">
                <a16:creationId xmlns:a16="http://schemas.microsoft.com/office/drawing/2014/main" id="{7626F3FF-75A5-CC14-1A03-F1E8F8D663AE}"/>
              </a:ext>
            </a:extLst>
          </p:cNvPr>
          <p:cNvSpPr>
            <a:spLocks noGrp="1"/>
          </p:cNvSpPr>
          <p:nvPr>
            <p:ph idx="1"/>
          </p:nvPr>
        </p:nvSpPr>
        <p:spPr/>
        <p:txBody>
          <a:bodyPr>
            <a:normAutofit fontScale="70000" lnSpcReduction="20000"/>
          </a:bodyPr>
          <a:lstStyle/>
          <a:p>
            <a:pPr marL="0" indent="0">
              <a:lnSpc>
                <a:spcPct val="107000"/>
              </a:lnSpc>
              <a:spcBef>
                <a:spcPts val="0"/>
              </a:spcBef>
              <a:spcAft>
                <a:spcPts val="800"/>
              </a:spcAft>
              <a:buNone/>
            </a:pPr>
            <a:r>
              <a:rPr lang="en-US" sz="3400" dirty="0"/>
              <a:t>CHANGE MANAGEMENT</a:t>
            </a:r>
          </a:p>
          <a:p>
            <a:pPr marL="0" indent="0">
              <a:lnSpc>
                <a:spcPct val="107000"/>
              </a:lnSpc>
              <a:spcBef>
                <a:spcPts val="0"/>
              </a:spcBef>
              <a:spcAft>
                <a:spcPts val="800"/>
              </a:spcAft>
              <a:buNone/>
            </a:pPr>
            <a:r>
              <a:rPr lang="en-US" dirty="0"/>
              <a:t>It is common for projects to change over time. When a change is discovered that will impact the previous identified project scope, schedule, cost, or quality it gets evaluated. The project manager will communicate with the executive sponsor about the change. Together, they will determine if the change needs a formal Change Request Form completed and signed or if the change will happen without additional documentation. </a:t>
            </a:r>
          </a:p>
          <a:p>
            <a:pPr marL="0" indent="0">
              <a:lnSpc>
                <a:spcPct val="107000"/>
              </a:lnSpc>
              <a:spcBef>
                <a:spcPts val="0"/>
              </a:spcBef>
              <a:spcAft>
                <a:spcPts val="800"/>
              </a:spcAft>
              <a:buNone/>
            </a:pPr>
            <a:r>
              <a:rPr lang="en-US" dirty="0"/>
              <a:t>For this project, project manager must create a formal Change Request and receive executive sponsor approval for the situations listed below. </a:t>
            </a:r>
          </a:p>
          <a:p>
            <a:pPr marL="0" indent="0">
              <a:lnSpc>
                <a:spcPct val="107000"/>
              </a:lnSpc>
              <a:spcBef>
                <a:spcPts val="0"/>
              </a:spcBef>
              <a:spcAft>
                <a:spcPts val="800"/>
              </a:spcAft>
              <a:buNone/>
            </a:pPr>
            <a:r>
              <a:rPr lang="en-US" dirty="0"/>
              <a:t>• Scope changes unless they are for removal of a nice to have item</a:t>
            </a:r>
          </a:p>
          <a:p>
            <a:pPr marL="0" indent="0">
              <a:lnSpc>
                <a:spcPct val="107000"/>
              </a:lnSpc>
              <a:spcBef>
                <a:spcPts val="0"/>
              </a:spcBef>
              <a:spcAft>
                <a:spcPts val="800"/>
              </a:spcAft>
              <a:buNone/>
            </a:pPr>
            <a:r>
              <a:rPr lang="en-US" dirty="0"/>
              <a:t>• Schedule changes that impact the overall target implementation date </a:t>
            </a:r>
          </a:p>
          <a:p>
            <a:pPr marL="0" indent="0">
              <a:lnSpc>
                <a:spcPct val="107000"/>
              </a:lnSpc>
              <a:spcBef>
                <a:spcPts val="0"/>
              </a:spcBef>
              <a:spcAft>
                <a:spcPts val="800"/>
              </a:spcAft>
              <a:buNone/>
            </a:pPr>
            <a:r>
              <a:rPr lang="en-US" dirty="0"/>
              <a:t>• Decisions that increase the project expenses beyond allocated project budget dollars</a:t>
            </a:r>
          </a:p>
          <a:p>
            <a:pPr marL="0" indent="0">
              <a:lnSpc>
                <a:spcPct val="107000"/>
              </a:lnSpc>
              <a:spcBef>
                <a:spcPts val="0"/>
              </a:spcBef>
              <a:spcAft>
                <a:spcPts val="800"/>
              </a:spcAft>
              <a:buNone/>
            </a:pPr>
            <a:r>
              <a:rPr lang="en-US" dirty="0"/>
              <a:t>• Decisions regarding the quality of project deliverables </a:t>
            </a:r>
          </a:p>
        </p:txBody>
      </p:sp>
    </p:spTree>
    <p:extLst>
      <p:ext uri="{BB962C8B-B14F-4D97-AF65-F5344CB8AC3E}">
        <p14:creationId xmlns:p14="http://schemas.microsoft.com/office/powerpoint/2010/main" val="353495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DA-0640-6A55-139E-73FDC0E381DB}"/>
              </a:ext>
            </a:extLst>
          </p:cNvPr>
          <p:cNvSpPr>
            <a:spLocks noGrp="1"/>
          </p:cNvSpPr>
          <p:nvPr>
            <p:ph type="title"/>
          </p:nvPr>
        </p:nvSpPr>
        <p:spPr/>
        <p:txBody>
          <a:bodyPr>
            <a:normAutofit/>
          </a:bodyPr>
          <a:lstStyle/>
          <a:p>
            <a:r>
              <a:rPr lang="en-US" dirty="0"/>
              <a:t>Project Scope</a:t>
            </a:r>
          </a:p>
        </p:txBody>
      </p:sp>
      <p:sp>
        <p:nvSpPr>
          <p:cNvPr id="3" name="Content Placeholder 2">
            <a:extLst>
              <a:ext uri="{FF2B5EF4-FFF2-40B4-BE49-F238E27FC236}">
                <a16:creationId xmlns:a16="http://schemas.microsoft.com/office/drawing/2014/main" id="{7626F3FF-75A5-CC14-1A03-F1E8F8D663AE}"/>
              </a:ext>
            </a:extLst>
          </p:cNvPr>
          <p:cNvSpPr>
            <a:spLocks noGrp="1"/>
          </p:cNvSpPr>
          <p:nvPr>
            <p:ph idx="1"/>
          </p:nvPr>
        </p:nvSpPr>
        <p:spPr/>
        <p:txBody>
          <a:bodyPr>
            <a:normAutofit fontScale="55000" lnSpcReduction="20000"/>
          </a:bodyPr>
          <a:lstStyle/>
          <a:p>
            <a:pPr marL="0" indent="0">
              <a:spcBef>
                <a:spcPts val="0"/>
              </a:spcBef>
              <a:buNone/>
            </a:pPr>
            <a:r>
              <a:rPr lang="en-US" sz="4400" dirty="0"/>
              <a:t>ASSUMPTIONS</a:t>
            </a:r>
          </a:p>
          <a:p>
            <a:pPr marL="0" indent="0">
              <a:spcBef>
                <a:spcPts val="0"/>
              </a:spcBef>
              <a:buNone/>
            </a:pPr>
            <a:r>
              <a:rPr lang="en-US" dirty="0"/>
              <a:t>Assumptions help communicate things expected to be true for a project. List facts, details, and agreements that are part of the basis of the planning for this project’s success.</a:t>
            </a:r>
          </a:p>
          <a:p>
            <a:pPr marL="0" indent="0">
              <a:spcBef>
                <a:spcPts val="0"/>
              </a:spcBef>
              <a:buNone/>
            </a:pPr>
            <a:r>
              <a:rPr lang="en-US" dirty="0"/>
              <a:t>• The floor to the new room will match the level of the adjacent rooms.</a:t>
            </a:r>
          </a:p>
          <a:p>
            <a:pPr marL="0" indent="0">
              <a:spcBef>
                <a:spcPts val="0"/>
              </a:spcBef>
              <a:buNone/>
            </a:pPr>
            <a:r>
              <a:rPr lang="en-US" dirty="0"/>
              <a:t>• The vents for the ducting will come from the floor level and not the ceiling.</a:t>
            </a:r>
          </a:p>
          <a:p>
            <a:pPr marL="0" indent="0">
              <a:spcBef>
                <a:spcPts val="0"/>
              </a:spcBef>
              <a:buNone/>
            </a:pPr>
            <a:r>
              <a:rPr lang="en-US" dirty="0"/>
              <a:t>• The walls will have a light texture sprayed to match other rooms in the house.</a:t>
            </a:r>
          </a:p>
          <a:p>
            <a:pPr marL="0" indent="0">
              <a:spcBef>
                <a:spcPts val="0"/>
              </a:spcBef>
              <a:buNone/>
            </a:pPr>
            <a:r>
              <a:rPr lang="en-US" dirty="0"/>
              <a:t>• The lights in the ceiling will be incandescing to match the kitchen lights.</a:t>
            </a:r>
          </a:p>
          <a:p>
            <a:pPr marL="0" indent="0">
              <a:spcBef>
                <a:spcPts val="0"/>
              </a:spcBef>
              <a:buNone/>
            </a:pPr>
            <a:r>
              <a:rPr lang="en-US" dirty="0"/>
              <a:t>• A 2-way dimmer switch is installed.</a:t>
            </a:r>
          </a:p>
          <a:p>
            <a:pPr marL="0" indent="0">
              <a:spcBef>
                <a:spcPts val="0"/>
              </a:spcBef>
              <a:buNone/>
            </a:pPr>
            <a:r>
              <a:rPr lang="en-US" dirty="0"/>
              <a:t>• The external door will swing in side.</a:t>
            </a:r>
          </a:p>
          <a:p>
            <a:pPr marL="0" indent="0">
              <a:spcBef>
                <a:spcPts val="0"/>
              </a:spcBef>
              <a:buNone/>
            </a:pPr>
            <a:r>
              <a:rPr lang="en-US" dirty="0"/>
              <a:t>• The roof will have overhangs that match the house</a:t>
            </a:r>
          </a:p>
          <a:p>
            <a:pPr marL="0" indent="0">
              <a:spcBef>
                <a:spcPts val="0"/>
              </a:spcBef>
              <a:buNone/>
            </a:pPr>
            <a:r>
              <a:rPr lang="en-US" dirty="0"/>
              <a:t>• The roof materials match the house.</a:t>
            </a:r>
          </a:p>
          <a:p>
            <a:pPr marL="0" indent="0">
              <a:spcBef>
                <a:spcPts val="0"/>
              </a:spcBef>
              <a:buNone/>
            </a:pPr>
            <a:r>
              <a:rPr lang="en-US" dirty="0"/>
              <a:t>• The siding will match the house siding.</a:t>
            </a:r>
          </a:p>
          <a:p>
            <a:pPr marL="0" indent="0">
              <a:spcBef>
                <a:spcPts val="0"/>
              </a:spcBef>
              <a:buNone/>
            </a:pPr>
            <a:r>
              <a:rPr lang="en-US" dirty="0"/>
              <a:t>• The windows will match as close as possible to other windows in the house.  They will be vinyl windows and double pane.  They will contain low-E glass.  The windows on the sides of the room can open and have screens installed.</a:t>
            </a:r>
          </a:p>
          <a:p>
            <a:pPr marL="0" indent="0">
              <a:spcBef>
                <a:spcPts val="0"/>
              </a:spcBef>
              <a:buNone/>
            </a:pPr>
            <a:r>
              <a:rPr lang="en-US" dirty="0"/>
              <a:t>• The outlets and switches will be white.</a:t>
            </a:r>
          </a:p>
          <a:p>
            <a:pPr marL="0" indent="0">
              <a:spcBef>
                <a:spcPts val="0"/>
              </a:spcBef>
              <a:buNone/>
            </a:pPr>
            <a:r>
              <a:rPr lang="en-US" dirty="0"/>
              <a:t>• The double doors in the room will be pock doors and contain a dead bolt and safety windows</a:t>
            </a:r>
          </a:p>
        </p:txBody>
      </p:sp>
    </p:spTree>
    <p:extLst>
      <p:ext uri="{BB962C8B-B14F-4D97-AF65-F5344CB8AC3E}">
        <p14:creationId xmlns:p14="http://schemas.microsoft.com/office/powerpoint/2010/main" val="193846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3BF-E363-7B36-6C4D-544672AB9315}"/>
              </a:ext>
            </a:extLst>
          </p:cNvPr>
          <p:cNvSpPr>
            <a:spLocks noGrp="1"/>
          </p:cNvSpPr>
          <p:nvPr>
            <p:ph type="title"/>
          </p:nvPr>
        </p:nvSpPr>
        <p:spPr/>
        <p:txBody>
          <a:bodyPr/>
          <a:lstStyle/>
          <a:p>
            <a:r>
              <a:rPr lang="en-US" dirty="0"/>
              <a:t>Meeting Attendees</a:t>
            </a:r>
          </a:p>
        </p:txBody>
      </p:sp>
      <p:sp>
        <p:nvSpPr>
          <p:cNvPr id="3" name="Content Placeholder 2">
            <a:extLst>
              <a:ext uri="{FF2B5EF4-FFF2-40B4-BE49-F238E27FC236}">
                <a16:creationId xmlns:a16="http://schemas.microsoft.com/office/drawing/2014/main" id="{98D9B775-6BAD-C1F7-FD70-64FAF575329A}"/>
              </a:ext>
            </a:extLst>
          </p:cNvPr>
          <p:cNvSpPr>
            <a:spLocks noGrp="1"/>
          </p:cNvSpPr>
          <p:nvPr>
            <p:ph idx="1"/>
          </p:nvPr>
        </p:nvSpPr>
        <p:spPr/>
        <p:txBody>
          <a:bodyPr>
            <a:normAutofit fontScale="62500" lnSpcReduction="20000"/>
          </a:bodyPr>
          <a:lstStyle/>
          <a:p>
            <a:r>
              <a:rPr lang="en-US" dirty="0"/>
              <a:t>Owner: Allyson Kelly</a:t>
            </a:r>
          </a:p>
          <a:p>
            <a:r>
              <a:rPr lang="en-US" dirty="0"/>
              <a:t>Project Manager: John M. </a:t>
            </a:r>
            <a:r>
              <a:rPr lang="en-US" dirty="0" err="1"/>
              <a:t>Anager</a:t>
            </a:r>
            <a:endParaRPr lang="en-US" dirty="0"/>
          </a:p>
          <a:p>
            <a:r>
              <a:rPr lang="en-US" dirty="0"/>
              <a:t>Architect: Susie </a:t>
            </a:r>
            <a:r>
              <a:rPr lang="en-US" dirty="0" err="1"/>
              <a:t>Designsalot</a:t>
            </a:r>
            <a:endParaRPr lang="en-US" dirty="0"/>
          </a:p>
          <a:p>
            <a:r>
              <a:rPr lang="en-US" dirty="0"/>
              <a:t>Electrician: Tom Electricity</a:t>
            </a:r>
          </a:p>
          <a:p>
            <a:r>
              <a:rPr lang="en-US" dirty="0"/>
              <a:t>Plumber: Bob </a:t>
            </a:r>
            <a:r>
              <a:rPr lang="en-US" dirty="0" err="1"/>
              <a:t>ThePlumber</a:t>
            </a:r>
            <a:endParaRPr lang="en-US" dirty="0"/>
          </a:p>
          <a:p>
            <a:r>
              <a:rPr lang="en-US" dirty="0"/>
              <a:t>Carpenter Lead: Mike Hammerman</a:t>
            </a:r>
          </a:p>
          <a:p>
            <a:r>
              <a:rPr lang="en-US" dirty="0"/>
              <a:t>Homeowners Association President: Randy Drumm</a:t>
            </a:r>
          </a:p>
          <a:p>
            <a:r>
              <a:rPr lang="en-US" dirty="0"/>
              <a:t>King County Inspector: Peter S. </a:t>
            </a:r>
            <a:r>
              <a:rPr lang="en-US" dirty="0" err="1"/>
              <a:t>Clouseau</a:t>
            </a:r>
            <a:endParaRPr lang="en-US" dirty="0"/>
          </a:p>
          <a:p>
            <a:r>
              <a:rPr lang="en-US" dirty="0"/>
              <a:t>Neighbors</a:t>
            </a:r>
          </a:p>
          <a:p>
            <a:r>
              <a:rPr lang="en-US" dirty="0"/>
              <a:t>Friends</a:t>
            </a:r>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81349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DA-0640-6A55-139E-73FDC0E381DB}"/>
              </a:ext>
            </a:extLst>
          </p:cNvPr>
          <p:cNvSpPr>
            <a:spLocks noGrp="1"/>
          </p:cNvSpPr>
          <p:nvPr>
            <p:ph type="title"/>
          </p:nvPr>
        </p:nvSpPr>
        <p:spPr/>
        <p:txBody>
          <a:bodyPr>
            <a:normAutofit/>
          </a:bodyPr>
          <a:lstStyle/>
          <a:p>
            <a:r>
              <a:rPr lang="en-US" dirty="0"/>
              <a:t>Project Scope</a:t>
            </a:r>
          </a:p>
        </p:txBody>
      </p:sp>
      <p:sp>
        <p:nvSpPr>
          <p:cNvPr id="3" name="Content Placeholder 2">
            <a:extLst>
              <a:ext uri="{FF2B5EF4-FFF2-40B4-BE49-F238E27FC236}">
                <a16:creationId xmlns:a16="http://schemas.microsoft.com/office/drawing/2014/main" id="{7626F3FF-75A5-CC14-1A03-F1E8F8D663AE}"/>
              </a:ext>
            </a:extLst>
          </p:cNvPr>
          <p:cNvSpPr>
            <a:spLocks noGrp="1"/>
          </p:cNvSpPr>
          <p:nvPr>
            <p:ph idx="1"/>
          </p:nvPr>
        </p:nvSpPr>
        <p:spPr/>
        <p:txBody>
          <a:bodyPr>
            <a:normAutofit/>
          </a:bodyPr>
          <a:lstStyle/>
          <a:p>
            <a:pPr marL="0" indent="0">
              <a:buNone/>
            </a:pPr>
            <a:r>
              <a:rPr lang="en-US" dirty="0"/>
              <a:t>Acceptance Criteria</a:t>
            </a:r>
          </a:p>
          <a:p>
            <a:r>
              <a:rPr lang="en-US" sz="1600" dirty="0"/>
              <a:t>Room is built to specifications</a:t>
            </a:r>
          </a:p>
          <a:p>
            <a:r>
              <a:rPr lang="en-US" sz="1600" dirty="0"/>
              <a:t>Walls and floor is level</a:t>
            </a:r>
          </a:p>
          <a:p>
            <a:r>
              <a:rPr lang="en-US" sz="1600" dirty="0"/>
              <a:t>Siding and roofing match existing house</a:t>
            </a:r>
          </a:p>
          <a:p>
            <a:r>
              <a:rPr lang="en-US" sz="1600" dirty="0"/>
              <a:t>Changes go through a change control process via the Project Manager</a:t>
            </a:r>
          </a:p>
          <a:p>
            <a:endParaRPr lang="en-US" dirty="0"/>
          </a:p>
          <a:p>
            <a:endParaRPr lang="en-US" dirty="0"/>
          </a:p>
        </p:txBody>
      </p:sp>
    </p:spTree>
    <p:extLst>
      <p:ext uri="{BB962C8B-B14F-4D97-AF65-F5344CB8AC3E}">
        <p14:creationId xmlns:p14="http://schemas.microsoft.com/office/powerpoint/2010/main" val="217193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2F5B-E16B-AEB1-4FB2-4E49FCDB8A7F}"/>
              </a:ext>
            </a:extLst>
          </p:cNvPr>
          <p:cNvSpPr>
            <a:spLocks noGrp="1"/>
          </p:cNvSpPr>
          <p:nvPr>
            <p:ph type="title"/>
          </p:nvPr>
        </p:nvSpPr>
        <p:spPr/>
        <p:txBody>
          <a:bodyPr/>
          <a:lstStyle/>
          <a:p>
            <a:r>
              <a:rPr lang="en-US" dirty="0"/>
              <a:t>Milestone Schedule</a:t>
            </a:r>
          </a:p>
        </p:txBody>
      </p:sp>
      <p:sp>
        <p:nvSpPr>
          <p:cNvPr id="3" name="Content Placeholder 2">
            <a:extLst>
              <a:ext uri="{FF2B5EF4-FFF2-40B4-BE49-F238E27FC236}">
                <a16:creationId xmlns:a16="http://schemas.microsoft.com/office/drawing/2014/main" id="{0C7F5245-A91C-687D-7E3C-E0887176469E}"/>
              </a:ext>
            </a:extLst>
          </p:cNvPr>
          <p:cNvSpPr>
            <a:spLocks noGrp="1"/>
          </p:cNvSpPr>
          <p:nvPr>
            <p:ph idx="1"/>
          </p:nvPr>
        </p:nvSpPr>
        <p:spPr/>
        <p:txBody>
          <a:bodyPr>
            <a:normAutofit fontScale="47500" lnSpcReduction="20000"/>
          </a:bodyPr>
          <a:lstStyle/>
          <a:p>
            <a:r>
              <a:rPr lang="en-US" dirty="0"/>
              <a:t>7/25: Architect plans completed</a:t>
            </a:r>
          </a:p>
          <a:p>
            <a:r>
              <a:rPr lang="en-US" dirty="0"/>
              <a:t>8/22: County permit and HOA approval done</a:t>
            </a:r>
          </a:p>
          <a:p>
            <a:r>
              <a:rPr lang="en-US" dirty="0"/>
              <a:t>8/22: Materials ordered</a:t>
            </a:r>
          </a:p>
          <a:p>
            <a:r>
              <a:rPr lang="en-US" dirty="0"/>
              <a:t>9/6: Concrete has cured by and ready to build floor</a:t>
            </a:r>
          </a:p>
          <a:p>
            <a:r>
              <a:rPr lang="en-US" dirty="0"/>
              <a:t>9/19: Inspection of framing</a:t>
            </a:r>
          </a:p>
          <a:p>
            <a:r>
              <a:rPr lang="en-US" dirty="0"/>
              <a:t>9/20: Sub floor complete</a:t>
            </a:r>
          </a:p>
          <a:p>
            <a:r>
              <a:rPr lang="en-US" dirty="0"/>
              <a:t>9/29: Lights and wiring complete</a:t>
            </a:r>
          </a:p>
          <a:p>
            <a:r>
              <a:rPr lang="en-US" dirty="0"/>
              <a:t>9/29: Interior is complete</a:t>
            </a:r>
          </a:p>
          <a:p>
            <a:r>
              <a:rPr lang="en-US" dirty="0"/>
              <a:t>9/30: Plumbing complete</a:t>
            </a:r>
          </a:p>
          <a:p>
            <a:r>
              <a:rPr lang="en-US" dirty="0"/>
              <a:t>10/13: Roof is complete</a:t>
            </a:r>
          </a:p>
          <a:p>
            <a:r>
              <a:rPr lang="en-US" dirty="0"/>
              <a:t>10/19: Exterior complete – siding, paint, gutter, facia.</a:t>
            </a:r>
          </a:p>
          <a:p>
            <a:r>
              <a:rPr lang="en-US" dirty="0"/>
              <a:t>10/21: Final inspection and adjustments</a:t>
            </a:r>
          </a:p>
          <a:p>
            <a:endParaRPr lang="en-US" dirty="0"/>
          </a:p>
          <a:p>
            <a:endParaRPr lang="en-US" dirty="0"/>
          </a:p>
          <a:p>
            <a:endParaRPr lang="en-US" dirty="0"/>
          </a:p>
        </p:txBody>
      </p:sp>
    </p:spTree>
    <p:extLst>
      <p:ext uri="{BB962C8B-B14F-4D97-AF65-F5344CB8AC3E}">
        <p14:creationId xmlns:p14="http://schemas.microsoft.com/office/powerpoint/2010/main" val="92841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63EB-ACB2-4B49-78CD-DDFC487B659F}"/>
              </a:ext>
            </a:extLst>
          </p:cNvPr>
          <p:cNvSpPr>
            <a:spLocks noGrp="1"/>
          </p:cNvSpPr>
          <p:nvPr>
            <p:ph type="title"/>
          </p:nvPr>
        </p:nvSpPr>
        <p:spPr/>
        <p:txBody>
          <a:bodyPr/>
          <a:lstStyle/>
          <a:p>
            <a:r>
              <a:rPr lang="en-US" dirty="0"/>
              <a:t>Core Project team</a:t>
            </a:r>
          </a:p>
        </p:txBody>
      </p:sp>
      <p:sp>
        <p:nvSpPr>
          <p:cNvPr id="3" name="Content Placeholder 2">
            <a:extLst>
              <a:ext uri="{FF2B5EF4-FFF2-40B4-BE49-F238E27FC236}">
                <a16:creationId xmlns:a16="http://schemas.microsoft.com/office/drawing/2014/main" id="{C3ED17B8-A64E-2A3E-F881-CC46A3ED3B8A}"/>
              </a:ext>
            </a:extLst>
          </p:cNvPr>
          <p:cNvSpPr>
            <a:spLocks noGrp="1"/>
          </p:cNvSpPr>
          <p:nvPr>
            <p:ph idx="1"/>
          </p:nvPr>
        </p:nvSpPr>
        <p:spPr/>
        <p:txBody>
          <a:bodyPr>
            <a:normAutofit fontScale="70000" lnSpcReduction="20000"/>
          </a:bodyPr>
          <a:lstStyle/>
          <a:p>
            <a:r>
              <a:rPr lang="en-US" dirty="0"/>
              <a:t>Owner: Allyson Kelly, to ensure the project meets the families expectations</a:t>
            </a:r>
          </a:p>
          <a:p>
            <a:r>
              <a:rPr lang="en-US" dirty="0"/>
              <a:t>Project Manager: John M. </a:t>
            </a:r>
            <a:r>
              <a:rPr lang="en-US" dirty="0" err="1"/>
              <a:t>Anager</a:t>
            </a:r>
            <a:r>
              <a:rPr lang="en-US" dirty="0"/>
              <a:t> – project is on time and withing budget.  Facilitates communication.</a:t>
            </a:r>
          </a:p>
          <a:p>
            <a:r>
              <a:rPr lang="en-US" dirty="0"/>
              <a:t>Architect: Susie </a:t>
            </a:r>
            <a:r>
              <a:rPr lang="en-US" dirty="0" err="1"/>
              <a:t>Designsalot</a:t>
            </a:r>
            <a:r>
              <a:rPr lang="en-US" dirty="0"/>
              <a:t> – Architect </a:t>
            </a:r>
          </a:p>
          <a:p>
            <a:r>
              <a:rPr lang="en-US" dirty="0"/>
              <a:t>Electrician: Tom Electricity – all connections for lights, wiring, switches. </a:t>
            </a:r>
          </a:p>
          <a:p>
            <a:r>
              <a:rPr lang="en-US" dirty="0"/>
              <a:t>Plumber: Bob </a:t>
            </a:r>
            <a:r>
              <a:rPr lang="en-US" dirty="0" err="1"/>
              <a:t>ThePlumber</a:t>
            </a:r>
            <a:r>
              <a:rPr lang="en-US" dirty="0"/>
              <a:t> – install ducts, gas pipe and fireplace</a:t>
            </a:r>
          </a:p>
          <a:p>
            <a:r>
              <a:rPr lang="en-US" dirty="0"/>
              <a:t>Carpenter Lead: Mike Hammerman – Lead the effort on building.  Hire extra resources to keep on schedule as needed. </a:t>
            </a:r>
          </a:p>
          <a:p>
            <a:r>
              <a:rPr lang="en-US" dirty="0"/>
              <a:t>Homeowners Association President: Randy Drumm – Give the ok for building to start.</a:t>
            </a:r>
          </a:p>
          <a:p>
            <a:r>
              <a:rPr lang="en-US" dirty="0"/>
              <a:t>King County Inspector: Peter S. </a:t>
            </a:r>
            <a:r>
              <a:rPr lang="en-US" dirty="0" err="1"/>
              <a:t>Clouseau</a:t>
            </a:r>
            <a:r>
              <a:rPr lang="en-US" dirty="0"/>
              <a:t> – Inspect foundation, framing and final result.</a:t>
            </a:r>
          </a:p>
          <a:p>
            <a:endParaRPr lang="en-US" dirty="0"/>
          </a:p>
        </p:txBody>
      </p:sp>
      <p:pic>
        <p:nvPicPr>
          <p:cNvPr id="5" name="Picture 4">
            <a:extLst>
              <a:ext uri="{FF2B5EF4-FFF2-40B4-BE49-F238E27FC236}">
                <a16:creationId xmlns:a16="http://schemas.microsoft.com/office/drawing/2014/main" id="{36594C06-7ED1-0871-2476-E8A62F29EE81}"/>
              </a:ext>
            </a:extLst>
          </p:cNvPr>
          <p:cNvPicPr>
            <a:picLocks noChangeAspect="1"/>
          </p:cNvPicPr>
          <p:nvPr/>
        </p:nvPicPr>
        <p:blipFill>
          <a:blip r:embed="rId2"/>
          <a:stretch>
            <a:fillRect/>
          </a:stretch>
        </p:blipFill>
        <p:spPr>
          <a:xfrm>
            <a:off x="10267950" y="2543175"/>
            <a:ext cx="361950" cy="495300"/>
          </a:xfrm>
          <a:prstGeom prst="rect">
            <a:avLst/>
          </a:prstGeom>
        </p:spPr>
      </p:pic>
      <p:pic>
        <p:nvPicPr>
          <p:cNvPr id="7" name="Picture 6">
            <a:extLst>
              <a:ext uri="{FF2B5EF4-FFF2-40B4-BE49-F238E27FC236}">
                <a16:creationId xmlns:a16="http://schemas.microsoft.com/office/drawing/2014/main" id="{37F174B3-ABE1-F81B-A611-43E5D9AE0DF5}"/>
              </a:ext>
            </a:extLst>
          </p:cNvPr>
          <p:cNvPicPr>
            <a:picLocks noChangeAspect="1"/>
          </p:cNvPicPr>
          <p:nvPr/>
        </p:nvPicPr>
        <p:blipFill>
          <a:blip r:embed="rId3"/>
          <a:stretch>
            <a:fillRect/>
          </a:stretch>
        </p:blipFill>
        <p:spPr>
          <a:xfrm>
            <a:off x="8187990" y="2249487"/>
            <a:ext cx="401302" cy="495300"/>
          </a:xfrm>
          <a:prstGeom prst="rect">
            <a:avLst/>
          </a:prstGeom>
        </p:spPr>
      </p:pic>
      <p:pic>
        <p:nvPicPr>
          <p:cNvPr id="9" name="Picture 8">
            <a:extLst>
              <a:ext uri="{FF2B5EF4-FFF2-40B4-BE49-F238E27FC236}">
                <a16:creationId xmlns:a16="http://schemas.microsoft.com/office/drawing/2014/main" id="{0E2FCFB9-8929-E45A-AF99-C78603AEB94C}"/>
              </a:ext>
            </a:extLst>
          </p:cNvPr>
          <p:cNvPicPr>
            <a:picLocks noChangeAspect="1"/>
          </p:cNvPicPr>
          <p:nvPr/>
        </p:nvPicPr>
        <p:blipFill>
          <a:blip r:embed="rId4"/>
          <a:stretch>
            <a:fillRect/>
          </a:stretch>
        </p:blipFill>
        <p:spPr>
          <a:xfrm>
            <a:off x="4999977" y="2917467"/>
            <a:ext cx="394879" cy="587830"/>
          </a:xfrm>
          <a:prstGeom prst="rect">
            <a:avLst/>
          </a:prstGeom>
        </p:spPr>
      </p:pic>
      <p:pic>
        <p:nvPicPr>
          <p:cNvPr id="11" name="Picture 10">
            <a:extLst>
              <a:ext uri="{FF2B5EF4-FFF2-40B4-BE49-F238E27FC236}">
                <a16:creationId xmlns:a16="http://schemas.microsoft.com/office/drawing/2014/main" id="{BF4FD55C-FA55-3A88-13BC-20A83F7698D2}"/>
              </a:ext>
            </a:extLst>
          </p:cNvPr>
          <p:cNvPicPr>
            <a:picLocks noChangeAspect="1"/>
          </p:cNvPicPr>
          <p:nvPr/>
        </p:nvPicPr>
        <p:blipFill>
          <a:blip r:embed="rId5"/>
          <a:stretch>
            <a:fillRect/>
          </a:stretch>
        </p:blipFill>
        <p:spPr>
          <a:xfrm>
            <a:off x="8187990" y="3211382"/>
            <a:ext cx="471488" cy="587830"/>
          </a:xfrm>
          <a:prstGeom prst="rect">
            <a:avLst/>
          </a:prstGeom>
        </p:spPr>
      </p:pic>
      <p:pic>
        <p:nvPicPr>
          <p:cNvPr id="13" name="Picture 12">
            <a:extLst>
              <a:ext uri="{FF2B5EF4-FFF2-40B4-BE49-F238E27FC236}">
                <a16:creationId xmlns:a16="http://schemas.microsoft.com/office/drawing/2014/main" id="{092D1F6C-1DE5-5DC0-A7A8-9579036510C9}"/>
              </a:ext>
            </a:extLst>
          </p:cNvPr>
          <p:cNvPicPr>
            <a:picLocks noChangeAspect="1"/>
          </p:cNvPicPr>
          <p:nvPr/>
        </p:nvPicPr>
        <p:blipFill>
          <a:blip r:embed="rId6"/>
          <a:stretch>
            <a:fillRect/>
          </a:stretch>
        </p:blipFill>
        <p:spPr>
          <a:xfrm>
            <a:off x="7043737" y="3743519"/>
            <a:ext cx="361951" cy="507812"/>
          </a:xfrm>
          <a:prstGeom prst="rect">
            <a:avLst/>
          </a:prstGeom>
        </p:spPr>
      </p:pic>
      <p:pic>
        <p:nvPicPr>
          <p:cNvPr id="15" name="Picture 14">
            <a:extLst>
              <a:ext uri="{FF2B5EF4-FFF2-40B4-BE49-F238E27FC236}">
                <a16:creationId xmlns:a16="http://schemas.microsoft.com/office/drawing/2014/main" id="{6AA359F8-260A-99FF-A469-F9D3C0BBEA13}"/>
              </a:ext>
            </a:extLst>
          </p:cNvPr>
          <p:cNvPicPr>
            <a:picLocks noChangeAspect="1"/>
          </p:cNvPicPr>
          <p:nvPr/>
        </p:nvPicPr>
        <p:blipFill>
          <a:blip r:embed="rId7"/>
          <a:stretch>
            <a:fillRect/>
          </a:stretch>
        </p:blipFill>
        <p:spPr>
          <a:xfrm>
            <a:off x="2414587" y="4438650"/>
            <a:ext cx="428625" cy="495300"/>
          </a:xfrm>
          <a:prstGeom prst="rect">
            <a:avLst/>
          </a:prstGeom>
        </p:spPr>
      </p:pic>
      <p:pic>
        <p:nvPicPr>
          <p:cNvPr id="17" name="Picture 16">
            <a:extLst>
              <a:ext uri="{FF2B5EF4-FFF2-40B4-BE49-F238E27FC236}">
                <a16:creationId xmlns:a16="http://schemas.microsoft.com/office/drawing/2014/main" id="{23A98009-805C-D551-123D-AB1CE746D7A7}"/>
              </a:ext>
            </a:extLst>
          </p:cNvPr>
          <p:cNvPicPr>
            <a:picLocks noChangeAspect="1"/>
          </p:cNvPicPr>
          <p:nvPr/>
        </p:nvPicPr>
        <p:blipFill>
          <a:blip r:embed="rId8"/>
          <a:stretch>
            <a:fillRect/>
          </a:stretch>
        </p:blipFill>
        <p:spPr>
          <a:xfrm>
            <a:off x="9124950" y="4686300"/>
            <a:ext cx="318407" cy="495300"/>
          </a:xfrm>
          <a:prstGeom prst="rect">
            <a:avLst/>
          </a:prstGeom>
        </p:spPr>
      </p:pic>
      <p:pic>
        <p:nvPicPr>
          <p:cNvPr id="19" name="Picture 18">
            <a:extLst>
              <a:ext uri="{FF2B5EF4-FFF2-40B4-BE49-F238E27FC236}">
                <a16:creationId xmlns:a16="http://schemas.microsoft.com/office/drawing/2014/main" id="{5D4E0B21-E9A1-46FA-938E-F5678CFB3931}"/>
              </a:ext>
            </a:extLst>
          </p:cNvPr>
          <p:cNvPicPr>
            <a:picLocks noChangeAspect="1"/>
          </p:cNvPicPr>
          <p:nvPr/>
        </p:nvPicPr>
        <p:blipFill>
          <a:blip r:embed="rId9"/>
          <a:stretch>
            <a:fillRect/>
          </a:stretch>
        </p:blipFill>
        <p:spPr>
          <a:xfrm>
            <a:off x="9653783" y="5153026"/>
            <a:ext cx="499867" cy="493916"/>
          </a:xfrm>
          <a:prstGeom prst="rect">
            <a:avLst/>
          </a:prstGeom>
        </p:spPr>
      </p:pic>
    </p:spTree>
    <p:extLst>
      <p:ext uri="{BB962C8B-B14F-4D97-AF65-F5344CB8AC3E}">
        <p14:creationId xmlns:p14="http://schemas.microsoft.com/office/powerpoint/2010/main" val="405791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360-855F-72D6-7D7C-44A2296E8265}"/>
              </a:ext>
            </a:extLst>
          </p:cNvPr>
          <p:cNvSpPr>
            <a:spLocks noGrp="1"/>
          </p:cNvSpPr>
          <p:nvPr>
            <p:ph type="title"/>
          </p:nvPr>
        </p:nvSpPr>
        <p:spPr/>
        <p:txBody>
          <a:bodyPr/>
          <a:lstStyle/>
          <a:p>
            <a:r>
              <a:rPr lang="en-US" dirty="0"/>
              <a:t>Key Stakeholders and Communication Plan Overview</a:t>
            </a:r>
          </a:p>
        </p:txBody>
      </p:sp>
      <p:sp>
        <p:nvSpPr>
          <p:cNvPr id="3" name="Content Placeholder 2">
            <a:extLst>
              <a:ext uri="{FF2B5EF4-FFF2-40B4-BE49-F238E27FC236}">
                <a16:creationId xmlns:a16="http://schemas.microsoft.com/office/drawing/2014/main" id="{9C78095B-D3E5-7097-9A7E-110A6EF66852}"/>
              </a:ext>
            </a:extLst>
          </p:cNvPr>
          <p:cNvSpPr>
            <a:spLocks noGrp="1"/>
          </p:cNvSpPr>
          <p:nvPr>
            <p:ph idx="1"/>
          </p:nvPr>
        </p:nvSpPr>
        <p:spPr/>
        <p:txBody>
          <a:bodyPr>
            <a:normAutofit/>
          </a:bodyPr>
          <a:lstStyle/>
          <a:p>
            <a:pPr marL="0" indent="0">
              <a:buNone/>
            </a:pPr>
            <a:r>
              <a:rPr lang="en-US" dirty="0"/>
              <a:t>Key Stakeholders</a:t>
            </a:r>
          </a:p>
          <a:p>
            <a:pPr lvl="1"/>
            <a:r>
              <a:rPr lang="en-US" sz="1500" dirty="0">
                <a:effectLst/>
                <a:ea typeface="Calibri" panose="020F0502020204030204" pitchFamily="34" charset="0"/>
              </a:rPr>
              <a:t>HOA group – Needs to verify and validate construction</a:t>
            </a:r>
          </a:p>
          <a:p>
            <a:pPr lvl="1"/>
            <a:r>
              <a:rPr lang="en-US" sz="1500" dirty="0"/>
              <a:t>County Inspector – Can validate or stop a project</a:t>
            </a:r>
          </a:p>
          <a:p>
            <a:pPr lvl="1"/>
            <a:r>
              <a:rPr lang="en-US" sz="1500" dirty="0"/>
              <a:t>Allyson Kelly – Construction must meet her expectations	</a:t>
            </a:r>
          </a:p>
          <a:p>
            <a:pPr lvl="1"/>
            <a:r>
              <a:rPr lang="en-US" sz="1500" dirty="0"/>
              <a:t>Architect – Must be implemented by design</a:t>
            </a:r>
          </a:p>
          <a:p>
            <a:r>
              <a:rPr lang="en-US" dirty="0"/>
              <a:t>Communication Plan Overview</a:t>
            </a:r>
          </a:p>
          <a:p>
            <a:pPr lvl="1"/>
            <a:r>
              <a:rPr lang="en-US" sz="1900" dirty="0"/>
              <a:t>The project manager (PM) will be the focal point of communication.  All communication should first be to the PM.</a:t>
            </a:r>
          </a:p>
          <a:p>
            <a:pPr lvl="1"/>
            <a:endParaRPr lang="en-US" dirty="0"/>
          </a:p>
          <a:p>
            <a:endParaRPr lang="en-US" dirty="0"/>
          </a:p>
          <a:p>
            <a:endParaRPr lang="en-US" dirty="0"/>
          </a:p>
        </p:txBody>
      </p:sp>
    </p:spTree>
    <p:extLst>
      <p:ext uri="{BB962C8B-B14F-4D97-AF65-F5344CB8AC3E}">
        <p14:creationId xmlns:p14="http://schemas.microsoft.com/office/powerpoint/2010/main" val="2322906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380F-C410-F782-D0C4-C288D08D4CEB}"/>
              </a:ext>
            </a:extLst>
          </p:cNvPr>
          <p:cNvSpPr>
            <a:spLocks noGrp="1"/>
          </p:cNvSpPr>
          <p:nvPr>
            <p:ph type="title"/>
          </p:nvPr>
        </p:nvSpPr>
        <p:spPr/>
        <p:txBody>
          <a:bodyPr>
            <a:normAutofit/>
          </a:bodyPr>
          <a:lstStyle/>
          <a:p>
            <a:r>
              <a:rPr lang="en-US" dirty="0"/>
              <a:t>Project Lifecyle</a:t>
            </a:r>
          </a:p>
        </p:txBody>
      </p:sp>
      <p:sp>
        <p:nvSpPr>
          <p:cNvPr id="3" name="Content Placeholder 2">
            <a:extLst>
              <a:ext uri="{FF2B5EF4-FFF2-40B4-BE49-F238E27FC236}">
                <a16:creationId xmlns:a16="http://schemas.microsoft.com/office/drawing/2014/main" id="{A6680CC4-3E8D-9690-42E2-8D9C4F8237EC}"/>
              </a:ext>
            </a:extLst>
          </p:cNvPr>
          <p:cNvSpPr>
            <a:spLocks noGrp="1"/>
          </p:cNvSpPr>
          <p:nvPr>
            <p:ph idx="1"/>
          </p:nvPr>
        </p:nvSpPr>
        <p:spPr/>
        <p:txBody>
          <a:bodyPr/>
          <a:lstStyle/>
          <a:p>
            <a:r>
              <a:rPr lang="en-US" dirty="0"/>
              <a:t>The approach for project management will be to do the following:</a:t>
            </a:r>
          </a:p>
          <a:p>
            <a:pPr lvl="1"/>
            <a:r>
              <a:rPr lang="en-US" dirty="0"/>
              <a:t>Make sure all tasks are on schedule</a:t>
            </a:r>
          </a:p>
          <a:p>
            <a:pPr lvl="1"/>
            <a:r>
              <a:rPr lang="en-US" dirty="0"/>
              <a:t>Resources are available when needed</a:t>
            </a:r>
          </a:p>
          <a:p>
            <a:pPr lvl="1"/>
            <a:r>
              <a:rPr lang="en-US" dirty="0"/>
              <a:t>Communicate to stakeholders</a:t>
            </a:r>
          </a:p>
          <a:p>
            <a:pPr lvl="1"/>
            <a:r>
              <a:rPr lang="en-US" dirty="0"/>
              <a:t>Valid the milestones are completed as shown on the milestone schedule page.</a:t>
            </a:r>
          </a:p>
          <a:p>
            <a:pPr lvl="1"/>
            <a:endParaRPr lang="en-US" dirty="0"/>
          </a:p>
        </p:txBody>
      </p:sp>
    </p:spTree>
    <p:extLst>
      <p:ext uri="{BB962C8B-B14F-4D97-AF65-F5344CB8AC3E}">
        <p14:creationId xmlns:p14="http://schemas.microsoft.com/office/powerpoint/2010/main" val="3575909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648D-231D-5C6C-3815-8CF00D8DEB12}"/>
              </a:ext>
            </a:extLst>
          </p:cNvPr>
          <p:cNvSpPr>
            <a:spLocks noGrp="1"/>
          </p:cNvSpPr>
          <p:nvPr>
            <p:ph type="title"/>
          </p:nvPr>
        </p:nvSpPr>
        <p:spPr/>
        <p:txBody>
          <a:bodyPr/>
          <a:lstStyle/>
          <a:p>
            <a:r>
              <a:rPr lang="en-US" dirty="0"/>
              <a:t>MS Project WBS</a:t>
            </a:r>
          </a:p>
        </p:txBody>
      </p:sp>
      <p:pic>
        <p:nvPicPr>
          <p:cNvPr id="4" name="Content Placeholder 3">
            <a:extLst>
              <a:ext uri="{FF2B5EF4-FFF2-40B4-BE49-F238E27FC236}">
                <a16:creationId xmlns:a16="http://schemas.microsoft.com/office/drawing/2014/main" id="{53527E9B-6111-D862-83DE-53A40E8DEBCD}"/>
              </a:ext>
            </a:extLst>
          </p:cNvPr>
          <p:cNvPicPr>
            <a:picLocks noGrp="1" noChangeAspect="1"/>
          </p:cNvPicPr>
          <p:nvPr>
            <p:ph idx="1"/>
          </p:nvPr>
        </p:nvPicPr>
        <p:blipFill>
          <a:blip r:embed="rId2"/>
          <a:stretch>
            <a:fillRect/>
          </a:stretch>
        </p:blipFill>
        <p:spPr>
          <a:xfrm>
            <a:off x="4004133" y="2249487"/>
            <a:ext cx="4577891" cy="3878327"/>
          </a:xfrm>
          <a:prstGeom prst="rect">
            <a:avLst/>
          </a:prstGeom>
        </p:spPr>
      </p:pic>
    </p:spTree>
    <p:extLst>
      <p:ext uri="{BB962C8B-B14F-4D97-AF65-F5344CB8AC3E}">
        <p14:creationId xmlns:p14="http://schemas.microsoft.com/office/powerpoint/2010/main" val="131110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55A8-C826-55BE-3363-36323D8D9A3D}"/>
              </a:ext>
            </a:extLst>
          </p:cNvPr>
          <p:cNvSpPr>
            <a:spLocks noGrp="1"/>
          </p:cNvSpPr>
          <p:nvPr>
            <p:ph type="title"/>
          </p:nvPr>
        </p:nvSpPr>
        <p:spPr/>
        <p:txBody>
          <a:bodyPr/>
          <a:lstStyle/>
          <a:p>
            <a:r>
              <a:rPr lang="en-US" dirty="0"/>
              <a:t>MS Project Gantt Chart</a:t>
            </a:r>
          </a:p>
        </p:txBody>
      </p:sp>
      <p:pic>
        <p:nvPicPr>
          <p:cNvPr id="13" name="Content Placeholder 12">
            <a:extLst>
              <a:ext uri="{FF2B5EF4-FFF2-40B4-BE49-F238E27FC236}">
                <a16:creationId xmlns:a16="http://schemas.microsoft.com/office/drawing/2014/main" id="{AFB0EF93-B203-F863-935D-CA08B8CD3193}"/>
              </a:ext>
            </a:extLst>
          </p:cNvPr>
          <p:cNvPicPr>
            <a:picLocks noGrp="1" noChangeAspect="1"/>
          </p:cNvPicPr>
          <p:nvPr>
            <p:ph idx="1"/>
          </p:nvPr>
        </p:nvPicPr>
        <p:blipFill>
          <a:blip r:embed="rId2"/>
          <a:stretch>
            <a:fillRect/>
          </a:stretch>
        </p:blipFill>
        <p:spPr>
          <a:xfrm>
            <a:off x="4391243" y="1789113"/>
            <a:ext cx="3406340" cy="4002087"/>
          </a:xfrm>
          <a:prstGeom prst="rect">
            <a:avLst/>
          </a:prstGeom>
        </p:spPr>
      </p:pic>
    </p:spTree>
    <p:extLst>
      <p:ext uri="{BB962C8B-B14F-4D97-AF65-F5344CB8AC3E}">
        <p14:creationId xmlns:p14="http://schemas.microsoft.com/office/powerpoint/2010/main" val="135707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6317-0D2B-D682-2155-38E71F176BAC}"/>
              </a:ext>
            </a:extLst>
          </p:cNvPr>
          <p:cNvSpPr>
            <a:spLocks noGrp="1"/>
          </p:cNvSpPr>
          <p:nvPr>
            <p:ph type="title"/>
          </p:nvPr>
        </p:nvSpPr>
        <p:spPr/>
        <p:txBody>
          <a:bodyPr/>
          <a:lstStyle/>
          <a:p>
            <a:r>
              <a:rPr lang="en-US" dirty="0"/>
              <a:t>Resource Allocation Overview</a:t>
            </a:r>
          </a:p>
        </p:txBody>
      </p:sp>
      <p:sp>
        <p:nvSpPr>
          <p:cNvPr id="3" name="Content Placeholder 2">
            <a:extLst>
              <a:ext uri="{FF2B5EF4-FFF2-40B4-BE49-F238E27FC236}">
                <a16:creationId xmlns:a16="http://schemas.microsoft.com/office/drawing/2014/main" id="{A8343BE6-F288-D271-2545-789B28CF7493}"/>
              </a:ext>
            </a:extLst>
          </p:cNvPr>
          <p:cNvSpPr>
            <a:spLocks noGrp="1"/>
          </p:cNvSpPr>
          <p:nvPr>
            <p:ph idx="1"/>
          </p:nvPr>
        </p:nvSpPr>
        <p:spPr/>
        <p:txBody>
          <a:bodyPr/>
          <a:lstStyle/>
          <a:p>
            <a:r>
              <a:rPr lang="en-US" dirty="0"/>
              <a:t>There are several specialties of resources:</a:t>
            </a:r>
          </a:p>
          <a:p>
            <a:r>
              <a:rPr lang="en-US" dirty="0"/>
              <a:t>Carpenters – The lead carpenter will be responsible for doing all the work or sub contracting to other carpenters to stay on schedule.</a:t>
            </a:r>
          </a:p>
          <a:p>
            <a:r>
              <a:rPr lang="en-US" dirty="0"/>
              <a:t>Electrician – This can be one person since the tasks are few.</a:t>
            </a:r>
          </a:p>
          <a:p>
            <a:r>
              <a:rPr lang="en-US" dirty="0"/>
              <a:t>Plumber - This can be one person since the tasks are few.</a:t>
            </a:r>
          </a:p>
          <a:p>
            <a:r>
              <a:rPr lang="en-US" dirty="0"/>
              <a:t>County inspectors – We rely on the county to send out an inspector as needed.</a:t>
            </a:r>
          </a:p>
        </p:txBody>
      </p:sp>
    </p:spTree>
    <p:extLst>
      <p:ext uri="{BB962C8B-B14F-4D97-AF65-F5344CB8AC3E}">
        <p14:creationId xmlns:p14="http://schemas.microsoft.com/office/powerpoint/2010/main" val="362684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6317-0D2B-D682-2155-38E71F176BAC}"/>
              </a:ext>
            </a:extLst>
          </p:cNvPr>
          <p:cNvSpPr>
            <a:spLocks noGrp="1"/>
          </p:cNvSpPr>
          <p:nvPr>
            <p:ph type="title"/>
          </p:nvPr>
        </p:nvSpPr>
        <p:spPr/>
        <p:txBody>
          <a:bodyPr/>
          <a:lstStyle/>
          <a:p>
            <a:r>
              <a:rPr lang="en-US" dirty="0"/>
              <a:t>Project risk overview</a:t>
            </a:r>
          </a:p>
        </p:txBody>
      </p:sp>
      <p:sp>
        <p:nvSpPr>
          <p:cNvPr id="3" name="Content Placeholder 2">
            <a:extLst>
              <a:ext uri="{FF2B5EF4-FFF2-40B4-BE49-F238E27FC236}">
                <a16:creationId xmlns:a16="http://schemas.microsoft.com/office/drawing/2014/main" id="{A8343BE6-F288-D271-2545-789B28CF7493}"/>
              </a:ext>
            </a:extLst>
          </p:cNvPr>
          <p:cNvSpPr>
            <a:spLocks noGrp="1"/>
          </p:cNvSpPr>
          <p:nvPr>
            <p:ph idx="1"/>
          </p:nvPr>
        </p:nvSpPr>
        <p:spPr>
          <a:xfrm>
            <a:off x="1141412" y="2249487"/>
            <a:ext cx="9905999" cy="3817938"/>
          </a:xfrm>
        </p:spPr>
        <p:txBody>
          <a:bodyPr>
            <a:normAutofit fontScale="70000" lnSpcReduction="20000"/>
          </a:bodyPr>
          <a:lstStyle/>
          <a:p>
            <a:r>
              <a:rPr lang="en-US" sz="4500" dirty="0"/>
              <a:t>These are the risks that were identified:</a:t>
            </a:r>
          </a:p>
          <a:p>
            <a:pPr marL="0">
              <a:spcBef>
                <a:spcPts val="0"/>
              </a:spcBef>
            </a:pPr>
            <a:r>
              <a:rPr lang="en-US" dirty="0"/>
              <a:t>County does not approve plans</a:t>
            </a:r>
          </a:p>
          <a:p>
            <a:pPr marL="0">
              <a:spcBef>
                <a:spcPts val="0"/>
              </a:spcBef>
            </a:pPr>
            <a:r>
              <a:rPr lang="en-US" dirty="0"/>
              <a:t>HOA does not approve plans</a:t>
            </a:r>
          </a:p>
          <a:p>
            <a:pPr marL="0">
              <a:spcBef>
                <a:spcPts val="0"/>
              </a:spcBef>
            </a:pPr>
            <a:r>
              <a:rPr lang="en-US" dirty="0"/>
              <a:t>The rain could damage partially built room</a:t>
            </a:r>
          </a:p>
          <a:p>
            <a:pPr marL="0">
              <a:spcBef>
                <a:spcPts val="0"/>
              </a:spcBef>
            </a:pPr>
            <a:r>
              <a:rPr lang="en-US" dirty="0"/>
              <a:t>Pipes and wires are under new room</a:t>
            </a:r>
          </a:p>
          <a:p>
            <a:pPr marL="0">
              <a:spcBef>
                <a:spcPts val="0"/>
              </a:spcBef>
            </a:pPr>
            <a:r>
              <a:rPr lang="en-US" dirty="0"/>
              <a:t>Carpenter resources are limited in current time</a:t>
            </a:r>
          </a:p>
          <a:p>
            <a:pPr marL="0">
              <a:spcBef>
                <a:spcPts val="0"/>
              </a:spcBef>
            </a:pPr>
            <a:r>
              <a:rPr lang="en-US" dirty="0"/>
              <a:t>Framing fails inspection</a:t>
            </a:r>
          </a:p>
          <a:p>
            <a:pPr marL="0">
              <a:spcBef>
                <a:spcPts val="0"/>
              </a:spcBef>
            </a:pPr>
            <a:r>
              <a:rPr lang="en-US" dirty="0"/>
              <a:t>Cost of materials is 30% higher than last year</a:t>
            </a:r>
          </a:p>
          <a:p>
            <a:pPr marL="0">
              <a:spcBef>
                <a:spcPts val="0"/>
              </a:spcBef>
            </a:pPr>
            <a:r>
              <a:rPr lang="en-US" dirty="0"/>
              <a:t>Delay in getting cedar shingles for roof </a:t>
            </a:r>
          </a:p>
          <a:p>
            <a:pPr marL="0">
              <a:spcBef>
                <a:spcPts val="0"/>
              </a:spcBef>
            </a:pPr>
            <a:r>
              <a:rPr lang="en-US" dirty="0"/>
              <a:t>Soil under room is a sink hole</a:t>
            </a:r>
          </a:p>
          <a:p>
            <a:pPr marL="0">
              <a:spcBef>
                <a:spcPts val="0"/>
              </a:spcBef>
            </a:pPr>
            <a:r>
              <a:rPr lang="en-US" dirty="0"/>
              <a:t>Actual price is higher that estimate </a:t>
            </a:r>
          </a:p>
          <a:p>
            <a:pPr marL="0">
              <a:spcBef>
                <a:spcPts val="0"/>
              </a:spcBef>
            </a:pPr>
            <a:r>
              <a:rPr lang="en-US" dirty="0"/>
              <a:t>Concrete dries before bolts are installed</a:t>
            </a:r>
          </a:p>
          <a:p>
            <a:pPr marL="0">
              <a:spcBef>
                <a:spcPts val="0"/>
              </a:spcBef>
            </a:pPr>
            <a:r>
              <a:rPr lang="en-US" dirty="0"/>
              <a:t>The windows might be too dark to see the views</a:t>
            </a:r>
          </a:p>
        </p:txBody>
      </p:sp>
    </p:spTree>
    <p:extLst>
      <p:ext uri="{BB962C8B-B14F-4D97-AF65-F5344CB8AC3E}">
        <p14:creationId xmlns:p14="http://schemas.microsoft.com/office/powerpoint/2010/main" val="3659316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5B58-C313-849A-E452-0E32DDB7B38E}"/>
              </a:ext>
            </a:extLst>
          </p:cNvPr>
          <p:cNvSpPr>
            <a:spLocks noGrp="1"/>
          </p:cNvSpPr>
          <p:nvPr>
            <p:ph type="title"/>
          </p:nvPr>
        </p:nvSpPr>
        <p:spPr/>
        <p:txBody>
          <a:bodyPr/>
          <a:lstStyle/>
          <a:p>
            <a:r>
              <a:rPr lang="en-US" dirty="0"/>
              <a:t>Project Risk Overview</a:t>
            </a:r>
          </a:p>
        </p:txBody>
      </p:sp>
      <p:sp>
        <p:nvSpPr>
          <p:cNvPr id="10" name="Content Placeholder 9">
            <a:extLst>
              <a:ext uri="{FF2B5EF4-FFF2-40B4-BE49-F238E27FC236}">
                <a16:creationId xmlns:a16="http://schemas.microsoft.com/office/drawing/2014/main" id="{9611D46D-775F-C20D-74F0-C692E0C799E3}"/>
              </a:ext>
            </a:extLst>
          </p:cNvPr>
          <p:cNvSpPr>
            <a:spLocks noGrp="1"/>
          </p:cNvSpPr>
          <p:nvPr>
            <p:ph idx="1"/>
          </p:nvPr>
        </p:nvSpPr>
        <p:spPr/>
        <p:txBody>
          <a:bodyPr/>
          <a:lstStyle/>
          <a:p>
            <a:r>
              <a:rPr lang="en-US" dirty="0"/>
              <a:t>Risk registry</a:t>
            </a:r>
          </a:p>
          <a:p>
            <a:endParaRPr lang="en-US" dirty="0"/>
          </a:p>
        </p:txBody>
      </p:sp>
      <p:graphicFrame>
        <p:nvGraphicFramePr>
          <p:cNvPr id="11" name="Content Placeholder 6">
            <a:extLst>
              <a:ext uri="{FF2B5EF4-FFF2-40B4-BE49-F238E27FC236}">
                <a16:creationId xmlns:a16="http://schemas.microsoft.com/office/drawing/2014/main" id="{7E28437C-F528-4A44-31BC-DEC2A987F589}"/>
              </a:ext>
            </a:extLst>
          </p:cNvPr>
          <p:cNvGraphicFramePr>
            <a:graphicFrameLocks/>
          </p:cNvGraphicFramePr>
          <p:nvPr>
            <p:extLst>
              <p:ext uri="{D42A27DB-BD31-4B8C-83A1-F6EECF244321}">
                <p14:modId xmlns:p14="http://schemas.microsoft.com/office/powerpoint/2010/main" val="2324871254"/>
              </p:ext>
            </p:extLst>
          </p:nvPr>
        </p:nvGraphicFramePr>
        <p:xfrm>
          <a:off x="1284287" y="3137057"/>
          <a:ext cx="9639286" cy="1766574"/>
        </p:xfrm>
        <a:graphic>
          <a:graphicData uri="http://schemas.openxmlformats.org/drawingml/2006/table">
            <a:tbl>
              <a:tblPr/>
              <a:tblGrid>
                <a:gridCol w="264062">
                  <a:extLst>
                    <a:ext uri="{9D8B030D-6E8A-4147-A177-3AD203B41FA5}">
                      <a16:colId xmlns:a16="http://schemas.microsoft.com/office/drawing/2014/main" val="77680924"/>
                    </a:ext>
                  </a:extLst>
                </a:gridCol>
                <a:gridCol w="830696">
                  <a:extLst>
                    <a:ext uri="{9D8B030D-6E8A-4147-A177-3AD203B41FA5}">
                      <a16:colId xmlns:a16="http://schemas.microsoft.com/office/drawing/2014/main" val="3045282201"/>
                    </a:ext>
                  </a:extLst>
                </a:gridCol>
                <a:gridCol w="1683397">
                  <a:extLst>
                    <a:ext uri="{9D8B030D-6E8A-4147-A177-3AD203B41FA5}">
                      <a16:colId xmlns:a16="http://schemas.microsoft.com/office/drawing/2014/main" val="1062667499"/>
                    </a:ext>
                  </a:extLst>
                </a:gridCol>
                <a:gridCol w="456607">
                  <a:extLst>
                    <a:ext uri="{9D8B030D-6E8A-4147-A177-3AD203B41FA5}">
                      <a16:colId xmlns:a16="http://schemas.microsoft.com/office/drawing/2014/main" val="1010093863"/>
                    </a:ext>
                  </a:extLst>
                </a:gridCol>
                <a:gridCol w="280566">
                  <a:extLst>
                    <a:ext uri="{9D8B030D-6E8A-4147-A177-3AD203B41FA5}">
                      <a16:colId xmlns:a16="http://schemas.microsoft.com/office/drawing/2014/main" val="2495834892"/>
                    </a:ext>
                  </a:extLst>
                </a:gridCol>
                <a:gridCol w="410764">
                  <a:extLst>
                    <a:ext uri="{9D8B030D-6E8A-4147-A177-3AD203B41FA5}">
                      <a16:colId xmlns:a16="http://schemas.microsoft.com/office/drawing/2014/main" val="4108811385"/>
                    </a:ext>
                  </a:extLst>
                </a:gridCol>
                <a:gridCol w="1971070">
                  <a:extLst>
                    <a:ext uri="{9D8B030D-6E8A-4147-A177-3AD203B41FA5}">
                      <a16:colId xmlns:a16="http://schemas.microsoft.com/office/drawing/2014/main" val="3453664227"/>
                    </a:ext>
                  </a:extLst>
                </a:gridCol>
                <a:gridCol w="1798064">
                  <a:extLst>
                    <a:ext uri="{9D8B030D-6E8A-4147-A177-3AD203B41FA5}">
                      <a16:colId xmlns:a16="http://schemas.microsoft.com/office/drawing/2014/main" val="133843197"/>
                    </a:ext>
                  </a:extLst>
                </a:gridCol>
                <a:gridCol w="1037344">
                  <a:extLst>
                    <a:ext uri="{9D8B030D-6E8A-4147-A177-3AD203B41FA5}">
                      <a16:colId xmlns:a16="http://schemas.microsoft.com/office/drawing/2014/main" val="3887411898"/>
                    </a:ext>
                  </a:extLst>
                </a:gridCol>
                <a:gridCol w="906716">
                  <a:extLst>
                    <a:ext uri="{9D8B030D-6E8A-4147-A177-3AD203B41FA5}">
                      <a16:colId xmlns:a16="http://schemas.microsoft.com/office/drawing/2014/main" val="312969383"/>
                    </a:ext>
                  </a:extLst>
                </a:gridCol>
              </a:tblGrid>
              <a:tr h="115570">
                <a:tc gridSpan="6">
                  <a:txBody>
                    <a:bodyPr/>
                    <a:lstStyle/>
                    <a:p>
                      <a:pPr algn="ctr" fontAlgn="b"/>
                      <a:r>
                        <a:rPr lang="en-US" sz="600" b="1" i="0" u="none" strike="noStrike">
                          <a:solidFill>
                            <a:srgbClr val="FFFFFF"/>
                          </a:solidFill>
                          <a:effectLst/>
                          <a:latin typeface="Calibri" panose="020F0502020204030204" pitchFamily="34" charset="0"/>
                        </a:rPr>
                        <a:t>Risk Assessment </a:t>
                      </a:r>
                    </a:p>
                  </a:txBody>
                  <a:tcPr marL="5503" marR="5503" marT="55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600" b="1" i="0" u="none" strike="noStrike">
                          <a:solidFill>
                            <a:srgbClr val="FFFFFF"/>
                          </a:solidFill>
                          <a:effectLst/>
                          <a:latin typeface="Calibri" panose="020F0502020204030204" pitchFamily="34" charset="0"/>
                        </a:rPr>
                        <a:t>Risk Mitigation</a:t>
                      </a:r>
                    </a:p>
                  </a:txBody>
                  <a:tcPr marL="5503" marR="5503" marT="550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9416186"/>
                  </a:ext>
                </a:extLst>
              </a:tr>
              <a:tr h="330200">
                <a:tc>
                  <a:txBody>
                    <a:bodyPr/>
                    <a:lstStyle/>
                    <a:p>
                      <a:pPr algn="ctr" fontAlgn="ctr"/>
                      <a:r>
                        <a:rPr lang="en-US" sz="600" b="1" i="0" u="none" strike="noStrike">
                          <a:solidFill>
                            <a:srgbClr val="000000"/>
                          </a:solidFill>
                          <a:effectLst/>
                          <a:latin typeface="Calibri" panose="020F0502020204030204" pitchFamily="34" charset="0"/>
                        </a:rPr>
                        <a:t>Risk ID</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Risk Event</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Description</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Likelihood/</a:t>
                      </a:r>
                      <a:br>
                        <a:rPr lang="en-US" sz="600" b="1" i="0" u="none" strike="noStrike">
                          <a:solidFill>
                            <a:srgbClr val="000000"/>
                          </a:solidFill>
                          <a:effectLst/>
                          <a:latin typeface="Calibri" panose="020F0502020204030204" pitchFamily="34" charset="0"/>
                        </a:rPr>
                      </a:br>
                      <a:r>
                        <a:rPr lang="en-US" sz="600" b="1" i="0" u="none" strike="noStrike">
                          <a:solidFill>
                            <a:srgbClr val="000000"/>
                          </a:solidFill>
                          <a:effectLst/>
                          <a:latin typeface="Calibri" panose="020F0502020204030204" pitchFamily="34" charset="0"/>
                        </a:rPr>
                        <a:t>Probability</a:t>
                      </a:r>
                      <a:br>
                        <a:rPr lang="en-US" sz="600" b="1" i="0" u="none" strike="noStrike">
                          <a:solidFill>
                            <a:srgbClr val="000000"/>
                          </a:solidFill>
                          <a:effectLst/>
                          <a:latin typeface="Calibri" panose="020F0502020204030204" pitchFamily="34" charset="0"/>
                        </a:rPr>
                      </a:br>
                      <a:r>
                        <a:rPr lang="en-US" sz="600" b="1" i="0" u="none" strike="noStrike">
                          <a:solidFill>
                            <a:srgbClr val="000000"/>
                          </a:solidFill>
                          <a:effectLst/>
                          <a:latin typeface="Calibri" panose="020F0502020204030204" pitchFamily="34" charset="0"/>
                        </a:rPr>
                        <a:t>1-5</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Impact</a:t>
                      </a:r>
                      <a:br>
                        <a:rPr lang="en-US" sz="600" b="1" i="0" u="none" strike="noStrike">
                          <a:solidFill>
                            <a:srgbClr val="000000"/>
                          </a:solidFill>
                          <a:effectLst/>
                          <a:latin typeface="Calibri" panose="020F0502020204030204" pitchFamily="34" charset="0"/>
                        </a:rPr>
                      </a:br>
                      <a:r>
                        <a:rPr lang="en-US" sz="600" b="1" i="0" u="none" strike="noStrike">
                          <a:solidFill>
                            <a:srgbClr val="000000"/>
                          </a:solidFill>
                          <a:effectLst/>
                          <a:latin typeface="Calibri" panose="020F0502020204030204" pitchFamily="34" charset="0"/>
                        </a:rPr>
                        <a:t>1-5</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Score</a:t>
                      </a:r>
                      <a:br>
                        <a:rPr lang="en-US" sz="600" b="1" i="0" u="none" strike="noStrike">
                          <a:solidFill>
                            <a:srgbClr val="000000"/>
                          </a:solidFill>
                          <a:effectLst/>
                          <a:latin typeface="Calibri" panose="020F0502020204030204" pitchFamily="34" charset="0"/>
                        </a:rPr>
                      </a:br>
                      <a:r>
                        <a:rPr lang="en-US" sz="600" b="1" i="0" u="none" strike="noStrike">
                          <a:solidFill>
                            <a:srgbClr val="000000"/>
                          </a:solidFill>
                          <a:effectLst/>
                          <a:latin typeface="Calibri" panose="020F0502020204030204" pitchFamily="34" charset="0"/>
                        </a:rPr>
                        <a:t>Likelihood X Impact</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dirty="0">
                          <a:solidFill>
                            <a:srgbClr val="000000"/>
                          </a:solidFill>
                          <a:effectLst/>
                          <a:latin typeface="Calibri" panose="020F0502020204030204" pitchFamily="34" charset="0"/>
                        </a:rPr>
                        <a:t>Trigger</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Response</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Responsibility/Assigned</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Comments</a:t>
                      </a:r>
                    </a:p>
                  </a:txBody>
                  <a:tcPr marL="5503" marR="5503" marT="55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50739816"/>
                  </a:ext>
                </a:extLst>
              </a:tr>
              <a:tr h="110067">
                <a:tc>
                  <a:txBody>
                    <a:bodyPr/>
                    <a:lstStyle/>
                    <a:p>
                      <a:pPr algn="r" fontAlgn="b"/>
                      <a:r>
                        <a:rPr lang="en-US" sz="600" b="0" i="0" u="none" strike="noStrike">
                          <a:solidFill>
                            <a:srgbClr val="000000"/>
                          </a:solidFill>
                          <a:effectLst/>
                          <a:latin typeface="Calibri" panose="020F0502020204030204" pitchFamily="34" charset="0"/>
                        </a:rPr>
                        <a:t>1</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Get plans approved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County does not approve plans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approval process takes longer than normal</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Call the County to get a status, adjust plans as needed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Expect 10 days or more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9680535"/>
                  </a:ext>
                </a:extLst>
              </a:tr>
              <a:tr h="110067">
                <a:tc>
                  <a:txBody>
                    <a:bodyPr/>
                    <a:lstStyle/>
                    <a:p>
                      <a:pPr algn="r" fontAlgn="b"/>
                      <a:r>
                        <a:rPr lang="en-US" sz="600" b="0" i="0" u="none" strike="noStrike">
                          <a:solidFill>
                            <a:srgbClr val="000000"/>
                          </a:solidFill>
                          <a:effectLst/>
                          <a:latin typeface="Calibri" panose="020F0502020204030204" pitchFamily="34" charset="0"/>
                        </a:rPr>
                        <a:t>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Get plans approved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HOA does not approve plans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approval process takes longer than normal</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Call the HOA to get a status, adjust plans as needed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Expect 5 days or more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454029"/>
                  </a:ext>
                </a:extLst>
              </a:tr>
              <a:tr h="110067">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Rainy weather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rain could damage partially built room</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9</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Bad weather is coming</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Purchase tarps to cover the site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Return them if not needed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095453"/>
                  </a:ext>
                </a:extLst>
              </a:tr>
              <a:tr h="110067">
                <a:tc>
                  <a:txBody>
                    <a:bodyPr/>
                    <a:lstStyle/>
                    <a:p>
                      <a:pPr algn="r" fontAlgn="b"/>
                      <a:r>
                        <a:rPr lang="en-US" sz="600" b="0" i="0" u="none" strike="noStrike">
                          <a:solidFill>
                            <a:srgbClr val="000000"/>
                          </a:solidFill>
                          <a:effectLst/>
                          <a:latin typeface="Calibri" panose="020F0502020204030204" pitchFamily="34" charset="0"/>
                        </a:rPr>
                        <a:t>4</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Underground utilities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Pipes and wires are under new room</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owner does not have good drawings of utility locations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Delay digging the foundation and estimate moving utils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Manager/Carpenter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091166"/>
                  </a:ext>
                </a:extLst>
              </a:tr>
              <a:tr h="110067">
                <a:tc>
                  <a:txBody>
                    <a:bodyPr/>
                    <a:lstStyle/>
                    <a:p>
                      <a:pPr algn="r" fontAlgn="b"/>
                      <a:r>
                        <a:rPr lang="en-US" sz="600" b="0" i="0" u="none" strike="noStrike">
                          <a:solidFill>
                            <a:srgbClr val="000000"/>
                          </a:solidFill>
                          <a:effectLst/>
                          <a:latin typeface="Calibri" panose="020F0502020204030204" pitchFamily="34" charset="0"/>
                        </a:rPr>
                        <a:t>5</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Carpenter resources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Carpenter resources are limited in current time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15</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Calibri" panose="020F0502020204030204" pitchFamily="34" charset="0"/>
                        </a:rPr>
                        <a:t>Home building and remodels are vigorous at this time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Get committed resources early</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760380"/>
                  </a:ext>
                </a:extLst>
              </a:tr>
              <a:tr h="110067">
                <a:tc>
                  <a:txBody>
                    <a:bodyPr/>
                    <a:lstStyle/>
                    <a:p>
                      <a:pPr algn="r" fontAlgn="b"/>
                      <a:r>
                        <a:rPr lang="en-US" sz="600" b="0" i="0" u="none" strike="noStrike">
                          <a:solidFill>
                            <a:srgbClr val="000000"/>
                          </a:solidFill>
                          <a:effectLst/>
                          <a:latin typeface="Calibri" panose="020F0502020204030204" pitchFamily="34" charset="0"/>
                        </a:rPr>
                        <a:t>6</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Framing Inspection</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Framing fails inspection</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Calibri" panose="020F0502020204030204" pitchFamily="34" charset="0"/>
                        </a:rPr>
                        <a:t>Carpenters are inexperienced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Connect with Lead carpenter frequently</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65625"/>
                  </a:ext>
                </a:extLst>
              </a:tr>
              <a:tr h="110067">
                <a:tc>
                  <a:txBody>
                    <a:bodyPr/>
                    <a:lstStyle/>
                    <a:p>
                      <a:pPr algn="r" fontAlgn="b"/>
                      <a:r>
                        <a:rPr lang="en-US" sz="600" b="0" i="0" u="none" strike="noStrike">
                          <a:solidFill>
                            <a:srgbClr val="000000"/>
                          </a:solidFill>
                          <a:effectLst/>
                          <a:latin typeface="Calibri" panose="020F0502020204030204" pitchFamily="34" charset="0"/>
                        </a:rPr>
                        <a:t>7</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Costs of materials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Cost of materials is 30% higher than last year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Prices are rising compared to last year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Look for alternative materials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Manager/Carpenter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Can we use used materials?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226323"/>
                  </a:ext>
                </a:extLst>
              </a:tr>
              <a:tr h="110067">
                <a:tc>
                  <a:txBody>
                    <a:bodyPr/>
                    <a:lstStyle/>
                    <a:p>
                      <a:pPr algn="r" fontAlgn="b"/>
                      <a:r>
                        <a:rPr lang="en-US" sz="600" b="0" i="0" u="none" strike="noStrike">
                          <a:solidFill>
                            <a:srgbClr val="000000"/>
                          </a:solidFill>
                          <a:effectLst/>
                          <a:latin typeface="Calibri" panose="020F0502020204030204" pitchFamily="34" charset="0"/>
                        </a:rPr>
                        <a:t>8</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Cedar shingle shortage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Delay in getting cedar shingles for roof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4</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Washington no longer sells cedar shingles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Buy them from Canada at a premium</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Manager/Carpenter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Buy from another state?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5447544"/>
                  </a:ext>
                </a:extLst>
              </a:tr>
              <a:tr h="110067">
                <a:tc>
                  <a:txBody>
                    <a:bodyPr/>
                    <a:lstStyle/>
                    <a:p>
                      <a:pPr algn="r" fontAlgn="b"/>
                      <a:r>
                        <a:rPr lang="en-US" sz="600" b="0" i="0" u="none" strike="noStrike">
                          <a:solidFill>
                            <a:srgbClr val="000000"/>
                          </a:solidFill>
                          <a:effectLst/>
                          <a:latin typeface="Calibri" panose="020F0502020204030204" pitchFamily="34" charset="0"/>
                        </a:rPr>
                        <a:t>9</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Sink holes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Soil under room is a sink hole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5</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10</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There is another sink hole close to the project area</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Drive spikes into ground to test it.   Mitigate if found.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Owner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432857"/>
                  </a:ext>
                </a:extLst>
              </a:tr>
              <a:tr h="110067">
                <a:tc>
                  <a:txBody>
                    <a:bodyPr/>
                    <a:lstStyle/>
                    <a:p>
                      <a:pPr algn="r" fontAlgn="b"/>
                      <a:r>
                        <a:rPr lang="en-US" sz="600" b="0" i="0" u="none" strike="noStrike">
                          <a:solidFill>
                            <a:srgbClr val="000000"/>
                          </a:solidFill>
                          <a:effectLst/>
                          <a:latin typeface="Calibri" panose="020F0502020204030204" pitchFamily="34" charset="0"/>
                        </a:rPr>
                        <a:t>10</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Price increase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Actual price is higher that estimate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9</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first material purchase is over budget</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Analyze why the price is higher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14320"/>
                  </a:ext>
                </a:extLst>
              </a:tr>
              <a:tr h="110067">
                <a:tc>
                  <a:txBody>
                    <a:bodyPr/>
                    <a:lstStyle/>
                    <a:p>
                      <a:pPr algn="r" fontAlgn="b"/>
                      <a:r>
                        <a:rPr lang="en-US" sz="600" b="0" i="0" u="none" strike="noStrike">
                          <a:solidFill>
                            <a:srgbClr val="000000"/>
                          </a:solidFill>
                          <a:effectLst/>
                          <a:latin typeface="Calibri" panose="020F0502020204030204" pitchFamily="34" charset="0"/>
                        </a:rPr>
                        <a:t>11</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Concrete failure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Concrete dries before bolts are installed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day of the pour is very hot</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Ask the cement company to add more water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Carpenter - Lead</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433124"/>
                  </a:ext>
                </a:extLst>
              </a:tr>
              <a:tr h="110067">
                <a:tc>
                  <a:txBody>
                    <a:bodyPr/>
                    <a:lstStyle/>
                    <a:p>
                      <a:pPr algn="r" fontAlgn="b"/>
                      <a:r>
                        <a:rPr lang="en-US" sz="600" b="0" i="0" u="none" strike="noStrike">
                          <a:solidFill>
                            <a:srgbClr val="000000"/>
                          </a:solidFill>
                          <a:effectLst/>
                          <a:latin typeface="Calibri" panose="020F0502020204030204" pitchFamily="34" charset="0"/>
                        </a:rPr>
                        <a:t>12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Window issue</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windows might be too dark to see the views</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2</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3</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Calibri" panose="020F0502020204030204" pitchFamily="34" charset="0"/>
                        </a:rPr>
                        <a:t>6</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The Visible Transmittance number was not req in the order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Call the window co to verify the number to be about  .5</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Calibri" panose="020F0502020204030204" pitchFamily="34" charset="0"/>
                        </a:rPr>
                        <a:t>Project Manager</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5503" marR="5503" marT="5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756287"/>
                  </a:ext>
                </a:extLst>
              </a:tr>
            </a:tbl>
          </a:graphicData>
        </a:graphic>
      </p:graphicFrame>
    </p:spTree>
    <p:extLst>
      <p:ext uri="{BB962C8B-B14F-4D97-AF65-F5344CB8AC3E}">
        <p14:creationId xmlns:p14="http://schemas.microsoft.com/office/powerpoint/2010/main" val="275220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44FD-756D-53BD-2540-D56885029B0C}"/>
              </a:ext>
            </a:extLst>
          </p:cNvPr>
          <p:cNvSpPr>
            <a:spLocks noGrp="1"/>
          </p:cNvSpPr>
          <p:nvPr>
            <p:ph type="title"/>
          </p:nvPr>
        </p:nvSpPr>
        <p:spPr/>
        <p:txBody>
          <a:bodyPr/>
          <a:lstStyle/>
          <a:p>
            <a:r>
              <a:rPr lang="en-US" dirty="0"/>
              <a:t>Meeting Agenda</a:t>
            </a:r>
          </a:p>
        </p:txBody>
      </p:sp>
      <p:sp>
        <p:nvSpPr>
          <p:cNvPr id="3" name="Content Placeholder 2">
            <a:extLst>
              <a:ext uri="{FF2B5EF4-FFF2-40B4-BE49-F238E27FC236}">
                <a16:creationId xmlns:a16="http://schemas.microsoft.com/office/drawing/2014/main" id="{DC66D2AA-D9D3-FFE3-EE05-79994BF3B2D0}"/>
              </a:ext>
            </a:extLst>
          </p:cNvPr>
          <p:cNvSpPr>
            <a:spLocks noGrp="1"/>
          </p:cNvSpPr>
          <p:nvPr>
            <p:ph idx="1"/>
          </p:nvPr>
        </p:nvSpPr>
        <p:spPr/>
        <p:txBody>
          <a:bodyPr/>
          <a:lstStyle/>
          <a:p>
            <a:r>
              <a:rPr lang="en-US" dirty="0"/>
              <a:t>Get contact information (phone numbers, emails)</a:t>
            </a:r>
          </a:p>
          <a:p>
            <a:r>
              <a:rPr lang="en-US" dirty="0"/>
              <a:t>Review the architectural drawings</a:t>
            </a:r>
          </a:p>
          <a:p>
            <a:r>
              <a:rPr lang="en-US" dirty="0"/>
              <a:t>Go over the project plan in MS project and review the schedule</a:t>
            </a:r>
          </a:p>
          <a:p>
            <a:r>
              <a:rPr lang="en-US" dirty="0"/>
              <a:t>Confirm availability during the scheduled times</a:t>
            </a:r>
          </a:p>
          <a:p>
            <a:r>
              <a:rPr lang="en-US" dirty="0"/>
              <a:t>Discuss potential risks</a:t>
            </a:r>
          </a:p>
          <a:p>
            <a:r>
              <a:rPr lang="en-US" dirty="0"/>
              <a:t>Questions?</a:t>
            </a:r>
          </a:p>
          <a:p>
            <a:endParaRPr lang="en-US" dirty="0"/>
          </a:p>
        </p:txBody>
      </p:sp>
    </p:spTree>
    <p:extLst>
      <p:ext uri="{BB962C8B-B14F-4D97-AF65-F5344CB8AC3E}">
        <p14:creationId xmlns:p14="http://schemas.microsoft.com/office/powerpoint/2010/main" val="1948769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4C29-EFCD-B0A9-8249-57463C174989}"/>
              </a:ext>
            </a:extLst>
          </p:cNvPr>
          <p:cNvSpPr>
            <a:spLocks noGrp="1"/>
          </p:cNvSpPr>
          <p:nvPr>
            <p:ph type="title"/>
          </p:nvPr>
        </p:nvSpPr>
        <p:spPr/>
        <p:txBody>
          <a:bodyPr>
            <a:normAutofit/>
          </a:bodyPr>
          <a:lstStyle/>
          <a:p>
            <a:r>
              <a:rPr lang="en-US" dirty="0"/>
              <a:t>Additional Comments</a:t>
            </a:r>
          </a:p>
        </p:txBody>
      </p:sp>
      <p:sp>
        <p:nvSpPr>
          <p:cNvPr id="3" name="Content Placeholder 2">
            <a:extLst>
              <a:ext uri="{FF2B5EF4-FFF2-40B4-BE49-F238E27FC236}">
                <a16:creationId xmlns:a16="http://schemas.microsoft.com/office/drawing/2014/main" id="{6072A6C3-DFA7-A013-8F30-14D4EBF299E2}"/>
              </a:ext>
            </a:extLst>
          </p:cNvPr>
          <p:cNvSpPr>
            <a:spLocks noGrp="1"/>
          </p:cNvSpPr>
          <p:nvPr>
            <p:ph idx="1"/>
          </p:nvPr>
        </p:nvSpPr>
        <p:spPr/>
        <p:txBody>
          <a:bodyPr/>
          <a:lstStyle/>
          <a:p>
            <a:r>
              <a:rPr lang="en-US" dirty="0"/>
              <a:t>Optional materials can be used as long as the project manager discusses this with stakeholders and gets approval.</a:t>
            </a:r>
          </a:p>
          <a:p>
            <a:r>
              <a:rPr lang="en-US" dirty="0"/>
              <a:t>Any cost saving techniques are welcome for discussion.</a:t>
            </a:r>
          </a:p>
        </p:txBody>
      </p:sp>
    </p:spTree>
    <p:extLst>
      <p:ext uri="{BB962C8B-B14F-4D97-AF65-F5344CB8AC3E}">
        <p14:creationId xmlns:p14="http://schemas.microsoft.com/office/powerpoint/2010/main" val="339567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BD29-21AB-4218-8956-2689EF9C5B29}"/>
              </a:ext>
            </a:extLst>
          </p:cNvPr>
          <p:cNvSpPr>
            <a:spLocks noGrp="1"/>
          </p:cNvSpPr>
          <p:nvPr>
            <p:ph type="title"/>
          </p:nvPr>
        </p:nvSpPr>
        <p:spPr/>
        <p:txBody>
          <a:bodyPr/>
          <a:lstStyle/>
          <a:p>
            <a:r>
              <a:rPr lang="en-US" dirty="0"/>
              <a:t>Academic Integrity Statement </a:t>
            </a:r>
          </a:p>
        </p:txBody>
      </p:sp>
      <p:sp>
        <p:nvSpPr>
          <p:cNvPr id="3" name="Content Placeholder 2">
            <a:extLst>
              <a:ext uri="{FF2B5EF4-FFF2-40B4-BE49-F238E27FC236}">
                <a16:creationId xmlns:a16="http://schemas.microsoft.com/office/drawing/2014/main" id="{0022B5F7-C8AD-3BB1-31E8-89A37B2046A6}"/>
              </a:ext>
            </a:extLst>
          </p:cNvPr>
          <p:cNvSpPr>
            <a:spLocks noGrp="1"/>
          </p:cNvSpPr>
          <p:nvPr>
            <p:ph idx="1"/>
          </p:nvPr>
        </p:nvSpPr>
        <p:spPr/>
        <p:txBody>
          <a:bodyPr>
            <a:normAutofit/>
          </a:bodyPr>
          <a:lstStyle/>
          <a:p>
            <a:pPr marL="0" indent="0">
              <a:buNone/>
            </a:pPr>
            <a:r>
              <a:rPr lang="en-US" sz="2000" i="1" dirty="0"/>
              <a:t>I </a:t>
            </a:r>
            <a:r>
              <a:rPr lang="en-US" sz="2000" b="0" i="1" u="none" strike="noStrike" dirty="0">
                <a:effectLst/>
              </a:rPr>
              <a:t>commit myself to Washington State University's high standards to uphold academic honesty and scholarly values as established by the WSU's Standards of Conduct. I affirm that I have not given or received any unauthorized assistance on this assignment/examination, that the work product presented here is the work of the author(s) [all team members listed], and that all materials from other sources (including books, articles, Internet, or other media), whether quoted or paraphrased, have been properly cited. </a:t>
            </a:r>
            <a:br>
              <a:rPr lang="en-US" sz="2000" b="0" i="1" u="none" strike="noStrike" dirty="0">
                <a:effectLst/>
              </a:rPr>
            </a:br>
            <a:br>
              <a:rPr lang="en-US" sz="2000" b="0" i="1" u="none" strike="noStrike" dirty="0">
                <a:effectLst/>
              </a:rPr>
            </a:br>
            <a:r>
              <a:rPr lang="en-US" sz="2000" b="0" i="1" u="none" strike="noStrike" dirty="0">
                <a:effectLst/>
              </a:rPr>
              <a:t>David Kelly</a:t>
            </a:r>
            <a:br>
              <a:rPr lang="en-US" sz="2000" b="0" i="1" u="none" strike="noStrike" dirty="0">
                <a:effectLst/>
              </a:rPr>
            </a:br>
            <a:r>
              <a:rPr lang="en-US" sz="2000" b="0" i="1" u="none" strike="noStrike" dirty="0">
                <a:effectLst/>
              </a:rPr>
              <a:t>(Typing our names above serves as our signatures.)</a:t>
            </a:r>
            <a:r>
              <a:rPr lang="en-US" sz="2800" dirty="0"/>
              <a:t> </a:t>
            </a:r>
          </a:p>
        </p:txBody>
      </p:sp>
    </p:spTree>
    <p:extLst>
      <p:ext uri="{BB962C8B-B14F-4D97-AF65-F5344CB8AC3E}">
        <p14:creationId xmlns:p14="http://schemas.microsoft.com/office/powerpoint/2010/main" val="349343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a:bodyPr>
          <a:lstStyle/>
          <a:p>
            <a:pPr marL="0" indent="0">
              <a:buNone/>
            </a:pPr>
            <a:r>
              <a:rPr lang="en-US" dirty="0"/>
              <a:t>Build a sun room on the south east side of the kelly home.  The room will match the existing architecture of the home.  There will be many windows and a vaulted ceiling with skylights.  The size is approximately 12 x 30 feet.</a:t>
            </a:r>
          </a:p>
          <a:p>
            <a:endParaRPr lang="en-US" dirty="0"/>
          </a:p>
        </p:txBody>
      </p:sp>
    </p:spTree>
    <p:extLst>
      <p:ext uri="{BB962C8B-B14F-4D97-AF65-F5344CB8AC3E}">
        <p14:creationId xmlns:p14="http://schemas.microsoft.com/office/powerpoint/2010/main" val="319615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lnSpcReduction="10000"/>
          </a:bodyPr>
          <a:lstStyle/>
          <a:p>
            <a:pPr marL="0" indent="0">
              <a:buNone/>
            </a:pPr>
            <a:r>
              <a:rPr lang="en-US" dirty="0"/>
              <a:t>EXECUTIVE SUMMARY</a:t>
            </a:r>
          </a:p>
          <a:p>
            <a:pPr marL="0" indent="0">
              <a:buNone/>
            </a:pPr>
            <a:r>
              <a:rPr lang="en-US" dirty="0"/>
              <a:t>This plan outlines a project to build a sun room on the south east side of the Kelly home. The design will match the existing homes architecture and it’s current paint and siding. The added windows will enable amazing views into the long section of landscape with views of evergreen trees, flowers and grass. Also, the sunrise will shine into the large windows. Inside the room will be a gas stove to warm the room on cool days. In the summer, the room will be warm from the sun but also feature air-conditioning from the installed heating and cooling ducts.</a:t>
            </a:r>
          </a:p>
        </p:txBody>
      </p:sp>
    </p:spTree>
    <p:extLst>
      <p:ext uri="{BB962C8B-B14F-4D97-AF65-F5344CB8AC3E}">
        <p14:creationId xmlns:p14="http://schemas.microsoft.com/office/powerpoint/2010/main" val="188662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fontScale="92500"/>
          </a:bodyPr>
          <a:lstStyle/>
          <a:p>
            <a:pPr marL="0" indent="0">
              <a:buNone/>
            </a:pPr>
            <a:r>
              <a:rPr lang="en-US" dirty="0"/>
              <a:t>PROBLEM TO SOLVE</a:t>
            </a:r>
          </a:p>
          <a:p>
            <a:pPr marL="0" indent="0">
              <a:buNone/>
            </a:pPr>
            <a:r>
              <a:rPr lang="en-US" dirty="0"/>
              <a:t>Currently, there is a small window on the east side of the Kelly home. The early sun shines in but in small amounts. There is also a huge side yard with trees and flowers to view. The only way to experience this view is to go outside and sit in a lawn chair. This might work in the 3 summer months but the other 9 months will not be feasible due to poor weather. The proposed project is to add a “Sun Room” to the side of the house. The entrance to the new room will be from the main home and will contain double doors that can be opened constantly or closed as needed.</a:t>
            </a:r>
          </a:p>
        </p:txBody>
      </p:sp>
    </p:spTree>
    <p:extLst>
      <p:ext uri="{BB962C8B-B14F-4D97-AF65-F5344CB8AC3E}">
        <p14:creationId xmlns:p14="http://schemas.microsoft.com/office/powerpoint/2010/main" val="29610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a:bodyPr>
          <a:lstStyle/>
          <a:p>
            <a:pPr marL="0" indent="0">
              <a:buNone/>
            </a:pPr>
            <a:r>
              <a:rPr lang="en-US" dirty="0"/>
              <a:t>CUSTOMER(S) </a:t>
            </a:r>
          </a:p>
          <a:p>
            <a:pPr marL="0" indent="0">
              <a:buNone/>
            </a:pPr>
            <a:r>
              <a:rPr lang="en-US" dirty="0"/>
              <a:t>The ultimate users will be the Kelly family. The neighbors could also gain by having parties at the Kelly home to enjoy the room. Also, relatives will enjoy the new views and expanded house.</a:t>
            </a:r>
          </a:p>
        </p:txBody>
      </p:sp>
    </p:spTree>
    <p:extLst>
      <p:ext uri="{BB962C8B-B14F-4D97-AF65-F5344CB8AC3E}">
        <p14:creationId xmlns:p14="http://schemas.microsoft.com/office/powerpoint/2010/main" val="47159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a:xfrm>
            <a:off x="1141412" y="2249486"/>
            <a:ext cx="9905999" cy="3869211"/>
          </a:xfrm>
        </p:spPr>
        <p:txBody>
          <a:bodyPr>
            <a:normAutofit fontScale="70000" lnSpcReduction="20000"/>
          </a:bodyPr>
          <a:lstStyle/>
          <a:p>
            <a:pPr marL="0" indent="0">
              <a:buNone/>
            </a:pPr>
            <a:r>
              <a:rPr lang="en-US" sz="3400" dirty="0"/>
              <a:t>BENEFIT/VALUE</a:t>
            </a:r>
          </a:p>
          <a:p>
            <a:pPr marL="0" indent="0">
              <a:buNone/>
            </a:pPr>
            <a:r>
              <a:rPr lang="en-US" dirty="0"/>
              <a:t>The benefits with be: </a:t>
            </a:r>
          </a:p>
          <a:p>
            <a:pPr marL="0" indent="0">
              <a:buNone/>
            </a:pPr>
            <a:r>
              <a:rPr lang="en-US" dirty="0"/>
              <a:t>• Increased sunlight into the house in the morning. This will allow the homeowners to enjoy a cup of coffee watching the sunrise. </a:t>
            </a:r>
          </a:p>
          <a:p>
            <a:pPr marL="0" indent="0">
              <a:buNone/>
            </a:pPr>
            <a:r>
              <a:rPr lang="en-US" dirty="0"/>
              <a:t>• Warmth of the sun will save on energy bills for the homeowners. </a:t>
            </a:r>
          </a:p>
          <a:p>
            <a:pPr marL="0" indent="0">
              <a:buNone/>
            </a:pPr>
            <a:r>
              <a:rPr lang="en-US" dirty="0"/>
              <a:t>• Access to the side yard by installing a double door from the house and then a door to the yard. This will allow the dog and kids to play outside and the homeowners can keep an eye on them. </a:t>
            </a:r>
          </a:p>
          <a:p>
            <a:pPr marL="0" indent="0">
              <a:buNone/>
            </a:pPr>
            <a:r>
              <a:rPr lang="en-US" dirty="0"/>
              <a:t>• Extra room for entertainment. A TV monitor can be placed in the room for evening movies. </a:t>
            </a:r>
          </a:p>
          <a:p>
            <a:pPr marL="0" indent="0">
              <a:buNone/>
            </a:pPr>
            <a:r>
              <a:rPr lang="en-US" dirty="0"/>
              <a:t>• Increasing the value of the home. This will affect the resale value in the future. </a:t>
            </a:r>
          </a:p>
          <a:p>
            <a:pPr marL="0" indent="0">
              <a:buNone/>
            </a:pPr>
            <a:r>
              <a:rPr lang="en-US" dirty="0"/>
              <a:t>• A gas fireplace will be installed that works in the adjacent room and in the sun room.</a:t>
            </a:r>
          </a:p>
        </p:txBody>
      </p:sp>
    </p:spTree>
    <p:extLst>
      <p:ext uri="{BB962C8B-B14F-4D97-AF65-F5344CB8AC3E}">
        <p14:creationId xmlns:p14="http://schemas.microsoft.com/office/powerpoint/2010/main" val="4064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7F59-F7AF-E294-1C99-40549D88082D}"/>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0B226156-5759-6868-971B-94F2348F78CD}"/>
              </a:ext>
            </a:extLst>
          </p:cNvPr>
          <p:cNvSpPr>
            <a:spLocks noGrp="1"/>
          </p:cNvSpPr>
          <p:nvPr>
            <p:ph idx="1"/>
          </p:nvPr>
        </p:nvSpPr>
        <p:spPr/>
        <p:txBody>
          <a:bodyPr>
            <a:normAutofit lnSpcReduction="10000"/>
          </a:bodyPr>
          <a:lstStyle/>
          <a:p>
            <a:pPr marL="0" indent="0">
              <a:buNone/>
            </a:pPr>
            <a:r>
              <a:rPr lang="en-US" dirty="0"/>
              <a:t>OUTCOMES </a:t>
            </a:r>
          </a:p>
          <a:p>
            <a:pPr marL="0" indent="0">
              <a:buNone/>
            </a:pPr>
            <a:r>
              <a:rPr lang="en-US" dirty="0"/>
              <a:t>• The value of the house will increase. </a:t>
            </a:r>
          </a:p>
          <a:p>
            <a:pPr marL="0" indent="0">
              <a:buNone/>
            </a:pPr>
            <a:r>
              <a:rPr lang="en-US" dirty="0"/>
              <a:t>• The light coming in from the south east side will be increased. </a:t>
            </a:r>
          </a:p>
          <a:p>
            <a:pPr marL="0" indent="0">
              <a:buNone/>
            </a:pPr>
            <a:r>
              <a:rPr lang="en-US" dirty="0"/>
              <a:t>• New access to the side yard. </a:t>
            </a:r>
          </a:p>
          <a:p>
            <a:pPr marL="0" indent="0">
              <a:buNone/>
            </a:pPr>
            <a:r>
              <a:rPr lang="en-US" dirty="0"/>
              <a:t>• More viewing of the side yard. </a:t>
            </a:r>
          </a:p>
          <a:p>
            <a:pPr marL="0" indent="0">
              <a:buNone/>
            </a:pPr>
            <a:r>
              <a:rPr lang="en-US" dirty="0"/>
              <a:t>• Better options to contain entertainment sound or noises by closing the double doors when watching a movie or talking with friends. </a:t>
            </a:r>
          </a:p>
        </p:txBody>
      </p:sp>
    </p:spTree>
    <p:extLst>
      <p:ext uri="{BB962C8B-B14F-4D97-AF65-F5344CB8AC3E}">
        <p14:creationId xmlns:p14="http://schemas.microsoft.com/office/powerpoint/2010/main" val="1919051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561</TotalTime>
  <Words>3215</Words>
  <Application>Microsoft Office PowerPoint</Application>
  <PresentationFormat>Widescreen</PresentationFormat>
  <Paragraphs>469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Symbol</vt:lpstr>
      <vt:lpstr>Tw Cen MT</vt:lpstr>
      <vt:lpstr>Circuit</vt:lpstr>
      <vt:lpstr>Kick-off meeting</vt:lpstr>
      <vt:lpstr>Meeting Attendees</vt:lpstr>
      <vt:lpstr>Meeting Agenda</vt:lpstr>
      <vt:lpstr>Project Description</vt:lpstr>
      <vt:lpstr>Business case</vt:lpstr>
      <vt:lpstr>Business case</vt:lpstr>
      <vt:lpstr>Business case</vt:lpstr>
      <vt:lpstr>Business case</vt:lpstr>
      <vt:lpstr>Business case</vt:lpstr>
      <vt:lpstr>Business case</vt:lpstr>
      <vt:lpstr>Business case</vt:lpstr>
      <vt:lpstr>Business case</vt:lpstr>
      <vt:lpstr>Project Objectives/goals</vt:lpstr>
      <vt:lpstr>Project Target audience</vt:lpstr>
      <vt:lpstr>Project Scope</vt:lpstr>
      <vt:lpstr>Project Scope</vt:lpstr>
      <vt:lpstr>Project Scope</vt:lpstr>
      <vt:lpstr>Project Scope</vt:lpstr>
      <vt:lpstr>Project Scope</vt:lpstr>
      <vt:lpstr>Project Scope</vt:lpstr>
      <vt:lpstr>Milestone Schedule</vt:lpstr>
      <vt:lpstr>Core Project team</vt:lpstr>
      <vt:lpstr>Key Stakeholders and Communication Plan Overview</vt:lpstr>
      <vt:lpstr>Project Lifecyle</vt:lpstr>
      <vt:lpstr>MS Project WBS</vt:lpstr>
      <vt:lpstr>MS Project Gantt Chart</vt:lpstr>
      <vt:lpstr>Resource Allocation Overview</vt:lpstr>
      <vt:lpstr>Project risk overview</vt:lpstr>
      <vt:lpstr>Project Risk Overview</vt:lpstr>
      <vt:lpstr>Additional Comments</vt:lpstr>
      <vt:lpstr>Academic Integrity Statement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meeting for </dc:title>
  <dc:creator>David Kelly</dc:creator>
  <cp:lastModifiedBy>David Kelly</cp:lastModifiedBy>
  <cp:revision>18</cp:revision>
  <dcterms:created xsi:type="dcterms:W3CDTF">2022-06-30T20:18:17Z</dcterms:created>
  <dcterms:modified xsi:type="dcterms:W3CDTF">2022-07-01T05:39:49Z</dcterms:modified>
</cp:coreProperties>
</file>