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7" r:id="rId2"/>
    <p:sldId id="263" r:id="rId3"/>
    <p:sldId id="264" r:id="rId4"/>
    <p:sldId id="269" r:id="rId5"/>
    <p:sldId id="270" r:id="rId6"/>
    <p:sldId id="271" r:id="rId7"/>
    <p:sldId id="272" r:id="rId8"/>
    <p:sldId id="275" r:id="rId9"/>
    <p:sldId id="276" r:id="rId10"/>
    <p:sldId id="277" r:id="rId11"/>
    <p:sldId id="265" r:id="rId12"/>
    <p:sldId id="266" r:id="rId13"/>
    <p:sldId id="278" r:id="rId14"/>
    <p:sldId id="279" r:id="rId15"/>
    <p:sldId id="281" r:id="rId16"/>
    <p:sldId id="280" r:id="rId17"/>
    <p:sldId id="262" r:id="rId18"/>
    <p:sldId id="282" r:id="rId19"/>
    <p:sldId id="258" r:id="rId20"/>
    <p:sldId id="259"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8797" autoAdjust="0"/>
  </p:normalViewPr>
  <p:slideViewPr>
    <p:cSldViewPr showGuides="1">
      <p:cViewPr varScale="1">
        <p:scale>
          <a:sx n="89" d="100"/>
          <a:sy n="89" d="100"/>
        </p:scale>
        <p:origin x="90" y="504"/>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6/20/2022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6/19/2022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Composite input factor</a:t>
            </a:r>
          </a:p>
        </p:txBody>
      </p:sp>
      <p:sp>
        <p:nvSpPr>
          <p:cNvPr id="4" name="Slide Number Placeholder 3"/>
          <p:cNvSpPr>
            <a:spLocks noGrp="1"/>
          </p:cNvSpPr>
          <p:nvPr>
            <p:ph type="sldNum" sz="quarter" idx="5"/>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401257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Composite likelihood factor</a:t>
            </a:r>
          </a:p>
          <a:p>
            <a:r>
              <a:rPr lang="en-US" dirty="0"/>
              <a:t>Composite Impact factor</a:t>
            </a:r>
          </a:p>
        </p:txBody>
      </p:sp>
      <p:sp>
        <p:nvSpPr>
          <p:cNvPr id="4" name="Slide Number Placeholder 3"/>
          <p:cNvSpPr>
            <a:spLocks noGrp="1"/>
          </p:cNvSpPr>
          <p:nvPr>
            <p:ph type="sldNum" sz="quarter" idx="5"/>
          </p:nvPr>
        </p:nvSpPr>
        <p:spPr/>
        <p:txBody>
          <a:bodyPr/>
          <a:lstStyle/>
          <a:p>
            <a:fld id="{6BB98AFB-CB0D-4DFE-87B9-B4B0D0DE73CD}" type="slidenum">
              <a:rPr lang="en-US" smtClean="0"/>
              <a:t>12</a:t>
            </a:fld>
            <a:endParaRPr lang="en-US" dirty="0"/>
          </a:p>
        </p:txBody>
      </p:sp>
    </p:spTree>
    <p:extLst>
      <p:ext uri="{BB962C8B-B14F-4D97-AF65-F5344CB8AC3E}">
        <p14:creationId xmlns:p14="http://schemas.microsoft.com/office/powerpoint/2010/main" val="270991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Composite likelihood factor</a:t>
            </a:r>
          </a:p>
          <a:p>
            <a:r>
              <a:rPr lang="en-US" dirty="0"/>
              <a:t>Composite Impact factor</a:t>
            </a:r>
          </a:p>
        </p:txBody>
      </p:sp>
      <p:sp>
        <p:nvSpPr>
          <p:cNvPr id="4" name="Slide Number Placeholder 3"/>
          <p:cNvSpPr>
            <a:spLocks noGrp="1"/>
          </p:cNvSpPr>
          <p:nvPr>
            <p:ph type="sldNum" sz="quarter" idx="5"/>
          </p:nvPr>
        </p:nvSpPr>
        <p:spPr/>
        <p:txBody>
          <a:bodyPr/>
          <a:lstStyle/>
          <a:p>
            <a:fld id="{6BB98AFB-CB0D-4DFE-87B9-B4B0D0DE73CD}" type="slidenum">
              <a:rPr lang="en-US" smtClean="0"/>
              <a:t>13</a:t>
            </a:fld>
            <a:endParaRPr lang="en-US" dirty="0"/>
          </a:p>
        </p:txBody>
      </p:sp>
    </p:spTree>
    <p:extLst>
      <p:ext uri="{BB962C8B-B14F-4D97-AF65-F5344CB8AC3E}">
        <p14:creationId xmlns:p14="http://schemas.microsoft.com/office/powerpoint/2010/main" val="216114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risk consequences in the last section we have the Risk registry</a:t>
            </a:r>
          </a:p>
        </p:txBody>
      </p:sp>
      <p:sp>
        <p:nvSpPr>
          <p:cNvPr id="4" name="Slide Number Placeholder 3"/>
          <p:cNvSpPr>
            <a:spLocks noGrp="1"/>
          </p:cNvSpPr>
          <p:nvPr>
            <p:ph type="sldNum" sz="quarter" idx="5"/>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220677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16</a:t>
            </a:fld>
            <a:endParaRPr lang="en-US" dirty="0"/>
          </a:p>
        </p:txBody>
      </p:sp>
    </p:spTree>
    <p:extLst>
      <p:ext uri="{BB962C8B-B14F-4D97-AF65-F5344CB8AC3E}">
        <p14:creationId xmlns:p14="http://schemas.microsoft.com/office/powerpoint/2010/main" val="2727499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FMEA – Identify conditions leading to system failure</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17</a:t>
            </a:fld>
            <a:endParaRPr lang="en-US" dirty="0"/>
          </a:p>
        </p:txBody>
      </p:sp>
    </p:spTree>
    <p:extLst>
      <p:ext uri="{BB962C8B-B14F-4D97-AF65-F5344CB8AC3E}">
        <p14:creationId xmlns:p14="http://schemas.microsoft.com/office/powerpoint/2010/main" val="3258780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FMEA – Identify conditions leading to system failure</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18</a:t>
            </a:fld>
            <a:endParaRPr lang="en-US" dirty="0"/>
          </a:p>
        </p:txBody>
      </p:sp>
    </p:spTree>
    <p:extLst>
      <p:ext uri="{BB962C8B-B14F-4D97-AF65-F5344CB8AC3E}">
        <p14:creationId xmlns:p14="http://schemas.microsoft.com/office/powerpoint/2010/main" val="250650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600" b="1" dirty="0"/>
              <a:t>The next several pages are about Risk Identification</a:t>
            </a:r>
          </a:p>
          <a:p>
            <a:r>
              <a:rPr lang="en-US" sz="1600" dirty="0"/>
              <a:t>Chronology – Id risks in each such as hurdles and problems that can halt the project or lead to future failure.</a:t>
            </a:r>
          </a:p>
        </p:txBody>
      </p:sp>
      <p:sp>
        <p:nvSpPr>
          <p:cNvPr id="4" name="Slide Number Placeholder 3"/>
          <p:cNvSpPr>
            <a:spLocks noGrp="1"/>
          </p:cNvSpPr>
          <p:nvPr>
            <p:ph type="sldNum" sz="quarter" idx="5"/>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11205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t>Develop a new system and advance technology </a:t>
            </a:r>
            <a:r>
              <a:rPr lang="en-US" dirty="0"/>
              <a:t>– Experience this at my previous job.  Let’s put the new app on the latest IPAD, learn IOS development and deployment.</a:t>
            </a:r>
          </a:p>
          <a:p>
            <a:pPr lvl="1"/>
            <a:endParaRPr lang="en-US" dirty="0"/>
          </a:p>
          <a:p>
            <a:pPr lvl="1"/>
            <a:r>
              <a:rPr lang="en-US" dirty="0">
                <a:solidFill>
                  <a:srgbClr val="FF0000"/>
                </a:solidFill>
              </a:rPr>
              <a:t>Dilbert: With risk management, we are trying to minimize the Unexpected problem</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325910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 risk - Failures in customer needs, identifying changes required, identifying competitors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External 	            </a:t>
            </a:r>
            <a:r>
              <a:rPr lang="en-US" sz="1200" dirty="0"/>
              <a:t>Government regulations</a:t>
            </a:r>
          </a:p>
          <a:p>
            <a:pPr lvl="3">
              <a:lnSpc>
                <a:spcPct val="100000"/>
              </a:lnSpc>
            </a:pPr>
            <a:r>
              <a:rPr lang="en-US" sz="1200" dirty="0"/>
              <a:t>Competitors actions</a:t>
            </a:r>
          </a:p>
          <a:p>
            <a:pPr lvl="3">
              <a:lnSpc>
                <a:spcPct val="100000"/>
              </a:lnSpc>
            </a:pPr>
            <a:r>
              <a:rPr lang="en-US" sz="1200" dirty="0"/>
              <a:t>Interest rates</a:t>
            </a:r>
          </a:p>
          <a:p>
            <a:pPr lvl="3">
              <a:lnSpc>
                <a:spcPct val="100000"/>
              </a:lnSpc>
            </a:pPr>
            <a:r>
              <a:rPr lang="en-US" sz="1200" dirty="0"/>
              <a:t>Senior management</a:t>
            </a:r>
          </a:p>
          <a:p>
            <a:pPr lvl="3">
              <a:lnSpc>
                <a:spcPct val="100000"/>
              </a:lnSpc>
            </a:pPr>
            <a:r>
              <a:rPr lang="en-US" sz="1200" dirty="0"/>
              <a:t>Suppliers</a:t>
            </a:r>
          </a:p>
          <a:p>
            <a:pPr lvl="3">
              <a:lnSpc>
                <a:spcPct val="100000"/>
              </a:lnSpc>
            </a:pPr>
            <a:r>
              <a:rPr lang="en-US" sz="1200" dirty="0"/>
              <a:t>Labor availability</a:t>
            </a:r>
          </a:p>
          <a:p>
            <a:pPr lvl="3">
              <a:lnSpc>
                <a:spcPct val="100000"/>
              </a:lnSpc>
            </a:pPr>
            <a:r>
              <a:rPr lang="en-US" sz="1200" dirty="0"/>
              <a:t>Adverse impacts of climate change</a:t>
            </a:r>
          </a:p>
          <a:p>
            <a:pPr lvl="3">
              <a:lnSpc>
                <a:spcPct val="100000"/>
              </a:lnSpc>
            </a:pPr>
            <a:r>
              <a:rPr lang="en-US" sz="1200" dirty="0"/>
              <a:t>Stakeholders</a:t>
            </a:r>
          </a:p>
          <a:p>
            <a:endParaRPr lang="en-US" dirty="0"/>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236947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WBS - problem with managers, customers, suppliers, equipment or resource availability.</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13496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Checklist shows 3 example categories of sources and the risk severity</a:t>
            </a:r>
          </a:p>
          <a:p>
            <a:r>
              <a:rPr lang="en-US" dirty="0"/>
              <a:t>Checklists help to ensure the important risk sources won’t be overlooked.</a:t>
            </a:r>
          </a:p>
        </p:txBody>
      </p:sp>
      <p:sp>
        <p:nvSpPr>
          <p:cNvPr id="4" name="Slide Number Placeholder 3"/>
          <p:cNvSpPr>
            <a:spLocks noGrp="1"/>
          </p:cNvSpPr>
          <p:nvPr>
            <p:ph type="sldNum" sz="quarter" idx="5"/>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138071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Cause and affect – Cause is inability to hire/train additional staff the effect was Staff shortage.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Delph - Info is collected and reviewed.  Each person could change their opinion until the group reaches a consensus</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3072303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another checklist for potential sources of failure in software and hardware </a:t>
            </a:r>
            <a:r>
              <a:rPr lang="en-US" sz="1600" b="1" dirty="0"/>
              <a:t>Immaturity and complexity</a:t>
            </a:r>
          </a:p>
          <a:p>
            <a:endParaRPr lang="en-US" sz="1600" b="1" dirty="0"/>
          </a:p>
          <a:p>
            <a:r>
              <a:rPr lang="en-US" sz="1600" b="1" dirty="0"/>
              <a:t>TYPO in book</a:t>
            </a:r>
          </a:p>
          <a:p>
            <a:endParaRPr lang="en-US" dirty="0"/>
          </a:p>
          <a:p>
            <a:r>
              <a:rPr lang="en-US" dirty="0"/>
              <a:t>Composite likelihood factor – CLF</a:t>
            </a:r>
          </a:p>
          <a:p>
            <a:r>
              <a:rPr lang="en-US" dirty="0"/>
              <a:t>MH – immaturity of hardware</a:t>
            </a:r>
          </a:p>
          <a:p>
            <a:r>
              <a:rPr lang="en-US" dirty="0"/>
              <a:t>MS – immaturity of software</a:t>
            </a:r>
          </a:p>
          <a:p>
            <a:r>
              <a:rPr lang="en-US" dirty="0"/>
              <a:t>CH – Complexity of hardware</a:t>
            </a:r>
          </a:p>
          <a:p>
            <a:r>
              <a:rPr lang="en-US" dirty="0"/>
              <a:t>CS – Complexity of software</a:t>
            </a:r>
          </a:p>
          <a:p>
            <a:r>
              <a:rPr lang="en-US" dirty="0"/>
              <a:t>D – Dependency of external factors </a:t>
            </a:r>
          </a:p>
        </p:txBody>
      </p:sp>
      <p:sp>
        <p:nvSpPr>
          <p:cNvPr id="4" name="Slide Number Placeholder 3"/>
          <p:cNvSpPr>
            <a:spLocks noGrp="1"/>
          </p:cNvSpPr>
          <p:nvPr>
            <p:ph type="sldNum" sz="quarter" idx="5"/>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369291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risks with the most connections have the most likelihood of failure.</a:t>
            </a:r>
          </a:p>
        </p:txBody>
      </p:sp>
      <p:sp>
        <p:nvSpPr>
          <p:cNvPr id="4" name="Slide Number Placeholder 3"/>
          <p:cNvSpPr>
            <a:spLocks noGrp="1"/>
          </p:cNvSpPr>
          <p:nvPr>
            <p:ph type="sldNum" sz="quarter" idx="5"/>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3460658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6/19/2022</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6/19/2022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6/19/2022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Risk Concepts &amp; Risk Assessment</a:t>
            </a:r>
            <a:br>
              <a:rPr lang="en-US" dirty="0"/>
            </a:br>
            <a:r>
              <a:rPr lang="en-US" sz="2400" dirty="0"/>
              <a:t>11.1 – 11.3</a:t>
            </a:r>
            <a:br>
              <a:rPr lang="en-US" dirty="0"/>
            </a:br>
            <a:endParaRPr lang="en-US" dirty="0"/>
          </a:p>
        </p:txBody>
      </p:sp>
      <p:sp>
        <p:nvSpPr>
          <p:cNvPr id="3" name="Content Placeholder 2"/>
          <p:cNvSpPr>
            <a:spLocks noGrp="1"/>
          </p:cNvSpPr>
          <p:nvPr>
            <p:ph type="subTitle" idx="1"/>
          </p:nvPr>
        </p:nvSpPr>
        <p:spPr/>
        <p:txBody>
          <a:bodyPr>
            <a:normAutofit/>
          </a:bodyPr>
          <a:lstStyle/>
          <a:p>
            <a:r>
              <a:rPr lang="en-US" dirty="0"/>
              <a:t>David Kelly</a:t>
            </a:r>
          </a:p>
          <a:p>
            <a:r>
              <a:rPr lang="en-US" dirty="0"/>
              <a:t>EM_564</a:t>
            </a:r>
          </a:p>
          <a:p>
            <a:r>
              <a:rPr lang="en-US" dirty="0"/>
              <a:t>6/14/2022</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08F3-54AF-4A58-B340-1F573857F991}"/>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id="{23796C37-A8D2-1C51-D1AD-44F1591128F6}"/>
              </a:ext>
            </a:extLst>
          </p:cNvPr>
          <p:cNvSpPr>
            <a:spLocks noGrp="1"/>
          </p:cNvSpPr>
          <p:nvPr>
            <p:ph idx="1"/>
          </p:nvPr>
        </p:nvSpPr>
        <p:spPr>
          <a:xfrm>
            <a:off x="1065212" y="1752601"/>
            <a:ext cx="9320812" cy="4876798"/>
          </a:xfrm>
        </p:spPr>
        <p:txBody>
          <a:bodyPr/>
          <a:lstStyle/>
          <a:p>
            <a:r>
              <a:rPr lang="en-US" dirty="0"/>
              <a:t>Influence Diagram – Shows interdependencies</a:t>
            </a:r>
          </a:p>
          <a:p>
            <a:endParaRPr lang="en-US" dirty="0"/>
          </a:p>
        </p:txBody>
      </p:sp>
      <p:pic>
        <p:nvPicPr>
          <p:cNvPr id="8" name="Picture 7">
            <a:extLst>
              <a:ext uri="{FF2B5EF4-FFF2-40B4-BE49-F238E27FC236}">
                <a16:creationId xmlns:a16="http://schemas.microsoft.com/office/drawing/2014/main" id="{33B0225B-73D5-310D-8B05-C86400AE8091}"/>
              </a:ext>
            </a:extLst>
          </p:cNvPr>
          <p:cNvPicPr>
            <a:picLocks noChangeAspect="1"/>
          </p:cNvPicPr>
          <p:nvPr/>
        </p:nvPicPr>
        <p:blipFill>
          <a:blip r:embed="rId3"/>
          <a:stretch>
            <a:fillRect/>
          </a:stretch>
        </p:blipFill>
        <p:spPr>
          <a:xfrm>
            <a:off x="2055812" y="2057400"/>
            <a:ext cx="6705600" cy="4749800"/>
          </a:xfrm>
          <a:prstGeom prst="rect">
            <a:avLst/>
          </a:prstGeom>
        </p:spPr>
      </p:pic>
    </p:spTree>
    <p:extLst>
      <p:ext uri="{BB962C8B-B14F-4D97-AF65-F5344CB8AC3E}">
        <p14:creationId xmlns:p14="http://schemas.microsoft.com/office/powerpoint/2010/main" val="28833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065E-27E6-EE07-F9CE-A3D4FB79C37D}"/>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id="{54902BDF-3C38-B80E-A08B-422CF85F4A22}"/>
              </a:ext>
            </a:extLst>
          </p:cNvPr>
          <p:cNvSpPr>
            <a:spLocks noGrp="1"/>
          </p:cNvSpPr>
          <p:nvPr>
            <p:ph idx="1"/>
          </p:nvPr>
        </p:nvSpPr>
        <p:spPr>
          <a:xfrm>
            <a:off x="1065212" y="1828800"/>
            <a:ext cx="8991600" cy="4724400"/>
          </a:xfrm>
        </p:spPr>
        <p:txBody>
          <a:bodyPr/>
          <a:lstStyle/>
          <a:p>
            <a:r>
              <a:rPr lang="en-US" dirty="0"/>
              <a:t>Risk Impact – Composite input factor (CIF)</a:t>
            </a:r>
          </a:p>
          <a:p>
            <a:endParaRPr lang="en-US" dirty="0"/>
          </a:p>
          <a:p>
            <a:endParaRPr lang="en-US" dirty="0"/>
          </a:p>
          <a:p>
            <a:endParaRPr lang="en-US" dirty="0"/>
          </a:p>
          <a:p>
            <a:endParaRPr lang="en-US" dirty="0"/>
          </a:p>
          <a:p>
            <a:endParaRPr lang="en-US" dirty="0"/>
          </a:p>
          <a:p>
            <a:endParaRPr lang="en-US" dirty="0"/>
          </a:p>
          <a:p>
            <a:endParaRPr lang="en-US" dirty="0"/>
          </a:p>
          <a:p>
            <a:r>
              <a:rPr lang="en-US" dirty="0"/>
              <a:t>CIF = (W1)TI + (W2)CI + (W3)SI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11CE8CF-E162-AB59-8040-EF1FE024D75C}"/>
              </a:ext>
            </a:extLst>
          </p:cNvPr>
          <p:cNvPicPr>
            <a:picLocks noChangeAspect="1"/>
          </p:cNvPicPr>
          <p:nvPr/>
        </p:nvPicPr>
        <p:blipFill>
          <a:blip r:embed="rId3"/>
          <a:stretch>
            <a:fillRect/>
          </a:stretch>
        </p:blipFill>
        <p:spPr>
          <a:xfrm>
            <a:off x="1669372" y="2252498"/>
            <a:ext cx="6558640" cy="3272695"/>
          </a:xfrm>
          <a:prstGeom prst="rect">
            <a:avLst/>
          </a:prstGeom>
        </p:spPr>
      </p:pic>
    </p:spTree>
    <p:extLst>
      <p:ext uri="{BB962C8B-B14F-4D97-AF65-F5344CB8AC3E}">
        <p14:creationId xmlns:p14="http://schemas.microsoft.com/office/powerpoint/2010/main" val="429494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BF8F-A65F-097B-1CE4-355BA0CCFA6D}"/>
              </a:ext>
            </a:extLst>
          </p:cNvPr>
          <p:cNvSpPr>
            <a:spLocks noGrp="1"/>
          </p:cNvSpPr>
          <p:nvPr>
            <p:ph type="title"/>
          </p:nvPr>
        </p:nvSpPr>
        <p:spPr/>
        <p:txBody>
          <a:bodyPr/>
          <a:lstStyle/>
          <a:p>
            <a:r>
              <a:rPr lang="en-US" dirty="0"/>
              <a:t>Risk Consequence</a:t>
            </a:r>
          </a:p>
        </p:txBody>
      </p:sp>
      <p:sp>
        <p:nvSpPr>
          <p:cNvPr id="3" name="Content Placeholder 2">
            <a:extLst>
              <a:ext uri="{FF2B5EF4-FFF2-40B4-BE49-F238E27FC236}">
                <a16:creationId xmlns:a16="http://schemas.microsoft.com/office/drawing/2014/main" id="{5116D5DE-8DDF-3231-A89D-8571F47C903C}"/>
              </a:ext>
            </a:extLst>
          </p:cNvPr>
          <p:cNvSpPr>
            <a:spLocks noGrp="1"/>
          </p:cNvSpPr>
          <p:nvPr>
            <p:ph idx="1"/>
          </p:nvPr>
        </p:nvSpPr>
        <p:spPr/>
        <p:txBody>
          <a:bodyPr/>
          <a:lstStyle/>
          <a:p>
            <a:r>
              <a:rPr lang="en-US" dirty="0"/>
              <a:t>Combined consideration</a:t>
            </a:r>
          </a:p>
          <a:p>
            <a:r>
              <a:rPr lang="en-US" dirty="0"/>
              <a:t>of both likelihood and impact</a:t>
            </a:r>
          </a:p>
          <a:p>
            <a:r>
              <a:rPr lang="en-US" dirty="0"/>
              <a:t>RCR = (CLF) x (CIF) </a:t>
            </a:r>
          </a:p>
          <a:p>
            <a:endParaRPr lang="en-US" dirty="0"/>
          </a:p>
          <a:p>
            <a:endParaRPr lang="en-US" dirty="0"/>
          </a:p>
        </p:txBody>
      </p:sp>
      <p:pic>
        <p:nvPicPr>
          <p:cNvPr id="5" name="Picture 4">
            <a:extLst>
              <a:ext uri="{FF2B5EF4-FFF2-40B4-BE49-F238E27FC236}">
                <a16:creationId xmlns:a16="http://schemas.microsoft.com/office/drawing/2014/main" id="{5CE28E0B-A29A-A539-C219-38C257D06BE2}"/>
              </a:ext>
            </a:extLst>
          </p:cNvPr>
          <p:cNvPicPr>
            <a:picLocks noChangeAspect="1"/>
          </p:cNvPicPr>
          <p:nvPr/>
        </p:nvPicPr>
        <p:blipFill>
          <a:blip r:embed="rId3"/>
          <a:stretch>
            <a:fillRect/>
          </a:stretch>
        </p:blipFill>
        <p:spPr>
          <a:xfrm>
            <a:off x="4951412" y="1600200"/>
            <a:ext cx="5334000" cy="4881648"/>
          </a:xfrm>
          <a:prstGeom prst="rect">
            <a:avLst/>
          </a:prstGeom>
        </p:spPr>
      </p:pic>
    </p:spTree>
    <p:extLst>
      <p:ext uri="{BB962C8B-B14F-4D97-AF65-F5344CB8AC3E}">
        <p14:creationId xmlns:p14="http://schemas.microsoft.com/office/powerpoint/2010/main" val="41195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BF8F-A65F-097B-1CE4-355BA0CCFA6D}"/>
              </a:ext>
            </a:extLst>
          </p:cNvPr>
          <p:cNvSpPr>
            <a:spLocks noGrp="1"/>
          </p:cNvSpPr>
          <p:nvPr>
            <p:ph type="title"/>
          </p:nvPr>
        </p:nvSpPr>
        <p:spPr/>
        <p:txBody>
          <a:bodyPr/>
          <a:lstStyle/>
          <a:p>
            <a:r>
              <a:rPr lang="en-US" dirty="0"/>
              <a:t>PERT</a:t>
            </a:r>
          </a:p>
        </p:txBody>
      </p:sp>
      <p:sp>
        <p:nvSpPr>
          <p:cNvPr id="3" name="Content Placeholder 2">
            <a:extLst>
              <a:ext uri="{FF2B5EF4-FFF2-40B4-BE49-F238E27FC236}">
                <a16:creationId xmlns:a16="http://schemas.microsoft.com/office/drawing/2014/main" id="{5116D5DE-8DDF-3231-A89D-8571F47C903C}"/>
              </a:ext>
            </a:extLst>
          </p:cNvPr>
          <p:cNvSpPr>
            <a:spLocks noGrp="1"/>
          </p:cNvSpPr>
          <p:nvPr>
            <p:ph idx="1"/>
          </p:nvPr>
        </p:nvSpPr>
        <p:spPr>
          <a:xfrm>
            <a:off x="1065212" y="1828800"/>
            <a:ext cx="9220200" cy="4724400"/>
          </a:xfrm>
        </p:spPr>
        <p:txBody>
          <a:bodyPr/>
          <a:lstStyle/>
          <a:p>
            <a:r>
              <a:rPr lang="en-US" dirty="0"/>
              <a:t>Helps account for risks in project scheduling </a:t>
            </a:r>
          </a:p>
          <a:p>
            <a:r>
              <a:rPr lang="en-US" dirty="0"/>
              <a:t>Estimates additional time needed to handle risks in making the dates</a:t>
            </a:r>
          </a:p>
          <a:p>
            <a:r>
              <a:rPr lang="en-US" dirty="0"/>
              <a:t>Uses 3 time estimates for each project activity</a:t>
            </a:r>
          </a:p>
          <a:p>
            <a:pPr lvl="1"/>
            <a:r>
              <a:rPr lang="en-US" dirty="0"/>
              <a:t>a – optimistic</a:t>
            </a:r>
          </a:p>
          <a:p>
            <a:pPr lvl="1"/>
            <a:r>
              <a:rPr lang="en-US" dirty="0"/>
              <a:t>m – most likely</a:t>
            </a:r>
          </a:p>
          <a:p>
            <a:pPr lvl="1"/>
            <a:r>
              <a:rPr lang="en-US" dirty="0"/>
              <a:t>b – pessimistic</a:t>
            </a:r>
          </a:p>
          <a:p>
            <a:r>
              <a:rPr lang="en-US" dirty="0"/>
              <a:t>Activities with no risk – a, m, and b are identical.</a:t>
            </a:r>
          </a:p>
          <a:p>
            <a:r>
              <a:rPr lang="en-US" dirty="0"/>
              <a:t>More risk is seen by a larger spread between a and b.</a:t>
            </a:r>
          </a:p>
          <a:p>
            <a:pPr marL="45720" indent="0">
              <a:buNone/>
            </a:pPr>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418887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BF8F-A65F-097B-1CE4-355BA0CCFA6D}"/>
              </a:ext>
            </a:extLst>
          </p:cNvPr>
          <p:cNvSpPr>
            <a:spLocks noGrp="1"/>
          </p:cNvSpPr>
          <p:nvPr>
            <p:ph type="title"/>
          </p:nvPr>
        </p:nvSpPr>
        <p:spPr/>
        <p:txBody>
          <a:bodyPr/>
          <a:lstStyle/>
          <a:p>
            <a:r>
              <a:rPr lang="en-US" dirty="0"/>
              <a:t>Risk Priority</a:t>
            </a:r>
          </a:p>
        </p:txBody>
      </p:sp>
      <p:sp>
        <p:nvSpPr>
          <p:cNvPr id="3" name="Content Placeholder 2">
            <a:extLst>
              <a:ext uri="{FF2B5EF4-FFF2-40B4-BE49-F238E27FC236}">
                <a16:creationId xmlns:a16="http://schemas.microsoft.com/office/drawing/2014/main" id="{5116D5DE-8DDF-3231-A89D-8571F47C903C}"/>
              </a:ext>
            </a:extLst>
          </p:cNvPr>
          <p:cNvSpPr>
            <a:spLocks noGrp="1"/>
          </p:cNvSpPr>
          <p:nvPr>
            <p:ph idx="1"/>
          </p:nvPr>
        </p:nvSpPr>
        <p:spPr>
          <a:xfrm>
            <a:off x="1065212" y="1828800"/>
            <a:ext cx="9220200" cy="4724400"/>
          </a:xfrm>
        </p:spPr>
        <p:txBody>
          <a:bodyPr>
            <a:normAutofit lnSpcReduction="10000"/>
          </a:bodyPr>
          <a:lstStyle/>
          <a:p>
            <a:r>
              <a:rPr lang="en-US" dirty="0"/>
              <a:t>Risk Registry – page 372.</a:t>
            </a:r>
          </a:p>
          <a:p>
            <a:pPr lvl="1"/>
            <a:r>
              <a:rPr lang="en-US" dirty="0"/>
              <a:t>Risk Source of condition</a:t>
            </a:r>
          </a:p>
          <a:p>
            <a:pPr lvl="1"/>
            <a:r>
              <a:rPr lang="en-US" dirty="0"/>
              <a:t>Function area impacted</a:t>
            </a:r>
          </a:p>
          <a:p>
            <a:pPr lvl="1"/>
            <a:r>
              <a:rPr lang="en-US" dirty="0"/>
              <a:t>Risk impact (CIF)</a:t>
            </a:r>
          </a:p>
          <a:p>
            <a:pPr lvl="1"/>
            <a:r>
              <a:rPr lang="en-US" dirty="0"/>
              <a:t>Risk Likelihood (CLF)</a:t>
            </a:r>
          </a:p>
          <a:p>
            <a:pPr lvl="1"/>
            <a:r>
              <a:rPr lang="en-US" dirty="0"/>
              <a:t>Consequence Rate (RCR) – Ordered by highest first</a:t>
            </a:r>
          </a:p>
          <a:p>
            <a:pPr lvl="1"/>
            <a:r>
              <a:rPr lang="en-US" dirty="0"/>
              <a:t>Effect on project if risk source materializes</a:t>
            </a:r>
          </a:p>
          <a:p>
            <a:pPr lvl="1"/>
            <a:r>
              <a:rPr lang="en-US" dirty="0"/>
              <a:t>Action to solve the issue</a:t>
            </a:r>
          </a:p>
          <a:p>
            <a:pPr lvl="1"/>
            <a:endParaRPr lang="en-US" dirty="0"/>
          </a:p>
          <a:p>
            <a:r>
              <a:rPr lang="en-US" dirty="0"/>
              <a:t>Climate change</a:t>
            </a:r>
          </a:p>
          <a:p>
            <a:pPr lvl="1"/>
            <a:r>
              <a:rPr lang="en-US" dirty="0"/>
              <a:t>How sensitive is your project to CC?</a:t>
            </a:r>
          </a:p>
          <a:p>
            <a:pPr lvl="2"/>
            <a:r>
              <a:rPr lang="en-US" dirty="0"/>
              <a:t>Flood, heat, drought</a:t>
            </a:r>
          </a:p>
          <a:p>
            <a:pPr lvl="2"/>
            <a:r>
              <a:rPr lang="en-US" dirty="0"/>
              <a:t>Not all projects affected</a:t>
            </a:r>
          </a:p>
          <a:p>
            <a:endParaRPr lang="en-US" dirty="0"/>
          </a:p>
          <a:p>
            <a:endParaRPr lang="en-US" dirty="0"/>
          </a:p>
        </p:txBody>
      </p:sp>
    </p:spTree>
    <p:extLst>
      <p:ext uri="{BB962C8B-B14F-4D97-AF65-F5344CB8AC3E}">
        <p14:creationId xmlns:p14="http://schemas.microsoft.com/office/powerpoint/2010/main" val="44207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44B5-B663-1F20-AFC2-D53F8783B43E}"/>
              </a:ext>
            </a:extLst>
          </p:cNvPr>
          <p:cNvSpPr>
            <a:spLocks noGrp="1"/>
          </p:cNvSpPr>
          <p:nvPr>
            <p:ph type="title"/>
          </p:nvPr>
        </p:nvSpPr>
        <p:spPr>
          <a:xfrm>
            <a:off x="1065212" y="533400"/>
            <a:ext cx="8686801" cy="990600"/>
          </a:xfrm>
        </p:spPr>
        <p:txBody>
          <a:bodyPr>
            <a:normAutofit/>
          </a:bodyPr>
          <a:lstStyle/>
          <a:p>
            <a:pPr>
              <a:lnSpc>
                <a:spcPct val="100000"/>
              </a:lnSpc>
            </a:pPr>
            <a:r>
              <a:rPr lang="en-US" dirty="0"/>
              <a:t>Managing Risk </a:t>
            </a:r>
            <a:r>
              <a:rPr lang="en-US" sz="2000" dirty="0"/>
              <a:t>by Steve Hendershot -Project Management Institute, Inc.</a:t>
            </a:r>
            <a:endParaRPr lang="en-US" dirty="0"/>
          </a:p>
        </p:txBody>
      </p:sp>
      <p:sp>
        <p:nvSpPr>
          <p:cNvPr id="3" name="Content Placeholder 2">
            <a:extLst>
              <a:ext uri="{FF2B5EF4-FFF2-40B4-BE49-F238E27FC236}">
                <a16:creationId xmlns:a16="http://schemas.microsoft.com/office/drawing/2014/main" id="{8CAAE2F0-A368-633C-67C7-5DF7D87D7749}"/>
              </a:ext>
            </a:extLst>
          </p:cNvPr>
          <p:cNvSpPr>
            <a:spLocks noGrp="1"/>
          </p:cNvSpPr>
          <p:nvPr>
            <p:ph idx="1"/>
          </p:nvPr>
        </p:nvSpPr>
        <p:spPr>
          <a:xfrm>
            <a:off x="1065212" y="1828800"/>
            <a:ext cx="8686801" cy="4495800"/>
          </a:xfrm>
        </p:spPr>
        <p:txBody>
          <a:bodyPr>
            <a:normAutofit fontScale="92500"/>
          </a:bodyPr>
          <a:lstStyle/>
          <a:p>
            <a:pPr>
              <a:lnSpc>
                <a:spcPct val="150000"/>
              </a:lnSpc>
            </a:pPr>
            <a:r>
              <a:rPr lang="en-US" dirty="0"/>
              <a:t>In the pod cast Managing Risk, Steve Hendershot interviews David </a:t>
            </a:r>
            <a:r>
              <a:rPr lang="en-US" dirty="0" err="1"/>
              <a:t>Hilson</a:t>
            </a:r>
            <a:r>
              <a:rPr lang="en-US" dirty="0"/>
              <a:t> - PHD.  (Paraphrased)</a:t>
            </a:r>
          </a:p>
          <a:p>
            <a:pPr>
              <a:lnSpc>
                <a:spcPct val="150000"/>
              </a:lnSpc>
            </a:pPr>
            <a:r>
              <a:rPr lang="en-US" dirty="0"/>
              <a:t>Steve asks David: The world has a lot of unknowns in it which makes it difficult to predict what is going to happen next.  An example would be the recent pandemic and also emerging technologies.   What does risk identification and analysis look like when we have no previous examples?</a:t>
            </a:r>
          </a:p>
          <a:p>
            <a:pPr>
              <a:lnSpc>
                <a:spcPct val="150000"/>
              </a:lnSpc>
            </a:pPr>
            <a:r>
              <a:rPr lang="en-US" dirty="0"/>
              <a:t>David </a:t>
            </a:r>
            <a:r>
              <a:rPr lang="en-US" dirty="0" err="1"/>
              <a:t>Hilson</a:t>
            </a:r>
            <a:r>
              <a:rPr lang="en-US" dirty="0"/>
              <a:t>:  Risks are unknown.  They have yet to happen, they may never happen but some uncertainties we don’t care about.  It will more than likely rain tomorrow.  We only care about what will affect our projects.  </a:t>
            </a:r>
          </a:p>
          <a:p>
            <a:pPr lvl="1">
              <a:lnSpc>
                <a:spcPct val="150000"/>
              </a:lnSpc>
            </a:pPr>
            <a:endParaRPr lang="en-US" b="1" dirty="0"/>
          </a:p>
          <a:p>
            <a:endParaRPr lang="en-US" dirty="0"/>
          </a:p>
        </p:txBody>
      </p:sp>
    </p:spTree>
    <p:extLst>
      <p:ext uri="{BB962C8B-B14F-4D97-AF65-F5344CB8AC3E}">
        <p14:creationId xmlns:p14="http://schemas.microsoft.com/office/powerpoint/2010/main" val="403157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BF8F-A65F-097B-1CE4-355BA0CCFA6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116D5DE-8DDF-3231-A89D-8571F47C903C}"/>
              </a:ext>
            </a:extLst>
          </p:cNvPr>
          <p:cNvSpPr>
            <a:spLocks noGrp="1"/>
          </p:cNvSpPr>
          <p:nvPr>
            <p:ph idx="1"/>
          </p:nvPr>
        </p:nvSpPr>
        <p:spPr>
          <a:xfrm>
            <a:off x="1065212" y="1828800"/>
            <a:ext cx="9220200" cy="4724400"/>
          </a:xfrm>
        </p:spPr>
        <p:txBody>
          <a:bodyPr>
            <a:normAutofit/>
          </a:bodyPr>
          <a:lstStyle/>
          <a:p>
            <a:r>
              <a:rPr lang="en-US" dirty="0"/>
              <a:t>If you apply these techniques you should be able to</a:t>
            </a:r>
          </a:p>
          <a:p>
            <a:pPr lvl="1"/>
            <a:r>
              <a:rPr lang="en-US" dirty="0"/>
              <a:t>Identify your risks</a:t>
            </a:r>
          </a:p>
          <a:p>
            <a:pPr lvl="1"/>
            <a:r>
              <a:rPr lang="en-US" dirty="0"/>
              <a:t>Compute how likely they might happen (CLF)</a:t>
            </a:r>
          </a:p>
          <a:p>
            <a:pPr lvl="1"/>
            <a:r>
              <a:rPr lang="en-US" dirty="0"/>
              <a:t>Compute their impact on your project (CIF)</a:t>
            </a:r>
          </a:p>
          <a:p>
            <a:pPr lvl="1"/>
            <a:r>
              <a:rPr lang="en-US" dirty="0"/>
              <a:t>Compute the risk consequence (RCR)</a:t>
            </a:r>
          </a:p>
          <a:p>
            <a:pPr lvl="1"/>
            <a:endParaRPr lang="en-US" dirty="0"/>
          </a:p>
          <a:p>
            <a:pPr lvl="1"/>
            <a:r>
              <a:rPr lang="en-US" dirty="0"/>
              <a:t>Take a risk, but a calculated one.</a:t>
            </a:r>
          </a:p>
          <a:p>
            <a:pPr lvl="1"/>
            <a:r>
              <a:rPr lang="en-US" dirty="0"/>
              <a:t>In the end it should lead you to having fewer unexpected problems.</a:t>
            </a:r>
          </a:p>
          <a:p>
            <a:pPr lvl="1"/>
            <a:endParaRPr lang="en-US" dirty="0"/>
          </a:p>
          <a:p>
            <a:endParaRPr lang="en-US" dirty="0"/>
          </a:p>
          <a:p>
            <a:endParaRPr lang="en-US" dirty="0"/>
          </a:p>
        </p:txBody>
      </p:sp>
      <p:pic>
        <p:nvPicPr>
          <p:cNvPr id="6" name="Picture 5">
            <a:extLst>
              <a:ext uri="{FF2B5EF4-FFF2-40B4-BE49-F238E27FC236}">
                <a16:creationId xmlns:a16="http://schemas.microsoft.com/office/drawing/2014/main" id="{122FD780-48AD-4836-8701-E13B4EE9FDD5}"/>
              </a:ext>
            </a:extLst>
          </p:cNvPr>
          <p:cNvPicPr>
            <a:picLocks noChangeAspect="1"/>
          </p:cNvPicPr>
          <p:nvPr/>
        </p:nvPicPr>
        <p:blipFill>
          <a:blip r:embed="rId3"/>
          <a:stretch>
            <a:fillRect/>
          </a:stretch>
        </p:blipFill>
        <p:spPr>
          <a:xfrm>
            <a:off x="2360612" y="4828617"/>
            <a:ext cx="5334000" cy="1724583"/>
          </a:xfrm>
          <a:prstGeom prst="rect">
            <a:avLst/>
          </a:prstGeom>
        </p:spPr>
      </p:pic>
    </p:spTree>
    <p:extLst>
      <p:ext uri="{BB962C8B-B14F-4D97-AF65-F5344CB8AC3E}">
        <p14:creationId xmlns:p14="http://schemas.microsoft.com/office/powerpoint/2010/main" val="308811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2B12-E7C1-032F-DC36-069EA8889FC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61AB12-A744-FF7C-B224-B11104A0A706}"/>
              </a:ext>
            </a:extLst>
          </p:cNvPr>
          <p:cNvSpPr>
            <a:spLocks noGrp="1"/>
          </p:cNvSpPr>
          <p:nvPr>
            <p:ph idx="1"/>
          </p:nvPr>
        </p:nvSpPr>
        <p:spPr/>
        <p:txBody>
          <a:bodyPr>
            <a:normAutofit/>
          </a:bodyPr>
          <a:lstStyle/>
          <a:p>
            <a:r>
              <a:rPr lang="en-US" dirty="0"/>
              <a:t>Which of these are risk identification techniques?</a:t>
            </a:r>
          </a:p>
          <a:p>
            <a:endParaRPr lang="en-US" dirty="0"/>
          </a:p>
          <a:p>
            <a:pPr marL="45720" indent="0">
              <a:buNone/>
            </a:pPr>
            <a:r>
              <a:rPr lang="en-US" sz="1800" dirty="0"/>
              <a:t>A. WBS – Work packages scrutinized for technical hurdles, problem with managers, customers, suppliers, equipment or resource availability.</a:t>
            </a:r>
          </a:p>
          <a:p>
            <a:pPr marL="45720" indent="0">
              <a:buNone/>
            </a:pPr>
            <a:r>
              <a:rPr lang="en-US" sz="1800" dirty="0"/>
              <a:t>B.  FEMA –Federal Emergency Management Agency method.</a:t>
            </a:r>
          </a:p>
          <a:p>
            <a:pPr marL="45720" indent="0">
              <a:buNone/>
            </a:pPr>
            <a:r>
              <a:rPr lang="en-US" sz="1800" dirty="0"/>
              <a:t>C. HAZOP – Hazard and operability study method.  </a:t>
            </a:r>
          </a:p>
          <a:p>
            <a:pPr marL="45720" indent="0">
              <a:buNone/>
            </a:pPr>
            <a:r>
              <a:rPr lang="en-US" sz="1800" dirty="0"/>
              <a:t>D.  All of the above</a:t>
            </a:r>
          </a:p>
          <a:p>
            <a:pPr marL="45720" indent="0">
              <a:buNone/>
            </a:pPr>
            <a:r>
              <a:rPr lang="en-US" sz="1800" dirty="0"/>
              <a:t>E.  A and C</a:t>
            </a:r>
          </a:p>
          <a:p>
            <a:pPr marL="45720" indent="0">
              <a:buNone/>
            </a:pPr>
            <a:endParaRPr lang="en-US" sz="1800" dirty="0"/>
          </a:p>
          <a:p>
            <a:endParaRPr lang="en-US" dirty="0"/>
          </a:p>
        </p:txBody>
      </p:sp>
    </p:spTree>
    <p:extLst>
      <p:ext uri="{BB962C8B-B14F-4D97-AF65-F5344CB8AC3E}">
        <p14:creationId xmlns:p14="http://schemas.microsoft.com/office/powerpoint/2010/main" val="30797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2B12-E7C1-032F-DC36-069EA8889FCE}"/>
              </a:ext>
            </a:extLst>
          </p:cNvPr>
          <p:cNvSpPr>
            <a:spLocks noGrp="1"/>
          </p:cNvSpPr>
          <p:nvPr>
            <p:ph type="title"/>
          </p:nvPr>
        </p:nvSpPr>
        <p:spPr/>
        <p:txBody>
          <a:bodyPr/>
          <a:lstStyle/>
          <a:p>
            <a:r>
              <a:rPr lang="en-US" dirty="0"/>
              <a:t>Engagement</a:t>
            </a:r>
          </a:p>
        </p:txBody>
      </p:sp>
      <p:sp>
        <p:nvSpPr>
          <p:cNvPr id="3" name="Content Placeholder 2">
            <a:extLst>
              <a:ext uri="{FF2B5EF4-FFF2-40B4-BE49-F238E27FC236}">
                <a16:creationId xmlns:a16="http://schemas.microsoft.com/office/drawing/2014/main" id="{8C61AB12-A744-FF7C-B224-B11104A0A706}"/>
              </a:ext>
            </a:extLst>
          </p:cNvPr>
          <p:cNvSpPr>
            <a:spLocks noGrp="1"/>
          </p:cNvSpPr>
          <p:nvPr>
            <p:ph idx="1"/>
          </p:nvPr>
        </p:nvSpPr>
        <p:spPr>
          <a:xfrm>
            <a:off x="1065212" y="1828800"/>
            <a:ext cx="8686801" cy="4495800"/>
          </a:xfrm>
        </p:spPr>
        <p:txBody>
          <a:bodyPr>
            <a:normAutofit/>
          </a:bodyPr>
          <a:lstStyle/>
          <a:p>
            <a:pPr marL="45720" indent="0">
              <a:buNone/>
            </a:pPr>
            <a:r>
              <a:rPr lang="en-US" b="1" dirty="0"/>
              <a:t>How would you handle this situation?</a:t>
            </a:r>
          </a:p>
          <a:p>
            <a:pPr marL="45720" indent="0">
              <a:buNone/>
            </a:pPr>
            <a:r>
              <a:rPr lang="en-US" dirty="0"/>
              <a:t>1.  Your engineering manager pushes new technology at all costs and expects you to support that effort.  The current system is outdated and desperately needs to be updated.</a:t>
            </a:r>
          </a:p>
          <a:p>
            <a:pPr marL="45720" indent="0">
              <a:buNone/>
            </a:pPr>
            <a:r>
              <a:rPr lang="en-US" dirty="0"/>
              <a:t>2. The business product manager just wants to get changes made to the web site as they have done for years.  Instead of 1 week to get the work done, it requires 2-3 weeks to build new tech and then make the changes.  Customers just have to wait for important changes.</a:t>
            </a:r>
          </a:p>
          <a:p>
            <a:pPr marL="45720" indent="0">
              <a:buNone/>
            </a:pPr>
            <a:r>
              <a:rPr lang="en-US" b="1" dirty="0"/>
              <a:t>How would you address this situation in terms of risk management?  </a:t>
            </a:r>
          </a:p>
          <a:p>
            <a:pPr marL="388620" indent="-342900">
              <a:buAutoNum type="arabicPeriod"/>
            </a:pPr>
            <a:r>
              <a:rPr lang="en-US" dirty="0"/>
              <a:t>To your manager?</a:t>
            </a:r>
          </a:p>
          <a:p>
            <a:pPr marL="388620" indent="-342900">
              <a:buAutoNum type="arabicPeriod"/>
            </a:pPr>
            <a:r>
              <a:rPr lang="en-US" dirty="0"/>
              <a:t>To the product manager?</a:t>
            </a:r>
          </a:p>
          <a:p>
            <a:endParaRPr lang="en-US" dirty="0"/>
          </a:p>
        </p:txBody>
      </p:sp>
    </p:spTree>
    <p:extLst>
      <p:ext uri="{BB962C8B-B14F-4D97-AF65-F5344CB8AC3E}">
        <p14:creationId xmlns:p14="http://schemas.microsoft.com/office/powerpoint/2010/main" val="2327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Integrity Statement </a:t>
            </a:r>
          </a:p>
        </p:txBody>
      </p:sp>
      <p:sp>
        <p:nvSpPr>
          <p:cNvPr id="3" name="Content Placeholder 2"/>
          <p:cNvSpPr>
            <a:spLocks noGrp="1"/>
          </p:cNvSpPr>
          <p:nvPr>
            <p:ph idx="1"/>
          </p:nvPr>
        </p:nvSpPr>
        <p:spPr/>
        <p:txBody>
          <a:bodyPr/>
          <a:lstStyle/>
          <a:p>
            <a:pPr marL="45720" indent="0">
              <a:buNone/>
            </a:pPr>
            <a:r>
              <a:rPr lang="en-US" sz="1800" b="0" i="0" u="none" strike="noStrike" dirty="0">
                <a:solidFill>
                  <a:srgbClr val="000000"/>
                </a:solidFill>
                <a:effectLst/>
                <a:latin typeface="Calibri" panose="020F0502020204030204" pitchFamily="34" charset="0"/>
              </a:rPr>
              <a:t>I commit myself to Washington State University's high standards to uphold academic honesty and scholarly values as established by the WSU's Standards of Conduct. I affirm that I have not given or received any unauthorized assistance on this assignment/examination, that the work product presented here is the work of the author(s) [all team members listed], and that all materials from other sources (including books, articles, Internet, or other media), whether quoted or paraphrased, have been properly cited. </a:t>
            </a:r>
          </a:p>
          <a:p>
            <a:pPr marL="45720" indent="0">
              <a:buNone/>
            </a:pPr>
            <a:r>
              <a:rPr lang="en-US" sz="1800" dirty="0">
                <a:solidFill>
                  <a:srgbClr val="000000"/>
                </a:solidFill>
                <a:latin typeface="Calibri" panose="020F0502020204030204" pitchFamily="34" charset="0"/>
              </a:rPr>
              <a:t>David Kelly</a:t>
            </a: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14FA-8551-CA16-C2E9-FB593804F19C}"/>
              </a:ext>
            </a:extLst>
          </p:cNvPr>
          <p:cNvSpPr>
            <a:spLocks noGrp="1"/>
          </p:cNvSpPr>
          <p:nvPr>
            <p:ph type="title"/>
          </p:nvPr>
        </p:nvSpPr>
        <p:spPr/>
        <p:txBody>
          <a:bodyPr/>
          <a:lstStyle/>
          <a:p>
            <a:r>
              <a:rPr lang="en-US" dirty="0"/>
              <a:t>Risk concepts (11.1)</a:t>
            </a:r>
          </a:p>
        </p:txBody>
      </p:sp>
      <p:sp>
        <p:nvSpPr>
          <p:cNvPr id="11" name="Content Placeholder 10">
            <a:extLst>
              <a:ext uri="{FF2B5EF4-FFF2-40B4-BE49-F238E27FC236}">
                <a16:creationId xmlns:a16="http://schemas.microsoft.com/office/drawing/2014/main" id="{DEDBE6BA-82A2-441A-576F-06A8834F6B81}"/>
              </a:ext>
            </a:extLst>
          </p:cNvPr>
          <p:cNvSpPr>
            <a:spLocks noGrp="1"/>
          </p:cNvSpPr>
          <p:nvPr>
            <p:ph idx="1"/>
          </p:nvPr>
        </p:nvSpPr>
        <p:spPr/>
        <p:txBody>
          <a:bodyPr/>
          <a:lstStyle/>
          <a:p>
            <a:r>
              <a:rPr lang="en-US" dirty="0"/>
              <a:t>What is a risk?</a:t>
            </a:r>
          </a:p>
          <a:p>
            <a:pPr marL="365760" lvl="1" indent="0">
              <a:buNone/>
            </a:pPr>
            <a:r>
              <a:rPr lang="en-US" dirty="0"/>
              <a:t>A function of the uniqueness of a project and the experience of the project team.</a:t>
            </a:r>
          </a:p>
          <a:p>
            <a:r>
              <a:rPr lang="en-US" dirty="0"/>
              <a:t>Risk involves 2 concepts</a:t>
            </a:r>
          </a:p>
          <a:p>
            <a:pPr lvl="1"/>
            <a:r>
              <a:rPr lang="en-US" dirty="0"/>
              <a:t>Likelihood that a troublesome event will occur</a:t>
            </a:r>
          </a:p>
          <a:p>
            <a:pPr lvl="1"/>
            <a:r>
              <a:rPr lang="en-US" dirty="0"/>
              <a:t>The impact of the event if it does occur</a:t>
            </a:r>
          </a:p>
          <a:p>
            <a:r>
              <a:rPr lang="en-US" dirty="0"/>
              <a:t>Greater risk can mean greater rewards, savings, or benefits.</a:t>
            </a:r>
          </a:p>
          <a:p>
            <a:r>
              <a:rPr lang="en-US" dirty="0"/>
              <a:t>Risk management generally focuses on negative consequences.</a:t>
            </a:r>
          </a:p>
          <a:p>
            <a:pPr lvl="1"/>
            <a:endParaRPr lang="en-US" dirty="0"/>
          </a:p>
          <a:p>
            <a:endParaRPr lang="en-US" dirty="0"/>
          </a:p>
        </p:txBody>
      </p:sp>
    </p:spTree>
    <p:extLst>
      <p:ext uri="{BB962C8B-B14F-4D97-AF65-F5344CB8AC3E}">
        <p14:creationId xmlns:p14="http://schemas.microsoft.com/office/powerpoint/2010/main" val="209177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effectLst/>
              </a:rPr>
              <a:t>Nicholas, J. M., &amp; Steyn, H. (2021). </a:t>
            </a:r>
            <a:r>
              <a:rPr lang="en-US" i="1" dirty="0">
                <a:effectLst/>
              </a:rPr>
              <a:t>Project Management for Engineering, Business and Technology</a:t>
            </a:r>
            <a:r>
              <a:rPr lang="en-US" dirty="0">
                <a:effectLst/>
              </a:rPr>
              <a:t> (6th ed.). Routledge. </a:t>
            </a:r>
          </a:p>
          <a:p>
            <a:r>
              <a:rPr lang="en-US" dirty="0">
                <a:effectLst/>
              </a:rPr>
              <a:t>Hendershot, Steve. (2020, May 6). </a:t>
            </a:r>
            <a:r>
              <a:rPr lang="en-US" i="1" dirty="0">
                <a:effectLst/>
              </a:rPr>
              <a:t>Managing risk | </a:t>
            </a:r>
            <a:r>
              <a:rPr lang="en-US" i="1" dirty="0" err="1">
                <a:effectLst/>
              </a:rPr>
              <a:t>projectified</a:t>
            </a:r>
            <a:r>
              <a:rPr lang="en-US" i="1" dirty="0">
                <a:effectLst/>
              </a:rPr>
              <a:t> - PMI</a:t>
            </a:r>
            <a:r>
              <a:rPr lang="en-US" dirty="0">
                <a:effectLst/>
              </a:rPr>
              <a:t>. Managing Risk. Retrieved June 13, 2022, from https://www.pmi.org/learning/training-development/projectified-podcast/podcasts/managing-risk </a:t>
            </a:r>
          </a:p>
          <a:p>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244A-A904-0539-629E-FC24B7BCFBCA}"/>
              </a:ext>
            </a:extLst>
          </p:cNvPr>
          <p:cNvSpPr>
            <a:spLocks noGrp="1"/>
          </p:cNvSpPr>
          <p:nvPr>
            <p:ph type="title"/>
          </p:nvPr>
        </p:nvSpPr>
        <p:spPr/>
        <p:txBody>
          <a:bodyPr/>
          <a:lstStyle/>
          <a:p>
            <a:r>
              <a:rPr lang="en-US" dirty="0"/>
              <a:t>Risk identification (11.2)</a:t>
            </a:r>
          </a:p>
        </p:txBody>
      </p:sp>
      <p:sp>
        <p:nvSpPr>
          <p:cNvPr id="3" name="Content Placeholder 2">
            <a:extLst>
              <a:ext uri="{FF2B5EF4-FFF2-40B4-BE49-F238E27FC236}">
                <a16:creationId xmlns:a16="http://schemas.microsoft.com/office/drawing/2014/main" id="{0A953F79-D146-A139-C193-662A5663247B}"/>
              </a:ext>
            </a:extLst>
          </p:cNvPr>
          <p:cNvSpPr>
            <a:spLocks noGrp="1"/>
          </p:cNvSpPr>
          <p:nvPr>
            <p:ph idx="1"/>
          </p:nvPr>
        </p:nvSpPr>
        <p:spPr>
          <a:xfrm>
            <a:off x="1065212" y="1828800"/>
            <a:ext cx="8686801" cy="4495800"/>
          </a:xfrm>
        </p:spPr>
        <p:txBody>
          <a:bodyPr>
            <a:normAutofit/>
          </a:bodyPr>
          <a:lstStyle/>
          <a:p>
            <a:r>
              <a:rPr lang="en-US" dirty="0"/>
              <a:t>Manage things that you aware of.  Identify risks and predict their consequences.</a:t>
            </a:r>
          </a:p>
          <a:p>
            <a:r>
              <a:rPr lang="en-US" dirty="0"/>
              <a:t>Risk in projects – aka “Risk of failure” – you might fall short in – schedule, budget, or technical performance.</a:t>
            </a:r>
          </a:p>
          <a:p>
            <a:r>
              <a:rPr lang="en-US" dirty="0"/>
              <a:t>Use project chronology to look at the phases and stages in the cycles.</a:t>
            </a:r>
          </a:p>
          <a:p>
            <a:pPr lvl="1"/>
            <a:r>
              <a:rPr lang="en-US" dirty="0"/>
              <a:t>Feasibility, contract negotiation, system concept</a:t>
            </a:r>
          </a:p>
          <a:p>
            <a:r>
              <a:rPr lang="en-US" dirty="0"/>
              <a:t>Type of work or technical function</a:t>
            </a:r>
          </a:p>
          <a:p>
            <a:pPr lvl="1"/>
            <a:r>
              <a:rPr lang="en-US" dirty="0"/>
              <a:t>Product reliability and maintainability</a:t>
            </a:r>
          </a:p>
          <a:p>
            <a:pPr lvl="1"/>
            <a:r>
              <a:rPr lang="en-US" dirty="0"/>
              <a:t>Production risks for manufacturing or availability of raw materials</a:t>
            </a:r>
          </a:p>
          <a:p>
            <a:pPr lvl="1"/>
            <a:endParaRPr lang="en-US" dirty="0"/>
          </a:p>
          <a:p>
            <a:pPr marL="365760" lvl="1" indent="0">
              <a:buNone/>
            </a:pPr>
            <a:endParaRPr lang="en-US" dirty="0"/>
          </a:p>
          <a:p>
            <a:pPr marL="36576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83178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244A-A904-0539-629E-FC24B7BCFBCA}"/>
              </a:ext>
            </a:extLst>
          </p:cNvPr>
          <p:cNvSpPr>
            <a:spLocks noGrp="1"/>
          </p:cNvSpPr>
          <p:nvPr>
            <p:ph type="title"/>
          </p:nvPr>
        </p:nvSpPr>
        <p:spPr/>
        <p:txBody>
          <a:bodyPr/>
          <a:lstStyle/>
          <a:p>
            <a:r>
              <a:rPr lang="en-US" dirty="0"/>
              <a:t>Risk identification</a:t>
            </a:r>
          </a:p>
        </p:txBody>
      </p:sp>
      <p:sp>
        <p:nvSpPr>
          <p:cNvPr id="3" name="Content Placeholder 2">
            <a:extLst>
              <a:ext uri="{FF2B5EF4-FFF2-40B4-BE49-F238E27FC236}">
                <a16:creationId xmlns:a16="http://schemas.microsoft.com/office/drawing/2014/main" id="{0A953F79-D146-A139-C193-662A5663247B}"/>
              </a:ext>
            </a:extLst>
          </p:cNvPr>
          <p:cNvSpPr>
            <a:spLocks noGrp="1"/>
          </p:cNvSpPr>
          <p:nvPr>
            <p:ph idx="1"/>
          </p:nvPr>
        </p:nvSpPr>
        <p:spPr>
          <a:xfrm>
            <a:off x="1065212" y="1828800"/>
            <a:ext cx="8686801" cy="4495800"/>
          </a:xfrm>
        </p:spPr>
        <p:txBody>
          <a:bodyPr>
            <a:normAutofit/>
          </a:bodyPr>
          <a:lstStyle/>
          <a:p>
            <a:r>
              <a:rPr lang="en-US" dirty="0"/>
              <a:t>Factors contributing to high risk</a:t>
            </a:r>
          </a:p>
          <a:p>
            <a:pPr lvl="1"/>
            <a:r>
              <a:rPr lang="en-US" dirty="0"/>
              <a:t>Using an untried approach</a:t>
            </a:r>
          </a:p>
          <a:p>
            <a:pPr lvl="1"/>
            <a:r>
              <a:rPr lang="en-US" dirty="0"/>
              <a:t>Develop a new system and advancing technology at the same time</a:t>
            </a:r>
          </a:p>
          <a:p>
            <a:pPr lvl="1"/>
            <a:r>
              <a:rPr lang="en-US" dirty="0"/>
              <a:t>Developing and testing new equipment, system, or procedures</a:t>
            </a:r>
          </a:p>
          <a:p>
            <a:pPr lvl="1"/>
            <a:r>
              <a:rPr lang="en-US" dirty="0"/>
              <a:t>Operating in an unstable or variable environment</a:t>
            </a:r>
          </a:p>
          <a:p>
            <a:pPr lvl="1"/>
            <a:endParaRPr lang="en-US" dirty="0"/>
          </a:p>
          <a:p>
            <a:pPr marL="365760" lvl="1" indent="0">
              <a:buNone/>
            </a:pPr>
            <a:endParaRPr lang="en-US" dirty="0"/>
          </a:p>
          <a:p>
            <a:pPr marL="365760" lvl="1"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3E64B95-BB55-88E2-8010-700565216E27}"/>
              </a:ext>
            </a:extLst>
          </p:cNvPr>
          <p:cNvPicPr>
            <a:picLocks noChangeAspect="1"/>
          </p:cNvPicPr>
          <p:nvPr/>
        </p:nvPicPr>
        <p:blipFill>
          <a:blip r:embed="rId3"/>
          <a:stretch>
            <a:fillRect/>
          </a:stretch>
        </p:blipFill>
        <p:spPr>
          <a:xfrm>
            <a:off x="1370012" y="3962400"/>
            <a:ext cx="6658904" cy="2152950"/>
          </a:xfrm>
          <a:prstGeom prst="rect">
            <a:avLst/>
          </a:prstGeom>
        </p:spPr>
      </p:pic>
    </p:spTree>
    <p:extLst>
      <p:ext uri="{BB962C8B-B14F-4D97-AF65-F5344CB8AC3E}">
        <p14:creationId xmlns:p14="http://schemas.microsoft.com/office/powerpoint/2010/main" val="383219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DF23-7137-0ECE-228F-8BD1196469DE}"/>
              </a:ext>
            </a:extLst>
          </p:cNvPr>
          <p:cNvSpPr>
            <a:spLocks noGrp="1"/>
          </p:cNvSpPr>
          <p:nvPr>
            <p:ph type="title"/>
          </p:nvPr>
        </p:nvSpPr>
        <p:spPr/>
        <p:txBody>
          <a:bodyPr/>
          <a:lstStyle/>
          <a:p>
            <a:r>
              <a:rPr lang="en-US" dirty="0"/>
              <a:t>Risk Sources</a:t>
            </a:r>
          </a:p>
        </p:txBody>
      </p:sp>
      <p:sp>
        <p:nvSpPr>
          <p:cNvPr id="3" name="Content Placeholder 2">
            <a:extLst>
              <a:ext uri="{FF2B5EF4-FFF2-40B4-BE49-F238E27FC236}">
                <a16:creationId xmlns:a16="http://schemas.microsoft.com/office/drawing/2014/main" id="{0DBC4A09-10B7-DA02-8321-2AFCD6A1C109}"/>
              </a:ext>
            </a:extLst>
          </p:cNvPr>
          <p:cNvSpPr>
            <a:spLocks noGrp="1"/>
          </p:cNvSpPr>
          <p:nvPr>
            <p:ph idx="1"/>
          </p:nvPr>
        </p:nvSpPr>
        <p:spPr/>
        <p:txBody>
          <a:bodyPr/>
          <a:lstStyle/>
          <a:p>
            <a:r>
              <a:rPr lang="en-US" dirty="0"/>
              <a:t>Internal</a:t>
            </a:r>
          </a:p>
          <a:p>
            <a:pPr lvl="1"/>
            <a:r>
              <a:rPr lang="en-US" dirty="0"/>
              <a:t>Market Risk</a:t>
            </a:r>
          </a:p>
          <a:p>
            <a:pPr lvl="1"/>
            <a:r>
              <a:rPr lang="en-US" dirty="0"/>
              <a:t>Assumptions Risk</a:t>
            </a:r>
          </a:p>
          <a:p>
            <a:pPr lvl="1"/>
            <a:r>
              <a:rPr lang="en-US" dirty="0"/>
              <a:t>Technical Risk</a:t>
            </a:r>
          </a:p>
          <a:p>
            <a:pPr lvl="3"/>
            <a:r>
              <a:rPr lang="en-US" dirty="0"/>
              <a:t>Maturity – How knowledgeable is the project team?</a:t>
            </a:r>
          </a:p>
          <a:p>
            <a:pPr lvl="3"/>
            <a:r>
              <a:rPr lang="en-US" dirty="0"/>
              <a:t>Complexity – How many steps, elements or components are in the process?</a:t>
            </a:r>
          </a:p>
          <a:p>
            <a:pPr lvl="3"/>
            <a:r>
              <a:rPr lang="en-US" dirty="0"/>
              <a:t>Quality – How producible, reliable and testable is the end-item or process?</a:t>
            </a:r>
          </a:p>
          <a:p>
            <a:pPr lvl="3"/>
            <a:r>
              <a:rPr lang="en-US" dirty="0"/>
              <a:t>Concurrency or dependency – How many dependent activities overlap?</a:t>
            </a:r>
          </a:p>
          <a:p>
            <a:pPr lvl="2"/>
            <a:r>
              <a:rPr lang="en-US" dirty="0"/>
              <a:t>Other risks – health, safety, and environmental</a:t>
            </a:r>
          </a:p>
          <a:p>
            <a:r>
              <a:rPr lang="en-US" dirty="0"/>
              <a:t>External</a:t>
            </a:r>
          </a:p>
          <a:p>
            <a:pPr lvl="1"/>
            <a:r>
              <a:rPr lang="en-US" dirty="0"/>
              <a:t>Sources that project managers and teams have limited or no control over</a:t>
            </a:r>
          </a:p>
          <a:p>
            <a:pPr lvl="2"/>
            <a:endParaRPr lang="en-US" dirty="0"/>
          </a:p>
          <a:p>
            <a:pPr lvl="1"/>
            <a:endParaRPr lang="en-US" dirty="0"/>
          </a:p>
        </p:txBody>
      </p:sp>
    </p:spTree>
    <p:extLst>
      <p:ext uri="{BB962C8B-B14F-4D97-AF65-F5344CB8AC3E}">
        <p14:creationId xmlns:p14="http://schemas.microsoft.com/office/powerpoint/2010/main" val="47642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DF23-7137-0ECE-228F-8BD1196469DE}"/>
              </a:ext>
            </a:extLst>
          </p:cNvPr>
          <p:cNvSpPr>
            <a:spLocks noGrp="1"/>
          </p:cNvSpPr>
          <p:nvPr>
            <p:ph type="title"/>
          </p:nvPr>
        </p:nvSpPr>
        <p:spPr/>
        <p:txBody>
          <a:bodyPr/>
          <a:lstStyle/>
          <a:p>
            <a:r>
              <a:rPr lang="en-US" dirty="0"/>
              <a:t>Identification Techniques	</a:t>
            </a:r>
          </a:p>
        </p:txBody>
      </p:sp>
      <p:sp>
        <p:nvSpPr>
          <p:cNvPr id="3" name="Content Placeholder 2">
            <a:extLst>
              <a:ext uri="{FF2B5EF4-FFF2-40B4-BE49-F238E27FC236}">
                <a16:creationId xmlns:a16="http://schemas.microsoft.com/office/drawing/2014/main" id="{0DBC4A09-10B7-DA02-8321-2AFCD6A1C109}"/>
              </a:ext>
            </a:extLst>
          </p:cNvPr>
          <p:cNvSpPr>
            <a:spLocks noGrp="1"/>
          </p:cNvSpPr>
          <p:nvPr>
            <p:ph idx="1"/>
          </p:nvPr>
        </p:nvSpPr>
        <p:spPr/>
        <p:txBody>
          <a:bodyPr>
            <a:normAutofit lnSpcReduction="10000"/>
          </a:bodyPr>
          <a:lstStyle/>
          <a:p>
            <a:r>
              <a:rPr lang="en-US" dirty="0"/>
              <a:t>Project analogy</a:t>
            </a:r>
          </a:p>
          <a:p>
            <a:pPr lvl="1"/>
            <a:r>
              <a:rPr lang="en-US" dirty="0"/>
              <a:t>Taking note of earlier projects to identify risks in upcoming projects</a:t>
            </a:r>
          </a:p>
          <a:p>
            <a:pPr lvl="1"/>
            <a:r>
              <a:rPr lang="en-US" dirty="0"/>
              <a:t>Keeping good records,  document lessons learned</a:t>
            </a:r>
          </a:p>
          <a:p>
            <a:pPr lvl="1"/>
            <a:r>
              <a:rPr lang="en-US" dirty="0"/>
              <a:t>Identify projects that were similar in significant ways</a:t>
            </a:r>
          </a:p>
          <a:p>
            <a:r>
              <a:rPr lang="en-US" dirty="0"/>
              <a:t>WBS – Work packages analyzed for technical hurdles</a:t>
            </a:r>
          </a:p>
          <a:p>
            <a:r>
              <a:rPr lang="en-US" dirty="0"/>
              <a:t>Process flowcharts – analyze flows between project tasks</a:t>
            </a:r>
          </a:p>
          <a:p>
            <a:r>
              <a:rPr lang="en-US" dirty="0"/>
              <a:t>Failure mode and effects analysis methods</a:t>
            </a:r>
          </a:p>
          <a:p>
            <a:pPr lvl="1"/>
            <a:r>
              <a:rPr lang="en-US" dirty="0"/>
              <a:t>FMEA – Identify conditions leading to systems that fail</a:t>
            </a:r>
          </a:p>
          <a:p>
            <a:pPr lvl="1"/>
            <a:r>
              <a:rPr lang="en-US" dirty="0"/>
              <a:t>HAZOP – hazard and operability study method.  </a:t>
            </a:r>
          </a:p>
          <a:p>
            <a:r>
              <a:rPr lang="en-US" dirty="0"/>
              <a:t>Project networks – integration of subsystems and components</a:t>
            </a:r>
          </a:p>
          <a:p>
            <a:pPr lvl="1"/>
            <a:endParaRPr lang="en-US" dirty="0"/>
          </a:p>
          <a:p>
            <a:pPr marL="45720" indent="0">
              <a:buNone/>
            </a:pPr>
            <a:endParaRPr lang="en-US" dirty="0"/>
          </a:p>
          <a:p>
            <a:endParaRPr lang="en-US" dirty="0"/>
          </a:p>
        </p:txBody>
      </p:sp>
    </p:spTree>
    <p:extLst>
      <p:ext uri="{BB962C8B-B14F-4D97-AF65-F5344CB8AC3E}">
        <p14:creationId xmlns:p14="http://schemas.microsoft.com/office/powerpoint/2010/main" val="175658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DF23-7137-0ECE-228F-8BD1196469DE}"/>
              </a:ext>
            </a:extLst>
          </p:cNvPr>
          <p:cNvSpPr>
            <a:spLocks noGrp="1"/>
          </p:cNvSpPr>
          <p:nvPr>
            <p:ph type="title"/>
          </p:nvPr>
        </p:nvSpPr>
        <p:spPr/>
        <p:txBody>
          <a:bodyPr/>
          <a:lstStyle/>
          <a:p>
            <a:r>
              <a:rPr lang="en-US" dirty="0"/>
              <a:t>Identification Techniques</a:t>
            </a:r>
          </a:p>
        </p:txBody>
      </p:sp>
      <p:sp>
        <p:nvSpPr>
          <p:cNvPr id="3" name="Content Placeholder 2">
            <a:extLst>
              <a:ext uri="{FF2B5EF4-FFF2-40B4-BE49-F238E27FC236}">
                <a16:creationId xmlns:a16="http://schemas.microsoft.com/office/drawing/2014/main" id="{0DBC4A09-10B7-DA02-8321-2AFCD6A1C109}"/>
              </a:ext>
            </a:extLst>
          </p:cNvPr>
          <p:cNvSpPr>
            <a:spLocks noGrp="1"/>
          </p:cNvSpPr>
          <p:nvPr>
            <p:ph idx="1"/>
          </p:nvPr>
        </p:nvSpPr>
        <p:spPr>
          <a:xfrm>
            <a:off x="1065212" y="1828800"/>
            <a:ext cx="8915400" cy="4191000"/>
          </a:xfrm>
        </p:spPr>
        <p:txBody>
          <a:bodyPr/>
          <a:lstStyle/>
          <a:p>
            <a:r>
              <a:rPr lang="en-US" dirty="0"/>
              <a:t>Checklists</a:t>
            </a:r>
          </a:p>
          <a:p>
            <a:pPr lvl="1">
              <a:lnSpc>
                <a:spcPct val="100000"/>
              </a:lnSpc>
              <a:spcBef>
                <a:spcPts val="600"/>
              </a:spcBef>
            </a:pPr>
            <a:r>
              <a:rPr lang="en-US" sz="1400" dirty="0"/>
              <a:t>Can pertain to the </a:t>
            </a:r>
          </a:p>
          <a:p>
            <a:pPr marL="45720" indent="0">
              <a:lnSpc>
                <a:spcPct val="100000"/>
              </a:lnSpc>
              <a:spcBef>
                <a:spcPts val="600"/>
              </a:spcBef>
              <a:buNone/>
            </a:pPr>
            <a:r>
              <a:rPr lang="en-US" sz="1400" dirty="0"/>
              <a:t>           project as a whole or specific</a:t>
            </a:r>
          </a:p>
          <a:p>
            <a:pPr marL="45720" indent="0">
              <a:lnSpc>
                <a:spcPct val="100000"/>
              </a:lnSpc>
              <a:spcBef>
                <a:spcPts val="600"/>
              </a:spcBef>
              <a:buNone/>
            </a:pPr>
            <a:r>
              <a:rPr lang="en-US" sz="1400" dirty="0"/>
              <a:t>           phases, work packages or </a:t>
            </a:r>
          </a:p>
          <a:p>
            <a:pPr marL="45720" indent="0">
              <a:lnSpc>
                <a:spcPct val="100000"/>
              </a:lnSpc>
              <a:spcBef>
                <a:spcPts val="600"/>
              </a:spcBef>
              <a:buNone/>
            </a:pPr>
            <a:r>
              <a:rPr lang="en-US" sz="1400" dirty="0"/>
              <a:t>           tasks.</a:t>
            </a:r>
          </a:p>
          <a:p>
            <a:endParaRPr lang="en-US" dirty="0"/>
          </a:p>
          <a:p>
            <a:endParaRPr lang="en-US" dirty="0"/>
          </a:p>
        </p:txBody>
      </p:sp>
      <p:pic>
        <p:nvPicPr>
          <p:cNvPr id="7" name="Picture 6">
            <a:extLst>
              <a:ext uri="{FF2B5EF4-FFF2-40B4-BE49-F238E27FC236}">
                <a16:creationId xmlns:a16="http://schemas.microsoft.com/office/drawing/2014/main" id="{D0B8A2A6-B4EE-8BE9-8138-BD285E87B1F2}"/>
              </a:ext>
            </a:extLst>
          </p:cNvPr>
          <p:cNvPicPr>
            <a:picLocks noChangeAspect="1"/>
          </p:cNvPicPr>
          <p:nvPr/>
        </p:nvPicPr>
        <p:blipFill>
          <a:blip r:embed="rId3"/>
          <a:stretch>
            <a:fillRect/>
          </a:stretch>
        </p:blipFill>
        <p:spPr>
          <a:xfrm>
            <a:off x="3937870" y="1828800"/>
            <a:ext cx="5590784" cy="3962400"/>
          </a:xfrm>
          <a:prstGeom prst="rect">
            <a:avLst/>
          </a:prstGeom>
        </p:spPr>
      </p:pic>
    </p:spTree>
    <p:extLst>
      <p:ext uri="{BB962C8B-B14F-4D97-AF65-F5344CB8AC3E}">
        <p14:creationId xmlns:p14="http://schemas.microsoft.com/office/powerpoint/2010/main" val="397151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61DB-822D-ACB6-0D93-D14C3EB9494D}"/>
              </a:ext>
            </a:extLst>
          </p:cNvPr>
          <p:cNvSpPr>
            <a:spLocks noGrp="1"/>
          </p:cNvSpPr>
          <p:nvPr>
            <p:ph type="title"/>
          </p:nvPr>
        </p:nvSpPr>
        <p:spPr/>
        <p:txBody>
          <a:bodyPr/>
          <a:lstStyle/>
          <a:p>
            <a:r>
              <a:rPr lang="en-US" dirty="0"/>
              <a:t>Identification Techniques</a:t>
            </a:r>
          </a:p>
        </p:txBody>
      </p:sp>
      <p:sp>
        <p:nvSpPr>
          <p:cNvPr id="3" name="Content Placeholder 2">
            <a:extLst>
              <a:ext uri="{FF2B5EF4-FFF2-40B4-BE49-F238E27FC236}">
                <a16:creationId xmlns:a16="http://schemas.microsoft.com/office/drawing/2014/main" id="{F4CB8979-F2B5-FD4F-27C3-3E907A016640}"/>
              </a:ext>
            </a:extLst>
          </p:cNvPr>
          <p:cNvSpPr>
            <a:spLocks noGrp="1"/>
          </p:cNvSpPr>
          <p:nvPr>
            <p:ph idx="1"/>
          </p:nvPr>
        </p:nvSpPr>
        <p:spPr>
          <a:xfrm>
            <a:off x="1065212" y="1828800"/>
            <a:ext cx="8686801" cy="4343400"/>
          </a:xfrm>
        </p:spPr>
        <p:txBody>
          <a:bodyPr>
            <a:normAutofit fontScale="85000" lnSpcReduction="20000"/>
          </a:bodyPr>
          <a:lstStyle/>
          <a:p>
            <a:r>
              <a:rPr lang="en-US" dirty="0"/>
              <a:t>Cause-effect diagrams</a:t>
            </a:r>
          </a:p>
          <a:p>
            <a:pPr lvl="1"/>
            <a:r>
              <a:rPr lang="en-US" dirty="0"/>
              <a:t>Via Brainstorming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65760" lvl="1" indent="0">
              <a:buNone/>
            </a:pPr>
            <a:endParaRPr lang="en-US" dirty="0"/>
          </a:p>
          <a:p>
            <a:pPr marL="365760" lvl="1" indent="0">
              <a:buNone/>
            </a:pPr>
            <a:endParaRPr lang="en-US" dirty="0"/>
          </a:p>
          <a:p>
            <a:pPr marL="365760" lvl="1" indent="0">
              <a:buNone/>
            </a:pPr>
            <a:endParaRPr lang="en-US" dirty="0"/>
          </a:p>
          <a:p>
            <a:pPr>
              <a:lnSpc>
                <a:spcPct val="120000"/>
              </a:lnSpc>
            </a:pPr>
            <a:r>
              <a:rPr lang="en-US" dirty="0"/>
              <a:t>Delphi technique – Anonymous group survey approach for combining the opinions of several people to come to a consensus.</a:t>
            </a:r>
          </a:p>
          <a:p>
            <a:pPr marL="365760" lvl="1" indent="0">
              <a:buNone/>
            </a:pPr>
            <a:endParaRPr lang="en-US" dirty="0"/>
          </a:p>
          <a:p>
            <a:endParaRPr lang="en-US" dirty="0"/>
          </a:p>
          <a:p>
            <a:endParaRPr lang="en-US" dirty="0"/>
          </a:p>
          <a:p>
            <a:endParaRPr lang="en-US" b="1" dirty="0"/>
          </a:p>
        </p:txBody>
      </p:sp>
      <p:pic>
        <p:nvPicPr>
          <p:cNvPr id="7" name="Picture 6">
            <a:extLst>
              <a:ext uri="{FF2B5EF4-FFF2-40B4-BE49-F238E27FC236}">
                <a16:creationId xmlns:a16="http://schemas.microsoft.com/office/drawing/2014/main" id="{B85B96CE-76EE-3902-A49B-FA0BB2345E32}"/>
              </a:ext>
            </a:extLst>
          </p:cNvPr>
          <p:cNvPicPr>
            <a:picLocks noChangeAspect="1"/>
          </p:cNvPicPr>
          <p:nvPr/>
        </p:nvPicPr>
        <p:blipFill>
          <a:blip r:embed="rId3"/>
          <a:stretch>
            <a:fillRect/>
          </a:stretch>
        </p:blipFill>
        <p:spPr>
          <a:xfrm>
            <a:off x="4265612" y="1843585"/>
            <a:ext cx="4800600" cy="3555104"/>
          </a:xfrm>
          <a:prstGeom prst="rect">
            <a:avLst/>
          </a:prstGeom>
        </p:spPr>
      </p:pic>
    </p:spTree>
    <p:extLst>
      <p:ext uri="{BB962C8B-B14F-4D97-AF65-F5344CB8AC3E}">
        <p14:creationId xmlns:p14="http://schemas.microsoft.com/office/powerpoint/2010/main" val="133518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08F3-54AF-4A58-B340-1F573857F991}"/>
              </a:ext>
            </a:extLst>
          </p:cNvPr>
          <p:cNvSpPr>
            <a:spLocks noGrp="1"/>
          </p:cNvSpPr>
          <p:nvPr>
            <p:ph type="title"/>
          </p:nvPr>
        </p:nvSpPr>
        <p:spPr/>
        <p:txBody>
          <a:bodyPr/>
          <a:lstStyle/>
          <a:p>
            <a:r>
              <a:rPr lang="en-US" dirty="0"/>
              <a:t>Risk Assessment (11.3)</a:t>
            </a:r>
          </a:p>
        </p:txBody>
      </p:sp>
      <p:sp>
        <p:nvSpPr>
          <p:cNvPr id="3" name="Content Placeholder 2">
            <a:extLst>
              <a:ext uri="{FF2B5EF4-FFF2-40B4-BE49-F238E27FC236}">
                <a16:creationId xmlns:a16="http://schemas.microsoft.com/office/drawing/2014/main" id="{23796C37-A8D2-1C51-D1AD-44F1591128F6}"/>
              </a:ext>
            </a:extLst>
          </p:cNvPr>
          <p:cNvSpPr>
            <a:spLocks noGrp="1"/>
          </p:cNvSpPr>
          <p:nvPr>
            <p:ph idx="1"/>
          </p:nvPr>
        </p:nvSpPr>
        <p:spPr>
          <a:xfrm>
            <a:off x="1065212" y="1752601"/>
            <a:ext cx="9320812" cy="4876798"/>
          </a:xfrm>
        </p:spPr>
        <p:txBody>
          <a:bodyPr>
            <a:normAutofit fontScale="85000" lnSpcReduction="20000"/>
          </a:bodyPr>
          <a:lstStyle/>
          <a:p>
            <a:r>
              <a:rPr lang="en-US" dirty="0"/>
              <a:t>Risk likelihood</a:t>
            </a:r>
          </a:p>
          <a:p>
            <a:pPr lvl="1"/>
            <a:r>
              <a:rPr lang="en-US" sz="1400" dirty="0"/>
              <a:t>Probability </a:t>
            </a:r>
          </a:p>
          <a:p>
            <a:pPr marL="365760" lvl="1" indent="0">
              <a:buNone/>
            </a:pPr>
            <a:r>
              <a:rPr lang="en-US" sz="1400" dirty="0"/>
              <a:t>that a risk factor</a:t>
            </a:r>
          </a:p>
          <a:p>
            <a:pPr marL="365760" lvl="1" indent="0">
              <a:buNone/>
            </a:pPr>
            <a:r>
              <a:rPr lang="en-US" sz="1400" dirty="0"/>
              <a:t>will materialize</a:t>
            </a:r>
          </a:p>
          <a:p>
            <a:pPr lvl="1"/>
            <a:endParaRPr lang="en-US" sz="1400" dirty="0"/>
          </a:p>
          <a:p>
            <a:pPr lvl="1"/>
            <a:r>
              <a:rPr lang="en-US" sz="1400" dirty="0"/>
              <a:t>Composite Likelihood</a:t>
            </a:r>
          </a:p>
          <a:p>
            <a:pPr marL="365760" lvl="1" indent="0">
              <a:buNone/>
            </a:pPr>
            <a:r>
              <a:rPr lang="en-US" sz="1400" dirty="0"/>
              <a:t>Factor (CLF)</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r>
              <a:rPr lang="en-US" dirty="0"/>
              <a:t>CLF = (W1)M</a:t>
            </a:r>
            <a:r>
              <a:rPr lang="en-US" baseline="-25000" dirty="0"/>
              <a:t>H  </a:t>
            </a:r>
            <a:r>
              <a:rPr lang="en-US" dirty="0"/>
              <a:t>+ (W2)C</a:t>
            </a:r>
            <a:r>
              <a:rPr lang="en-US" baseline="-25000" dirty="0"/>
              <a:t>H  </a:t>
            </a:r>
            <a:r>
              <a:rPr lang="en-US" dirty="0"/>
              <a:t>+ (W3)M</a:t>
            </a:r>
            <a:r>
              <a:rPr lang="en-US" baseline="-25000" dirty="0"/>
              <a:t>S  </a:t>
            </a:r>
            <a:r>
              <a:rPr lang="en-US" dirty="0"/>
              <a:t>+ (W4)C</a:t>
            </a:r>
            <a:r>
              <a:rPr lang="en-US" baseline="-25000" dirty="0"/>
              <a:t>S  </a:t>
            </a:r>
            <a:r>
              <a:rPr lang="en-US" dirty="0"/>
              <a:t>+ (W5)D </a:t>
            </a:r>
          </a:p>
          <a:p>
            <a:pPr lvl="1"/>
            <a:endParaRPr lang="en-US" sz="1400" dirty="0"/>
          </a:p>
        </p:txBody>
      </p:sp>
      <p:pic>
        <p:nvPicPr>
          <p:cNvPr id="5" name="Picture 4">
            <a:extLst>
              <a:ext uri="{FF2B5EF4-FFF2-40B4-BE49-F238E27FC236}">
                <a16:creationId xmlns:a16="http://schemas.microsoft.com/office/drawing/2014/main" id="{7350A4D8-603E-7188-EA85-13F66BD34A47}"/>
              </a:ext>
            </a:extLst>
          </p:cNvPr>
          <p:cNvPicPr>
            <a:picLocks noChangeAspect="1"/>
          </p:cNvPicPr>
          <p:nvPr/>
        </p:nvPicPr>
        <p:blipFill>
          <a:blip r:embed="rId3"/>
          <a:stretch>
            <a:fillRect/>
          </a:stretch>
        </p:blipFill>
        <p:spPr>
          <a:xfrm>
            <a:off x="3404332" y="1916444"/>
            <a:ext cx="6728680" cy="3954654"/>
          </a:xfrm>
          <a:prstGeom prst="rect">
            <a:avLst/>
          </a:prstGeom>
        </p:spPr>
      </p:pic>
    </p:spTree>
    <p:extLst>
      <p:ext uri="{BB962C8B-B14F-4D97-AF65-F5344CB8AC3E}">
        <p14:creationId xmlns:p14="http://schemas.microsoft.com/office/powerpoint/2010/main" val="149005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3606</TotalTime>
  <Words>1487</Words>
  <Application>Microsoft Office PowerPoint</Application>
  <PresentationFormat>Custom</PresentationFormat>
  <Paragraphs>240</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Palatino Linotype</vt:lpstr>
      <vt:lpstr>Business strategy presentation</vt:lpstr>
      <vt:lpstr>Risk Concepts &amp; Risk Assessment 11.1 – 11.3 </vt:lpstr>
      <vt:lpstr>Risk concepts (11.1)</vt:lpstr>
      <vt:lpstr>Risk identification (11.2)</vt:lpstr>
      <vt:lpstr>Risk identification</vt:lpstr>
      <vt:lpstr>Risk Sources</vt:lpstr>
      <vt:lpstr>Identification Techniques </vt:lpstr>
      <vt:lpstr>Identification Techniques</vt:lpstr>
      <vt:lpstr>Identification Techniques</vt:lpstr>
      <vt:lpstr>Risk Assessment (11.3)</vt:lpstr>
      <vt:lpstr>Risk Assessment</vt:lpstr>
      <vt:lpstr>Risk Assessment</vt:lpstr>
      <vt:lpstr>Risk Consequence</vt:lpstr>
      <vt:lpstr>PERT</vt:lpstr>
      <vt:lpstr>Risk Priority</vt:lpstr>
      <vt:lpstr>Managing Risk by Steve Hendershot -Project Management Institute, Inc.</vt:lpstr>
      <vt:lpstr>Summary</vt:lpstr>
      <vt:lpstr>Questions</vt:lpstr>
      <vt:lpstr>Engagement</vt:lpstr>
      <vt:lpstr>Academic Integrity Statement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Concepts &amp; Risk Assessment 11.1 – 11.3</dc:title>
  <dc:creator>David Kelly</dc:creator>
  <cp:lastModifiedBy>David Kelly</cp:lastModifiedBy>
  <cp:revision>23</cp:revision>
  <dcterms:created xsi:type="dcterms:W3CDTF">2022-06-13T04:56:52Z</dcterms:created>
  <dcterms:modified xsi:type="dcterms:W3CDTF">2022-06-20T18:38:20Z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