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48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303" r:id="rId11"/>
    <p:sldId id="306" r:id="rId12"/>
    <p:sldId id="307" r:id="rId13"/>
    <p:sldId id="304" r:id="rId14"/>
    <p:sldId id="308" r:id="rId15"/>
    <p:sldId id="268" r:id="rId16"/>
    <p:sldId id="269" r:id="rId17"/>
    <p:sldId id="270" r:id="rId18"/>
    <p:sldId id="271" r:id="rId19"/>
    <p:sldId id="272" r:id="rId20"/>
    <p:sldId id="277" r:id="rId21"/>
    <p:sldId id="278" r:id="rId22"/>
    <p:sldId id="279" r:id="rId23"/>
    <p:sldId id="280" r:id="rId24"/>
    <p:sldId id="281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309" r:id="rId37"/>
    <p:sldId id="310" r:id="rId38"/>
    <p:sldId id="311" r:id="rId39"/>
    <p:sldId id="312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3004800" cy="7302500"/>
  <p:notesSz cx="6858000" cy="9144000"/>
  <p:embeddedFontLst>
    <p:embeddedFont>
      <p:font typeface="Impact" panose="020B0806030902050204" pitchFamily="34" charset="0"/>
      <p:regular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Georgia" panose="02040502050405020303" pitchFamily="18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00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653" y="43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32552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654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3669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984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3560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968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851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456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9436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808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327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720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468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9065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68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689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605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032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089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391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605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115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377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4464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8569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303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2493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5109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14354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6860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4421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3606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8947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885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1927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99373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224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91809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2210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0132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6968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885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698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935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55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base.BaseEstimator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3423" y="688554"/>
            <a:ext cx="2500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Least Squares </a:t>
            </a:r>
            <a:endParaRPr lang="en-US" sz="2800" dirty="0"/>
          </a:p>
        </p:txBody>
      </p:sp>
      <p:pic>
        <p:nvPicPr>
          <p:cNvPr id="4" name="Picture 3" descr="08_estimating_coeffici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5" y="1622487"/>
            <a:ext cx="11828369" cy="42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7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R-SQUARES AND RESIDUALS</a:t>
            </a:r>
          </a:p>
        </p:txBody>
      </p:sp>
    </p:spTree>
    <p:extLst>
      <p:ext uri="{BB962C8B-B14F-4D97-AF65-F5344CB8AC3E}">
        <p14:creationId xmlns:p14="http://schemas.microsoft.com/office/powerpoint/2010/main" val="804974847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R-SQUARED?  WHAT IS A RESIDUAL?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R-squared,  the central metric introduced for linear regression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Which model performed better, one with an r-squared of 0.79 or 0.81?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R-squared measures explain variance.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But does it tell the magnitude or scale of error?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explore loss functions and find ways to refine our model.</a:t>
            </a:r>
          </a:p>
        </p:txBody>
      </p:sp>
    </p:spTree>
    <p:extLst>
      <p:ext uri="{BB962C8B-B14F-4D97-AF65-F5344CB8AC3E}">
        <p14:creationId xmlns:p14="http://schemas.microsoft.com/office/powerpoint/2010/main" val="3139342758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8_r_squa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90" y="1732845"/>
            <a:ext cx="7620000" cy="4864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3040" y="614383"/>
            <a:ext cx="19866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Residuals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123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Checks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LINEAR </a:t>
            </a: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REGRESSION ASSUMPTIONS</a:t>
            </a:r>
            <a:b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16939635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Linear regression works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best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data is normally distributed (but doesn’t have to be)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X’s significantly explain y (have low p-values)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X’s are independent of each other (low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multicollinearity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Resulting values pass linear assumption (depends upon problem)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If data is not normally distributed, we could introduce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289" name="Shape 28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295" name="Shape 29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REGRESSING AND NORMAL DISTRIBUTIONS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Follow along with your starter code notebook while I walk through these examples.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first plot shows a relationship between two values, though not a linear solution.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 that lmplot() returns a straight line plot.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can transform the data, both log-log distributions to get a linear solution.  </a:t>
            </a:r>
          </a:p>
        </p:txBody>
      </p:sp>
      <p:sp>
        <p:nvSpPr>
          <p:cNvPr id="301" name="Shape 301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LAB: REGRESSING </a:t>
            </a: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AND NORMAL DISTRIBUTIONS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GUIDED PRACTICE	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sz="1100" dirty="0"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USING SEABORN TO GENERATE SIMPLE LINEAR MODEL PLOTS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80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Update and complete the code in the starter notebook to use </a:t>
            </a:r>
            <a:r>
              <a:rPr lang="en-US" sz="1800" b="1"/>
              <a:t>lmplot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and display correlations between body weight and two dependent variables:</a:t>
            </a:r>
            <a:r>
              <a:rPr lang="en-US"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</a:rPr>
              <a:t>sleep_rem</a:t>
            </a:r>
            <a:r>
              <a:rPr lang="en-US" sz="180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800" b="1" i="0" u="none" strike="noStrike" cap="none">
                <a:solidFill>
                  <a:srgbClr val="000000"/>
                </a:solidFill>
              </a:rPr>
              <a:t>awake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</a:t>
            </a:r>
          </a:p>
        </p:txBody>
      </p:sp>
      <p:sp>
        <p:nvSpPr>
          <p:cNvPr id="315" name="Shape 31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plots</a:t>
            </a:r>
          </a:p>
        </p:txBody>
      </p:sp>
      <p:sp>
        <p:nvSpPr>
          <p:cNvPr id="316" name="Shape 31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17" name="Shape 317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18" name="Shape 31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9" name="Shape 319"/>
          <p:cNvSpPr/>
          <p:nvPr/>
        </p:nvSpPr>
        <p:spPr>
          <a:xfrm>
            <a:off x="634999" y="736600"/>
            <a:ext cx="12173827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ACTIVITY: GENERATE SINGLE VARIABLE LINEAR MODEL PLOTS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2278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Define data modeling and simple linear regression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Build a linear regression model using a dataset that meets the linearity assumption using the sci-kit learn library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and identify multicollinearity in a multiple regression.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566975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49" name="Shape 34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SIGNIFICANCE IS KEY</a:t>
            </a: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Follow along with your starter code notebook while I walk through these examples.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does the residual plot tell us?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can we use the linear assumption?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35000" y="736600"/>
            <a:ext cx="86489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DEMO:  SIGNIFICANCE IS KEY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361" name="Shape 36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USING THE LINEAR REGRESSION OBJECT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961475" y="2224350"/>
            <a:ext cx="7559399" cy="3337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With a partner, generate two more models using the log-transformed data to see how this transform changes the model’s performance. 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code on the following slide to complete #1.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new models</a:t>
            </a:r>
          </a:p>
        </p:txBody>
      </p:sp>
      <p:sp>
        <p:nvSpPr>
          <p:cNvPr id="370" name="Shape 370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71" name="Shape 371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72" name="Shape 37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3" name="Shape 373"/>
          <p:cNvSpPr/>
          <p:nvPr/>
        </p:nvSpPr>
        <p:spPr>
          <a:xfrm>
            <a:off x="635000" y="736600"/>
            <a:ext cx="11729028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USING THE LINEAR REGRESSION OBJECT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961475" y="2224350"/>
            <a:ext cx="7559399" cy="3337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Two new models</a:t>
            </a:r>
          </a:p>
        </p:txBody>
      </p:sp>
      <p:sp>
        <p:nvSpPr>
          <p:cNvPr id="382" name="Shape 382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83" name="Shape 38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5" name="Shape 385"/>
          <p:cNvSpPr/>
          <p:nvPr/>
        </p:nvSpPr>
        <p:spPr>
          <a:xfrm>
            <a:off x="635000" y="736600"/>
            <a:ext cx="11759632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USING THE LINEAR REGRESSION OBJECT</a:t>
            </a:r>
          </a:p>
        </p:txBody>
      </p:sp>
      <p:sp>
        <p:nvSpPr>
          <p:cNvPr id="12" name="Shape 381"/>
          <p:cNvSpPr/>
          <p:nvPr/>
        </p:nvSpPr>
        <p:spPr>
          <a:xfrm>
            <a:off x="3090371" y="2195300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Two new models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09" name="Shape 4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Simple linear regression with one variable can explain some variance, but using multiple variables can be much more powerful.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want our multiple variables to be mostly independent to avoid multicollinearity.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Multicollinearity, when two or more variables in a regression are highly correlated, can cause problems with the model.</a:t>
            </a:r>
          </a:p>
        </p:txBody>
      </p:sp>
      <p:sp>
        <p:nvSpPr>
          <p:cNvPr id="415" name="Shape 415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75545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look at a correlation matrix of our bike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Even if adding correlated variables to the model improves overall variance, it can introduce problems when explaining the output of your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happens if we use a second variable that isn't highly correlated with temperature?</a:t>
            </a:r>
          </a:p>
        </p:txBody>
      </p:sp>
      <p:sp>
        <p:nvSpPr>
          <p:cNvPr id="421" name="Shape 421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BIKE DATA EXAMPLE</a:t>
            </a:r>
          </a:p>
        </p:txBody>
      </p: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625" y="2232125"/>
            <a:ext cx="4391150" cy="336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428" name="Shape 42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88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MULTICOLLINEARITY WITH DUMMY VARIABLES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1200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Load the bike data.</a:t>
            </a: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Run through the code on the following slide.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happens to the coefficients when you include all weather situations instead of just including all except one?</a:t>
            </a:r>
          </a:p>
        </p:txBody>
      </p:sp>
      <p:sp>
        <p:nvSpPr>
          <p:cNvPr id="436" name="Shape 4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</a:p>
        </p:txBody>
      </p:sp>
      <p:sp>
        <p:nvSpPr>
          <p:cNvPr id="437" name="Shape 4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38" name="Shape 43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39" name="Shape 4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0" name="Shape 440"/>
          <p:cNvSpPr/>
          <p:nvPr/>
        </p:nvSpPr>
        <p:spPr>
          <a:xfrm>
            <a:off x="635000" y="736600"/>
            <a:ext cx="1179023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MULTICOLLINEARITY WITH DUMMY VARIABLES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32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weather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pd.get_dummies(bike_data.weathersit)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get_linear_model_metrics(weather[[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drop the least significant, weather situation  = 4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get_linear_model_metrics(weather[[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</a:p>
        </p:txBody>
      </p:sp>
      <p:sp>
        <p:nvSpPr>
          <p:cNvPr id="448" name="Shape 44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</a:p>
        </p:txBody>
      </p:sp>
      <p:sp>
        <p:nvSpPr>
          <p:cNvPr id="449" name="Shape 44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50" name="Shape 450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51" name="Shape 45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2" name="Shape 452"/>
          <p:cNvSpPr/>
          <p:nvPr/>
        </p:nvSpPr>
        <p:spPr>
          <a:xfrm>
            <a:off x="635000" y="736600"/>
            <a:ext cx="91791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MULTICOLLINEARITY WITH DUMMY VARIABLES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458" name="Shape 45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88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COMBINING FEATURES INTO A BETTER MODEL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2961475" y="2224350"/>
            <a:ext cx="8229299" cy="3293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With a partner, complete the code on the following slide.</a:t>
            </a:r>
          </a:p>
          <a:p>
            <a:pPr marL="457200" marR="0" lvl="0" indent="-3556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Visualize the correlations of all the numerical features built into the dataset.</a:t>
            </a:r>
          </a:p>
          <a:p>
            <a:pPr marL="457200" marR="0" lvl="0" indent="-3556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Add the three significant weather situations into our current model.</a:t>
            </a:r>
          </a:p>
          <a:p>
            <a:pPr marL="457200" marR="0" lvl="0" indent="-3556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Find two more features that are not correlated with the current features, but could be strong indicators for predicting guest riders.</a:t>
            </a:r>
          </a:p>
        </p:txBody>
      </p:sp>
      <p:sp>
        <p:nvSpPr>
          <p:cNvPr id="466" name="Shape 466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67" name="Shape 46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8" name="Shape 468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COMBINING FEATURES INTO A BETTER MODEL</a:t>
            </a:r>
          </a:p>
        </p:txBody>
      </p:sp>
      <p:sp>
        <p:nvSpPr>
          <p:cNvPr id="469" name="Shape 469"/>
          <p:cNvSpPr/>
          <p:nvPr/>
        </p:nvSpPr>
        <p:spPr>
          <a:xfrm>
            <a:off x="3052750" y="6097150"/>
            <a:ext cx="4454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Visualization of correlations, new models</a:t>
            </a:r>
          </a:p>
        </p:txBody>
      </p:sp>
      <p:sp>
        <p:nvSpPr>
          <p:cNvPr id="470" name="Shape 470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2961475" y="2224350"/>
            <a:ext cx="9238200" cy="3293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linear_model.LinearRegression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bikemodel_data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bike_data.join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18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add in the three weather situations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sns.diverging_palette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220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as_cmap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correlations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what are we getting the correlations of?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correlations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sns.heatmap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(correlations,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columns_to_keep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 </a:t>
            </a:r>
            <a:r>
              <a:rPr lang="en-US" sz="18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#[</a:t>
            </a:r>
            <a:r>
              <a:rPr lang="en-US" sz="1800" dirty="0" err="1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which_variables</a:t>
            </a:r>
            <a:r>
              <a:rPr lang="en-US" sz="18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?]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final_feature_set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bikemodel_data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columns_to_keep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final_feature_set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y, lm)</a:t>
            </a:r>
          </a:p>
        </p:txBody>
      </p:sp>
      <p:sp>
        <p:nvSpPr>
          <p:cNvPr id="478" name="Shape 47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80" name="Shape 4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COMBINING FEATURES INTO A BETTER MODEL</a:t>
            </a:r>
          </a:p>
        </p:txBody>
      </p:sp>
      <p:sp>
        <p:nvSpPr>
          <p:cNvPr id="481" name="Shape 481"/>
          <p:cNvSpPr/>
          <p:nvPr/>
        </p:nvSpPr>
        <p:spPr>
          <a:xfrm>
            <a:off x="3052750" y="6097150"/>
            <a:ext cx="4454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Visualization of correlations, new models</a:t>
            </a:r>
          </a:p>
        </p:txBody>
      </p:sp>
      <p:sp>
        <p:nvSpPr>
          <p:cNvPr id="482" name="Shape 482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488" name="Shape 48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BUILDING MODELS FOR OTHER Y VARIABLES</a:t>
            </a: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2961475" y="2071950"/>
            <a:ext cx="7559399" cy="212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new model using a new y variable: registered riders.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Pay attention to the following: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distribution of riders (should we rescale the data?)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checking correlations between the variables and y variable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choosing features to avoid multicollinearity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model complexity vs. explanation of variance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linear assumption</a:t>
            </a:r>
          </a:p>
        </p:txBody>
      </p:sp>
      <p:sp>
        <p:nvSpPr>
          <p:cNvPr id="496" name="Shape 496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 new model and evaluation metrics</a:t>
            </a:r>
          </a:p>
        </p:txBody>
      </p:sp>
      <p:sp>
        <p:nvSpPr>
          <p:cNvPr id="497" name="Shape 497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98" name="Shape 49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(25 minutes)</a:t>
            </a:r>
          </a:p>
        </p:txBody>
      </p:sp>
      <p:cxnSp>
        <p:nvCxnSpPr>
          <p:cNvPr id="499" name="Shape 49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0" name="Shape 500"/>
          <p:cNvSpPr/>
          <p:nvPr/>
        </p:nvSpPr>
        <p:spPr>
          <a:xfrm>
            <a:off x="635000" y="736600"/>
            <a:ext cx="1166782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BUILDING MODELS FOR OTHER Y VARIABLES</a:t>
            </a:r>
          </a:p>
        </p:txBody>
      </p:sp>
      <p:sp>
        <p:nvSpPr>
          <p:cNvPr id="501" name="Shape 501"/>
          <p:cNvSpPr/>
          <p:nvPr/>
        </p:nvSpPr>
        <p:spPr>
          <a:xfrm>
            <a:off x="2961475" y="4677425"/>
            <a:ext cx="7559399" cy="798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Which variables make sense to dummy?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features might explain ridership but aren’t included?  Can you build these features with the included data and pandas?</a:t>
            </a:r>
          </a:p>
        </p:txBody>
      </p:sp>
      <p:sp>
        <p:nvSpPr>
          <p:cNvPr id="502" name="Shape 502"/>
          <p:cNvSpPr/>
          <p:nvPr/>
        </p:nvSpPr>
        <p:spPr>
          <a:xfrm>
            <a:off x="2989800" y="4256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BONUS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BONUS MATERIAL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REGRESSION ANALYSIS IN SKLEARN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682452163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SIMPLE LINEAR REGRESSION ANALYSIS IN SKLEARN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 defines models as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objects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(in the OOP sense).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can use the following principles: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sklearn modeling classes are based on the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base estimator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means all models take a similar form.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estimators take a matrix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either sparse or dense.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Supervised estimators also take a vector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(the response).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Estimators can be customized through setting the appropriate parameters.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112021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Classes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are an abstraction for a complex set of ideas, e.g.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human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Specific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instances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of classes can be created as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objects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 dirty="0" err="1">
                <a:latin typeface="Georgia"/>
                <a:ea typeface="Georgia"/>
                <a:cs typeface="Georgia"/>
                <a:sym typeface="Georgia"/>
              </a:rPr>
              <a:t>john_smith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 = human()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Objects have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properties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  These are attributes or other information.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 dirty="0" err="1">
                <a:latin typeface="Georgia"/>
                <a:ea typeface="Georgia"/>
                <a:cs typeface="Georgia"/>
                <a:sym typeface="Georgia"/>
              </a:rPr>
              <a:t>john_smith.age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 dirty="0" err="1">
                <a:latin typeface="Georgia"/>
                <a:ea typeface="Georgia"/>
                <a:cs typeface="Georgia"/>
                <a:sym typeface="Georgia"/>
              </a:rPr>
              <a:t>john_smith.gender</a:t>
            </a:r>
            <a:endParaRPr lang="en-US" sz="2800" i="1" dirty="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Object have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methods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  These are procedures associated with a class/object.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i="1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john_smith.breathe</a:t>
            </a:r>
            <a:r>
              <a:rPr lang="en-US" sz="2800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()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i="1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john_smith.walk</a:t>
            </a:r>
            <a:r>
              <a:rPr lang="en-US" sz="2800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()</a:t>
            </a:r>
          </a:p>
        </p:txBody>
      </p:sp>
      <p:sp>
        <p:nvSpPr>
          <p:cNvPr id="337" name="Shape 337"/>
          <p:cNvSpPr/>
          <p:nvPr/>
        </p:nvSpPr>
        <p:spPr>
          <a:xfrm>
            <a:off x="635000" y="736600"/>
            <a:ext cx="1166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CLASSES AND OBJECTS IN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3618008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 ANALYSIS IN SKLEARN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3968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General format for sklearn model classes and methods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generate an instance of an estimator class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 </a:t>
            </a:r>
            <a:r>
              <a:rPr lang="en-US" sz="1600" b="1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base_models.AnySKLearnObject()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fit your data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estimator.fit(X, y)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score it with the default scoring method (recommended to use the metrics module in the future)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estimator.score(X, y)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predict a new set of data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estimator.predict(new_X)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transform a new X if changes were made to the original X while fitting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estimator.transform(new_X)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LinearRegression() doesn’t have a transform function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this information, we can build a simple process for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25573050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Helvetica Neue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Effectively show correlations between an independent variable x and a dependent variable y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Helvetica Neue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Be familiar with the get_dummies function in pandas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the difference between vectors, matrices, Series, and DataFrames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the concepts of outliers and distance.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Be able to interpret p values and confidence intervals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508" name="Shape 50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should now be able to answer the following questions: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is simple linear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makes multi-variable regressions more useful?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challenges do they introduce?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you dummy a category variable?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you avoid a singular matrix?</a:t>
            </a:r>
          </a:p>
        </p:txBody>
      </p:sp>
      <p:sp>
        <p:nvSpPr>
          <p:cNvPr id="514" name="Shape 51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3 : LESSON 6</a:t>
            </a:r>
          </a:p>
        </p:txBody>
      </p:sp>
      <p:sp>
        <p:nvSpPr>
          <p:cNvPr id="520" name="Shape 52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UPCOMING WORK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UPCOMING WORK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Week 4 : Lesson 8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 Project, Deliverable 1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533" name="Shape 53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34" name="Shape 53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35" name="Shape 53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None/>
            </a:pPr>
            <a:endParaRPr sz="2800"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541" name="Shape 54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42" name="Shape 54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43" name="Shape 54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None/>
            </a:pPr>
            <a:endParaRPr sz="28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TICKET!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550" name="Shape 55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51" name="Shape 55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52" name="Shape 552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53" name="Shape 553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54" name="Shape 554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INSTRUCTOR </a:t>
            </a:r>
            <a:r>
              <a:rPr lang="en-US"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555" name="Shape 55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ARE WE IN THE DATA SCIENCE WORKFLOW?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has been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acquired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parsed.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Today we’ll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refine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data and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models.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We’ll also use plots to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represent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results.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96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Def:  Explanation of a continuous variable given a series of independent variables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simplest version is just a line of best fit:                                                               y = mx + b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relationship between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                                         using the starting point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power in                                   explanation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 descr="08_slope_interce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623" y="2847478"/>
            <a:ext cx="4514850" cy="26289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linear regression uses linear algebra to explain the relationship between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multiple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x’s and 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more sophisticated version:  y = beta * X + alpha (+ error)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relationship between the matrix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a dependent vector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using a y-intercept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alpha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relative coefficients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beta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1349</Words>
  <Application>Microsoft Office PowerPoint</Application>
  <PresentationFormat>Custom</PresentationFormat>
  <Paragraphs>265</Paragraphs>
  <Slides>46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Impact</vt:lpstr>
      <vt:lpstr>Oswald</vt:lpstr>
      <vt:lpstr>Merriweather Sans</vt:lpstr>
      <vt:lpstr>Consolas</vt:lpstr>
      <vt:lpstr>Georgia</vt:lpstr>
      <vt:lpstr>Helvetica Neue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 4 : Lesson 8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Sherman, Alex</cp:lastModifiedBy>
  <cp:revision>6</cp:revision>
  <dcterms:modified xsi:type="dcterms:W3CDTF">2016-11-07T21:20:42Z</dcterms:modified>
</cp:coreProperties>
</file>