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A2D538-6F70-4780-8960-3DBB349C3467}">
  <a:tblStyle styleId="{9FA2D538-6F70-4780-8960-3DBB349C346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93"/>
  </p:normalViewPr>
  <p:slideViewPr>
    <p:cSldViewPr snapToGrid="0" snapToObjects="1">
      <p:cViewPr varScale="1">
        <p:scale>
          <a:sx n="88" d="100"/>
          <a:sy n="88" d="100"/>
        </p:scale>
        <p:origin x="18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9" name="Shape 2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1" name="Shape 2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2" name="Shape 3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8" name="Shape 3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6" name="Shape 2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5" name="Shape 4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3" name="Shape 2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6" name="Shape 4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8" name="Shape 4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0" name="Shape 4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0" name="Shape 5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4" name="Shape 5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2" name="Shape 5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9" name="Shape 2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0"/>
        <p:cNvGrpSpPr/>
        <p:nvPr/>
      </p:nvGrpSpPr>
      <p:grpSpPr>
        <a:xfrm>
          <a:off x="0" y="0"/>
          <a:ext cx="0" cy="0"/>
          <a:chOff x="0" y="0"/>
          <a:chExt cx="0" cy="0"/>
        </a:xfrm>
      </p:grpSpPr>
      <p:sp>
        <p:nvSpPr>
          <p:cNvPr id="211" name="Shape 2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12" name="Shape 212"/>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p>
        </p:txBody>
      </p:sp>
      <p:sp>
        <p:nvSpPr>
          <p:cNvPr id="213" name="Shape 213"/>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Insert Text Here</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classification problems are trying to predict </a:t>
            </a:r>
            <a:r>
              <a:rPr lang="en-US" sz="2800" i="1">
                <a:latin typeface="Georgia"/>
                <a:ea typeface="Georgia"/>
                <a:cs typeface="Georgia"/>
                <a:sym typeface="Georgia"/>
              </a:rPr>
              <a:t>binary</a:t>
            </a:r>
            <a:r>
              <a:rPr lang="en-US" sz="2800">
                <a:latin typeface="Georgia"/>
                <a:ea typeface="Georgia"/>
                <a:cs typeface="Georgia"/>
                <a:sym typeface="Georgia"/>
              </a:rPr>
              <a:t>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lang="en-US" sz="2800" i="1">
                <a:latin typeface="Georgia"/>
                <a:ea typeface="Georgia"/>
                <a:cs typeface="Georgia"/>
                <a:sym typeface="Georgia"/>
              </a:rPr>
              <a:t>boolean</a:t>
            </a:r>
            <a:r>
              <a:rPr lang="en-US" sz="2800">
                <a:latin typeface="Georgia"/>
                <a:ea typeface="Georgia"/>
                <a:cs typeface="Georgia"/>
                <a:sym typeface="Georgia"/>
              </a:rPr>
              <a:t> (true/false)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lang="en-US" sz="2800" i="1">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lang="en-US" sz="2800" b="1">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lang="en-US" sz="2800" i="1">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A CLASS LABEL?</a:t>
            </a:r>
          </a:p>
        </p:txBody>
      </p:sp>
      <p:graphicFrame>
        <p:nvGraphicFramePr>
          <p:cNvPr id="309" name="Shape 309"/>
          <p:cNvGraphicFramePr/>
          <p:nvPr/>
        </p:nvGraphicFramePr>
        <p:xfrm>
          <a:off x="952500" y="3613150"/>
          <a:ext cx="11099800" cy="1828710"/>
        </p:xfrm>
        <a:graphic>
          <a:graphicData uri="http://schemas.openxmlformats.org/drawingml/2006/table">
            <a:tbl>
              <a:tblPr>
                <a:noFill/>
                <a:tableStyleId>{9FA2D538-6F70-4780-8960-3DBB349C3467}</a:tableStyleId>
              </a:tblPr>
              <a:tblGrid>
                <a:gridCol w="5549900"/>
                <a:gridCol w="5549900"/>
              </a:tblGrid>
              <a:tr h="381000">
                <a:tc>
                  <a:txBody>
                    <a:bodyPr/>
                    <a:lstStyle/>
                    <a:p>
                      <a:pPr lvl="0" algn="ctr">
                        <a:spcBef>
                          <a:spcPts val="0"/>
                        </a:spcBef>
                        <a:buNone/>
                      </a:pPr>
                      <a:r>
                        <a:rPr lang="en-US" sz="2800" b="1">
                          <a:latin typeface="Georgia"/>
                          <a:ea typeface="Georgia"/>
                          <a:cs typeface="Georgia"/>
                          <a:sym typeface="Georgia"/>
                        </a:rPr>
                        <a:t>Data Problem</a:t>
                      </a:r>
                    </a:p>
                  </a:txBody>
                  <a:tcPr marL="91425" marR="91425" marT="91425" marB="91425"/>
                </a:tc>
                <a:tc>
                  <a:txBody>
                    <a:bodyPr/>
                    <a:lstStyle/>
                    <a:p>
                      <a:pPr lvl="0" algn="ctr">
                        <a:spcBef>
                          <a:spcPts val="0"/>
                        </a:spcBef>
                        <a:buNone/>
                      </a:pPr>
                      <a:r>
                        <a:rPr lang="en-US" sz="2800" b="1">
                          <a:latin typeface="Georgia"/>
                          <a:ea typeface="Georgia"/>
                          <a:cs typeface="Georgia"/>
                          <a:sym typeface="Georgia"/>
                        </a:rPr>
                        <a:t>Class Labels</a:t>
                      </a:r>
                    </a:p>
                  </a:txBody>
                  <a:tcPr marL="91425" marR="91425" marT="91425" marB="91425"/>
                </a:tc>
              </a:tr>
              <a:tr h="381000">
                <a:tc>
                  <a:txBody>
                    <a:bodyPr/>
                    <a:lstStyle/>
                    <a:p>
                      <a:pPr lvl="0" algn="ctr">
                        <a:spcBef>
                          <a:spcPts val="0"/>
                        </a:spcBef>
                        <a:buNone/>
                      </a:pPr>
                      <a:r>
                        <a:rPr lang="en-US" sz="2800">
                          <a:latin typeface="Georgia"/>
                          <a:ea typeface="Georgia"/>
                          <a:cs typeface="Georgia"/>
                          <a:sym typeface="Georgia"/>
                        </a:rPr>
                        <a:t>Patient data problem</a:t>
                      </a:r>
                    </a:p>
                  </a:txBody>
                  <a:tcPr marL="91425" marR="91425" marT="91425" marB="91425"/>
                </a:tc>
                <a:tc>
                  <a:txBody>
                    <a:bodyPr/>
                    <a:lstStyle/>
                    <a:p>
                      <a:pPr lvl="0" algn="ctr">
                        <a:spcBef>
                          <a:spcPts val="0"/>
                        </a:spcBef>
                        <a:buNone/>
                      </a:pPr>
                      <a:r>
                        <a:rPr lang="en-US" sz="2800">
                          <a:latin typeface="Georgia"/>
                          <a:ea typeface="Georgia"/>
                          <a:cs typeface="Georgia"/>
                          <a:sym typeface="Georgia"/>
                        </a:rPr>
                        <a:t>is smoker, is not smoker</a:t>
                      </a:r>
                    </a:p>
                  </a:txBody>
                  <a:tcPr marL="91425" marR="91425" marT="91425" marB="91425"/>
                </a:tc>
              </a:tr>
              <a:tr h="381000">
                <a:tc>
                  <a:txBody>
                    <a:bodyPr/>
                    <a:lstStyle/>
                    <a:p>
                      <a:pPr lvl="0" algn="ctr">
                        <a:spcBef>
                          <a:spcPts val="0"/>
                        </a:spcBef>
                        <a:buNone/>
                      </a:pPr>
                      <a:r>
                        <a:rPr lang="en-US" sz="2800">
                          <a:latin typeface="Georgia"/>
                          <a:ea typeface="Georgia"/>
                          <a:cs typeface="Georgia"/>
                          <a:sym typeface="Georgia"/>
                        </a:rPr>
                        <a:t>pixel color</a:t>
                      </a:r>
                    </a:p>
                  </a:txBody>
                  <a:tcPr marL="91425" marR="91425" marT="91425" marB="91425"/>
                </a:tc>
                <a:tc>
                  <a:txBody>
                    <a:bodyPr/>
                    <a:lstStyle/>
                    <a:p>
                      <a:pPr lvl="0" algn="ctr">
                        <a:spcBef>
                          <a:spcPts val="0"/>
                        </a:spcBef>
                        <a:buNone/>
                      </a:pPr>
                      <a:r>
                        <a:rPr lang="en-US" sz="2800">
                          <a:latin typeface="Georgia"/>
                          <a:ea typeface="Georgia"/>
                          <a:cs typeface="Georgia"/>
                          <a:sym typeface="Georgia"/>
                        </a:rPr>
                        <a:t>red, blue, green</a:t>
                      </a: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One of the easiest ways to determine if a problem is regression or classification is to determine if our </a:t>
            </a:r>
            <a:r>
              <a:rPr lang="en-US" sz="2800" i="1" dirty="0">
                <a:solidFill>
                  <a:schemeClr val="dk1"/>
                </a:solidFill>
                <a:latin typeface="Georgia"/>
                <a:ea typeface="Georgia"/>
                <a:cs typeface="Georgia"/>
                <a:sym typeface="Georgia"/>
              </a:rPr>
              <a:t>target</a:t>
            </a:r>
            <a:r>
              <a:rPr lang="en-US" sz="2800" dirty="0">
                <a:solidFill>
                  <a:schemeClr val="dk1"/>
                </a:solidFill>
                <a:latin typeface="Georgia"/>
                <a:ea typeface="Georgia"/>
                <a:cs typeface="Georgia"/>
                <a:sym typeface="Georgia"/>
              </a:rPr>
              <a:t> variable can be ordered mathematically.</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For example, if predicting company revenue, </a:t>
            </a:r>
            <a:r>
              <a:rPr lang="en-US" sz="2400" dirty="0">
                <a:solidFill>
                  <a:schemeClr val="dk1"/>
                </a:solidFill>
                <a:latin typeface="Consolas"/>
                <a:ea typeface="Consolas"/>
                <a:cs typeface="Consolas"/>
                <a:sym typeface="Consolas"/>
              </a:rPr>
              <a:t>$100MM</a:t>
            </a:r>
            <a:r>
              <a:rPr lang="en-US" sz="2800" dirty="0">
                <a:solidFill>
                  <a:schemeClr val="dk1"/>
                </a:solidFill>
                <a:latin typeface="Georgia"/>
                <a:ea typeface="Georgia"/>
                <a:cs typeface="Georgia"/>
                <a:sym typeface="Georgia"/>
              </a:rPr>
              <a:t> is greater than </a:t>
            </a:r>
            <a:r>
              <a:rPr lang="en-US" sz="2400" dirty="0">
                <a:solidFill>
                  <a:schemeClr val="dk1"/>
                </a:solidFill>
                <a:latin typeface="Consolas"/>
                <a:ea typeface="Consolas"/>
                <a:cs typeface="Consolas"/>
                <a:sym typeface="Consolas"/>
              </a:rPr>
              <a:t>$90MM</a:t>
            </a:r>
            <a:r>
              <a:rPr lang="en-US" sz="2800" dirty="0">
                <a:solidFill>
                  <a:schemeClr val="dk1"/>
                </a:solidFill>
                <a:latin typeface="Georgia"/>
                <a:ea typeface="Georgia"/>
                <a:cs typeface="Georgia"/>
                <a:sym typeface="Georgia"/>
              </a:rPr>
              <a:t>.  This is a </a:t>
            </a:r>
            <a:r>
              <a:rPr lang="en-US" sz="2800" i="1" dirty="0">
                <a:solidFill>
                  <a:schemeClr val="dk1"/>
                </a:solidFill>
                <a:latin typeface="Georgia"/>
                <a:ea typeface="Georgia"/>
                <a:cs typeface="Georgia"/>
                <a:sym typeface="Georgia"/>
              </a:rPr>
              <a:t>regression</a:t>
            </a:r>
            <a:r>
              <a:rPr lang="en-US" sz="2800" dirty="0">
                <a:solidFill>
                  <a:schemeClr val="dk1"/>
                </a:solidFill>
                <a:latin typeface="Georgia"/>
                <a:ea typeface="Georgia"/>
                <a:cs typeface="Georgia"/>
                <a:sym typeface="Georgia"/>
              </a:rPr>
              <a:t> problem because the target can be ordered.</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However, if predicting pixel color, </a:t>
            </a:r>
            <a:r>
              <a:rPr lang="en-US" sz="2400" dirty="0">
                <a:solidFill>
                  <a:schemeClr val="dk1"/>
                </a:solidFill>
                <a:latin typeface="Consolas"/>
                <a:ea typeface="Consolas"/>
                <a:cs typeface="Consolas"/>
                <a:sym typeface="Consolas"/>
              </a:rPr>
              <a:t>red</a:t>
            </a:r>
            <a:r>
              <a:rPr lang="en-US" sz="2800" dirty="0">
                <a:solidFill>
                  <a:schemeClr val="dk1"/>
                </a:solidFill>
                <a:latin typeface="Georgia"/>
                <a:ea typeface="Georgia"/>
                <a:cs typeface="Georgia"/>
                <a:sym typeface="Georgia"/>
              </a:rPr>
              <a:t> is not inherently greater than </a:t>
            </a:r>
            <a:r>
              <a:rPr lang="en-US" sz="2400" dirty="0">
                <a:solidFill>
                  <a:schemeClr val="dk1"/>
                </a:solidFill>
                <a:latin typeface="Consolas"/>
                <a:ea typeface="Consolas"/>
                <a:cs typeface="Consolas"/>
                <a:sym typeface="Consolas"/>
              </a:rPr>
              <a:t>blue</a:t>
            </a:r>
            <a:r>
              <a:rPr lang="en-US" sz="2800" dirty="0">
                <a:solidFill>
                  <a:schemeClr val="dk1"/>
                </a:solidFill>
                <a:latin typeface="Georgia"/>
                <a:ea typeface="Georgia"/>
                <a:cs typeface="Georgia"/>
                <a:sym typeface="Georgia"/>
              </a:rPr>
              <a:t>.  Therefore, this is a </a:t>
            </a:r>
            <a:r>
              <a:rPr lang="en-US" sz="2800" i="1" dirty="0">
                <a:solidFill>
                  <a:schemeClr val="dk1"/>
                </a:solidFill>
                <a:latin typeface="Georgia"/>
                <a:ea typeface="Georgia"/>
                <a:cs typeface="Georgia"/>
                <a:sym typeface="Georgia"/>
              </a:rPr>
              <a:t>classification</a:t>
            </a:r>
            <a:r>
              <a:rPr lang="en-US" sz="2800" dirty="0">
                <a:solidFill>
                  <a:schemeClr val="dk1"/>
                </a:solidFill>
                <a:latin typeface="Georgia"/>
                <a:ea typeface="Georgia"/>
                <a:cs typeface="Georgia"/>
                <a:sym typeface="Georgia"/>
              </a:rPr>
              <a:t> problem</a:t>
            </a:r>
            <a:r>
              <a:rPr lang="en-US" sz="2800" dirty="0" smtClean="0">
                <a:solidFill>
                  <a:schemeClr val="dk1"/>
                </a:solidFill>
                <a:latin typeface="Georgia"/>
                <a:ea typeface="Georgia"/>
                <a:cs typeface="Georgia"/>
                <a:sym typeface="Georgia"/>
              </a:rPr>
              <a:t>.</a:t>
            </a:r>
          </a:p>
          <a:p>
            <a:pPr marL="203200" lvl="0" indent="-256540" rtl="0">
              <a:spcBef>
                <a:spcPts val="0"/>
              </a:spcBef>
              <a:buClr>
                <a:schemeClr val="dk1"/>
              </a:buClr>
              <a:buSzPct val="100000"/>
              <a:buFont typeface="Georgia"/>
              <a:buChar char="‣"/>
            </a:pPr>
            <a:endParaRPr lang="en-US"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i="1" dirty="0" smtClean="0">
                <a:solidFill>
                  <a:schemeClr val="dk1"/>
                </a:solidFill>
                <a:latin typeface="+mn-lt"/>
                <a:ea typeface="Georgia"/>
                <a:cs typeface="Georgia"/>
                <a:sym typeface="Georgia"/>
              </a:rPr>
              <a:t>Although, all colors technically exist on an ordered scale.  ‘Red’ is already a bin that consists of a range of specific colors.  Assigning elements in the bin a label, or class allows this generic example to work as a classification problem.  </a:t>
            </a:r>
            <a:endParaRPr lang="en-US" i="1" dirty="0">
              <a:solidFill>
                <a:schemeClr val="dk1"/>
              </a:solidFill>
              <a:latin typeface="+mn-lt"/>
              <a:ea typeface="Georgia"/>
              <a:cs typeface="Georgia"/>
              <a:sym typeface="Georgia"/>
            </a:endParaRPr>
          </a:p>
        </p:txBody>
      </p:sp>
      <p:sp>
        <p:nvSpPr>
          <p:cNvPr id="315" name="Shape 3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DETERMINING REGRESSION OR CLASSIFICATION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OR CLASSIFICATION?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lIns="50800" tIns="50800" rIns="50800" bIns="50800" anchor="ctr" anchorCtr="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39" name="Shape 339"/>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marL="457200" lvl="0" indent="-3429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7"/>
        <p:cNvGrpSpPr/>
        <p:nvPr/>
      </p:nvGrpSpPr>
      <p:grpSpPr>
        <a:xfrm>
          <a:off x="0" y="0"/>
          <a:ext cx="0" cy="0"/>
          <a:chOff x="0" y="0"/>
          <a:chExt cx="0" cy="0"/>
        </a:xfrm>
      </p:grpSpPr>
      <p:sp>
        <p:nvSpPr>
          <p:cNvPr id="218" name="Shape 2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19" name="Shape 219"/>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p>
        </p:txBody>
      </p:sp>
      <p:sp>
        <p:nvSpPr>
          <p:cNvPr id="220" name="Shape 22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346" name="Shape 34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BUILD A CLASSIFIER!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Re-explore the iris dataset and build a program that classifies each data point.  Use if-else statements and some Pandas functions.</a:t>
            </a:r>
          </a:p>
          <a:p>
            <a:pPr marL="457200" lvl="0" indent="-342900" rtl="0">
              <a:spcBef>
                <a:spcPts val="0"/>
              </a:spcBef>
              <a:buSzPct val="100000"/>
              <a:buFont typeface="Georgia"/>
              <a:buAutoNum type="arabicPeriod"/>
            </a:pPr>
            <a:r>
              <a:rPr lang="en-US" sz="1800">
                <a:latin typeface="Georgia"/>
                <a:ea typeface="Georgia"/>
                <a:cs typeface="Georgia"/>
                <a:sym typeface="Georgia"/>
              </a:rPr>
              <a:t>Measure the </a:t>
            </a:r>
            <a:r>
              <a:rPr lang="en-US" sz="1800" i="1">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p>
          <a:p>
            <a:pPr marL="457200" lvl="0" indent="-342900" rtl="0">
              <a:spcBef>
                <a:spcPts val="0"/>
              </a:spcBef>
              <a:buSzPct val="100000"/>
              <a:buFont typeface="Georgia"/>
              <a:buAutoNum type="arabicPeriod"/>
            </a:pPr>
            <a:r>
              <a:rPr lang="en-US" sz="1800">
                <a:latin typeface="Georgia"/>
                <a:ea typeface="Georgia"/>
                <a:cs typeface="Georgia"/>
                <a:sym typeface="Georgia"/>
              </a:rPr>
              <a:t>Your classifier should be able to:</a:t>
            </a:r>
          </a:p>
          <a:p>
            <a:pPr marL="914400" lvl="1" indent="-342900" rtl="0">
              <a:spcBef>
                <a:spcPts val="0"/>
              </a:spcBef>
              <a:buSzPct val="1000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marL="914400" lvl="1" indent="-342900" rtl="0">
              <a:spcBef>
                <a:spcPts val="0"/>
              </a:spcBef>
              <a:buSzPct val="1000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lang="en-US" sz="1800" i="1">
                <a:latin typeface="Georgia"/>
                <a:ea typeface="Georgia"/>
                <a:cs typeface="Georgia"/>
                <a:sym typeface="Georgia"/>
              </a:rPr>
              <a:t>generalize</a:t>
            </a:r>
            <a:r>
              <a:rPr lang="en-US" sz="1800">
                <a:latin typeface="Georgia"/>
                <a:ea typeface="Georgia"/>
                <a:cs typeface="Georgia"/>
                <a:sym typeface="Georgia"/>
              </a:rPr>
              <a:t>).</a:t>
            </a:r>
          </a:p>
        </p:txBody>
      </p:sp>
      <p:pic>
        <p:nvPicPr>
          <p:cNvPr id="352" name="Shape 3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3" name="Shape 3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54" name="Shape 354"/>
          <p:cNvSpPr/>
          <p:nvPr/>
        </p:nvSpPr>
        <p:spPr>
          <a:xfrm>
            <a:off x="3052757" y="5792350"/>
            <a:ext cx="93689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Classification program for the iris dataset</a:t>
            </a:r>
          </a:p>
        </p:txBody>
      </p:sp>
      <p:sp>
        <p:nvSpPr>
          <p:cNvPr id="355" name="Shape 35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56" name="Shape 35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cxnSp>
        <p:nvCxnSpPr>
          <p:cNvPr id="357" name="Shape 35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58" name="Shape 35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p:nvPr/>
        </p:nvSpPr>
        <p:spPr>
          <a:xfrm>
            <a:off x="2961475" y="2224350"/>
            <a:ext cx="9866699" cy="5013000"/>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66" name="Shape 36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67" name="Shape 36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68" name="Shape 36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4" name="Shape 37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75" name="Shape 3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76" name="Shape 3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77" name="Shape 3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
        <p:nvSpPr>
          <p:cNvPr id="378" name="Shape 378"/>
          <p:cNvSpPr/>
          <p:nvPr/>
        </p:nvSpPr>
        <p:spPr>
          <a:xfrm>
            <a:off x="2961475" y="2224350"/>
            <a:ext cx="9866699" cy="49757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4" name="Shape 38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85" name="Shape 38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386" name="Shape 3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387" name="Shape 38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
        <p:nvSpPr>
          <p:cNvPr id="388" name="Shape 388"/>
          <p:cNvSpPr/>
          <p:nvPr/>
        </p:nvSpPr>
        <p:spPr>
          <a:xfrm>
            <a:off x="2961475" y="2224350"/>
            <a:ext cx="9866699" cy="49757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p:nvPr/>
        </p:nvSpPr>
        <p:spPr>
          <a:xfrm>
            <a:off x="2961475" y="2224350"/>
            <a:ext cx="7559399" cy="28391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a:latin typeface="Georgia"/>
                <a:ea typeface="Georgia"/>
                <a:cs typeface="Georgia"/>
                <a:sym typeface="Georgia"/>
              </a:rPr>
              <a:t>Answer the following questions.</a:t>
            </a:r>
          </a:p>
          <a:p>
            <a:pPr marR="0" lvl="0" algn="l" rtl="0">
              <a:lnSpc>
                <a:spcPct val="100000"/>
              </a:lnSpc>
              <a:spcBef>
                <a:spcPts val="0"/>
              </a:spcBef>
              <a:spcAft>
                <a:spcPts val="0"/>
              </a:spcAft>
              <a:buNone/>
            </a:pPr>
            <a:endParaRPr sz="180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How simple could the if-else classifier be while remaining  </a:t>
            </a:r>
            <a:r>
              <a:rPr lang="en-US" sz="1800" i="1">
                <a:latin typeface="Georgia"/>
                <a:ea typeface="Georgia"/>
                <a:cs typeface="Georgia"/>
                <a:sym typeface="Georgia"/>
              </a:rPr>
              <a:t>relatively</a:t>
            </a:r>
            <a:r>
              <a:rPr lang="en-US" sz="1800">
                <a:latin typeface="Georgia"/>
                <a:ea typeface="Georgia"/>
                <a:cs typeface="Georgia"/>
                <a:sym typeface="Georgia"/>
              </a:rPr>
              <a:t> accurate?</a:t>
            </a:r>
          </a:p>
          <a:p>
            <a:pPr marL="457200" marR="0" lvl="0" indent="-342900" algn="l" rtl="0">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lang="en-US" sz="1800" i="1">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marL="457200" marR="0" lvl="0" indent="-342900" algn="l" rtl="0">
              <a:lnSpc>
                <a:spcPct val="100000"/>
              </a:lnSpc>
              <a:spcBef>
                <a:spcPts val="0"/>
              </a:spcBef>
              <a:spcAft>
                <a:spcPts val="0"/>
              </a:spcAft>
              <a:buClr>
                <a:srgbClr val="333333"/>
              </a:buClr>
              <a:buSzPct val="1000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94" name="Shape 39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5" name="Shape 39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396" name="Shape 396"/>
          <p:cNvSpPr/>
          <p:nvPr/>
        </p:nvSpPr>
        <p:spPr>
          <a:xfrm>
            <a:off x="3052757" y="5792350"/>
            <a:ext cx="93689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397" name="Shape 39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398" name="Shape 398"/>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399" name="Shape 39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400" name="Shape 400"/>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BUILD A CLASSIFIER!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K NEAREST NEIGHBORS?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The KNN algorithm:</a:t>
            </a:r>
          </a:p>
          <a:p>
            <a:pPr marR="0" lvl="1" algn="l" rtl="0">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marR="0" lvl="1" algn="l" rtl="0">
              <a:lnSpc>
                <a:spcPct val="150000"/>
              </a:lnSpc>
              <a:spcBef>
                <a:spcPts val="0"/>
              </a:spcBef>
              <a:buSzPct val="100000"/>
              <a:buFont typeface="Georgia"/>
            </a:pPr>
            <a:r>
              <a:rPr lang="en-US" sz="2800">
                <a:latin typeface="Georgia"/>
                <a:ea typeface="Georgia"/>
                <a:cs typeface="Georgia"/>
                <a:sym typeface="Georgia"/>
              </a:rPr>
              <a:t>Given those distances, pick the </a:t>
            </a:r>
            <a:r>
              <a:rPr lang="en-US" sz="2800" i="1">
                <a:latin typeface="Georgia"/>
                <a:ea typeface="Georgia"/>
                <a:cs typeface="Georgia"/>
                <a:sym typeface="Georgia"/>
              </a:rPr>
              <a:t>k</a:t>
            </a:r>
            <a:r>
              <a:rPr lang="en-US" sz="2800">
                <a:latin typeface="Georgia"/>
                <a:ea typeface="Georgia"/>
                <a:cs typeface="Georgia"/>
                <a:sym typeface="Georgia"/>
              </a:rPr>
              <a:t> closest points.</a:t>
            </a:r>
          </a:p>
          <a:p>
            <a:pPr marR="0" lvl="1" algn="l" rtl="0">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marR="0" lvl="1" algn="l" rtl="0">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solidFill>
                  <a:srgbClr val="E52123"/>
                </a:solidFill>
                <a:latin typeface="Oswald"/>
                <a:ea typeface="Oswald"/>
                <a:cs typeface="Oswald"/>
                <a:sym typeface="Oswald"/>
              </a:rPr>
              <a:t>FOR INSTRUCTOR PURPOSES ONLY </a:t>
            </a:r>
          </a:p>
        </p:txBody>
      </p:sp>
      <p:sp>
        <p:nvSpPr>
          <p:cNvPr id="226" name="Shape 226"/>
          <p:cNvSpPr/>
          <p:nvPr/>
        </p:nvSpPr>
        <p:spPr>
          <a:xfrm>
            <a:off x="635000" y="1442225"/>
            <a:ext cx="77216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p>
        </p:txBody>
      </p:sp>
      <p:sp>
        <p:nvSpPr>
          <p:cNvPr id="227" name="Shape 227"/>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Insert Text Here</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KNN IN ACTION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marR="0" lvl="0" algn="l" rtl="0">
              <a:spcBef>
                <a:spcPts val="1000"/>
              </a:spcBef>
              <a:buNone/>
            </a:pPr>
            <a:endParaRPr sz="280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KNN IN ACTION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happens if two classes get the same number of votes?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lang="en-US" sz="2800" i="1">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lang="en-US" sz="2800" i="1">
                <a:latin typeface="Georgia"/>
                <a:ea typeface="Georgia"/>
                <a:cs typeface="Georgia"/>
                <a:sym typeface="Georgia"/>
              </a:rPr>
              <a:t>training set</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implement a </a:t>
            </a:r>
            <a:r>
              <a:rPr lang="en-US" sz="2800" i="1">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lang="en-US" sz="2800" i="1">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CLASSIFICATION METRICS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Metrics for regression do </a:t>
            </a:r>
            <a:r>
              <a:rPr lang="en-US" sz="2800" b="1">
                <a:latin typeface="Georgia"/>
                <a:ea typeface="Georgia"/>
                <a:cs typeface="Georgia"/>
                <a:sym typeface="Georgia"/>
              </a:rPr>
              <a:t>not</a:t>
            </a:r>
            <a:r>
              <a:rPr lang="en-US" sz="2800">
                <a:latin typeface="Georgia"/>
                <a:ea typeface="Georgia"/>
                <a:cs typeface="Georgia"/>
                <a:sym typeface="Georgia"/>
              </a:rPr>
              <a:t> apply to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a:t>
            </a:r>
            <a:r>
              <a:rPr lang="en-US" sz="2800" i="1">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lIns="0" tIns="0" rIns="0" bIns="0" anchor="t" anchorCtr="0">
            <a:noAutofit/>
          </a:bodyPr>
          <a:lstStyle/>
          <a:p>
            <a:pPr marL="0" marR="0" lvl="0" indent="0" algn="l" rtl="0">
              <a:lnSpc>
                <a:spcPct val="121428"/>
              </a:lnSpc>
              <a:spcBef>
                <a:spcPts val="0"/>
              </a:spcBef>
              <a:buSzPct val="25000"/>
              <a:buNone/>
            </a:pPr>
            <a:r>
              <a:rPr lang="en-US" sz="2800" b="0" i="1" u="none" strike="noStrike" cap="none">
                <a:solidFill>
                  <a:srgbClr val="E52123"/>
                </a:solidFill>
                <a:latin typeface="Georgia"/>
                <a:ea typeface="Georgia"/>
                <a:cs typeface="Georgia"/>
                <a:sym typeface="Georgia"/>
              </a:rPr>
              <a:t>Insert Instructor Name</a:t>
            </a:r>
          </a:p>
          <a:p>
            <a:pPr marL="0" marR="0" lvl="0" indent="0" algn="l" rtl="0">
              <a:lnSpc>
                <a:spcPct val="121428"/>
              </a:lnSpc>
              <a:spcBef>
                <a:spcPts val="0"/>
              </a:spcBef>
              <a:buSzPct val="25000"/>
              <a:buNone/>
            </a:pPr>
            <a:r>
              <a:rPr lang="en-US" sz="2800" b="0" i="1" u="none" strike="noStrike" cap="none">
                <a:solidFill>
                  <a:srgbClr val="EAEAEA"/>
                </a:solidFill>
                <a:latin typeface="Georgia"/>
                <a:ea typeface="Georgia"/>
                <a:cs typeface="Georgia"/>
                <a:sym typeface="Georgia"/>
              </a:rPr>
              <a:t>Title, Company </a:t>
            </a:r>
          </a:p>
        </p:txBody>
      </p:sp>
      <p:sp>
        <p:nvSpPr>
          <p:cNvPr id="233" name="Shape 233"/>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INTRO TO CLASSIFICATION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two primary metrics: </a:t>
            </a:r>
            <a:r>
              <a:rPr lang="en-US" sz="2800" i="1">
                <a:latin typeface="Georgia"/>
                <a:ea typeface="Georgia"/>
                <a:cs typeface="Georgia"/>
                <a:sym typeface="Georgia"/>
              </a:rPr>
              <a:t>accuracy</a:t>
            </a:r>
            <a:r>
              <a:rPr lang="en-US" sz="2800">
                <a:latin typeface="Georgia"/>
                <a:ea typeface="Georgia"/>
                <a:cs typeface="Georgia"/>
                <a:sym typeface="Georgia"/>
              </a:rPr>
              <a:t> and </a:t>
            </a:r>
            <a:r>
              <a:rPr lang="en-US" sz="2800" i="1">
                <a:latin typeface="Georgia"/>
                <a:ea typeface="Georgia"/>
                <a:cs typeface="Georgia"/>
                <a:sym typeface="Georgia"/>
              </a:rPr>
              <a:t>misclassification rate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Accuracy</a:t>
            </a:r>
            <a:r>
              <a:rPr lang="en-US" sz="2800">
                <a:latin typeface="Georgia"/>
                <a:ea typeface="Georgia"/>
                <a:cs typeface="Georgia"/>
                <a:sym typeface="Georgia"/>
              </a:rPr>
              <a:t> is the number of </a:t>
            </a:r>
            <a:r>
              <a:rPr lang="en-US" sz="2800" i="1">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maximize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Misclassification rate</a:t>
            </a:r>
            <a:r>
              <a:rPr lang="en-US" sz="2800">
                <a:latin typeface="Georgia"/>
                <a:ea typeface="Georgia"/>
                <a:cs typeface="Georgia"/>
                <a:sym typeface="Georgia"/>
              </a:rPr>
              <a:t> is the number of </a:t>
            </a:r>
            <a:r>
              <a:rPr lang="en-US" sz="2800" i="1">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minimize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two metrics are directly opposite of each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endParaRPr lang="en-US"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r>
              <a:rPr lang="en-US" sz="2800">
                <a:solidFill>
                  <a:schemeClr val="dk1"/>
                </a:solidFill>
                <a:latin typeface="Georgia"/>
                <a:ea typeface="Georgia"/>
                <a:cs typeface="Georgia"/>
                <a:sym typeface="Georgia"/>
              </a:rPr>
              <a:t/>
            </a:r>
            <a:br>
              <a:rPr lang="en-US" sz="2800">
                <a:solidFill>
                  <a:schemeClr val="dk1"/>
                </a:solidFill>
                <a:latin typeface="Georgia"/>
                <a:ea typeface="Georgia"/>
                <a:cs typeface="Georgia"/>
                <a:sym typeface="Georgia"/>
              </a:rPr>
            </a:br>
            <a:endParaRPr lang="en-US" sz="2800">
              <a:solidFill>
                <a:schemeClr val="dk1"/>
              </a:solidFill>
              <a:latin typeface="Georgia"/>
              <a:ea typeface="Georgia"/>
              <a:cs typeface="Georgia"/>
              <a:sym typeface="Georgia"/>
            </a:endParaRPr>
          </a:p>
        </p:txBody>
      </p:sp>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509" name="Shape 50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SOLVING FOR 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One of the primary challenges of KNN is solving for k - how many neighbors do we use?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a:t>
            </a:r>
            <a:r>
              <a:rPr lang="en-US" sz="1800" b="1">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Use the lesson 8 starter code and the iris data set to answer the following questions: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k=n-1?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lang="en-US" sz="1800" i="1">
                <a:latin typeface="Georgia"/>
                <a:ea typeface="Georgia"/>
                <a:cs typeface="Georgia"/>
                <a:sym typeface="Georgia"/>
              </a:rPr>
              <a:t>k</a:t>
            </a:r>
            <a:r>
              <a:rPr lang="en-US" sz="1800">
                <a:latin typeface="Georgia"/>
                <a:ea typeface="Georgia"/>
                <a:cs typeface="Georgia"/>
                <a:sym typeface="Georgia"/>
              </a:rPr>
              <a:t> as the x-axis and </a:t>
            </a:r>
            <a:r>
              <a:rPr lang="en-US" sz="1800" i="1">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15" name="Shape 5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6" name="Shape 51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7" name="Shape 517"/>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8" name="Shape 518"/>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9" name="Shape 51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520" name="Shape 52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21" name="Shape 52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2961475" y="2224350"/>
            <a:ext cx="9460199" cy="47618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27" name="Shape 5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8" name="Shape 52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29" name="Shape 52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530" name="Shape 53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31" name="Shape 53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b="1">
                <a:latin typeface="Georgia"/>
                <a:ea typeface="Georgia"/>
                <a:cs typeface="Georgia"/>
                <a:sym typeface="Georgia"/>
              </a:rPr>
              <a:t>Bonus Questions</a:t>
            </a:r>
            <a:r>
              <a:rPr lang="en-US" sz="1800">
                <a:latin typeface="Georgia"/>
                <a:ea typeface="Georgia"/>
                <a:cs typeface="Georgia"/>
                <a:sym typeface="Georgia"/>
              </a:rPr>
              <a:t>:</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lang="en-US" sz="1800" i="1">
                <a:latin typeface="Georgia"/>
                <a:ea typeface="Georgia"/>
                <a:cs typeface="Georgia"/>
                <a:sym typeface="Georgia"/>
              </a:rPr>
              <a:t>Minkowski metric</a:t>
            </a:r>
            <a:r>
              <a:rPr lang="en-US" sz="1800">
                <a:latin typeface="Georgia"/>
                <a:ea typeface="Georgia"/>
                <a:cs typeface="Georgia"/>
                <a:sym typeface="Georgia"/>
              </a:rPr>
              <a:t> for distance.</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metric work best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Steps that KNN Regression would follow</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37" name="Shape 537"/>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39" name="Shape 539"/>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40" name="Shape 540"/>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41" name="Shape 54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542" name="Shape 54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43" name="Shape 54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class labels? What does it mean to classify?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does the KNN algorithm work?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 you define: accuracy, misclassification?</a:t>
            </a:r>
          </a:p>
          <a:p>
            <a:pPr marR="0" lvl="0" algn="l" rtl="0">
              <a:spcBef>
                <a:spcPts val="1000"/>
              </a:spcBef>
              <a:buNone/>
            </a:pPr>
            <a:endParaRPr sz="280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559"/>
        <p:cNvGrpSpPr/>
        <p:nvPr/>
      </p:nvGrpSpPr>
      <p:grpSpPr>
        <a:xfrm>
          <a:off x="0" y="0"/>
          <a:ext cx="0" cy="0"/>
          <a:chOff x="0" y="0"/>
          <a:chExt cx="0" cy="0"/>
        </a:xfrm>
      </p:grpSpPr>
      <p:sp>
        <p:nvSpPr>
          <p:cNvPr id="560" name="Shape 56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561" name="Shape 56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567" name="Shape 56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568" name="Shape 56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1</a:t>
            </a:r>
          </a:p>
          <a:p>
            <a:pPr marR="0" lvl="0" algn="l" rtl="0">
              <a:spcBef>
                <a:spcPts val="1000"/>
              </a:spcBef>
              <a:buNone/>
            </a:pP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marL="203200" marR="0" lvl="0" indent="-256540" algn="l" rtl="0">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marL="203200" marR="0" lvl="0" indent="-256540" algn="l" rtl="0">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40" name="Shape 24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72"/>
        <p:cNvGrpSpPr/>
        <p:nvPr/>
      </p:nvGrpSpPr>
      <p:grpSpPr>
        <a:xfrm>
          <a:off x="0" y="0"/>
          <a:ext cx="0" cy="0"/>
          <a:chOff x="0" y="0"/>
          <a:chExt cx="0" cy="0"/>
        </a:xfrm>
      </p:grpSpPr>
      <p:sp>
        <p:nvSpPr>
          <p:cNvPr id="573" name="Shape 57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574" name="Shape 57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585"/>
        <p:cNvGrpSpPr/>
        <p:nvPr/>
      </p:nvGrpSpPr>
      <p:grpSpPr>
        <a:xfrm>
          <a:off x="0" y="0"/>
          <a:ext cx="0" cy="0"/>
          <a:chOff x="0" y="0"/>
          <a:chExt cx="0" cy="0"/>
        </a:xfrm>
      </p:grpSpPr>
      <p:sp>
        <p:nvSpPr>
          <p:cNvPr id="586" name="Shape 58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587" name="Shape 58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88" name="Shape 58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89" name="Shape 58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593"/>
        <p:cNvGrpSpPr/>
        <p:nvPr/>
      </p:nvGrpSpPr>
      <p:grpSpPr>
        <a:xfrm>
          <a:off x="0" y="0"/>
          <a:ext cx="0" cy="0"/>
          <a:chOff x="0" y="0"/>
          <a:chExt cx="0" cy="0"/>
        </a:xfrm>
      </p:grpSpPr>
      <p:sp>
        <p:nvSpPr>
          <p:cNvPr id="594" name="Shape 59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595" name="Shape 59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96" name="Shape 59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97" name="Shape 59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598" name="Shape 59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604" name="Shape 604"/>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605" name="Shape 605"/>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606" name="Shape 6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7" name="Shape 6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8" name="Shape 608"/>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609" name="Shape 60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252" name="Shape 252"/>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INTRO TO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2153</Words>
  <Application>Microsoft Macintosh PowerPoint</Application>
  <PresentationFormat>Custom</PresentationFormat>
  <Paragraphs>330</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Oswald</vt:lpstr>
      <vt:lpstr>Georgia</vt:lpstr>
      <vt:lpstr>Consolas</vt:lpstr>
      <vt:lpstr>Impact</vt:lpstr>
      <vt:lpstr>Arial</vt:lpstr>
      <vt:lpstr>Merriweather Sans</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 Stack</cp:lastModifiedBy>
  <cp:revision>1</cp:revision>
  <dcterms:modified xsi:type="dcterms:W3CDTF">2017-07-04T12:38:47Z</dcterms:modified>
</cp:coreProperties>
</file>