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61"/>
  </p:notesMasterIdLst>
  <p:sldIdLst>
    <p:sldId id="259" r:id="rId3"/>
    <p:sldId id="260" r:id="rId4"/>
    <p:sldId id="261" r:id="rId5"/>
    <p:sldId id="262" r:id="rId6"/>
    <p:sldId id="263" r:id="rId7"/>
    <p:sldId id="264" r:id="rId8"/>
    <p:sldId id="346" r:id="rId9"/>
    <p:sldId id="333" r:id="rId10"/>
    <p:sldId id="331" r:id="rId11"/>
    <p:sldId id="332" r:id="rId12"/>
    <p:sldId id="265" r:id="rId13"/>
    <p:sldId id="266" r:id="rId14"/>
    <p:sldId id="267" r:id="rId15"/>
    <p:sldId id="336" r:id="rId16"/>
    <p:sldId id="335" r:id="rId17"/>
    <p:sldId id="334" r:id="rId18"/>
    <p:sldId id="337" r:id="rId19"/>
    <p:sldId id="338" r:id="rId20"/>
    <p:sldId id="339" r:id="rId21"/>
    <p:sldId id="341" r:id="rId22"/>
    <p:sldId id="340" r:id="rId23"/>
    <p:sldId id="343" r:id="rId24"/>
    <p:sldId id="280" r:id="rId25"/>
    <p:sldId id="342" r:id="rId26"/>
    <p:sldId id="291" r:id="rId27"/>
    <p:sldId id="292" r:id="rId28"/>
    <p:sldId id="293" r:id="rId29"/>
    <p:sldId id="294" r:id="rId30"/>
    <p:sldId id="296" r:id="rId31"/>
    <p:sldId id="297" r:id="rId32"/>
    <p:sldId id="298" r:id="rId33"/>
    <p:sldId id="299" r:id="rId34"/>
    <p:sldId id="301" r:id="rId35"/>
    <p:sldId id="302" r:id="rId36"/>
    <p:sldId id="304" r:id="rId37"/>
    <p:sldId id="305" r:id="rId38"/>
    <p:sldId id="306" r:id="rId39"/>
    <p:sldId id="307" r:id="rId40"/>
    <p:sldId id="308" r:id="rId41"/>
    <p:sldId id="309" r:id="rId42"/>
    <p:sldId id="311" r:id="rId43"/>
    <p:sldId id="310" r:id="rId44"/>
    <p:sldId id="312" r:id="rId45"/>
    <p:sldId id="313" r:id="rId46"/>
    <p:sldId id="314" r:id="rId47"/>
    <p:sldId id="315" r:id="rId48"/>
    <p:sldId id="316" r:id="rId49"/>
    <p:sldId id="344" r:id="rId50"/>
    <p:sldId id="345" r:id="rId51"/>
    <p:sldId id="317" r:id="rId52"/>
    <p:sldId id="318" r:id="rId53"/>
    <p:sldId id="320" r:id="rId54"/>
    <p:sldId id="321" r:id="rId55"/>
    <p:sldId id="323" r:id="rId56"/>
    <p:sldId id="324" r:id="rId57"/>
    <p:sldId id="327" r:id="rId58"/>
    <p:sldId id="328" r:id="rId59"/>
    <p:sldId id="330" r:id="rId60"/>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4654"/>
  </p:normalViewPr>
  <p:slideViewPr>
    <p:cSldViewPr>
      <p:cViewPr varScale="1">
        <p:scale>
          <a:sx n="48" d="100"/>
          <a:sy n="48" d="100"/>
        </p:scale>
        <p:origin x="28" y="364"/>
      </p:cViewPr>
      <p:guideLst>
        <p:guide orient="horz" pos="2300"/>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9783864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03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68412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99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895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9853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7316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8081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46582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0032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8038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01095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85041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5" name="Shape 32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86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9" name="Shape 6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78853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723097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581" name="Shape 5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13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00812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72" name="Shape 67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51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22527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929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6" name="Shape 6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400124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8" name="Shape 7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9012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615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656290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3" name="Shape 7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5605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255061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6" name="Shape 7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749196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2" name="Shape 7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48987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4" name="Shape 7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302783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0" name="Shape 7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251023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7" name="Shape 7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81895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35493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4339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2558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8" name="Shape 7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625511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27140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5" name="Shape 8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78974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9" name="Shape 8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05418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5" name="Shape 8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054605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192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25799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0" name="Shape 8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914069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315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1241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0742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62" name="Shape 8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9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8" name="Shape 8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792424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92" name="Shape 8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9722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8" name="Shape 8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15352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910" name="Shape 9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521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6" name="Shape 91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95920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36" name="Shape 9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7791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44" name="Shape 9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626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4592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61669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840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250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647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000000"/>
                  </a:solidFill>
                  <a:latin typeface="Arial"/>
                  <a:ea typeface="Arial"/>
                  <a:cs typeface="Arial"/>
                  <a:sym typeface="Arial"/>
                </a:rPr>
                <a:t>INSERT STICKER</a:t>
              </a:r>
              <a:br>
                <a:rPr lang="en-US" sz="1800" b="1" i="0" u="none" strike="noStrike" cap="none" dirty="0">
                  <a:solidFill>
                    <a:srgbClr val="000000"/>
                  </a:solidFill>
                  <a:latin typeface="Arial"/>
                  <a:ea typeface="Arial"/>
                  <a:cs typeface="Arial"/>
                  <a:sym typeface="Arial"/>
                </a:rPr>
              </a:br>
              <a:r>
                <a:rPr lang="en-US" sz="1800" b="1" i="0" u="none" strike="noStrike" cap="none" dirty="0">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dirty="0">
                <a:solidFill>
                  <a:srgbClr val="FFFFFF"/>
                </a:solidFill>
                <a:latin typeface="Arial"/>
                <a:ea typeface="Arial"/>
                <a:cs typeface="Arial"/>
                <a:sym typeface="Arial"/>
              </a:rPr>
              <a:t>Insert quote here.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suscipit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augue</a:t>
            </a:r>
            <a:r>
              <a:rPr lang="en-US" sz="1200" b="0" i="0" u="none" strike="noStrike" cap="none" dirty="0">
                <a:solidFill>
                  <a:srgbClr val="FFFFFF"/>
                </a:solidFill>
                <a:latin typeface="Arial"/>
                <a:ea typeface="Arial"/>
                <a:cs typeface="Arial"/>
                <a:sym typeface="Arial"/>
              </a:rPr>
              <a:t> a </a:t>
            </a:r>
            <a:r>
              <a:rPr lang="en-US" sz="1200" b="0" i="0" u="none" strike="noStrike" cap="none" dirty="0" err="1">
                <a:solidFill>
                  <a:srgbClr val="FFFFFF"/>
                </a:solidFill>
                <a:latin typeface="Arial"/>
                <a:ea typeface="Arial"/>
                <a:cs typeface="Arial"/>
                <a:sym typeface="Arial"/>
              </a:rPr>
              <a:t>erat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tristique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sollicitudin</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Donec</a:t>
            </a:r>
            <a:r>
              <a:rPr lang="en-US" sz="1200" b="0" i="0" u="none" strike="noStrike" cap="none" dirty="0">
                <a:solidFill>
                  <a:srgbClr val="FFFFFF"/>
                </a:solidFill>
                <a:latin typeface="Arial"/>
                <a:ea typeface="Arial"/>
                <a:cs typeface="Arial"/>
                <a:sym typeface="Arial"/>
              </a:rPr>
              <a:t> sit </a:t>
            </a:r>
            <a:r>
              <a:rPr lang="en-US" sz="1200" b="0" i="0" u="none" strike="noStrike" cap="none" dirty="0" err="1">
                <a:solidFill>
                  <a:srgbClr val="FFFFFF"/>
                </a:solidFill>
                <a:latin typeface="Arial"/>
                <a:ea typeface="Arial"/>
                <a:cs typeface="Arial"/>
                <a:sym typeface="Arial"/>
              </a:rPr>
              <a:t>amet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arcu</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t>
            </a:r>
            <a:r>
              <a:rPr lang="en-US" sz="1200" b="0" i="0" u="none" strike="noStrike" cap="none" dirty="0" err="1">
                <a:solidFill>
                  <a:srgbClr val="FFFFFF"/>
                </a:solidFill>
                <a:latin typeface="Arial"/>
                <a:ea typeface="Arial"/>
                <a:cs typeface="Arial"/>
                <a:sym typeface="Arial"/>
              </a:rPr>
              <a:t>rhoncus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Vivamus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eget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vulputate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purus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Curabitur</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venenatis</a:t>
            </a:r>
            <a:r>
              <a:rPr lang="en-US" sz="1200" b="0" i="0" u="none" strike="noStrike" cap="none" dirty="0">
                <a:solidFill>
                  <a:srgbClr val="FFFFFF"/>
                </a:solidFill>
                <a:latin typeface="Arial"/>
                <a:ea typeface="Arial"/>
                <a:cs typeface="Arial"/>
                <a:sym typeface="Arial"/>
              </a:rPr>
              <a:t>, nisi non </a:t>
            </a:r>
            <a:r>
              <a:rPr lang="en-US" sz="1200" b="0" i="0" u="none" strike="noStrike" cap="none" dirty="0" err="1">
                <a:solidFill>
                  <a:srgbClr val="FFFFFF"/>
                </a:solidFill>
                <a:latin typeface="Arial"/>
                <a:ea typeface="Arial"/>
                <a:cs typeface="Arial"/>
                <a:sym typeface="Arial"/>
              </a:rPr>
              <a:t>faucibus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fringilla</a:t>
            </a:r>
            <a:r>
              <a:rPr lang="en-US" sz="1200" b="0" i="0" u="none" strike="noStrike" cap="none" dirty="0">
                <a:solidFill>
                  <a:srgbClr val="FFFFFF"/>
                </a:solidFill>
                <a:latin typeface="Arial"/>
                <a:ea typeface="Arial"/>
                <a:cs typeface="Arial"/>
                <a:sym typeface="Arial"/>
              </a:rPr>
              <a:t>.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www.navan.name/roc/"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cikit-learn.org/stable/modules/classes.html#sklearn-metrics-metrics"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hyperlink" Target="http://www-bcf.usc.edu/~gareth/ISL/getbook.html"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INTRODUCTION TO LOGISTIC REGRESSION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WHY NOT LINEAR REGRESSION?</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a:t>
            </a:r>
            <a:r>
              <a:rPr lang="en-US" sz="2800" dirty="0" smtClean="0">
                <a:latin typeface="Georgia"/>
                <a:ea typeface="Georgia"/>
                <a:cs typeface="Georgia"/>
                <a:sym typeface="Georgia"/>
              </a:rPr>
              <a:t>starter-code-9 </a:t>
            </a:r>
            <a:r>
              <a:rPr lang="en-US" sz="2800" dirty="0">
                <a:latin typeface="Georgia"/>
                <a:ea typeface="Georgia"/>
                <a:cs typeface="Georgia"/>
                <a:sym typeface="Georgia"/>
              </a:rPr>
              <a:t>notebook and let’s </a:t>
            </a:r>
            <a:r>
              <a:rPr lang="en-US" sz="2800" dirty="0" smtClean="0">
                <a:latin typeface="Georgia"/>
                <a:ea typeface="Georgia"/>
                <a:cs typeface="Georgia"/>
                <a:sym typeface="Georgia"/>
              </a:rPr>
              <a:t>see what happens when we apply a linear regression model to a classification problem.</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2758132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Logistic regression is a linear approach to solving a classification </a:t>
            </a:r>
            <a:r>
              <a:rPr lang="en-US" sz="2800" dirty="0" smtClean="0">
                <a:latin typeface="Georgia"/>
                <a:ea typeface="Georgia"/>
                <a:cs typeface="Georgia"/>
                <a:sym typeface="Georgia"/>
              </a:rPr>
              <a:t>problem. It will use a linear regression </a:t>
            </a:r>
            <a:r>
              <a:rPr lang="en-US" sz="2800" i="1" dirty="0" smtClean="0">
                <a:latin typeface="Georgia"/>
                <a:ea typeface="Georgia"/>
                <a:cs typeface="Georgia"/>
                <a:sym typeface="Georgia"/>
              </a:rPr>
              <a:t>style</a:t>
            </a:r>
            <a:r>
              <a:rPr lang="en-US" sz="2800" dirty="0" smtClean="0">
                <a:latin typeface="Georgia"/>
                <a:ea typeface="Georgia"/>
                <a:cs typeface="Georgia"/>
                <a:sym typeface="Georgia"/>
              </a:rPr>
              <a:t> approach to predict the class of an item, but retain the interpretability of linear regression model.</a:t>
            </a:r>
          </a:p>
        </p:txBody>
      </p:sp>
      <p:pic>
        <p:nvPicPr>
          <p:cNvPr id="4" name="Shape 322"/>
          <p:cNvPicPr preferRelativeResize="0"/>
          <p:nvPr/>
        </p:nvPicPr>
        <p:blipFill>
          <a:blip r:embed="rId3">
            <a:alphaModFix/>
          </a:blip>
          <a:stretch>
            <a:fillRect/>
          </a:stretch>
        </p:blipFill>
        <p:spPr>
          <a:xfrm>
            <a:off x="3201350" y="3346450"/>
            <a:ext cx="6602099" cy="330104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FAILURES OF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This all sounds great, but we’re going to need to solve two major problems with our linear regression model.</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indent="-256540">
              <a:buSzPct val="100000"/>
              <a:buFont typeface="Georgia"/>
              <a:buChar char="‣"/>
            </a:pPr>
            <a:r>
              <a:rPr lang="en-US" sz="2800" dirty="0" smtClean="0">
                <a:latin typeface="Georgia"/>
                <a:ea typeface="Georgia"/>
                <a:cs typeface="Georgia"/>
                <a:sym typeface="Georgia"/>
              </a:rPr>
              <a:t>First, we’re predicting </a:t>
            </a:r>
            <a:r>
              <a:rPr lang="en-US" sz="2800" i="1" dirty="0" smtClean="0">
                <a:latin typeface="Georgia"/>
                <a:ea typeface="Georgia"/>
                <a:cs typeface="Georgia"/>
                <a:sym typeface="Georgia"/>
              </a:rPr>
              <a:t>continuous</a:t>
            </a:r>
            <a:r>
              <a:rPr lang="en-US" sz="2800" dirty="0" smtClean="0">
                <a:latin typeface="Georgia"/>
                <a:ea typeface="Georgia"/>
                <a:cs typeface="Georgia"/>
                <a:sym typeface="Georgia"/>
              </a:rPr>
              <a:t> values for a </a:t>
            </a:r>
            <a:r>
              <a:rPr lang="en-US" sz="2800" i="1" dirty="0" smtClean="0">
                <a:latin typeface="Georgia"/>
                <a:ea typeface="Georgia"/>
                <a:cs typeface="Georgia"/>
                <a:sym typeface="Georgia"/>
              </a:rPr>
              <a:t>categorical</a:t>
            </a:r>
            <a:r>
              <a:rPr lang="en-US" sz="2800" dirty="0" smtClean="0">
                <a:latin typeface="Georgia"/>
                <a:ea typeface="Georgia"/>
                <a:cs typeface="Georgia"/>
                <a:sym typeface="Georgia"/>
              </a:rPr>
              <a:t> outcome variable. While we could use some sort of decision rule to transform our continuous outcome into a categorical variable (e.g. values &gt;= 0.5 become Yes), is there another way to interpret this output?</a:t>
            </a:r>
          </a:p>
          <a:p>
            <a:pPr marL="203200"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That decision rule is often referred to as a </a:t>
            </a:r>
            <a:r>
              <a:rPr lang="en-US" sz="2800" b="1" dirty="0" smtClean="0">
                <a:latin typeface="Georgia"/>
                <a:ea typeface="Georgia"/>
                <a:cs typeface="Georgia"/>
                <a:sym typeface="Georgia"/>
              </a:rPr>
              <a:t>classification threshold</a:t>
            </a:r>
            <a:r>
              <a:rPr lang="en-US" sz="2800" dirty="0" smtClean="0">
                <a:latin typeface="Georgia"/>
                <a:ea typeface="Georgia"/>
                <a:cs typeface="Georgia"/>
                <a:sym typeface="Georgia"/>
              </a:rPr>
              <a:t>.</a:t>
            </a: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FAILURES OF LINEAR REGRESSION</a:t>
            </a:r>
            <a:endParaRPr lang="en-US" sz="3200" b="1" dirty="0">
              <a:latin typeface="Oswald"/>
              <a:ea typeface="Oswald"/>
              <a:cs typeface="Oswald"/>
              <a:sym typeface="Oswald"/>
            </a:endParaRP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Yes! These values actually correspond to the probability that the outcome variable is 1 (or that the customer defaulted) given the predictor variable (or credit card balance). </a:t>
                </a:r>
                <a:endParaRPr lang="en-US" sz="2800" dirty="0" smtClean="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smtClean="0">
                  <a:solidFill>
                    <a:schemeClr val="dk1"/>
                  </a:solidFill>
                  <a:latin typeface="Georgia"/>
                  <a:ea typeface="Georgia"/>
                  <a:cs typeface="Georgia"/>
                  <a:sym typeface="Georgia"/>
                </a:endParaRPr>
              </a:p>
              <a:p>
                <a:pPr marL="203200" indent="-256540">
                  <a:buSzPct val="100000"/>
                  <a:buFont typeface="Georgia"/>
                  <a:buChar char="‣"/>
                </a:pPr>
                <a:endParaRPr lang="en-US" sz="2800" dirty="0" smtClean="0">
                  <a:solidFill>
                    <a:schemeClr val="dk1"/>
                  </a:solidFill>
                  <a:latin typeface="Georgia"/>
                  <a:ea typeface="Georgia"/>
                  <a:cs typeface="Georgia"/>
                  <a:sym typeface="Georgia"/>
                </a:endParaRPr>
              </a:p>
              <a:p>
                <a:pPr marL="203200" indent="-256540">
                  <a:buSzPct val="100000"/>
                  <a:buFont typeface="Georgia"/>
                  <a:buChar char="‣"/>
                </a:pPr>
                <a:r>
                  <a:rPr lang="en-US" sz="2800" dirty="0" smtClean="0">
                    <a:solidFill>
                      <a:schemeClr val="dk1"/>
                    </a:solidFill>
                    <a:latin typeface="Georgia"/>
                    <a:ea typeface="Georgia"/>
                    <a:cs typeface="Georgia"/>
                    <a:sym typeface="Georgia"/>
                  </a:rPr>
                  <a:t>Another </a:t>
                </a:r>
                <a:r>
                  <a:rPr lang="en-US" sz="2800" dirty="0">
                    <a:solidFill>
                      <a:schemeClr val="dk1"/>
                    </a:solidFill>
                    <a:latin typeface="Georgia"/>
                    <a:ea typeface="Georgia"/>
                    <a:cs typeface="Georgia"/>
                    <a:sym typeface="Georgia"/>
                  </a:rPr>
                  <a:t>way to write this is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i="1">
                            <a:solidFill>
                              <a:schemeClr val="dk1"/>
                            </a:solidFill>
                            <a:latin typeface="Cambria Math"/>
                            <a:ea typeface="Georgia"/>
                            <a:cs typeface="Georgia"/>
                            <a:sym typeface="Georgia"/>
                          </a:rPr>
                          <m:t>𝑦</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a:rPr lang="en-US" sz="2800" i="1">
                        <a:solidFill>
                          <a:schemeClr val="dk1"/>
                        </a:solidFill>
                        <a:latin typeface="Cambria Math"/>
                        <a:ea typeface="Georgia"/>
                        <a:cs typeface="Georgia"/>
                        <a:sym typeface="Georgia"/>
                      </a:rPr>
                      <m:t>𝑋</m:t>
                    </m:r>
                  </m:oMath>
                </a14:m>
                <a:r>
                  <a:rPr lang="en-US" sz="2800" dirty="0" smtClean="0">
                    <a:solidFill>
                      <a:schemeClr val="dk1"/>
                    </a:solidFill>
                    <a:latin typeface="Georgia"/>
                    <a:ea typeface="Georgia"/>
                    <a:cs typeface="Georgia"/>
                    <a:sym typeface="Georgia"/>
                  </a:rPr>
                  <a:t>) or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𝑑𝑒𝑓𝑎𝑢𝑙𝑡</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m:rPr>
                        <m:sty m:val="p"/>
                      </m:rPr>
                      <a:rPr lang="en-US" sz="2800" b="0" i="0" smtClean="0">
                        <a:solidFill>
                          <a:schemeClr val="dk1"/>
                        </a:solidFill>
                        <a:latin typeface="Cambria Math"/>
                        <a:ea typeface="Georgia"/>
                        <a:cs typeface="Georgia"/>
                        <a:sym typeface="Georgia"/>
                      </a:rPr>
                      <m:t>balance</m:t>
                    </m:r>
                  </m:oMath>
                </a14:m>
                <a:r>
                  <a:rPr lang="en-US" sz="2800" dirty="0" smtClean="0">
                    <a:solidFill>
                      <a:schemeClr val="dk1"/>
                    </a:solidFill>
                    <a:latin typeface="Georgia"/>
                    <a:ea typeface="Georgia"/>
                    <a:cs typeface="Georgia"/>
                    <a:sym typeface="Georgia"/>
                  </a:rPr>
                  <a:t>). In probability notation, the pipe is interpreted as “given.”</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smtClean="0">
                    <a:solidFill>
                      <a:schemeClr val="dk1"/>
                    </a:solidFill>
                    <a:latin typeface="Georgia"/>
                    <a:ea typeface="Georgia"/>
                    <a:cs typeface="Georgia"/>
                    <a:sym typeface="Georgia"/>
                  </a:rPr>
                  <a:t>Does this make sense given what we know about linear regression and classification?</a:t>
                </a:r>
                <a:endParaRPr lang="en-US" sz="2800" dirty="0">
                  <a:solidFill>
                    <a:schemeClr val="dk1"/>
                  </a:solidFill>
                  <a:latin typeface="Georgia"/>
                  <a:ea typeface="Georgia"/>
                  <a:cs typeface="Georgia"/>
                  <a:sym typeface="Georgia"/>
                </a:endParaRPr>
              </a:p>
              <a:p>
                <a:pPr lvl="0"/>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b="0" i="1"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2494" b="-40160"/>
                </a:stretch>
              </a:blipFill>
              <a:ln>
                <a:noFill/>
              </a:ln>
            </p:spPr>
            <p:txBody>
              <a:bodyPr/>
              <a:lstStyle/>
              <a:p>
                <a:r>
                  <a:rPr lang="en-US">
                    <a:noFill/>
                  </a:rPr>
                  <a:t> </a:t>
                </a:r>
              </a:p>
            </p:txBody>
          </p:sp>
        </mc:Fallback>
      </mc:AlternateContent>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4445000" y="3270250"/>
            <a:ext cx="3962400" cy="762000"/>
            <a:chOff x="1397000" y="4337050"/>
            <a:chExt cx="3962400" cy="762000"/>
          </a:xfrm>
        </p:grpSpPr>
        <p:pic>
          <p:nvPicPr>
            <p:cNvPr id="1032"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2570" y="4517995"/>
              <a:ext cx="3206830" cy="400110"/>
            </a:xfrm>
            <a:prstGeom prst="rect">
              <a:avLst/>
            </a:prstGeom>
            <a:noFill/>
          </p:spPr>
          <p:txBody>
            <a:bodyPr wrap="square" rtlCol="0">
              <a:spAutoFit/>
            </a:bodyPr>
            <a:lstStyle/>
            <a:p>
              <a:pPr algn="ctr"/>
              <a:r>
                <a:rPr lang="en-US" sz="2000" b="1" dirty="0" smtClean="0">
                  <a:latin typeface="Georgia" panose="02040502050405020303" pitchFamily="18" charset="0"/>
                </a:rPr>
                <a:t>PROBABILITY ALERT!</a:t>
              </a:r>
              <a:endParaRPr lang="en-US" sz="2000" b="1" dirty="0">
                <a:latin typeface="Georgia" panose="02040502050405020303" pitchFamily="18" charset="0"/>
              </a:endParaRPr>
            </a:p>
          </p:txBody>
        </p:sp>
      </p:grpSp>
    </p:spTree>
    <p:extLst>
      <p:ext uri="{BB962C8B-B14F-4D97-AF65-F5344CB8AC3E}">
        <p14:creationId xmlns:p14="http://schemas.microsoft.com/office/powerpoint/2010/main" val="358052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FAILURES OF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Second, we’ve got to solve this shape problem. Even if we interpret the results as probabilities, it clearly does not fit the data well.</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We need a way to </a:t>
            </a:r>
            <a:r>
              <a:rPr lang="en-US" sz="2800" i="1" dirty="0" smtClean="0">
                <a:latin typeface="Georgia"/>
                <a:ea typeface="Georgia"/>
                <a:cs typeface="Georgia"/>
                <a:sym typeface="Georgia"/>
              </a:rPr>
              <a:t>transform</a:t>
            </a:r>
            <a:r>
              <a:rPr lang="en-US" sz="2800" dirty="0" smtClean="0">
                <a:latin typeface="Georgia"/>
                <a:ea typeface="Georgia"/>
                <a:cs typeface="Georgia"/>
                <a:sym typeface="Georgia"/>
              </a:rPr>
              <a:t> our regression model so that its range changes from [-∞, </a:t>
            </a:r>
            <a:r>
              <a:rPr lang="en-US" sz="2800" dirty="0" smtClean="0">
                <a:solidFill>
                  <a:schemeClr val="dk1"/>
                </a:solidFill>
                <a:latin typeface="Georgia"/>
                <a:ea typeface="Georgia"/>
                <a:cs typeface="Georgia"/>
                <a:sym typeface="Georgia"/>
              </a:rPr>
              <a:t>∞] to [0, 1]. </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2717800"/>
            <a:ext cx="36671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868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To do this, we’ll use a log-based transformation called the </a:t>
            </a:r>
            <a:r>
              <a:rPr lang="en-US" sz="2800" b="1" dirty="0" smtClean="0">
                <a:latin typeface="Georgia"/>
                <a:ea typeface="Georgia"/>
                <a:cs typeface="Georgia"/>
                <a:sym typeface="Georgia"/>
              </a:rPr>
              <a:t>sigmoid function</a:t>
            </a:r>
            <a:r>
              <a:rPr lang="en-US" sz="2800" dirty="0" smtClean="0">
                <a:latin typeface="Georgia"/>
                <a:ea typeface="Georgia"/>
                <a:cs typeface="Georgia"/>
                <a:sym typeface="Georgia"/>
              </a:rPr>
              <a: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It will limit our range to [0,1] and create the right shape for our regression line to match the categorical outcome variable.</a:t>
            </a: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pic>
        <p:nvPicPr>
          <p:cNvPr id="4" name="Shape 552"/>
          <p:cNvPicPr preferRelativeResize="0"/>
          <p:nvPr/>
        </p:nvPicPr>
        <p:blipFill>
          <a:blip r:embed="rId3">
            <a:alphaModFix/>
          </a:blip>
          <a:stretch>
            <a:fillRect/>
          </a:stretch>
        </p:blipFill>
        <p:spPr>
          <a:xfrm>
            <a:off x="3442262" y="2736850"/>
            <a:ext cx="6120275" cy="2654575"/>
          </a:xfrm>
          <a:prstGeom prst="rect">
            <a:avLst/>
          </a:prstGeom>
          <a:noFill/>
          <a:ln>
            <a:noFill/>
          </a:ln>
        </p:spPr>
      </p:pic>
    </p:spTree>
    <p:extLst>
      <p:ext uri="{BB962C8B-B14F-4D97-AF65-F5344CB8AC3E}">
        <p14:creationId xmlns:p14="http://schemas.microsoft.com/office/powerpoint/2010/main" val="3462975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Here’s what we’ve done to our original linear regression equation.</a:t>
                </a: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sSub>
                        <m:sSubPr>
                          <m:ctrlPr>
                            <a:rPr lang="en-US" sz="2800" b="0" i="1" smtClean="0">
                              <a:solidFill>
                                <a:schemeClr val="dk1"/>
                              </a:solidFill>
                              <a:latin typeface="Cambria Math" panose="02040503050406030204" pitchFamily="18" charset="0"/>
                              <a:sym typeface="Georgia"/>
                            </a:rPr>
                          </m:ctrlPr>
                        </m:sSubPr>
                        <m:e>
                          <m:r>
                            <a:rPr lang="en-US" sz="2800" b="0" i="1" smtClean="0">
                              <a:solidFill>
                                <a:schemeClr val="dk1"/>
                              </a:solidFill>
                              <a:latin typeface="Cambria Math"/>
                              <a:ea typeface="Cambria Math"/>
                              <a:sym typeface="Georgia"/>
                            </a:rPr>
                            <m:t>𝛽</m:t>
                          </m:r>
                        </m:e>
                        <m:sub>
                          <m:r>
                            <a:rPr lang="en-US" sz="2800" b="0" i="1" smtClean="0">
                              <a:solidFill>
                                <a:schemeClr val="dk1"/>
                              </a:solidFill>
                              <a:latin typeface="Cambria Math"/>
                              <a:sym typeface="Georgia"/>
                            </a:rPr>
                            <m:t>1</m:t>
                          </m:r>
                        </m:sub>
                      </m:sSub>
                      <m:r>
                        <a:rPr lang="en-US" sz="2800" b="0" i="1" smtClean="0">
                          <a:solidFill>
                            <a:schemeClr val="dk1"/>
                          </a:solidFill>
                          <a:latin typeface="Cambria Math"/>
                          <a:ea typeface="Cambria Math"/>
                          <a:cs typeface="Georgia"/>
                          <a:sym typeface="Georgia"/>
                        </a:rPr>
                        <m:t>𝑋</m:t>
                      </m:r>
                      <m:r>
                        <a:rPr lang="en-US" sz="2800" b="0" i="1" smtClean="0">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b="0" i="1" smtClean="0">
                              <a:solidFill>
                                <a:schemeClr val="dk1"/>
                              </a:solidFill>
                              <a:latin typeface="Cambria Math"/>
                              <a:sym typeface="Georgia"/>
                            </a:rPr>
                            <m:t>0</m:t>
                          </m:r>
                        </m:sub>
                      </m:sSub>
                    </m:oMath>
                  </m:oMathPara>
                </a14:m>
                <a:endParaRPr lang="en-US" sz="2800" dirty="0" smtClean="0">
                  <a:solidFill>
                    <a:schemeClr val="dk1"/>
                  </a:solidFill>
                  <a:latin typeface="Georgia"/>
                  <a:sym typeface="Georgia"/>
                </a:endParaRPr>
              </a:p>
              <a:p>
                <a:pPr lvl="0" algn="ctr">
                  <a:buSzPct val="100000"/>
                </a:pPr>
                <a:endParaRPr lang="en-US" sz="2800" dirty="0" smtClean="0">
                  <a:latin typeface="Georgia"/>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m:t>
                      </m:r>
                      <m:r>
                        <a:rPr lang="en-US" sz="2800" b="0" i="1" smtClean="0">
                          <a:solidFill>
                            <a:schemeClr val="dk1"/>
                          </a:solidFill>
                          <a:latin typeface="Cambria Math"/>
                          <a:ea typeface="Georgia"/>
                          <a:cs typeface="Georgia"/>
                          <a:sym typeface="Georgia"/>
                        </a:rPr>
                        <m:t>𝑃</m:t>
                      </m:r>
                      <m:d>
                        <m:dPr>
                          <m:endChr m:val="|"/>
                          <m:ctrlPr>
                            <a:rPr lang="en-US" sz="2800" b="0" i="1" smtClean="0">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e>
                      </m:d>
                      <m:r>
                        <a:rPr lang="en-US" sz="2800" b="0" i="1" smtClean="0">
                          <a:solidFill>
                            <a:schemeClr val="dk1"/>
                          </a:solidFill>
                          <a:latin typeface="Cambria Math"/>
                          <a:ea typeface="Georgia"/>
                          <a:cs typeface="Georgia"/>
                          <a:sym typeface="Georgia"/>
                        </a:rPr>
                        <m:t> </m:t>
                      </m:r>
                      <m:r>
                        <a:rPr lang="en-US" sz="2800" b="0" i="1" smtClean="0">
                          <a:solidFill>
                            <a:schemeClr val="dk1"/>
                          </a:solidFill>
                          <a:latin typeface="Cambria Math"/>
                          <a:ea typeface="Georgia"/>
                          <a:cs typeface="Georgia"/>
                          <a:sym typeface="Georgia"/>
                        </a:rPr>
                        <m:t>𝑋</m:t>
                      </m:r>
                      <m:r>
                        <a:rPr lang="en-US" sz="2800" b="0" i="1" smtClean="0">
                          <a:solidFill>
                            <a:schemeClr val="dk1"/>
                          </a:solidFill>
                          <a:latin typeface="Cambria Math"/>
                          <a:ea typeface="Georgia"/>
                          <a:cs typeface="Georgia"/>
                          <a:sym typeface="Georgia"/>
                        </a:rPr>
                        <m:t>)= </m:t>
                      </m:r>
                      <m:f>
                        <m:fPr>
                          <m:ctrlPr>
                            <a:rPr lang="en-US" sz="280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b="0" i="1" smtClean="0">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We’ve solved our two major problems with linear regression, but we’ve now introduced a third problem. Our model is no longer written as a linear combination of its linear coefficients.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b="-52160"/>
                </a:stretch>
              </a:blipFill>
              <a:ln>
                <a:noFill/>
              </a:ln>
            </p:spPr>
            <p:txBody>
              <a:bodyPr/>
              <a:lstStyle/>
              <a:p>
                <a:r>
                  <a:rPr lang="en-US">
                    <a:noFill/>
                  </a:rPr>
                  <a:t> </a:t>
                </a:r>
              </a:p>
            </p:txBody>
          </p:sp>
        </mc:Fallback>
      </mc:AlternateContent>
      <p:sp>
        <p:nvSpPr>
          <p:cNvPr id="2" name="Down Arrow 1"/>
          <p:cNvSpPr/>
          <p:nvPr/>
        </p:nvSpPr>
        <p:spPr>
          <a:xfrm>
            <a:off x="6350000" y="3270250"/>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884177" y="3164942"/>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smtClean="0">
                  <a:latin typeface="Georgia" panose="02040502050405020303" pitchFamily="18" charset="0"/>
                </a:rPr>
                <a:t>PROBABILITY ALERT!</a:t>
              </a:r>
              <a:endParaRPr lang="en-US" sz="2000" b="1" dirty="0">
                <a:latin typeface="Georgia" panose="02040502050405020303" pitchFamily="18" charset="0"/>
              </a:endParaRPr>
            </a:p>
          </p:txBody>
        </p:sp>
      </p:grpSp>
    </p:spTree>
    <p:extLst>
      <p:ext uri="{BB962C8B-B14F-4D97-AF65-F5344CB8AC3E}">
        <p14:creationId xmlns:p14="http://schemas.microsoft.com/office/powerpoint/2010/main" val="42669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Ideally, we want the right hand side of our equation to look just like linear regression because that’s what makes it interpretable.  Thankfully, we can use algebra to rewrite our new regression formula.</a:t>
                </a: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i="1">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 </m:t>
                      </m:r>
                      <m:f>
                        <m:fPr>
                          <m:ctrlPr>
                            <a:rPr lang="en-US" sz="2800" i="1">
                              <a:solidFill>
                                <a:schemeClr val="dk1"/>
                              </a:solidFill>
                              <a:latin typeface="Cambria Math" panose="02040503050406030204" pitchFamily="18" charset="0"/>
                              <a:sym typeface="Georgia"/>
                            </a:rPr>
                          </m:ctrlPr>
                        </m:fPr>
                        <m:num>
                          <m:r>
                            <a:rPr lang="en-US" sz="2800" i="1">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i="1">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smtClean="0">
                  <a:solidFill>
                    <a:schemeClr val="dk1"/>
                  </a:solidFill>
                  <a:latin typeface="Georgia"/>
                  <a:sym typeface="Georgia"/>
                </a:endParaRPr>
              </a:p>
              <a:p>
                <a:pPr lvl="0" algn="ctr">
                  <a:buSzPct val="100000"/>
                </a:pPr>
                <a:endParaRPr lang="en-US" sz="2800" dirty="0" smtClean="0">
                  <a:latin typeface="Georgia"/>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endParaRPr lang="en-US" sz="2800" b="0" i="1" dirty="0" smtClean="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m:rPr>
                          <m:sty m:val="p"/>
                        </m:rPr>
                        <a:rPr lang="en-US" sz="2800" b="0" i="0" smtClean="0">
                          <a:solidFill>
                            <a:schemeClr val="dk1"/>
                          </a:solidFill>
                          <a:latin typeface="Cambria Math"/>
                          <a:ea typeface="Georgia"/>
                          <a:cs typeface="Georgia"/>
                          <a:sym typeface="Georgia"/>
                        </a:rPr>
                        <m:t>log</m:t>
                      </m:r>
                      <m:r>
                        <a:rPr lang="en-US" sz="2800" b="0" i="1" smtClean="0">
                          <a:solidFill>
                            <a:schemeClr val="dk1"/>
                          </a:solidFill>
                          <a:latin typeface="Cambria Math"/>
                          <a:ea typeface="Georgia"/>
                          <a:cs typeface="Georgia"/>
                          <a:sym typeface="Georgia"/>
                        </a:rPr>
                        <m:t>⁡(</m:t>
                      </m:r>
                      <m:f>
                        <m:fPr>
                          <m:ctrlPr>
                            <a:rPr lang="en-US" sz="2800" b="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𝑝</m:t>
                          </m:r>
                        </m:num>
                        <m:den>
                          <m:r>
                            <a:rPr lang="en-US" sz="2800" b="0" i="1" smtClean="0">
                              <a:solidFill>
                                <a:schemeClr val="dk1"/>
                              </a:solidFill>
                              <a:latin typeface="Cambria Math"/>
                              <a:sym typeface="Georgia"/>
                            </a:rPr>
                            <m:t>1−</m:t>
                          </m:r>
                          <m:r>
                            <a:rPr lang="en-US" sz="2800" b="0" i="1" smtClean="0">
                              <a:solidFill>
                                <a:schemeClr val="dk1"/>
                              </a:solidFill>
                              <a:latin typeface="Cambria Math"/>
                              <a:sym typeface="Georgia"/>
                            </a:rPr>
                            <m:t>𝑝</m:t>
                          </m:r>
                        </m:den>
                      </m:f>
                      <m:r>
                        <a:rPr lang="en-US" sz="2800" b="0" i="1" smtClean="0">
                          <a:solidFill>
                            <a:schemeClr val="dk1"/>
                          </a:solidFill>
                          <a:latin typeface="Cambria Math"/>
                          <a:ea typeface="Georgia"/>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1195" b="-33920"/>
                </a:stretch>
              </a:blipFill>
              <a:ln>
                <a:noFill/>
              </a:ln>
            </p:spPr>
            <p:txBody>
              <a:bodyPr/>
              <a:lstStyle/>
              <a:p>
                <a:r>
                  <a:rPr lang="en-US">
                    <a:noFill/>
                  </a:rPr>
                  <a:t> </a:t>
                </a:r>
              </a:p>
            </p:txBody>
          </p:sp>
        </mc:Fallback>
      </mc:AlternateContent>
      <p:sp>
        <p:nvSpPr>
          <p:cNvPr id="2" name="Down Arrow 1"/>
          <p:cNvSpPr/>
          <p:nvPr/>
        </p:nvSpPr>
        <p:spPr>
          <a:xfrm>
            <a:off x="6309433" y="4539071"/>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417307" y="5219861"/>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smtClean="0">
                  <a:latin typeface="Georgia" panose="02040502050405020303" pitchFamily="18" charset="0"/>
                </a:rPr>
                <a:t>PROBABILITY ALERT!</a:t>
              </a:r>
              <a:endParaRPr lang="en-US" sz="2000" b="1" dirty="0">
                <a:latin typeface="Georgia" panose="02040502050405020303" pitchFamily="18" charset="0"/>
              </a:endParaRPr>
            </a:p>
          </p:txBody>
        </p:sp>
      </p:grpSp>
    </p:spTree>
    <p:extLst>
      <p:ext uri="{BB962C8B-B14F-4D97-AF65-F5344CB8AC3E}">
        <p14:creationId xmlns:p14="http://schemas.microsoft.com/office/powerpoint/2010/main" val="3732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TRANSFORMING LINEAR REGRESSION</a:t>
            </a:r>
            <a:endParaRPr lang="en-US" sz="3200" b="1" dirty="0">
              <a:latin typeface="Oswald"/>
              <a:ea typeface="Oswald"/>
              <a:cs typeface="Oswald"/>
              <a:sym typeface="Oswald"/>
            </a:endParaRP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This new formula allow us to express our regression using the inverse of the sigmoid function or the </a:t>
            </a:r>
            <a:r>
              <a:rPr lang="en-US" sz="2800" b="1" dirty="0" smtClean="0">
                <a:latin typeface="Georgia"/>
                <a:ea typeface="Georgia"/>
                <a:cs typeface="Georgia"/>
                <a:sym typeface="Georgia"/>
              </a:rPr>
              <a:t>logistic function </a:t>
            </a:r>
            <a:r>
              <a:rPr lang="en-US" sz="2800" dirty="0" smtClean="0">
                <a:latin typeface="Georgia"/>
                <a:ea typeface="Georgia"/>
                <a:cs typeface="Georgia"/>
                <a:sym typeface="Georgia"/>
              </a:rPr>
              <a:t>and preserves the interpretability of linear regression.</a:t>
            </a:r>
          </a:p>
          <a:p>
            <a:pPr marL="863600" lvl="1"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This often referred to as a </a:t>
            </a:r>
            <a:r>
              <a:rPr lang="en-US" sz="2800" b="1" dirty="0" smtClean="0">
                <a:latin typeface="Georgia"/>
                <a:ea typeface="Georgia"/>
                <a:cs typeface="Georgia"/>
                <a:sym typeface="Georgia"/>
              </a:rPr>
              <a:t>link function </a:t>
            </a:r>
            <a:r>
              <a:rPr lang="en-US" sz="2800" dirty="0" smtClean="0">
                <a:latin typeface="Georgia"/>
                <a:ea typeface="Georgia"/>
                <a:cs typeface="Georgia"/>
                <a:sym typeface="Georgia"/>
              </a:rPr>
              <a:t>since it links our traditional regression equation with a new type of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However, our outcome variable has changed. It is no longer the probability  of outcome variable being 1, but the log ratio of probabilities. This ratio of probabilities is referred to as the </a:t>
            </a:r>
            <a:r>
              <a:rPr lang="en-US" sz="2800" b="1" dirty="0" smtClean="0">
                <a:latin typeface="Georgia"/>
                <a:ea typeface="Georgia"/>
                <a:cs typeface="Georgia"/>
                <a:sym typeface="Georgia"/>
              </a:rPr>
              <a:t>odds ratio</a:t>
            </a:r>
            <a:r>
              <a:rPr lang="en-US" sz="2800" dirty="0">
                <a:latin typeface="Georgia"/>
                <a:ea typeface="Georgia"/>
                <a:cs typeface="Georgia"/>
                <a:sym typeface="Georgia"/>
              </a:rPr>
              <a:t> </a:t>
            </a:r>
            <a:r>
              <a:rPr lang="en-US" sz="2800" dirty="0" smtClean="0">
                <a:latin typeface="Georgia"/>
                <a:ea typeface="Georgia"/>
                <a:cs typeface="Georgia"/>
                <a:sym typeface="Georgia"/>
              </a:rPr>
              <a:t>(and the log ratio is referred to as the </a:t>
            </a:r>
            <a:r>
              <a:rPr lang="en-US" sz="2800" b="1" dirty="0" smtClean="0">
                <a:latin typeface="Georgia"/>
                <a:ea typeface="Georgia"/>
                <a:cs typeface="Georgia"/>
                <a:sym typeface="Georgia"/>
              </a:rPr>
              <a:t>log odds ratio</a:t>
            </a:r>
            <a:r>
              <a:rPr lang="en-US" sz="2800" dirty="0" smtClean="0">
                <a:latin typeface="Georgia"/>
                <a:ea typeface="Georgia"/>
                <a:cs typeface="Georgia"/>
                <a:sym typeface="Georgia"/>
              </a:rPr>
              <a:t>).</a:t>
            </a: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19886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 TO LOGISTIC REGRESSION</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indent="-256540">
              <a:spcBef>
                <a:spcPts val="1000"/>
              </a:spcBef>
              <a:buSzPct val="100000"/>
              <a:buFont typeface="Georgia"/>
              <a:buChar char="‣"/>
            </a:pPr>
            <a:r>
              <a:rPr lang="en-US" sz="2800" dirty="0" smtClean="0">
                <a:latin typeface="Georgia"/>
                <a:ea typeface="Georgia"/>
                <a:cs typeface="Georgia"/>
                <a:sym typeface="Georgia"/>
              </a:rPr>
              <a:t>Describe </a:t>
            </a:r>
            <a:r>
              <a:rPr lang="en-US" sz="2800" dirty="0">
                <a:latin typeface="Georgia"/>
                <a:ea typeface="Georgia"/>
                <a:cs typeface="Georgia"/>
                <a:sym typeface="Georgia"/>
              </a:rPr>
              <a:t>a sigmoid function, odds, and the odds ratio </a:t>
            </a:r>
            <a:r>
              <a:rPr lang="en-US" sz="2800" dirty="0" smtClean="0">
                <a:latin typeface="Georgia"/>
                <a:ea typeface="Georgia"/>
                <a:cs typeface="Georgia"/>
                <a:sym typeface="Georgia"/>
              </a:rPr>
              <a:t>and how </a:t>
            </a:r>
            <a:r>
              <a:rPr lang="en-US" sz="2800" dirty="0">
                <a:latin typeface="Georgia"/>
                <a:ea typeface="Georgia"/>
                <a:cs typeface="Georgia"/>
                <a:sym typeface="Georgia"/>
              </a:rPr>
              <a:t>they relate to logistic </a:t>
            </a:r>
            <a:r>
              <a:rPr lang="en-US" sz="2800" dirty="0" smtClean="0">
                <a:latin typeface="Georgia"/>
                <a:ea typeface="Georgia"/>
                <a:cs typeface="Georgia"/>
                <a:sym typeface="Georgia"/>
              </a:rPr>
              <a:t>regression</a:t>
            </a:r>
          </a:p>
          <a:p>
            <a:pPr marL="203200" indent="-256540">
              <a:spcBef>
                <a:spcPts val="1000"/>
              </a:spcBef>
              <a:buSzPct val="100000"/>
              <a:buFont typeface="Georgia"/>
              <a:buChar char="‣"/>
            </a:pPr>
            <a:r>
              <a:rPr lang="en-US" sz="2800" dirty="0" smtClean="0">
                <a:latin typeface="Georgia"/>
                <a:ea typeface="Georgia"/>
                <a:cs typeface="Georgia"/>
                <a:sym typeface="Georgia"/>
              </a:rPr>
              <a:t>Build </a:t>
            </a:r>
            <a:r>
              <a:rPr lang="en-US" sz="2800" dirty="0">
                <a:latin typeface="Georgia"/>
                <a:ea typeface="Georgia"/>
                <a:cs typeface="Georgia"/>
                <a:sym typeface="Georgia"/>
              </a:rPr>
              <a:t>a Logistic regression classification model using the statsmodels and sklearn libraries </a:t>
            </a:r>
            <a:r>
              <a:rPr lang="en-US" sz="2800" dirty="0" smtClean="0">
                <a:latin typeface="Georgia"/>
                <a:ea typeface="Georgia"/>
                <a:cs typeface="Georgia"/>
                <a:sym typeface="Georgia"/>
              </a:rPr>
              <a:t>library</a:t>
            </a:r>
            <a:endParaRPr lang="en-US" sz="2800" dirty="0">
              <a:latin typeface="Georgia"/>
              <a:ea typeface="Georgia"/>
              <a:cs typeface="Georgia"/>
              <a:sym typeface="Georgia"/>
            </a:endParaRPr>
          </a:p>
          <a:p>
            <a:pPr marL="203200" marR="0" lvl="0" indent="-256540" algn="l" rtl="0">
              <a:spcBef>
                <a:spcPts val="1000"/>
              </a:spcBef>
              <a:buSzPct val="100000"/>
              <a:buFont typeface="Georgia"/>
              <a:buChar char="‣"/>
            </a:pPr>
            <a:r>
              <a:rPr lang="en-US" sz="2800" dirty="0">
                <a:latin typeface="Georgia"/>
                <a:ea typeface="Georgia"/>
                <a:cs typeface="Georgia"/>
                <a:sym typeface="Georgia"/>
              </a:rPr>
              <a:t>Evaluate a model using metrics such as classification accuracy/error, confusion matrix, ROC/AUC curves, and loss functions</a:t>
            </a: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smtClean="0">
                <a:latin typeface="Oswald"/>
                <a:ea typeface="Oswald"/>
                <a:cs typeface="Oswald"/>
                <a:sym typeface="Oswald"/>
              </a:rPr>
              <a:t>TODAY’S LEARNING </a:t>
            </a:r>
            <a:r>
              <a:rPr lang="en-US" sz="5400" b="1" dirty="0">
                <a:latin typeface="Oswald"/>
                <a:ea typeface="Oswald"/>
                <a:cs typeface="Oswald"/>
                <a:sym typeface="Oswald"/>
              </a:rPr>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GUIDED PRACTICE</a:t>
            </a:r>
            <a:r>
              <a:rPr lang="en-US" sz="3200" b="1" dirty="0">
                <a:latin typeface="Oswald"/>
                <a:ea typeface="Oswald"/>
                <a:cs typeface="Oswald"/>
                <a:sym typeface="Oswald"/>
              </a:rPr>
              <a:t>	</a:t>
            </a:r>
          </a:p>
        </p:txBody>
      </p:sp>
      <p:sp>
        <p:nvSpPr>
          <p:cNvPr id="328" name="Shape 32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strike="sngStrike" dirty="0" smtClean="0">
                <a:solidFill>
                  <a:srgbClr val="FFFFFF"/>
                </a:solidFill>
                <a:latin typeface="Oswald"/>
                <a:ea typeface="Oswald"/>
                <a:cs typeface="Oswald"/>
                <a:sym typeface="Oswald"/>
              </a:rPr>
              <a:t>NEVER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TELL ME THE ODDS</a:t>
            </a:r>
            <a:endParaRPr lang="en-US" sz="9600" b="1"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452621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strike="sngStrike" dirty="0" smtClean="0">
                <a:latin typeface="Oswald"/>
                <a:ea typeface="Oswald"/>
                <a:cs typeface="Oswald"/>
                <a:sym typeface="Oswald"/>
              </a:rPr>
              <a:t>NEVER</a:t>
            </a:r>
            <a:r>
              <a:rPr lang="en-US" sz="3200" b="1" dirty="0" smtClean="0">
                <a:latin typeface="Oswald"/>
                <a:ea typeface="Oswald"/>
                <a:cs typeface="Oswald"/>
                <a:sym typeface="Oswald"/>
              </a:rPr>
              <a:t> TELL ME THE ODDS</a:t>
            </a:r>
            <a:endParaRPr lang="en-US" sz="3200" b="1" dirty="0">
              <a:latin typeface="Oswald"/>
              <a:ea typeface="Oswald"/>
              <a:cs typeface="Oswald"/>
              <a:sym typeface="Oswald"/>
            </a:endParaRPr>
          </a:p>
        </p:txBody>
      </p:sp>
      <p:pic>
        <p:nvPicPr>
          <p:cNvPr id="612" name="Shape 61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3" name="Shape 61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614" name="Shape 614"/>
          <p:cNvSpPr/>
          <p:nvPr/>
        </p:nvSpPr>
        <p:spPr>
          <a:xfrm>
            <a:off x="2961475" y="2224349"/>
            <a:ext cx="9174599" cy="3010199"/>
          </a:xfrm>
          <a:prstGeom prst="rect">
            <a:avLst/>
          </a:prstGeom>
          <a:noFill/>
          <a:ln>
            <a:noFill/>
          </a:ln>
        </p:spPr>
        <p:txBody>
          <a:bodyPr lIns="50800" tIns="50800" rIns="50800" bIns="50800" anchor="t" anchorCtr="0">
            <a:noAutofit/>
          </a:bodyPr>
          <a:lstStyle/>
          <a:p>
            <a:pPr marL="457200" lvl="0" indent="-342900" rtl="0">
              <a:spcBef>
                <a:spcPts val="0"/>
              </a:spcBef>
              <a:buClr>
                <a:schemeClr val="dk1"/>
              </a:buClr>
              <a:buSzPct val="100000"/>
              <a:buFont typeface="Georgia"/>
              <a:buAutoNum type="arabicPeriod"/>
            </a:pPr>
            <a:endParaRPr lang="en-US" sz="1800" dirty="0" smtClean="0">
              <a:solidFill>
                <a:schemeClr val="dk1"/>
              </a:solidFill>
              <a:latin typeface="Georgia"/>
              <a:ea typeface="Georgia"/>
              <a:cs typeface="Georgia"/>
              <a:sym typeface="Georgia"/>
            </a:endParaRPr>
          </a:p>
          <a:p>
            <a:pPr marL="457200" lvl="0" indent="-342900">
              <a:buClr>
                <a:schemeClr val="dk1"/>
              </a:buClr>
              <a:buSzPct val="100000"/>
              <a:buFont typeface="Georgia"/>
              <a:buAutoNum type="arabicPeriod"/>
            </a:pPr>
            <a:r>
              <a:rPr lang="en-US" sz="1800" dirty="0">
                <a:solidFill>
                  <a:schemeClr val="dk1"/>
                </a:solidFill>
                <a:latin typeface="Georgia"/>
                <a:ea typeface="Georgia"/>
                <a:cs typeface="Georgia"/>
                <a:sym typeface="Georgia"/>
              </a:rPr>
              <a:t>Given  a standard deck of </a:t>
            </a:r>
            <a:r>
              <a:rPr lang="en-US" sz="1800" dirty="0" smtClean="0">
                <a:solidFill>
                  <a:schemeClr val="dk1"/>
                </a:solidFill>
                <a:latin typeface="Georgia"/>
                <a:ea typeface="Georgia"/>
                <a:cs typeface="Georgia"/>
                <a:sym typeface="Georgia"/>
              </a:rPr>
              <a:t>cards,  </a:t>
            </a:r>
            <a:r>
              <a:rPr lang="en-US" sz="1800" dirty="0">
                <a:solidFill>
                  <a:schemeClr val="dk1"/>
                </a:solidFill>
                <a:latin typeface="Georgia"/>
                <a:ea typeface="Georgia"/>
                <a:cs typeface="Georgia"/>
                <a:sym typeface="Georgia"/>
              </a:rPr>
              <a:t>calculate the </a:t>
            </a:r>
            <a:r>
              <a:rPr lang="en-US" sz="1800" dirty="0" smtClean="0">
                <a:solidFill>
                  <a:schemeClr val="dk1"/>
                </a:solidFill>
                <a:latin typeface="Georgia"/>
                <a:ea typeface="Georgia"/>
                <a:cs typeface="Georgia"/>
                <a:sym typeface="Georgia"/>
              </a:rPr>
              <a:t>probability, odds, and log odds of the obtaining  the following cards. (</a:t>
            </a:r>
            <a:r>
              <a:rPr lang="en-US" sz="1800" i="1" dirty="0" smtClean="0">
                <a:solidFill>
                  <a:schemeClr val="dk1"/>
                </a:solidFill>
                <a:latin typeface="Georgia"/>
                <a:ea typeface="Georgia"/>
                <a:cs typeface="Georgia"/>
                <a:sym typeface="Georgia"/>
              </a:rPr>
              <a:t>Hint : You may want to use the log function from NumPy)</a:t>
            </a:r>
          </a:p>
          <a:p>
            <a:pPr marL="457200" lvl="0" indent="-342900">
              <a:buClr>
                <a:schemeClr val="dk1"/>
              </a:buClr>
              <a:buSzPct val="100000"/>
              <a:buFont typeface="Georgia"/>
              <a:buAutoNum type="arabicPeriod"/>
            </a:pPr>
            <a:endParaRPr lang="en-US" sz="1800" dirty="0" smtClean="0">
              <a:solidFill>
                <a:schemeClr val="dk1"/>
              </a:solidFill>
              <a:latin typeface="Georgia"/>
              <a:ea typeface="Georgia"/>
              <a:cs typeface="Georgia"/>
              <a:sym typeface="Georgia"/>
            </a:endParaRPr>
          </a:p>
          <a:p>
            <a:pPr marL="822960" lvl="0" indent="-342900">
              <a:buClr>
                <a:schemeClr val="dk1"/>
              </a:buClr>
              <a:buSzPct val="100000"/>
              <a:buFont typeface="Arial" panose="020B0604020202020204" pitchFamily="34" charset="0"/>
              <a:buChar char="•"/>
            </a:pPr>
            <a:r>
              <a:rPr lang="en-US" sz="1800" dirty="0" smtClean="0">
                <a:solidFill>
                  <a:schemeClr val="dk1"/>
                </a:solidFill>
                <a:latin typeface="Georgia"/>
                <a:ea typeface="Georgia"/>
                <a:cs typeface="Georgia"/>
                <a:sym typeface="Georgia"/>
              </a:rPr>
              <a:t>The 2 of clubs</a:t>
            </a:r>
          </a:p>
          <a:p>
            <a:pPr marL="822960" lvl="0" indent="-342900">
              <a:buClr>
                <a:schemeClr val="dk1"/>
              </a:buClr>
              <a:buSzPct val="100000"/>
              <a:buFont typeface="Arial" panose="020B0604020202020204" pitchFamily="34" charset="0"/>
              <a:buChar char="•"/>
            </a:pPr>
            <a:r>
              <a:rPr lang="en-US" sz="1800" dirty="0" smtClean="0">
                <a:solidFill>
                  <a:schemeClr val="dk1"/>
                </a:solidFill>
                <a:latin typeface="Georgia"/>
                <a:ea typeface="Georgia"/>
                <a:cs typeface="Georgia"/>
                <a:sym typeface="Georgia"/>
              </a:rPr>
              <a:t>Any diamond card</a:t>
            </a:r>
          </a:p>
          <a:p>
            <a:pPr marL="822960" lvl="0" indent="-342900">
              <a:buClr>
                <a:schemeClr val="dk1"/>
              </a:buClr>
              <a:buSzPct val="100000"/>
              <a:buFont typeface="Arial" panose="020B0604020202020204" pitchFamily="34" charset="0"/>
              <a:buChar char="•"/>
            </a:pPr>
            <a:r>
              <a:rPr lang="en-US" sz="1800" dirty="0" smtClean="0">
                <a:solidFill>
                  <a:schemeClr val="dk1"/>
                </a:solidFill>
                <a:latin typeface="Georgia"/>
                <a:ea typeface="Georgia"/>
                <a:cs typeface="Georgia"/>
                <a:sym typeface="Georgia"/>
              </a:rPr>
              <a:t>A face card (any J, Q, K)</a:t>
            </a:r>
          </a:p>
          <a:p>
            <a:pPr marL="822960" lvl="0" indent="-342900">
              <a:buClr>
                <a:schemeClr val="dk1"/>
              </a:buClr>
              <a:buSzPct val="100000"/>
              <a:buFont typeface="Georgia"/>
              <a:buAutoNum type="arabicPeriod"/>
            </a:pPr>
            <a:endParaRPr lang="en-US" sz="1800" dirty="0" smtClean="0">
              <a:solidFill>
                <a:schemeClr val="dk1"/>
              </a:solidFill>
              <a:latin typeface="Georgia"/>
              <a:ea typeface="Georgia"/>
              <a:cs typeface="Georgia"/>
              <a:sym typeface="Georgia"/>
            </a:endParaRPr>
          </a:p>
          <a:p>
            <a:pPr marL="457200" lvl="0" indent="-342900">
              <a:buClr>
                <a:schemeClr val="dk1"/>
              </a:buClr>
              <a:buSzPct val="100000"/>
              <a:buFont typeface="+mj-lt"/>
              <a:buAutoNum type="arabicPeriod" startAt="2"/>
            </a:pPr>
            <a:r>
              <a:rPr lang="en-US" sz="1800" dirty="0" smtClean="0">
                <a:solidFill>
                  <a:schemeClr val="dk1"/>
                </a:solidFill>
                <a:latin typeface="Georgia"/>
                <a:ea typeface="Georgia"/>
                <a:cs typeface="Georgia"/>
                <a:sym typeface="Georgia"/>
              </a:rPr>
              <a:t>What do each of these measures tell you about how likelihood of each scenario?</a:t>
            </a:r>
          </a:p>
          <a:p>
            <a:pPr marL="457200" lvl="5" indent="-342900">
              <a:buClr>
                <a:schemeClr val="dk1"/>
              </a:buClr>
              <a:buSzPct val="100000"/>
              <a:buFont typeface="Arial" panose="020B0604020202020204" pitchFamily="34" charset="0"/>
              <a:buChar char="•"/>
            </a:pPr>
            <a:endParaRPr lang="en-US" sz="1800" dirty="0">
              <a:solidFill>
                <a:schemeClr val="dk1"/>
              </a:solidFill>
              <a:latin typeface="Georgia"/>
              <a:ea typeface="Georgia"/>
              <a:cs typeface="Georgia"/>
              <a:sym typeface="Georgia"/>
            </a:endParaRPr>
          </a:p>
        </p:txBody>
      </p:sp>
      <p:sp>
        <p:nvSpPr>
          <p:cNvPr id="615" name="Shape 61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616" name="Shape 61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617" name="Shape 61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a:t>
            </a:r>
            <a:r>
              <a:rPr lang="en-US" sz="2000" b="1" dirty="0" smtClean="0">
                <a:latin typeface="Oswald"/>
                <a:ea typeface="Oswald"/>
                <a:cs typeface="Oswald"/>
                <a:sym typeface="Oswald"/>
              </a:rPr>
              <a:t>QUESTIONS (15 minutes)</a:t>
            </a:r>
            <a:endParaRPr lang="en-US" sz="2000" b="1" dirty="0">
              <a:latin typeface="Oswald"/>
              <a:ea typeface="Oswald"/>
              <a:cs typeface="Oswald"/>
              <a:sym typeface="Oswald"/>
            </a:endParaRPr>
          </a:p>
        </p:txBody>
      </p:sp>
      <p:cxnSp>
        <p:nvCxnSpPr>
          <p:cNvPr id="618" name="Shape 61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511280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DESCRIBING THE ODDS</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The probability of a scenario can be interpreted as…</a:t>
            </a:r>
          </a:p>
          <a:p>
            <a:pPr marL="203200" lvl="0" indent="-256540">
              <a:buSzPct val="100000"/>
              <a:buFont typeface="Georgia"/>
              <a:buChar char="‣"/>
            </a:pPr>
            <a:endParaRPr lang="en-US" sz="2800" dirty="0" smtClean="0">
              <a:latin typeface="Georgia"/>
              <a:ea typeface="Georgia"/>
              <a:cs typeface="Georgia"/>
              <a:sym typeface="Georgia"/>
            </a:endParaRPr>
          </a:p>
          <a:p>
            <a:pPr marL="203200" lvl="0" indent="-256540">
              <a:buSzPct val="100000"/>
              <a:buFont typeface="Georgia"/>
              <a:buChar char="‣"/>
            </a:pPr>
            <a:endParaRPr lang="en-US" sz="2800" dirty="0" smtClean="0">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The odds ratio can be interpreted as…</a:t>
            </a:r>
          </a:p>
          <a:p>
            <a:pPr marL="203200" lvl="0" indent="-256540">
              <a:buSzPct val="100000"/>
              <a:buFont typeface="Georgia"/>
              <a:buChar char="‣"/>
            </a:pPr>
            <a:endParaRPr lang="en-US" sz="2800" dirty="0" smtClean="0">
              <a:latin typeface="Georgia"/>
              <a:ea typeface="Georgia"/>
              <a:cs typeface="Georgia"/>
              <a:sym typeface="Georgia"/>
            </a:endParaRP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The log odds ration can be interpreted as…</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3798504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DEMO</a:t>
            </a:r>
            <a:endParaRPr lang="en-US" sz="3200" b="1" dirty="0">
              <a:latin typeface="Oswald"/>
              <a:ea typeface="Oswald"/>
              <a:cs typeface="Oswald"/>
              <a:sym typeface="Oswald"/>
            </a:endParaRPr>
          </a:p>
        </p:txBody>
      </p:sp>
      <p:sp>
        <p:nvSpPr>
          <p:cNvPr id="584" name="Shape 58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BUILDING A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LOGISTIC </a:t>
            </a:r>
            <a:r>
              <a:rPr lang="en-US" sz="9600" b="1" dirty="0">
                <a:solidFill>
                  <a:srgbClr val="FFFFFF"/>
                </a:solidFill>
                <a:latin typeface="Oswald"/>
                <a:ea typeface="Oswald"/>
                <a:cs typeface="Oswald"/>
                <a:sym typeface="Oswald"/>
              </a:rPr>
              <a:t>REGRESSION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BUILDING A LOGISTIC REGRESSION</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a:t>
            </a:r>
            <a:r>
              <a:rPr lang="en-US" sz="2800" dirty="0" smtClean="0">
                <a:latin typeface="Georgia"/>
                <a:ea typeface="Georgia"/>
                <a:cs typeface="Georgia"/>
                <a:sym typeface="Georgia"/>
              </a:rPr>
              <a:t>starter-code-9 </a:t>
            </a:r>
            <a:r>
              <a:rPr lang="en-US" sz="2800" dirty="0">
                <a:latin typeface="Georgia"/>
                <a:ea typeface="Georgia"/>
                <a:cs typeface="Georgia"/>
                <a:sym typeface="Georgia"/>
              </a:rPr>
              <a:t>notebook and let’s </a:t>
            </a:r>
            <a:r>
              <a:rPr lang="en-US" sz="2800" dirty="0" smtClean="0">
                <a:latin typeface="Georgia"/>
                <a:ea typeface="Georgia"/>
                <a:cs typeface="Georgia"/>
                <a:sym typeface="Georgia"/>
              </a:rPr>
              <a:t>see how we’ll build a logistic regression model with both statsmodels and sklearn.</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3450352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675" name="Shape 67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MULTIVARIATE LOGISTIC REGRESSION</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p:nvPr/>
        </p:nvSpPr>
        <p:spPr>
          <a:xfrm>
            <a:off x="2961475" y="2224348"/>
            <a:ext cx="7559399" cy="2958000"/>
          </a:xfrm>
          <a:prstGeom prst="rect">
            <a:avLst/>
          </a:prstGeom>
          <a:noFill/>
          <a:ln>
            <a:noFill/>
          </a:ln>
        </p:spPr>
        <p:txBody>
          <a:bodyPr lIns="50800" tIns="50800" rIns="50800" bIns="50800" anchor="ctr" anchorCtr="0">
            <a:noAutofit/>
          </a:bodyPr>
          <a:lstStyle/>
          <a:p>
            <a:pPr marR="0" lvl="0" algn="l" rtl="0">
              <a:spcBef>
                <a:spcPts val="0"/>
              </a:spcBef>
              <a:buNone/>
            </a:pPr>
            <a:r>
              <a:rPr lang="en-US" sz="1800" dirty="0">
                <a:latin typeface="Georgia"/>
                <a:ea typeface="Georgia"/>
                <a:cs typeface="Georgia"/>
                <a:sym typeface="Georgia"/>
              </a:rPr>
              <a:t>Use the </a:t>
            </a:r>
            <a:r>
              <a:rPr lang="en-US" sz="1800" dirty="0" smtClean="0">
                <a:latin typeface="Georgia"/>
                <a:ea typeface="Georgia"/>
                <a:cs typeface="Georgia"/>
                <a:sym typeface="Georgia"/>
              </a:rPr>
              <a:t>default data set and build a logistic regression model </a:t>
            </a:r>
            <a:r>
              <a:rPr lang="en-US" sz="1800" u="sng" dirty="0" smtClean="0">
                <a:latin typeface="Georgia"/>
                <a:ea typeface="Georgia"/>
                <a:cs typeface="Georgia"/>
                <a:sym typeface="Georgia"/>
              </a:rPr>
              <a:t>in statsmodels </a:t>
            </a:r>
            <a:r>
              <a:rPr lang="en-US" sz="1800" dirty="0" smtClean="0">
                <a:latin typeface="Georgia"/>
                <a:ea typeface="Georgia"/>
                <a:cs typeface="Georgia"/>
                <a:sym typeface="Georgia"/>
              </a:rPr>
              <a:t>using all of the available predictor variables (balance, student, and income).</a:t>
            </a:r>
            <a:endParaRPr lang="en-US" sz="1800" dirty="0">
              <a:latin typeface="Georgia"/>
              <a:ea typeface="Georgia"/>
              <a:cs typeface="Georgia"/>
              <a:sym typeface="Georgia"/>
            </a:endParaRPr>
          </a:p>
          <a:p>
            <a:pPr marR="0" lvl="0" algn="l" rtl="0">
              <a:spcBef>
                <a:spcPts val="0"/>
              </a:spcBef>
              <a:buNone/>
            </a:pPr>
            <a:endParaRPr sz="1800" dirty="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dirty="0" smtClean="0">
                <a:latin typeface="Georgia"/>
                <a:ea typeface="Georgia"/>
                <a:cs typeface="Georgia"/>
                <a:sym typeface="Georgia"/>
              </a:rPr>
              <a:t>Score your model using sklearn’s MSE function.</a:t>
            </a:r>
          </a:p>
          <a:p>
            <a:pPr marL="457200" marR="0" lvl="0" indent="-342900" algn="l" rtl="0">
              <a:spcBef>
                <a:spcPts val="0"/>
              </a:spcBef>
              <a:buSzPct val="100000"/>
              <a:buFont typeface="Georgia"/>
              <a:buAutoNum type="arabicPeriod"/>
            </a:pPr>
            <a:endParaRPr lang="en-US" sz="1800" dirty="0" smtClean="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dirty="0" smtClean="0">
                <a:latin typeface="Georgia"/>
                <a:ea typeface="Georgia"/>
                <a:cs typeface="Georgia"/>
                <a:sym typeface="Georgia"/>
              </a:rPr>
              <a:t>Which </a:t>
            </a:r>
            <a:r>
              <a:rPr lang="en-US" sz="1800" dirty="0">
                <a:latin typeface="Georgia"/>
                <a:ea typeface="Georgia"/>
                <a:cs typeface="Georgia"/>
                <a:sym typeface="Georgia"/>
              </a:rPr>
              <a:t>features have the most impact on </a:t>
            </a:r>
            <a:r>
              <a:rPr lang="en-US" sz="1800" dirty="0" smtClean="0">
                <a:latin typeface="Georgia"/>
                <a:ea typeface="Georgia"/>
                <a:cs typeface="Georgia"/>
                <a:sym typeface="Georgia"/>
              </a:rPr>
              <a:t>default?  </a:t>
            </a:r>
            <a:r>
              <a:rPr lang="en-US" sz="1800" dirty="0">
                <a:latin typeface="Georgia"/>
                <a:ea typeface="Georgia"/>
                <a:cs typeface="Georgia"/>
                <a:sym typeface="Georgia"/>
              </a:rPr>
              <a:t>Which features have the least</a:t>
            </a:r>
            <a:r>
              <a:rPr lang="en-US" sz="1800" dirty="0" smtClean="0">
                <a:latin typeface="Georgia"/>
                <a:ea typeface="Georgia"/>
                <a:cs typeface="Georgia"/>
                <a:sym typeface="Georgia"/>
              </a:rPr>
              <a:t>?</a:t>
            </a:r>
            <a:endParaRPr lang="en-US" sz="1800" dirty="0">
              <a:latin typeface="Georgia"/>
              <a:ea typeface="Georgia"/>
              <a:cs typeface="Georgia"/>
              <a:sym typeface="Georgia"/>
            </a:endParaRPr>
          </a:p>
        </p:txBody>
      </p:sp>
      <p:pic>
        <p:nvPicPr>
          <p:cNvPr id="681" name="Shape 6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82" name="Shape 6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683" name="Shape 683"/>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684" name="Shape 68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685" name="Shape 68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686" name="Shape 68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7" name="Shape 687"/>
          <p:cNvSpPr/>
          <p:nvPr/>
        </p:nvSpPr>
        <p:spPr>
          <a:xfrm>
            <a:off x="635000" y="736600"/>
            <a:ext cx="11786700" cy="431700"/>
          </a:xfrm>
          <a:prstGeom prst="rect">
            <a:avLst/>
          </a:prstGeom>
          <a:noFill/>
          <a:ln>
            <a:noFill/>
          </a:ln>
        </p:spPr>
        <p:txBody>
          <a:bodyPr lIns="0" tIns="0" rIns="0" bIns="0" anchor="t" anchorCtr="0">
            <a:noAutofit/>
          </a:bodyPr>
          <a:lstStyle/>
          <a:p>
            <a:pPr lvl="0">
              <a:buSzPct val="25000"/>
            </a:pPr>
            <a:r>
              <a:rPr lang="en-US" sz="3200" b="1" dirty="0" smtClean="0">
                <a:latin typeface="Oswald"/>
                <a:ea typeface="Oswald"/>
                <a:cs typeface="Oswald"/>
                <a:sym typeface="Oswald"/>
              </a:rPr>
              <a:t>ACTIVITY</a:t>
            </a:r>
            <a:r>
              <a:rPr lang="en-US" sz="3200" b="1" dirty="0">
                <a:latin typeface="Oswald"/>
                <a:ea typeface="Oswald"/>
                <a:cs typeface="Oswald"/>
                <a:sym typeface="Oswald"/>
              </a:rPr>
              <a:t>: MULTIVARIATE LOGISTIC REGRESSION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693" name="Shape 69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ADVANCED CLASSIFICATION METRICS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While we’ve already discussed three different metrics to measure the effectiveness of a classification model, they’ve only given us an overall picture of how a model is performing.</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What if we wanted to know exactly how a classifier was performing (e.g. what is predicting correctly vs incorrectly)?</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699" name="Shape 6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a:t>
            </a:r>
            <a:r>
              <a:rPr lang="en-US" sz="2800" dirty="0" smtClean="0">
                <a:latin typeface="Georgia"/>
                <a:ea typeface="Georgia"/>
                <a:cs typeface="Georgia"/>
                <a:sym typeface="Georgia"/>
              </a:rPr>
              <a:t>can use a confusion matrix to obtain more granular accuracy ratings for of </a:t>
            </a:r>
            <a:r>
              <a:rPr lang="en-US" sz="2800" dirty="0">
                <a:latin typeface="Georgia"/>
                <a:ea typeface="Georgia"/>
                <a:cs typeface="Georgia"/>
                <a:sym typeface="Georgia"/>
              </a:rPr>
              <a:t>each </a:t>
            </a:r>
            <a:r>
              <a:rPr lang="en-US" sz="2800" dirty="0" smtClean="0">
                <a:latin typeface="Georgia"/>
                <a:ea typeface="Georgia"/>
                <a:cs typeface="Georgia"/>
                <a:sym typeface="Georgia"/>
              </a:rPr>
              <a:t>class by </a:t>
            </a:r>
            <a:r>
              <a:rPr lang="en-US" sz="2800" dirty="0">
                <a:latin typeface="Georgia"/>
                <a:ea typeface="Georgia"/>
                <a:cs typeface="Georgia"/>
                <a:sym typeface="Georgia"/>
              </a:rPr>
              <a:t>using the </a:t>
            </a:r>
            <a:r>
              <a:rPr lang="en-US" sz="2800" i="1" dirty="0">
                <a:latin typeface="Georgia"/>
                <a:ea typeface="Georgia"/>
                <a:cs typeface="Georgia"/>
                <a:sym typeface="Georgia"/>
              </a:rPr>
              <a:t>true positive rate</a:t>
            </a:r>
            <a:r>
              <a:rPr lang="en-US" sz="2800" dirty="0">
                <a:latin typeface="Georgia"/>
                <a:ea typeface="Georgia"/>
                <a:cs typeface="Georgia"/>
                <a:sym typeface="Georgia"/>
              </a:rPr>
              <a:t> and the </a:t>
            </a:r>
            <a:r>
              <a:rPr lang="en-US" sz="2800" i="1" dirty="0">
                <a:latin typeface="Georgia"/>
                <a:ea typeface="Georgia"/>
                <a:cs typeface="Georgia"/>
                <a:sym typeface="Georgia"/>
              </a:rPr>
              <a:t>false positive rate</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p:txBody>
      </p:sp>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2" name="Shape 712"/>
          <p:cNvPicPr preferRelativeResize="0">
            <a:picLocks noChangeAspect="1"/>
          </p:cNvPicPr>
          <p:nvPr/>
        </p:nvPicPr>
        <p:blipFill>
          <a:blip r:embed="rId3">
            <a:alphaModFix/>
          </a:blip>
          <a:stretch>
            <a:fillRect/>
          </a:stretch>
        </p:blipFill>
        <p:spPr>
          <a:xfrm>
            <a:off x="3604176" y="2904490"/>
            <a:ext cx="5336624" cy="402336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 </a:t>
            </a:r>
            <a:r>
              <a:rPr lang="en-US" sz="2800" b="1" dirty="0" smtClean="0">
                <a:latin typeface="Georgia"/>
                <a:ea typeface="Georgia"/>
                <a:cs typeface="Georgia"/>
                <a:sym typeface="Georgia"/>
              </a:rPr>
              <a:t>true positive rate </a:t>
            </a:r>
            <a:r>
              <a:rPr lang="en-US" sz="2800" b="1" dirty="0">
                <a:latin typeface="Georgia"/>
                <a:ea typeface="Georgia"/>
                <a:cs typeface="Georgia"/>
                <a:sym typeface="Georgia"/>
              </a:rPr>
              <a:t>(TPR)</a:t>
            </a:r>
            <a:r>
              <a:rPr lang="en-US" sz="2800" dirty="0">
                <a:latin typeface="Georgia"/>
                <a:ea typeface="Georgia"/>
                <a:cs typeface="Georgia"/>
                <a:sym typeface="Georgia"/>
              </a:rPr>
              <a:t> asks, “Out of all of the target </a:t>
            </a:r>
            <a:r>
              <a:rPr lang="en-US" sz="2800" dirty="0" smtClean="0">
                <a:latin typeface="Georgia"/>
                <a:ea typeface="Georgia"/>
                <a:cs typeface="Georgia"/>
                <a:sym typeface="Georgia"/>
              </a:rPr>
              <a:t>classes, </a:t>
            </a:r>
            <a:r>
              <a:rPr lang="en-US" sz="2800" dirty="0">
                <a:latin typeface="Georgia"/>
                <a:ea typeface="Georgia"/>
                <a:cs typeface="Georgia"/>
                <a:sym typeface="Georgia"/>
              </a:rPr>
              <a:t>how many were accurately predicted to belong to that class?”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Using our example</a:t>
            </a:r>
            <a:r>
              <a:rPr lang="en-US" sz="2800" dirty="0">
                <a:latin typeface="Georgia"/>
                <a:ea typeface="Georgia"/>
                <a:cs typeface="Georgia"/>
                <a:sym typeface="Georgia"/>
              </a:rPr>
              <a:t>, </a:t>
            </a:r>
            <a:r>
              <a:rPr lang="en-US" sz="2800" dirty="0" smtClean="0">
                <a:latin typeface="Georgia"/>
                <a:ea typeface="Georgia"/>
                <a:cs typeface="Georgia"/>
                <a:sym typeface="Georgia"/>
              </a:rPr>
              <a:t>the TPR would be how </a:t>
            </a:r>
            <a:r>
              <a:rPr lang="en-US" sz="2800" dirty="0">
                <a:latin typeface="Georgia"/>
                <a:ea typeface="Georgia"/>
                <a:cs typeface="Georgia"/>
                <a:sym typeface="Georgia"/>
              </a:rPr>
              <a:t>often does </a:t>
            </a:r>
            <a:r>
              <a:rPr lang="en-US" sz="2800" dirty="0" smtClean="0">
                <a:latin typeface="Georgia"/>
                <a:ea typeface="Georgia"/>
                <a:cs typeface="Georgia"/>
                <a:sym typeface="Georgia"/>
              </a:rPr>
              <a:t>our model  </a:t>
            </a:r>
            <a:r>
              <a:rPr lang="en-US" sz="2800" u="sng" dirty="0">
                <a:latin typeface="Georgia"/>
                <a:ea typeface="Georgia"/>
                <a:cs typeface="Georgia"/>
                <a:sym typeface="Georgia"/>
              </a:rPr>
              <a:t>correctly</a:t>
            </a:r>
            <a:r>
              <a:rPr lang="en-US" sz="2800" dirty="0">
                <a:latin typeface="Georgia"/>
                <a:ea typeface="Georgia"/>
                <a:cs typeface="Georgia"/>
                <a:sym typeface="Georgia"/>
              </a:rPr>
              <a:t> identify </a:t>
            </a:r>
            <a:r>
              <a:rPr lang="en-US" sz="2800" dirty="0" smtClean="0">
                <a:latin typeface="Georgia"/>
                <a:ea typeface="Georgia"/>
                <a:cs typeface="Georgia"/>
                <a:sym typeface="Georgia"/>
              </a:rPr>
              <a:t>customer who will default on their credit card debt.</a:t>
            </a:r>
            <a:endParaRPr lang="en-US" sz="2800" dirty="0">
              <a:latin typeface="Georgia"/>
              <a:ea typeface="Georgia"/>
              <a:cs typeface="Georgia"/>
              <a:sym typeface="Georgia"/>
            </a:endParaRP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9" name="Shape 719"/>
          <p:cNvPicPr preferRelativeResize="0"/>
          <p:nvPr/>
        </p:nvPicPr>
        <p:blipFill>
          <a:blip r:embed="rId3">
            <a:alphaModFix/>
          </a:blip>
          <a:stretch>
            <a:fillRect/>
          </a:stretch>
        </p:blipFill>
        <p:spPr>
          <a:xfrm>
            <a:off x="3703987" y="3962512"/>
            <a:ext cx="5724525" cy="3286125"/>
          </a:xfrm>
          <a:prstGeom prst="rect">
            <a:avLst/>
          </a:prstGeom>
          <a:noFill/>
          <a:ln>
            <a:noFill/>
          </a:ln>
        </p:spPr>
      </p:pic>
      <p:pic>
        <p:nvPicPr>
          <p:cNvPr id="720" name="Shape 720"/>
          <p:cNvPicPr preferRelativeResize="0"/>
          <p:nvPr/>
        </p:nvPicPr>
        <p:blipFill>
          <a:blip r:embed="rId4">
            <a:alphaModFix/>
          </a:blip>
          <a:stretch>
            <a:fillRect/>
          </a:stretch>
        </p:blipFill>
        <p:spPr>
          <a:xfrm>
            <a:off x="3582987" y="3979862"/>
            <a:ext cx="5838825" cy="33051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 </a:t>
            </a:r>
            <a:r>
              <a:rPr lang="en-US" sz="2800" b="1" dirty="0" smtClean="0">
                <a:latin typeface="Georgia"/>
                <a:ea typeface="Georgia"/>
                <a:cs typeface="Georgia"/>
                <a:sym typeface="Georgia"/>
              </a:rPr>
              <a:t>false positive rate </a:t>
            </a:r>
            <a:r>
              <a:rPr lang="en-US" sz="2800" b="1" dirty="0">
                <a:latin typeface="Georgia"/>
                <a:ea typeface="Georgia"/>
                <a:cs typeface="Georgia"/>
                <a:sym typeface="Georgia"/>
              </a:rPr>
              <a:t>(FPR) </a:t>
            </a:r>
            <a:r>
              <a:rPr lang="en-US" sz="2800" dirty="0">
                <a:latin typeface="Georgia"/>
                <a:ea typeface="Georgia"/>
                <a:cs typeface="Georgia"/>
                <a:sym typeface="Georgia"/>
              </a:rPr>
              <a:t>asks, “Out of all items not belonging to a </a:t>
            </a:r>
            <a:r>
              <a:rPr lang="en-US" sz="2800" dirty="0" smtClean="0">
                <a:latin typeface="Georgia"/>
                <a:ea typeface="Georgia"/>
                <a:cs typeface="Georgia"/>
                <a:sym typeface="Georgia"/>
              </a:rPr>
              <a:t>class, </a:t>
            </a:r>
            <a:r>
              <a:rPr lang="en-US" sz="2800" dirty="0">
                <a:latin typeface="Georgia"/>
                <a:ea typeface="Georgia"/>
                <a:cs typeface="Georgia"/>
                <a:sym typeface="Georgia"/>
              </a:rPr>
              <a:t>how many were predicted as belonging to that target class label?”</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Using our example, the FPR would be how </a:t>
            </a:r>
            <a:r>
              <a:rPr lang="en-US" sz="2800" dirty="0">
                <a:latin typeface="Georgia"/>
                <a:ea typeface="Georgia"/>
                <a:cs typeface="Georgia"/>
                <a:sym typeface="Georgia"/>
              </a:rPr>
              <a:t>often </a:t>
            </a:r>
            <a:r>
              <a:rPr lang="en-US" sz="2800" dirty="0" smtClean="0">
                <a:latin typeface="Georgia"/>
                <a:ea typeface="Georgia"/>
                <a:cs typeface="Georgia"/>
                <a:sym typeface="Georgia"/>
              </a:rPr>
              <a:t>the model predict that a customer will default when they end up not doing so.</a:t>
            </a:r>
            <a:endParaRPr lang="en-US" sz="2800" dirty="0">
              <a:latin typeface="Georgia"/>
              <a:ea typeface="Georgia"/>
              <a:cs typeface="Georgia"/>
              <a:sym typeface="Georgia"/>
            </a:endParaRPr>
          </a:p>
        </p:txBody>
      </p:sp>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27" name="Shape 727"/>
          <p:cNvPicPr preferRelativeResize="0"/>
          <p:nvPr/>
        </p:nvPicPr>
        <p:blipFill>
          <a:blip r:embed="rId3">
            <a:alphaModFix/>
          </a:blip>
          <a:stretch>
            <a:fillRect/>
          </a:stretch>
        </p:blipFill>
        <p:spPr>
          <a:xfrm>
            <a:off x="3616325" y="4013200"/>
            <a:ext cx="5772150" cy="3238500"/>
          </a:xfrm>
          <a:prstGeom prst="rect">
            <a:avLst/>
          </a:prstGeom>
          <a:noFill/>
          <a:ln>
            <a:noFill/>
          </a:ln>
        </p:spPr>
      </p:pic>
      <p:pic>
        <p:nvPicPr>
          <p:cNvPr id="728" name="Shape 728"/>
          <p:cNvPicPr preferRelativeResize="0"/>
          <p:nvPr/>
        </p:nvPicPr>
        <p:blipFill>
          <a:blip r:embed="rId4">
            <a:alphaModFix/>
          </a:blip>
          <a:stretch>
            <a:fillRect/>
          </a:stretch>
        </p:blipFill>
        <p:spPr>
          <a:xfrm>
            <a:off x="3559175" y="3984625"/>
            <a:ext cx="5886450" cy="329565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We can also measure the inverse of TPR/FPR or the false negative rate and the false negative rate (TNR).</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734" name="Shape 7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2" name="Group 1"/>
          <p:cNvGrpSpPr/>
          <p:nvPr/>
        </p:nvGrpSpPr>
        <p:grpSpPr>
          <a:xfrm>
            <a:off x="863600" y="3041650"/>
            <a:ext cx="11325225" cy="3543300"/>
            <a:chOff x="863600" y="3189287"/>
            <a:chExt cx="11325225" cy="3543300"/>
          </a:xfrm>
        </p:grpSpPr>
        <p:pic>
          <p:nvPicPr>
            <p:cNvPr id="736" name="Shape 736"/>
            <p:cNvPicPr preferRelativeResize="0"/>
            <p:nvPr/>
          </p:nvPicPr>
          <p:blipFill>
            <a:blip r:embed="rId3">
              <a:alphaModFix/>
            </a:blip>
            <a:stretch>
              <a:fillRect/>
            </a:stretch>
          </p:blipFill>
          <p:spPr>
            <a:xfrm>
              <a:off x="863600" y="3189287"/>
              <a:ext cx="5248275" cy="3543300"/>
            </a:xfrm>
            <a:prstGeom prst="rect">
              <a:avLst/>
            </a:prstGeom>
            <a:noFill/>
            <a:ln>
              <a:noFill/>
            </a:ln>
          </p:spPr>
        </p:pic>
        <p:pic>
          <p:nvPicPr>
            <p:cNvPr id="6" name="Shape 743"/>
            <p:cNvPicPr preferRelativeResize="0"/>
            <p:nvPr/>
          </p:nvPicPr>
          <p:blipFill>
            <a:blip r:embed="rId4">
              <a:alphaModFix/>
            </a:blip>
            <a:stretch>
              <a:fillRect/>
            </a:stretch>
          </p:blipFill>
          <p:spPr>
            <a:xfrm>
              <a:off x="6807200" y="3270250"/>
              <a:ext cx="5381625" cy="3381375"/>
            </a:xfrm>
            <a:prstGeom prst="rect">
              <a:avLst/>
            </a:prstGeom>
            <a:noFill/>
            <a:ln>
              <a:noFill/>
            </a:ln>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These rates </a:t>
            </a:r>
            <a:r>
              <a:rPr lang="en-US" sz="2800" dirty="0">
                <a:latin typeface="Georgia"/>
                <a:ea typeface="Georgia"/>
                <a:cs typeface="Georgia"/>
                <a:sym typeface="Georgia"/>
              </a:rPr>
              <a:t>gives us a much clearer pictures of where </a:t>
            </a:r>
            <a:r>
              <a:rPr lang="en-US" sz="2800" dirty="0" smtClean="0">
                <a:latin typeface="Georgia"/>
                <a:ea typeface="Georgia"/>
                <a:cs typeface="Georgia"/>
                <a:sym typeface="Georgia"/>
              </a:rPr>
              <a:t>model predictions </a:t>
            </a:r>
            <a:r>
              <a:rPr lang="en-US" sz="2800" dirty="0">
                <a:latin typeface="Georgia"/>
                <a:ea typeface="Georgia"/>
                <a:cs typeface="Georgia"/>
                <a:sym typeface="Georgia"/>
              </a:rPr>
              <a:t>begin to fall </a:t>
            </a:r>
            <a:r>
              <a:rPr lang="en-US" sz="2800" dirty="0" smtClean="0">
                <a:latin typeface="Georgia"/>
                <a:ea typeface="Georgia"/>
                <a:cs typeface="Georgia"/>
                <a:sym typeface="Georgia"/>
              </a:rPr>
              <a:t>apart and exactly what business cases are being mishandled.</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allows us to adjust our models </a:t>
            </a:r>
            <a:r>
              <a:rPr lang="en-US" sz="2800" dirty="0" smtClean="0">
                <a:latin typeface="Georgia"/>
                <a:ea typeface="Georgia"/>
                <a:cs typeface="Georgia"/>
                <a:sym typeface="Georgia"/>
              </a:rPr>
              <a:t>accordingly and use metrics that best align to our business needs.</a:t>
            </a:r>
            <a:endParaRPr lang="en-US" sz="2800" dirty="0">
              <a:latin typeface="Georgia"/>
              <a:ea typeface="Georgia"/>
              <a:cs typeface="Georgia"/>
              <a:sym typeface="Georgia"/>
            </a:endParaRPr>
          </a:p>
        </p:txBody>
      </p:sp>
      <p:sp>
        <p:nvSpPr>
          <p:cNvPr id="749" name="Shape 7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3" name="Group 2"/>
          <p:cNvGrpSpPr/>
          <p:nvPr/>
        </p:nvGrpSpPr>
        <p:grpSpPr>
          <a:xfrm>
            <a:off x="749594" y="4260850"/>
            <a:ext cx="11505612" cy="2662573"/>
            <a:chOff x="1321389" y="4319042"/>
            <a:chExt cx="11505612" cy="2662573"/>
          </a:xfrm>
        </p:grpSpPr>
        <mc:AlternateContent xmlns:mc="http://schemas.openxmlformats.org/markup-compatibility/2006" xmlns:a14="http://schemas.microsoft.com/office/drawing/2010/main">
          <mc:Choice Requires="a14">
            <p:sp>
              <p:nvSpPr>
                <p:cNvPr id="2" name="TextBox 1"/>
                <p:cNvSpPr txBox="1"/>
                <p:nvPr/>
              </p:nvSpPr>
              <p:spPr>
                <a:xfrm>
                  <a:off x="1321390" y="4319042"/>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𝑇𝑃</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21390" y="4319042"/>
                  <a:ext cx="4495209" cy="12550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21389" y="5726528"/>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𝑇𝑁</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21389" y="5726528"/>
                  <a:ext cx="4495209" cy="12550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50001" y="4337050"/>
                  <a:ext cx="647699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𝐹𝑃</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r>
                          <a:rPr lang="en-US" sz="4000" b="0" i="1" smtClean="0">
                            <a:latin typeface="Cambria Math"/>
                          </a:rPr>
                          <m:t>=1−</m:t>
                        </m:r>
                        <m:r>
                          <a:rPr lang="en-US" sz="4000" b="0" i="1" smtClean="0">
                            <a:latin typeface="Cambria Math"/>
                          </a:rPr>
                          <m:t>𝑇𝑃𝑅</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50001" y="4337050"/>
                  <a:ext cx="6476999" cy="12550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50001" y="5726227"/>
                  <a:ext cx="6477000"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𝐹𝑁</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r>
                          <a:rPr lang="en-US" sz="4000" b="0" i="1" smtClean="0">
                            <a:latin typeface="Cambria Math"/>
                          </a:rPr>
                          <m:t>=1−</m:t>
                        </m:r>
                        <m:r>
                          <a:rPr lang="en-US" sz="4000" b="0" i="1" smtClean="0">
                            <a:latin typeface="Cambria Math"/>
                          </a:rPr>
                          <m:t>𝑇𝑁𝑅</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350001" y="5726227"/>
                  <a:ext cx="6477000" cy="1255087"/>
                </a:xfrm>
                <a:prstGeom prst="rect">
                  <a:avLst/>
                </a:prstGeom>
                <a:blipFill rotWithShape="1">
                  <a:blip r:embed="rId6"/>
                  <a:stretch>
                    <a:fillRect/>
                  </a:stretch>
                </a:blipFill>
              </p:spPr>
              <p:txBody>
                <a:bodyPr/>
                <a:lstStyle/>
                <a:p>
                  <a:r>
                    <a:rPr lang="en-US">
                      <a:noFill/>
                    </a:rPr>
                    <a:t> </a:t>
                  </a:r>
                </a:p>
              </p:txBody>
            </p:sp>
          </mc:Fallback>
        </mc:AlternateContent>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Ideally, our classifier </a:t>
            </a:r>
            <a:r>
              <a:rPr lang="en-US" sz="2800" dirty="0">
                <a:latin typeface="Georgia"/>
                <a:ea typeface="Georgia"/>
                <a:cs typeface="Georgia"/>
                <a:sym typeface="Georgia"/>
              </a:rPr>
              <a:t>would have a </a:t>
            </a:r>
            <a:r>
              <a:rPr lang="en-US" sz="2800" dirty="0" smtClean="0">
                <a:latin typeface="Georgia"/>
                <a:ea typeface="Georgia"/>
                <a:cs typeface="Georgia"/>
                <a:sym typeface="Georgia"/>
              </a:rPr>
              <a:t>TPR approaching </a:t>
            </a:r>
            <a:r>
              <a:rPr lang="en-US" sz="2800" dirty="0">
                <a:latin typeface="Georgia"/>
                <a:ea typeface="Georgia"/>
                <a:cs typeface="Georgia"/>
                <a:sym typeface="Georgia"/>
              </a:rPr>
              <a:t>1 and a </a:t>
            </a:r>
            <a:r>
              <a:rPr lang="en-US" sz="2800" dirty="0" smtClean="0">
                <a:latin typeface="Georgia"/>
                <a:ea typeface="Georgia"/>
                <a:cs typeface="Georgia"/>
                <a:sym typeface="Georgia"/>
              </a:rPr>
              <a:t>FPR approaching </a:t>
            </a:r>
            <a:r>
              <a:rPr lang="en-US" sz="2800" dirty="0">
                <a:latin typeface="Georgia"/>
                <a:ea typeface="Georgia"/>
                <a:cs typeface="Georgia"/>
                <a:sym typeface="Georgia"/>
              </a:rPr>
              <a:t>0</a:t>
            </a:r>
            <a:r>
              <a:rPr lang="en-US" sz="2800" dirty="0" smtClean="0">
                <a:latin typeface="Georgia"/>
                <a:ea typeface="Georgia"/>
                <a:cs typeface="Georgia"/>
                <a:sym typeface="Georgia"/>
              </a:rPr>
              <a:t>. This would mean that our model is correctly predicting all customers who defaulted and not mistakenly predict that they wouldn’t default.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solidFill>
                  <a:schemeClr val="dk1"/>
                </a:solidFill>
                <a:latin typeface="Georgia"/>
                <a:ea typeface="Georgia"/>
                <a:cs typeface="Georgia"/>
                <a:sym typeface="Georgia"/>
              </a:rPr>
              <a:t>We can vary the classification threshold </a:t>
            </a:r>
            <a:r>
              <a:rPr lang="en-US" sz="2800" dirty="0" smtClean="0">
                <a:solidFill>
                  <a:schemeClr val="dk1"/>
                </a:solidFill>
                <a:latin typeface="Georgia"/>
                <a:ea typeface="Georgia"/>
                <a:cs typeface="Georgia"/>
                <a:sym typeface="Georgia"/>
              </a:rPr>
              <a:t>for </a:t>
            </a:r>
            <a:r>
              <a:rPr lang="en-US" sz="2800" dirty="0">
                <a:solidFill>
                  <a:schemeClr val="dk1"/>
                </a:solidFill>
                <a:latin typeface="Georgia"/>
                <a:ea typeface="Georgia"/>
                <a:cs typeface="Georgia"/>
                <a:sym typeface="Georgia"/>
              </a:rPr>
              <a:t>our model to get different </a:t>
            </a:r>
            <a:r>
              <a:rPr lang="en-US" sz="2800" dirty="0" smtClean="0">
                <a:solidFill>
                  <a:schemeClr val="dk1"/>
                </a:solidFill>
                <a:latin typeface="Georgia"/>
                <a:ea typeface="Georgia"/>
                <a:cs typeface="Georgia"/>
                <a:sym typeface="Georgia"/>
              </a:rPr>
              <a:t>predictions, but </a:t>
            </a:r>
            <a:r>
              <a:rPr lang="en-US" sz="2800" dirty="0">
                <a:solidFill>
                  <a:schemeClr val="dk1"/>
                </a:solidFill>
                <a:latin typeface="Georgia"/>
                <a:ea typeface="Georgia"/>
                <a:cs typeface="Georgia"/>
                <a:sym typeface="Georgia"/>
              </a:rPr>
              <a:t>how do we know if a model is better overall than other model?</a:t>
            </a:r>
          </a:p>
          <a:p>
            <a:pPr lvl="0"/>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can compare the FPR and TPR of the models, but it can often be difficult to optimize two numbers at once</a:t>
            </a:r>
            <a:r>
              <a:rPr lang="en-US" sz="2800" dirty="0" smtClean="0">
                <a:latin typeface="Georgia"/>
                <a:ea typeface="Georgia"/>
                <a:cs typeface="Georgia"/>
                <a:sym typeface="Georgia"/>
              </a:rPr>
              <a:t>. </a:t>
            </a:r>
            <a:r>
              <a:rPr lang="en-US" sz="2800" i="1" dirty="0">
                <a:latin typeface="Georgia"/>
                <a:ea typeface="Georgia"/>
                <a:cs typeface="Georgia"/>
                <a:sym typeface="Georgia"/>
              </a:rPr>
              <a:t>Can you think of any ways to combine our two metrics?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p:txBody>
      </p:sp>
      <p:sp>
        <p:nvSpPr>
          <p:cNvPr id="755" name="Shape 7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where the </a:t>
            </a:r>
            <a:r>
              <a:rPr lang="en-US" sz="2800" dirty="0">
                <a:solidFill>
                  <a:schemeClr val="dk1"/>
                </a:solidFill>
                <a:latin typeface="Georgia"/>
                <a:ea typeface="Georgia"/>
                <a:cs typeface="Georgia"/>
                <a:sym typeface="Georgia"/>
              </a:rPr>
              <a:t>Receiver Operation Characteristic (ROC) curve comes in handy.</a:t>
            </a:r>
          </a:p>
          <a:p>
            <a:pPr marR="0" lvl="0" algn="l" rtl="0">
              <a:spcBef>
                <a:spcPts val="0"/>
              </a:spcBef>
              <a:buNone/>
            </a:pPr>
            <a:endParaRPr sz="2800" dirty="0">
              <a:solidFill>
                <a:schemeClr val="dk1"/>
              </a:solidFill>
              <a:latin typeface="Georgia"/>
              <a:ea typeface="Georgia"/>
              <a:cs typeface="Georgia"/>
              <a:sym typeface="Georgia"/>
            </a:endParaRPr>
          </a:p>
          <a:p>
            <a:pPr marL="203200" marR="0" lvl="0" indent="-256540" algn="l"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 curve is created by plotting the </a:t>
            </a:r>
            <a:r>
              <a:rPr lang="en-US" sz="2800" dirty="0" smtClean="0">
                <a:solidFill>
                  <a:schemeClr val="dk1"/>
                </a:solidFill>
                <a:latin typeface="Georgia"/>
                <a:ea typeface="Georgia"/>
                <a:cs typeface="Georgia"/>
                <a:sym typeface="Georgia"/>
              </a:rPr>
              <a:t>TPR against </a:t>
            </a:r>
            <a:r>
              <a:rPr lang="en-US" sz="2800" dirty="0">
                <a:solidFill>
                  <a:schemeClr val="dk1"/>
                </a:solidFill>
                <a:latin typeface="Georgia"/>
                <a:ea typeface="Georgia"/>
                <a:cs typeface="Georgia"/>
                <a:sym typeface="Georgia"/>
              </a:rPr>
              <a:t>the </a:t>
            </a:r>
            <a:r>
              <a:rPr lang="en-US" sz="2800" dirty="0" smtClean="0">
                <a:solidFill>
                  <a:schemeClr val="dk1"/>
                </a:solidFill>
                <a:latin typeface="Georgia"/>
                <a:ea typeface="Georgia"/>
                <a:cs typeface="Georgia"/>
                <a:sym typeface="Georgia"/>
              </a:rPr>
              <a:t>FPR at </a:t>
            </a:r>
            <a:r>
              <a:rPr lang="en-US" sz="2800" dirty="0">
                <a:solidFill>
                  <a:schemeClr val="dk1"/>
                </a:solidFill>
                <a:latin typeface="Georgia"/>
                <a:ea typeface="Georgia"/>
                <a:cs typeface="Georgia"/>
                <a:sym typeface="Georgia"/>
              </a:rPr>
              <a:t>various model </a:t>
            </a:r>
            <a:r>
              <a:rPr lang="en-US" sz="2800" dirty="0" smtClean="0">
                <a:solidFill>
                  <a:schemeClr val="dk1"/>
                </a:solidFill>
                <a:latin typeface="Georgia"/>
                <a:ea typeface="Georgia"/>
                <a:cs typeface="Georgia"/>
                <a:sym typeface="Georgia"/>
              </a:rPr>
              <a:t>classification settings</a:t>
            </a:r>
            <a:r>
              <a:rPr lang="en-US" sz="2800" dirty="0">
                <a:solidFill>
                  <a:schemeClr val="dk1"/>
                </a:solidFill>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Area Under the Curve (AUC) summarizes the impact of TPR and FPR in </a:t>
            </a:r>
            <a:r>
              <a:rPr lang="en-US" sz="2800" dirty="0" smtClean="0">
                <a:latin typeface="Georgia"/>
                <a:ea typeface="Georgia"/>
                <a:cs typeface="Georgia"/>
                <a:sym typeface="Georgia"/>
              </a:rPr>
              <a:t>a </a:t>
            </a:r>
            <a:r>
              <a:rPr lang="en-US" sz="2800" dirty="0">
                <a:latin typeface="Georgia"/>
                <a:ea typeface="Georgia"/>
                <a:cs typeface="Georgia"/>
                <a:sym typeface="Georgia"/>
              </a:rPr>
              <a:t>single value.</a:t>
            </a:r>
          </a:p>
          <a:p>
            <a:pPr marR="0" lvl="0" algn="l" rtl="0">
              <a:spcBef>
                <a:spcPts val="0"/>
              </a:spcBef>
              <a:buNone/>
            </a:pPr>
            <a:endParaRPr sz="2800" dirty="0">
              <a:latin typeface="Georgia"/>
              <a:ea typeface="Georgia"/>
              <a:cs typeface="Georgia"/>
              <a:sym typeface="Georgia"/>
            </a:endParaRPr>
          </a:p>
        </p:txBody>
      </p:sp>
      <p:sp>
        <p:nvSpPr>
          <p:cNvPr id="767" name="Shape 7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THE ROC CURVE</a:t>
            </a:r>
            <a:endParaRPr lang="en-US" sz="3200" b="1"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can be a variety of points on an ROC curve.</a:t>
            </a:r>
          </a:p>
        </p:txBody>
      </p:sp>
      <p:sp>
        <p:nvSpPr>
          <p:cNvPr id="773" name="Shape 773"/>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74" name="Shape 774"/>
          <p:cNvPicPr preferRelativeResize="0"/>
          <p:nvPr/>
        </p:nvPicPr>
        <p:blipFill>
          <a:blip r:embed="rId3">
            <a:alphaModFix/>
          </a:blip>
          <a:stretch>
            <a:fillRect/>
          </a:stretch>
        </p:blipFill>
        <p:spPr>
          <a:xfrm>
            <a:off x="3997421" y="2287950"/>
            <a:ext cx="5009956" cy="5014548"/>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begin by plotting an individual TPR/FPR pair for one threshold.</a:t>
            </a:r>
          </a:p>
        </p:txBody>
      </p:sp>
      <p:sp>
        <p:nvSpPr>
          <p:cNvPr id="780" name="Shape 780"/>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1" name="Shape 781" descr="1.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a:t>
            </a:r>
            <a:r>
              <a:rPr lang="en-US" sz="2800" dirty="0" smtClean="0">
                <a:latin typeface="Georgia"/>
                <a:ea typeface="Georgia"/>
                <a:cs typeface="Georgia"/>
                <a:sym typeface="Georgia"/>
              </a:rPr>
              <a:t>for different thresholds.</a:t>
            </a:r>
            <a:endParaRPr lang="en-US" sz="2800" dirty="0">
              <a:latin typeface="Georgia"/>
              <a:ea typeface="Georgia"/>
              <a:cs typeface="Georgia"/>
              <a:sym typeface="Georgia"/>
            </a:endParaRPr>
          </a:p>
        </p:txBody>
      </p:sp>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8" name="Shape 788" descr="2.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a:t>
            </a:r>
            <a:r>
              <a:rPr lang="en-US" sz="2800" dirty="0" smtClean="0">
                <a:latin typeface="Georgia"/>
                <a:ea typeface="Georgia"/>
                <a:cs typeface="Georgia"/>
                <a:sym typeface="Georgia"/>
              </a:rPr>
              <a:t>for even more thresholds.</a:t>
            </a:r>
            <a:endParaRPr lang="en-US" sz="2800" dirty="0">
              <a:latin typeface="Georgia"/>
              <a:ea typeface="Georgia"/>
              <a:cs typeface="Georgia"/>
              <a:sym typeface="Georgia"/>
            </a:endParaRP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95" name="Shape 795" descr="3.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Implement a linear model </a:t>
            </a:r>
            <a:r>
              <a:rPr lang="en-US" sz="2800" dirty="0" smtClean="0">
                <a:latin typeface="Georgia"/>
                <a:ea typeface="Georgia"/>
                <a:cs typeface="Georgia"/>
                <a:sym typeface="Georgia"/>
              </a:rPr>
              <a:t>with the sklearn and statsmodels libraries</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Understand what a </a:t>
            </a:r>
            <a:r>
              <a:rPr lang="en-US" sz="2800" dirty="0" smtClean="0">
                <a:latin typeface="Georgia"/>
                <a:ea typeface="Georgia"/>
                <a:cs typeface="Georgia"/>
                <a:sym typeface="Georgia"/>
              </a:rPr>
              <a:t>regression coefficient </a:t>
            </a:r>
            <a:r>
              <a:rPr lang="en-US" sz="2800" dirty="0">
                <a:latin typeface="Georgia"/>
                <a:ea typeface="Georgia"/>
                <a:cs typeface="Georgia"/>
                <a:sym typeface="Georgia"/>
              </a:rPr>
              <a:t>is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metrics such as accuracy and misclassification</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the differences between </a:t>
            </a:r>
            <a:r>
              <a:rPr lang="en-US" sz="2800" dirty="0" smtClean="0">
                <a:latin typeface="Georgia"/>
                <a:ea typeface="Georgia"/>
                <a:cs typeface="Georgia"/>
                <a:sym typeface="Georgia"/>
              </a:rPr>
              <a:t>lasso/L1 </a:t>
            </a:r>
            <a:r>
              <a:rPr lang="en-US" sz="2800" dirty="0">
                <a:latin typeface="Georgia"/>
                <a:ea typeface="Georgia"/>
                <a:cs typeface="Georgia"/>
                <a:sym typeface="Georgia"/>
              </a:rPr>
              <a:t>and </a:t>
            </a:r>
            <a:r>
              <a:rPr lang="en-US" sz="2800" dirty="0" smtClean="0">
                <a:latin typeface="Georgia"/>
                <a:ea typeface="Georgia"/>
                <a:cs typeface="Georgia"/>
                <a:sym typeface="Georgia"/>
              </a:rPr>
              <a:t>ridge/L2 regularization</a:t>
            </a:r>
            <a:endParaRPr lang="en-US"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Finally, we create a full </a:t>
            </a:r>
            <a:r>
              <a:rPr lang="en-US" sz="2800" dirty="0" smtClean="0">
                <a:latin typeface="Georgia"/>
                <a:ea typeface="Georgia"/>
                <a:cs typeface="Georgia"/>
                <a:sym typeface="Georgia"/>
              </a:rPr>
              <a:t>“curve” </a:t>
            </a:r>
            <a:r>
              <a:rPr lang="en-US" sz="2800" dirty="0">
                <a:latin typeface="Georgia"/>
                <a:ea typeface="Georgia"/>
                <a:cs typeface="Georgia"/>
                <a:sym typeface="Georgia"/>
              </a:rPr>
              <a:t>that is described </a:t>
            </a:r>
            <a:r>
              <a:rPr lang="en-US" sz="2800" dirty="0" smtClean="0">
                <a:latin typeface="Georgia"/>
                <a:ea typeface="Georgia"/>
                <a:cs typeface="Georgia"/>
                <a:sym typeface="Georgia"/>
              </a:rPr>
              <a:t>by both </a:t>
            </a:r>
            <a:r>
              <a:rPr lang="en-US" sz="2800" dirty="0">
                <a:latin typeface="Georgia"/>
                <a:ea typeface="Georgia"/>
                <a:cs typeface="Georgia"/>
                <a:sym typeface="Georgia"/>
              </a:rPr>
              <a:t>TPR and FPR.</a:t>
            </a:r>
          </a:p>
        </p:txBody>
      </p:sp>
      <p:sp>
        <p:nvSpPr>
          <p:cNvPr id="801" name="Shape 801"/>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02" name="Shape 802"/>
          <p:cNvPicPr preferRelativeResize="0"/>
          <p:nvPr/>
        </p:nvPicPr>
        <p:blipFill>
          <a:blip r:embed="rId3">
            <a:alphaModFix/>
          </a:blip>
          <a:stretch>
            <a:fill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t>
            </a:r>
            <a:r>
              <a:rPr lang="en-US" sz="2800" u="sng" dirty="0">
                <a:solidFill>
                  <a:schemeClr val="hlink"/>
                </a:solidFill>
                <a:latin typeface="Georgia"/>
                <a:ea typeface="Georgia"/>
                <a:cs typeface="Georgia"/>
                <a:sym typeface="Georgia"/>
                <a:hlinkClick r:id="rId3"/>
              </a:rPr>
              <a:t>interactive visualization</a:t>
            </a:r>
            <a:r>
              <a:rPr lang="en-US" sz="2800" dirty="0">
                <a:latin typeface="Georgia"/>
                <a:ea typeface="Georgia"/>
                <a:cs typeface="Georgia"/>
                <a:sym typeface="Georgia"/>
              </a:rPr>
              <a:t> can help practice visualizing ROC curves.</a:t>
            </a: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16" name="Shape 816"/>
          <p:cNvPicPr preferRelativeResize="0"/>
          <p:nvPr/>
        </p:nvPicPr>
        <p:blipFill>
          <a:blip r:embed="rId4">
            <a:alphaModFix/>
          </a:blip>
          <a:stretch>
            <a:fillRect/>
          </a:stretch>
        </p:blipFill>
        <p:spPr>
          <a:xfrm>
            <a:off x="4310387" y="2321623"/>
            <a:ext cx="4384024" cy="4849124"/>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With this curve, we can find the Area Under the Curve (AUC).</a:t>
            </a:r>
          </a:p>
        </p:txBody>
      </p:sp>
      <p:sp>
        <p:nvSpPr>
          <p:cNvPr id="808" name="Shape 8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AREA UNDER THE CURVE</a:t>
            </a:r>
            <a:endParaRPr lang="en-US" sz="3200" b="1" dirty="0">
              <a:latin typeface="Oswald"/>
              <a:ea typeface="Oswald"/>
              <a:cs typeface="Oswald"/>
              <a:sym typeface="Oswald"/>
            </a:endParaRPr>
          </a:p>
        </p:txBody>
      </p:sp>
      <p:pic>
        <p:nvPicPr>
          <p:cNvPr id="809" name="Shape 809" descr="5.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1 (all positives are marked positive) and FPR of 0 (all negatives are not marked positive), we’d have an AUC of 1.  This means everything was accurately predicted.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0 (all positives are not marked positive) and an FPR of 1 (all negatives are marked positive), we’d have an AUC of 0.  This means nothing was predicted accurately.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An AUC of 0.5 would </a:t>
            </a:r>
            <a:r>
              <a:rPr lang="en-US" sz="2800" dirty="0" smtClean="0">
                <a:latin typeface="Georgia"/>
                <a:ea typeface="Georgia"/>
                <a:cs typeface="Georgia"/>
                <a:sym typeface="Georgia"/>
              </a:rPr>
              <a:t>suggest a model no better than random </a:t>
            </a:r>
            <a:r>
              <a:rPr lang="en-US" sz="2800" dirty="0">
                <a:latin typeface="Georgia"/>
                <a:ea typeface="Georgia"/>
                <a:cs typeface="Georgia"/>
                <a:sym typeface="Georgia"/>
              </a:rPr>
              <a:t>is an excellent benchmark to use for comparing predictions </a:t>
            </a:r>
            <a:r>
              <a:rPr lang="en-US" sz="2800" dirty="0" smtClean="0">
                <a:latin typeface="Georgia"/>
                <a:ea typeface="Georgia"/>
                <a:cs typeface="Georgia"/>
                <a:sym typeface="Georgia"/>
              </a:rPr>
              <a:t>(e.g. </a:t>
            </a:r>
            <a:r>
              <a:rPr lang="en-US" sz="2800" dirty="0">
                <a:latin typeface="Georgia"/>
                <a:ea typeface="Georgia"/>
                <a:cs typeface="Georgia"/>
                <a:sym typeface="Georgia"/>
              </a:rPr>
              <a:t>is my AUC above 0.5?).</a:t>
            </a:r>
          </a:p>
        </p:txBody>
      </p:sp>
      <p:sp>
        <p:nvSpPr>
          <p:cNvPr id="822" name="Shape 822"/>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AREA UNDER THE CURVE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are several other common metrics that are similar to TPR and </a:t>
            </a:r>
            <a:r>
              <a:rPr lang="en-US" sz="2800" dirty="0" smtClean="0">
                <a:latin typeface="Georgia"/>
                <a:ea typeface="Georgia"/>
                <a:cs typeface="Georgia"/>
                <a:sym typeface="Georgia"/>
              </a:rPr>
              <a:t>FPR that can also be useful.</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Sklearn </a:t>
            </a:r>
            <a:r>
              <a:rPr lang="en-US" sz="2800" dirty="0">
                <a:latin typeface="Georgia"/>
                <a:ea typeface="Georgia"/>
                <a:cs typeface="Georgia"/>
                <a:sym typeface="Georgia"/>
              </a:rPr>
              <a:t>has all of </a:t>
            </a:r>
            <a:r>
              <a:rPr lang="en-US" sz="2800" dirty="0" smtClean="0">
                <a:latin typeface="Georgia"/>
                <a:ea typeface="Georgia"/>
                <a:cs typeface="Georgia"/>
                <a:sym typeface="Georgia"/>
              </a:rPr>
              <a:t>these </a:t>
            </a:r>
            <a:r>
              <a:rPr lang="en-US" sz="2800" dirty="0">
                <a:latin typeface="Georgia"/>
                <a:ea typeface="Georgia"/>
                <a:cs typeface="Georgia"/>
                <a:sym typeface="Georgia"/>
              </a:rPr>
              <a:t>metrics located on </a:t>
            </a:r>
            <a:r>
              <a:rPr lang="en-US" sz="2800" u="sng" dirty="0">
                <a:solidFill>
                  <a:schemeClr val="hlink"/>
                </a:solidFill>
                <a:latin typeface="Georgia"/>
                <a:ea typeface="Georgia"/>
                <a:cs typeface="Georgia"/>
                <a:sym typeface="Georgia"/>
                <a:hlinkClick r:id="rId3"/>
              </a:rPr>
              <a:t>one convenient page</a:t>
            </a:r>
            <a:r>
              <a:rPr lang="en-US" sz="2800" dirty="0">
                <a:latin typeface="Georgia"/>
                <a:ea typeface="Georgia"/>
                <a:cs typeface="Georgia"/>
                <a:sym typeface="Georgia"/>
              </a:rPr>
              <a:t>.</a:t>
            </a:r>
          </a:p>
        </p:txBody>
      </p:sp>
      <p:sp>
        <p:nvSpPr>
          <p:cNvPr id="828" name="Shape 8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MORE CLASSIFICATION METRICS!</a:t>
            </a:r>
            <a:endParaRPr lang="en-US" sz="3200" b="1" dirty="0">
              <a:latin typeface="Oswald"/>
              <a:ea typeface="Oswald"/>
              <a:cs typeface="Oswald"/>
              <a:sym typeface="Oswald"/>
            </a:endParaRPr>
          </a:p>
        </p:txBody>
      </p:sp>
      <p:pic>
        <p:nvPicPr>
          <p:cNvPr id="829" name="Shape 829"/>
          <p:cNvPicPr preferRelativeResize="0"/>
          <p:nvPr/>
        </p:nvPicPr>
        <p:blipFill>
          <a:blip r:embed="rId4">
            <a:alphaModFix/>
          </a:blip>
          <a:stretch>
            <a:fillRect/>
          </a:stretch>
        </p:blipFill>
        <p:spPr>
          <a:xfrm>
            <a:off x="2178050" y="2546350"/>
            <a:ext cx="8648700" cy="36957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GUIDED PRACTICE	</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WHICH </a:t>
            </a:r>
            <a:r>
              <a:rPr lang="en-US" sz="9600" b="1" dirty="0" smtClean="0">
                <a:solidFill>
                  <a:srgbClr val="FFFFFF"/>
                </a:solidFill>
                <a:latin typeface="Oswald"/>
                <a:ea typeface="Oswald"/>
                <a:cs typeface="Oswald"/>
                <a:sym typeface="Oswald"/>
              </a:rPr>
              <a:t>METRIC MATTERS?</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840" name="Shape 8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1" name="Shape 84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42" name="Shape 842"/>
          <p:cNvSpPr/>
          <p:nvPr/>
        </p:nvSpPr>
        <p:spPr>
          <a:xfrm>
            <a:off x="2961475" y="2224350"/>
            <a:ext cx="9398400" cy="2910299"/>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dirty="0">
                <a:latin typeface="Georgia"/>
                <a:ea typeface="Georgia"/>
                <a:cs typeface="Georgia"/>
                <a:sym typeface="Georgia"/>
              </a:rPr>
              <a:t>While AUC seems like a “golden standard”, it could be </a:t>
            </a:r>
            <a:r>
              <a:rPr lang="en-US" sz="1800" i="1" dirty="0">
                <a:latin typeface="Georgia"/>
                <a:ea typeface="Georgia"/>
                <a:cs typeface="Georgia"/>
                <a:sym typeface="Georgia"/>
              </a:rPr>
              <a:t>further</a:t>
            </a:r>
            <a:r>
              <a:rPr lang="en-US" sz="1800" dirty="0">
                <a:latin typeface="Georgia"/>
                <a:ea typeface="Georgia"/>
                <a:cs typeface="Georgia"/>
                <a:sym typeface="Georgia"/>
              </a:rPr>
              <a:t> improved depending upon your problem.  There will be instances where error in positive or negative matches will be very important.  For each of the </a:t>
            </a:r>
            <a:r>
              <a:rPr lang="en-US" sz="1800" dirty="0" smtClean="0">
                <a:latin typeface="Georgia"/>
                <a:ea typeface="Georgia"/>
                <a:cs typeface="Georgia"/>
                <a:sym typeface="Georgia"/>
              </a:rPr>
              <a:t>example on the next slide:</a:t>
            </a:r>
            <a:endParaRPr lang="en-US" sz="1800" dirty="0">
              <a:latin typeface="Georgia"/>
              <a:ea typeface="Georgia"/>
              <a:cs typeface="Georgia"/>
              <a:sym typeface="Georgia"/>
            </a:endParaRP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dirty="0">
                <a:latin typeface="Georgia"/>
                <a:ea typeface="Georgia"/>
                <a:cs typeface="Georgia"/>
                <a:sym typeface="Georgia"/>
              </a:rPr>
              <a:t>W</a:t>
            </a:r>
            <a:r>
              <a:rPr lang="en-US" sz="1800" dirty="0">
                <a:solidFill>
                  <a:srgbClr val="333333"/>
                </a:solidFill>
                <a:highlight>
                  <a:srgbClr val="FFFFFF"/>
                </a:highlight>
                <a:latin typeface="Georgia"/>
                <a:ea typeface="Georgia"/>
                <a:cs typeface="Georgia"/>
                <a:sym typeface="Georgia"/>
              </a:rPr>
              <a:t>rite a confusion matrix: true positive, false positive, true negative, false negative. Then decide what each square represents for that specific example</a:t>
            </a:r>
            <a:r>
              <a:rPr lang="en-US" sz="1800" dirty="0" smtClean="0">
                <a:latin typeface="Georgia"/>
                <a:ea typeface="Georgia"/>
                <a:cs typeface="Georgia"/>
                <a:sym typeface="Georgia"/>
              </a:rPr>
              <a:t>.</a:t>
            </a:r>
          </a:p>
          <a:p>
            <a:pPr marL="457200" marR="0" lvl="0" indent="-342900" algn="l" rtl="0">
              <a:lnSpc>
                <a:spcPct val="100000"/>
              </a:lnSpc>
              <a:spcBef>
                <a:spcPts val="0"/>
              </a:spcBef>
              <a:spcAft>
                <a:spcPts val="0"/>
              </a:spcAft>
              <a:buClr>
                <a:schemeClr val="dk1"/>
              </a:buClr>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D</a:t>
            </a:r>
            <a:r>
              <a:rPr lang="en-US" sz="1800" dirty="0">
                <a:solidFill>
                  <a:srgbClr val="333333"/>
                </a:solidFill>
                <a:highlight>
                  <a:srgbClr val="FFFFFF"/>
                </a:highlight>
                <a:latin typeface="Georgia"/>
                <a:ea typeface="Georgia"/>
                <a:cs typeface="Georgia"/>
                <a:sym typeface="Georgia"/>
              </a:rPr>
              <a:t>efine the </a:t>
            </a:r>
            <a:r>
              <a:rPr lang="en-US" sz="1800" i="1" dirty="0">
                <a:solidFill>
                  <a:srgbClr val="333333"/>
                </a:solidFill>
                <a:highlight>
                  <a:srgbClr val="FFFFFF"/>
                </a:highlight>
                <a:latin typeface="Georgia"/>
                <a:ea typeface="Georgia"/>
                <a:cs typeface="Georgia"/>
                <a:sym typeface="Georgia"/>
              </a:rPr>
              <a:t>benefit</a:t>
            </a:r>
            <a:r>
              <a:rPr lang="en-US" sz="1800" dirty="0">
                <a:solidFill>
                  <a:srgbClr val="333333"/>
                </a:solidFill>
                <a:highlight>
                  <a:srgbClr val="FFFFFF"/>
                </a:highlight>
                <a:latin typeface="Georgia"/>
                <a:ea typeface="Georgia"/>
                <a:cs typeface="Georgia"/>
                <a:sym typeface="Georgia"/>
              </a:rPr>
              <a:t> of a true positive and true </a:t>
            </a:r>
            <a:r>
              <a:rPr lang="en-US" sz="1800" dirty="0" smtClean="0">
                <a:solidFill>
                  <a:srgbClr val="333333"/>
                </a:solidFill>
                <a:highlight>
                  <a:srgbClr val="FFFFFF"/>
                </a:highlight>
                <a:latin typeface="Georgia"/>
                <a:ea typeface="Georgia"/>
                <a:cs typeface="Georgia"/>
                <a:sym typeface="Georgia"/>
              </a:rPr>
              <a:t>negative</a:t>
            </a:r>
            <a:r>
              <a:rPr lang="en-US" sz="1800" dirty="0">
                <a:highlight>
                  <a:srgbClr val="FFFFFF"/>
                </a:highlight>
                <a:latin typeface="Georgia"/>
                <a:ea typeface="Georgia"/>
                <a:cs typeface="Georgia"/>
                <a:sym typeface="Georgia"/>
              </a:rPr>
              <a:t> </a:t>
            </a:r>
            <a:r>
              <a:rPr lang="en-US" sz="1800" dirty="0" smtClean="0">
                <a:highlight>
                  <a:srgbClr val="FFFFFF"/>
                </a:highlight>
                <a:latin typeface="Georgia"/>
                <a:ea typeface="Georgia"/>
                <a:cs typeface="Georgia"/>
                <a:sym typeface="Georgia"/>
              </a:rPr>
              <a:t>and </a:t>
            </a:r>
            <a:r>
              <a:rPr lang="en-US" sz="1800" dirty="0" smtClean="0">
                <a:solidFill>
                  <a:srgbClr val="333333"/>
                </a:solidFill>
                <a:highlight>
                  <a:srgbClr val="FFFFFF"/>
                </a:highlight>
                <a:latin typeface="Georgia"/>
                <a:ea typeface="Georgia"/>
                <a:cs typeface="Georgia"/>
                <a:sym typeface="Georgia"/>
              </a:rPr>
              <a:t>the </a:t>
            </a:r>
            <a:r>
              <a:rPr lang="en-US" sz="1800" i="1" dirty="0">
                <a:solidFill>
                  <a:srgbClr val="333333"/>
                </a:solidFill>
                <a:highlight>
                  <a:srgbClr val="FFFFFF"/>
                </a:highlight>
                <a:latin typeface="Georgia"/>
                <a:ea typeface="Georgia"/>
                <a:cs typeface="Georgia"/>
                <a:sym typeface="Georgia"/>
              </a:rPr>
              <a:t>cost</a:t>
            </a:r>
            <a:r>
              <a:rPr lang="en-US" sz="1800" dirty="0">
                <a:solidFill>
                  <a:srgbClr val="333333"/>
                </a:solidFill>
                <a:highlight>
                  <a:srgbClr val="FFFFFF"/>
                </a:highlight>
                <a:latin typeface="Georgia"/>
                <a:ea typeface="Georgia"/>
                <a:cs typeface="Georgia"/>
                <a:sym typeface="Georgia"/>
              </a:rPr>
              <a:t> of a false positive and false negative</a:t>
            </a:r>
            <a:r>
              <a:rPr lang="en-US" sz="1800" dirty="0" smtClean="0">
                <a:latin typeface="Georgia"/>
                <a:ea typeface="Georgia"/>
                <a:cs typeface="Georgia"/>
                <a:sym typeface="Georgia"/>
              </a:rPr>
              <a:t>.</a:t>
            </a:r>
            <a:endParaRPr lang="en-US" sz="1800" dirty="0">
              <a:latin typeface="Georgia"/>
              <a:ea typeface="Georgia"/>
              <a:cs typeface="Georgia"/>
              <a:sym typeface="Georgia"/>
            </a:endParaRPr>
          </a:p>
        </p:txBody>
      </p:sp>
      <p:sp>
        <p:nvSpPr>
          <p:cNvPr id="843" name="Shape 843"/>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44" name="Shape 84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5" name="Shape 845"/>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a:t>
            </a:r>
            <a:r>
              <a:rPr lang="en-US" sz="3200" b="1" dirty="0" smtClean="0">
                <a:latin typeface="Oswald"/>
                <a:ea typeface="Oswald"/>
                <a:cs typeface="Oswald"/>
                <a:sym typeface="Oswald"/>
              </a:rPr>
              <a:t>MATTERS?</a:t>
            </a:r>
            <a:endParaRPr lang="en-US" sz="3200" b="1" dirty="0">
              <a:latin typeface="Oswald"/>
              <a:ea typeface="Oswald"/>
              <a:cs typeface="Oswald"/>
              <a:sym typeface="Oswald"/>
            </a:endParaRPr>
          </a:p>
        </p:txBody>
      </p:sp>
      <p:sp>
        <p:nvSpPr>
          <p:cNvPr id="846"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
        <p:nvSpPr>
          <p:cNvPr id="847" name="Shape 84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pic>
        <p:nvPicPr>
          <p:cNvPr id="852" name="Shape 8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3" name="Shape 8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54" name="Shape 854"/>
          <p:cNvSpPr/>
          <p:nvPr/>
        </p:nvSpPr>
        <p:spPr>
          <a:xfrm>
            <a:off x="2961475" y="2224350"/>
            <a:ext cx="9398400" cy="2746800"/>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b="1" dirty="0">
                <a:latin typeface="Georgia"/>
                <a:ea typeface="Georgia"/>
                <a:cs typeface="Georgia"/>
                <a:sym typeface="Georgia"/>
              </a:rPr>
              <a:t>Examples</a:t>
            </a:r>
            <a:r>
              <a:rPr lang="en-US" sz="1800" dirty="0">
                <a:latin typeface="Georgia"/>
                <a:ea typeface="Georgia"/>
                <a:cs typeface="Georgia"/>
                <a:sym typeface="Georgia"/>
              </a:rPr>
              <a:t>:</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test is developed for determining if a patient has cancer or not</a:t>
            </a:r>
            <a:r>
              <a:rPr lang="en-US" sz="1800" dirty="0" smtClean="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newspaper company is targeting a marketing campaign for "at risk" users that may stop paying for the product soon</a:t>
            </a:r>
            <a:r>
              <a:rPr lang="en-US" sz="1800" dirty="0" smtClean="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Y</a:t>
            </a:r>
            <a:r>
              <a:rPr lang="en-US" sz="1800" dirty="0">
                <a:solidFill>
                  <a:srgbClr val="333333"/>
                </a:solidFill>
                <a:highlight>
                  <a:srgbClr val="FFFFFF"/>
                </a:highlight>
                <a:latin typeface="Georgia"/>
                <a:ea typeface="Georgia"/>
                <a:cs typeface="Georgia"/>
                <a:sym typeface="Georgia"/>
              </a:rPr>
              <a:t>ou build a spam classifier for your email system</a:t>
            </a:r>
            <a:r>
              <a:rPr lang="en-US" sz="1800" dirty="0">
                <a:latin typeface="Georgia"/>
                <a:ea typeface="Georgia"/>
                <a:cs typeface="Georgia"/>
                <a:sym typeface="Georgia"/>
              </a:rPr>
              <a:t>.</a:t>
            </a:r>
          </a:p>
        </p:txBody>
      </p:sp>
      <p:sp>
        <p:nvSpPr>
          <p:cNvPr id="855" name="Shape 85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56" name="Shape 85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7" name="Shape 85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a:t>
            </a:r>
            <a:r>
              <a:rPr lang="en-US" sz="3200" b="1" dirty="0" smtClean="0">
                <a:latin typeface="Oswald"/>
                <a:ea typeface="Oswald"/>
                <a:cs typeface="Oswald"/>
                <a:sym typeface="Oswald"/>
              </a:rPr>
              <a:t>MATTERS?</a:t>
            </a:r>
            <a:endParaRPr lang="en-US" sz="3200" b="1" dirty="0">
              <a:latin typeface="Oswald"/>
              <a:ea typeface="Oswald"/>
              <a:cs typeface="Oswald"/>
              <a:sym typeface="Oswald"/>
            </a:endParaRPr>
          </a:p>
        </p:txBody>
      </p:sp>
      <p:sp>
        <p:nvSpPr>
          <p:cNvPr id="859" name="Shape 85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10"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DEMO</a:t>
            </a:r>
            <a:endParaRPr lang="en-US" sz="3200" b="1" dirty="0">
              <a:latin typeface="Oswald"/>
              <a:ea typeface="Oswald"/>
              <a:cs typeface="Oswald"/>
              <a:sym typeface="Oswald"/>
            </a:endParaRP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ROC CURVES AND AUC</a:t>
            </a:r>
            <a:endParaRPr lang="en-US" sz="9600" b="1"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1265454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BUILDING A LOGISTIC REGRESSION</a:t>
            </a:r>
            <a:endParaRPr lang="en-US" sz="3200" b="1" dirty="0">
              <a:latin typeface="Oswald"/>
              <a:ea typeface="Oswald"/>
              <a:cs typeface="Oswald"/>
              <a:sym typeface="Oswald"/>
            </a:endParaRP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a:t>
            </a:r>
            <a:r>
              <a:rPr lang="en-US" sz="2800" dirty="0" smtClean="0">
                <a:latin typeface="Georgia"/>
                <a:ea typeface="Georgia"/>
                <a:cs typeface="Georgia"/>
                <a:sym typeface="Georgia"/>
              </a:rPr>
              <a:t>starter-code-9 </a:t>
            </a:r>
            <a:r>
              <a:rPr lang="en-US" sz="2800" dirty="0">
                <a:latin typeface="Georgia"/>
                <a:ea typeface="Georgia"/>
                <a:cs typeface="Georgia"/>
                <a:sym typeface="Georgia"/>
              </a:rPr>
              <a:t>notebook and let’s </a:t>
            </a:r>
            <a:r>
              <a:rPr lang="en-US" sz="2800" dirty="0" smtClean="0">
                <a:latin typeface="Georgia"/>
                <a:ea typeface="Georgia"/>
                <a:cs typeface="Georgia"/>
                <a:sym typeface="Georgia"/>
              </a:rPr>
              <a:t>see how to use sklearn to calculate (and visualize) ROC curves and AUC.</a:t>
            </a:r>
            <a:endParaRPr lang="en-US" sz="2800" dirty="0">
              <a:latin typeface="Georgia"/>
              <a:ea typeface="Georgia"/>
              <a:cs typeface="Georgia"/>
              <a:sym typeface="Georgia"/>
            </a:endParaRPr>
          </a:p>
        </p:txBody>
      </p:sp>
    </p:spTree>
    <p:extLst>
      <p:ext uri="{BB962C8B-B14F-4D97-AF65-F5344CB8AC3E}">
        <p14:creationId xmlns:p14="http://schemas.microsoft.com/office/powerpoint/2010/main" val="682369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dirty="0" smtClean="0">
                <a:solidFill>
                  <a:schemeClr val="lt1"/>
                </a:solidFill>
                <a:latin typeface="Oswald"/>
                <a:ea typeface="Oswald"/>
                <a:cs typeface="Oswald"/>
                <a:sym typeface="Oswald"/>
              </a:rPr>
              <a:t>MODEL DIFFERENCES</a:t>
            </a:r>
            <a:endParaRPr lang="en-US" sz="9600" b="1" dirty="0">
              <a:solidFill>
                <a:schemeClr val="lt1"/>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865" name="Shape 86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smtClean="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TUNING A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LOGISTIC REGRESSION</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p:nvPr/>
        </p:nvSpPr>
        <p:spPr>
          <a:xfrm>
            <a:off x="2961475" y="2224348"/>
            <a:ext cx="7559399" cy="2958000"/>
          </a:xfrm>
          <a:prstGeom prst="rect">
            <a:avLst/>
          </a:prstGeom>
          <a:noFill/>
          <a:ln>
            <a:noFill/>
          </a:ln>
        </p:spPr>
        <p:txBody>
          <a:bodyPr lIns="50800" tIns="50800" rIns="50800" bIns="50800" anchor="t" anchorCtr="0">
            <a:noAutofit/>
          </a:bodyPr>
          <a:lstStyle/>
          <a:p>
            <a:pPr marR="0" lvl="0" algn="l" rtl="0">
              <a:spcBef>
                <a:spcPts val="0"/>
              </a:spcBef>
              <a:buNone/>
            </a:pPr>
            <a:r>
              <a:rPr lang="en-US" sz="1800" dirty="0" smtClean="0">
                <a:latin typeface="Georgia"/>
                <a:ea typeface="Georgia"/>
                <a:cs typeface="Georgia"/>
                <a:sym typeface="Georgia"/>
              </a:rPr>
              <a:t>Use the sklearn library to fit and tune the multivariate logistic model we’ve built for the default dataset. Your tuning parameter here will be C or the cost parameter that governs the effect of regularization.</a:t>
            </a:r>
          </a:p>
          <a:p>
            <a:pPr marR="0" lvl="0" algn="l" rtl="0">
              <a:spcBef>
                <a:spcPts val="0"/>
              </a:spcBef>
              <a:buNone/>
            </a:pPr>
            <a:endParaRPr lang="en-US" sz="1800" dirty="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smtClean="0">
                <a:latin typeface="Georgia"/>
                <a:ea typeface="Georgia"/>
                <a:cs typeface="Georgia"/>
                <a:sym typeface="Georgia"/>
              </a:rPr>
              <a:t>Make sure to incorporate K-fold cross-validation and experiment with fitting a model across a variety of C values. </a:t>
            </a:r>
          </a:p>
          <a:p>
            <a:pPr marL="285750" marR="0" lvl="0" indent="-285750" algn="l" rtl="0">
              <a:spcBef>
                <a:spcPts val="0"/>
              </a:spcBef>
              <a:buFont typeface="Arial" panose="020B0604020202020204" pitchFamily="34" charset="0"/>
              <a:buChar char="•"/>
            </a:pPr>
            <a:endParaRPr lang="en-US" sz="1800" dirty="0" smtClean="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smtClean="0">
                <a:latin typeface="Georgia"/>
                <a:ea typeface="Georgia"/>
                <a:cs typeface="Georgia"/>
                <a:sym typeface="Georgia"/>
              </a:rPr>
              <a:t>Measure the effectiveness of these models using one (or more) of our new classification metrics.</a:t>
            </a:r>
          </a:p>
          <a:p>
            <a:pPr marL="285750" marR="0" lvl="0" indent="-285750" algn="l" rtl="0">
              <a:spcBef>
                <a:spcPts val="0"/>
              </a:spcBef>
              <a:buFont typeface="Arial" panose="020B0604020202020204" pitchFamily="34" charset="0"/>
              <a:buChar char="•"/>
            </a:pPr>
            <a:endParaRPr lang="en-US" sz="1800" dirty="0" smtClean="0">
              <a:latin typeface="Georgia"/>
              <a:ea typeface="Georgia"/>
              <a:cs typeface="Georgia"/>
              <a:sym typeface="Georgia"/>
            </a:endParaRPr>
          </a:p>
        </p:txBody>
      </p:sp>
      <p:pic>
        <p:nvPicPr>
          <p:cNvPr id="871" name="Shape 87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2" name="Shape 87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73" name="Shape 873"/>
          <p:cNvSpPr/>
          <p:nvPr/>
        </p:nvSpPr>
        <p:spPr>
          <a:xfrm>
            <a:off x="3052748" y="5792350"/>
            <a:ext cx="91961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smtClean="0">
                <a:latin typeface="Georgia"/>
                <a:ea typeface="Georgia"/>
                <a:cs typeface="Georgia"/>
                <a:sym typeface="Georgia"/>
              </a:rPr>
              <a:t>A tuned logistic model</a:t>
            </a:r>
            <a:endParaRPr lang="en-US" sz="1800" dirty="0">
              <a:latin typeface="Georgia"/>
              <a:ea typeface="Georgia"/>
              <a:cs typeface="Georgia"/>
              <a:sym typeface="Georgia"/>
            </a:endParaRPr>
          </a:p>
        </p:txBody>
      </p:sp>
      <p:sp>
        <p:nvSpPr>
          <p:cNvPr id="874" name="Shape 8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875" name="Shape 87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a:t>
            </a:r>
            <a:r>
              <a:rPr lang="en-US" sz="2000" b="1" dirty="0" smtClean="0">
                <a:latin typeface="Oswald"/>
                <a:ea typeface="Oswald"/>
                <a:cs typeface="Oswald"/>
                <a:sym typeface="Oswald"/>
              </a:rPr>
              <a:t>30 </a:t>
            </a:r>
            <a:r>
              <a:rPr lang="en-US" sz="2000" b="1" dirty="0">
                <a:latin typeface="Oswald"/>
                <a:ea typeface="Oswald"/>
                <a:cs typeface="Oswald"/>
                <a:sym typeface="Oswald"/>
              </a:rPr>
              <a:t>minutes)</a:t>
            </a:r>
          </a:p>
        </p:txBody>
      </p:sp>
      <p:cxnSp>
        <p:nvCxnSpPr>
          <p:cNvPr id="876" name="Shape 8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77" name="Shape 87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dirty="0" smtClean="0">
                <a:latin typeface="Oswald"/>
                <a:ea typeface="Oswald"/>
                <a:cs typeface="Oswald"/>
                <a:sym typeface="Oswald"/>
              </a:rPr>
              <a:t>TUNING A </a:t>
            </a:r>
            <a:r>
              <a:rPr lang="en-US" sz="3200" b="1" dirty="0">
                <a:latin typeface="Oswald"/>
                <a:ea typeface="Oswald"/>
                <a:cs typeface="Oswald"/>
                <a:sym typeface="Oswald"/>
              </a:rPr>
              <a:t>LOGISTIC REGRESSION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CONCLUSION</a:t>
            </a:r>
          </a:p>
        </p:txBody>
      </p:sp>
      <p:sp>
        <p:nvSpPr>
          <p:cNvPr id="895" name="Shape 89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TOPIC REVIEW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body" idx="1"/>
          </p:nvPr>
        </p:nvSpPr>
        <p:spPr>
          <a:xfrm>
            <a:off x="634999" y="1301275"/>
            <a:ext cx="12202799"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What’s the link function used in logistic regression?</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kind of machine learning problems does logistic regression address</a:t>
            </a:r>
            <a:r>
              <a:rPr lang="en-US" sz="2800" dirty="0">
                <a:latin typeface="Georgia"/>
                <a:ea typeface="Georgia"/>
                <a:cs typeface="Georgia"/>
                <a:sym typeface="Georgia"/>
              </a:rPr>
              <a:t>?</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do the </a:t>
            </a:r>
            <a:r>
              <a:rPr lang="en-US" sz="2800" i="1" dirty="0">
                <a:solidFill>
                  <a:srgbClr val="333333"/>
                </a:solidFill>
                <a:highlight>
                  <a:srgbClr val="FFFFFF"/>
                </a:highlight>
                <a:latin typeface="Georgia"/>
                <a:ea typeface="Georgia"/>
                <a:cs typeface="Georgia"/>
                <a:sym typeface="Georgia"/>
              </a:rPr>
              <a:t>coefficients</a:t>
            </a:r>
            <a:r>
              <a:rPr lang="en-US" sz="2800" dirty="0">
                <a:solidFill>
                  <a:srgbClr val="333333"/>
                </a:solidFill>
                <a:highlight>
                  <a:srgbClr val="FFFFFF"/>
                </a:highlight>
                <a:latin typeface="Georgia"/>
                <a:ea typeface="Georgia"/>
                <a:cs typeface="Georgia"/>
                <a:sym typeface="Georgia"/>
              </a:rPr>
              <a:t> in a logistic regression represent? How does the interpretation differ from ordinary least squares? How is it similar</a:t>
            </a:r>
            <a:r>
              <a:rPr lang="en-US" sz="2800" dirty="0" smtClean="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H</a:t>
            </a:r>
            <a:r>
              <a:rPr lang="en-US" sz="2800" dirty="0">
                <a:solidFill>
                  <a:srgbClr val="333333"/>
                </a:solidFill>
                <a:highlight>
                  <a:srgbClr val="FFFFFF"/>
                </a:highlight>
                <a:latin typeface="Georgia"/>
                <a:ea typeface="Georgia"/>
                <a:cs typeface="Georgia"/>
                <a:sym typeface="Georgia"/>
              </a:rPr>
              <a:t>ow does True Positive Rate and False Positive Rate help explain accuracy</a:t>
            </a:r>
            <a:r>
              <a:rPr lang="en-US" sz="2800" dirty="0">
                <a:latin typeface="Georgia"/>
                <a:ea typeface="Georgia"/>
                <a:cs typeface="Georgia"/>
                <a:sym typeface="Georgia"/>
              </a:rPr>
              <a:t>?</a:t>
            </a:r>
          </a:p>
          <a:p>
            <a:pPr lvl="0"/>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would an AUC of 0.5 represent for a model? What about an AUC of 0.9</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R="0" lvl="0" algn="l" rtl="0">
              <a:lnSpc>
                <a:spcPct val="100000"/>
              </a:lnSpc>
              <a:spcBef>
                <a:spcPts val="0"/>
              </a:spcBef>
              <a:buNone/>
            </a:pPr>
            <a:endParaRPr sz="2800" dirty="0">
              <a:latin typeface="Georgia"/>
              <a:ea typeface="Georgia"/>
              <a:cs typeface="Georgia"/>
              <a:sym typeface="Georgia"/>
            </a:endParaRPr>
          </a:p>
        </p:txBody>
      </p:sp>
      <p:sp>
        <p:nvSpPr>
          <p:cNvPr id="901" name="Shape 9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REVIEW QUESTIONS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911"/>
        <p:cNvGrpSpPr/>
        <p:nvPr/>
      </p:nvGrpSpPr>
      <p:grpSpPr>
        <a:xfrm>
          <a:off x="0" y="0"/>
          <a:ext cx="0" cy="0"/>
          <a:chOff x="0" y="0"/>
          <a:chExt cx="0" cy="0"/>
        </a:xfrm>
      </p:grpSpPr>
      <p:sp>
        <p:nvSpPr>
          <p:cNvPr id="912" name="Shape 912"/>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COURSE</a:t>
            </a:r>
          </a:p>
        </p:txBody>
      </p:sp>
      <p:sp>
        <p:nvSpPr>
          <p:cNvPr id="913" name="Shape 913"/>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BEFORE NEXT CLASS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Shape 9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BEFORE NEXT CLASS</a:t>
            </a:r>
          </a:p>
        </p:txBody>
      </p:sp>
      <p:sp>
        <p:nvSpPr>
          <p:cNvPr id="919" name="Shape 919"/>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DUE DATE</a:t>
            </a:r>
          </a:p>
        </p:txBody>
      </p:sp>
      <p:sp>
        <p:nvSpPr>
          <p:cNvPr id="920" name="Shape 920"/>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Unit Project 3</a:t>
            </a:r>
            <a:endParaRPr lang="en-US" sz="2800" dirty="0">
              <a:latin typeface="Georgia"/>
              <a:ea typeface="Georgia"/>
              <a:cs typeface="Georgia"/>
              <a:sym typeface="Georgia"/>
            </a:endParaRPr>
          </a:p>
          <a:p>
            <a:pPr marR="0" lvl="0" algn="l" rtl="0">
              <a:spcBef>
                <a:spcPts val="1000"/>
              </a:spcBef>
              <a:buNone/>
            </a:pPr>
            <a:endParaRPr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37"/>
        <p:cNvGrpSpPr/>
        <p:nvPr/>
      </p:nvGrpSpPr>
      <p:grpSpPr>
        <a:xfrm>
          <a:off x="0" y="0"/>
          <a:ext cx="0" cy="0"/>
          <a:chOff x="0" y="0"/>
          <a:chExt cx="0" cy="0"/>
        </a:xfrm>
      </p:grpSpPr>
      <p:sp>
        <p:nvSpPr>
          <p:cNvPr id="938" name="Shape 938"/>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Q &amp; A</a:t>
            </a:r>
          </a:p>
        </p:txBody>
      </p:sp>
      <p:cxnSp>
        <p:nvCxnSpPr>
          <p:cNvPr id="939" name="Shape 939"/>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0" name="Shape 940"/>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1" name="Shape 941"/>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45"/>
        <p:cNvGrpSpPr/>
        <p:nvPr/>
      </p:nvGrpSpPr>
      <p:grpSpPr>
        <a:xfrm>
          <a:off x="0" y="0"/>
          <a:ext cx="0" cy="0"/>
          <a:chOff x="0" y="0"/>
          <a:chExt cx="0" cy="0"/>
        </a:xfrm>
      </p:grpSpPr>
      <p:sp>
        <p:nvSpPr>
          <p:cNvPr id="946" name="Shape 94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dirty="0">
              <a:solidFill>
                <a:srgbClr val="FFFFFF"/>
              </a:solidFill>
              <a:latin typeface="Impact"/>
              <a:ea typeface="Impact"/>
              <a:cs typeface="Impact"/>
              <a:sym typeface="Impact"/>
            </a:endParaRPr>
          </a:p>
        </p:txBody>
      </p:sp>
      <p:cxnSp>
        <p:nvCxnSpPr>
          <p:cNvPr id="947" name="Shape 94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8" name="Shape 94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9" name="Shape 94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
        <p:nvSpPr>
          <p:cNvPr id="950" name="Shape 950"/>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DON’T FORGET TO FILL OUT YOUR EXIT </a:t>
            </a:r>
            <a:r>
              <a:rPr lang="en-US" sz="2800" b="1" dirty="0" smtClean="0">
                <a:latin typeface="Oswald"/>
                <a:ea typeface="Oswald"/>
                <a:cs typeface="Oswald"/>
                <a:sym typeface="Oswald"/>
              </a:rPr>
              <a:t>TICKET</a:t>
            </a:r>
          </a:p>
          <a:p>
            <a:pPr marL="0" marR="0" lvl="0" indent="0" algn="l" rtl="0">
              <a:lnSpc>
                <a:spcPct val="114285"/>
              </a:lnSpc>
              <a:spcBef>
                <a:spcPts val="0"/>
              </a:spcBef>
              <a:buSzPct val="25000"/>
              <a:buNone/>
            </a:pPr>
            <a:r>
              <a:rPr lang="en-US" sz="2800" b="1" dirty="0" smtClean="0">
                <a:latin typeface="Oswald"/>
                <a:ea typeface="Oswald"/>
                <a:cs typeface="Oswald"/>
                <a:sym typeface="Oswald"/>
              </a:rPr>
              <a:t>LESSON 9</a:t>
            </a:r>
          </a:p>
          <a:p>
            <a:pPr marL="0" marR="0" lvl="0" indent="0" algn="l" rtl="0">
              <a:lnSpc>
                <a:spcPct val="114285"/>
              </a:lnSpc>
              <a:spcBef>
                <a:spcPts val="0"/>
              </a:spcBef>
              <a:buSzPct val="25000"/>
              <a:buNone/>
            </a:pPr>
            <a:r>
              <a:rPr lang="en-US" sz="2800" b="1" dirty="0" smtClean="0">
                <a:latin typeface="Oswald"/>
                <a:ea typeface="Oswald"/>
                <a:cs typeface="Oswald"/>
                <a:sym typeface="Oswald"/>
              </a:rPr>
              <a:t>INTRO TO LOGISTIC REGRESSION</a:t>
            </a:r>
            <a:endParaRPr lang="en-US" sz="2800" b="1"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i="1" dirty="0" smtClean="0">
                <a:latin typeface="Georgia" panose="02040502050405020303" pitchFamily="18" charset="0"/>
              </a:rPr>
              <a:t>An Introduction to Statistical Learning</a:t>
            </a:r>
            <a:r>
              <a:rPr lang="en-US" sz="2800" dirty="0" smtClean="0">
                <a:latin typeface="Georgia" panose="02040502050405020303" pitchFamily="18" charset="0"/>
              </a:rPr>
              <a:t>, James, G et al (2013): </a:t>
            </a:r>
            <a:r>
              <a:rPr lang="en-US" sz="2800" dirty="0" smtClean="0">
                <a:latin typeface="Georgia" panose="02040502050405020303" pitchFamily="18" charset="0"/>
                <a:hlinkClick r:id="rId3"/>
              </a:rPr>
              <a:t>http://www-bcf.usc.edu/~gareth/ISL/getbook.html</a:t>
            </a:r>
            <a:r>
              <a:rPr lang="en-US" sz="2800" dirty="0" smtClean="0">
                <a:latin typeface="Georgia" panose="02040502050405020303" pitchFamily="18" charset="0"/>
              </a:rPr>
              <a:t> </a:t>
            </a:r>
          </a:p>
          <a:p>
            <a:pPr marL="203200" lvl="0" indent="-256540">
              <a:buSzPct val="100000"/>
              <a:buFont typeface="Georgia"/>
              <a:buChar char="‣"/>
            </a:pPr>
            <a:endParaRPr lang="en-US" sz="2800" dirty="0" smtClean="0">
              <a:latin typeface="Georgia" panose="02040502050405020303" pitchFamily="18" charset="0"/>
            </a:endParaRPr>
          </a:p>
          <a:p>
            <a:pPr marR="0" lvl="0" algn="l" rtl="0">
              <a:spcBef>
                <a:spcPts val="100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626765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08164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smtClean="0">
                <a:solidFill>
                  <a:schemeClr val="dk1"/>
                </a:solidFill>
                <a:latin typeface="Oswald"/>
                <a:ea typeface="Oswald"/>
                <a:cs typeface="Oswald"/>
                <a:sym typeface="Oswald"/>
              </a:rPr>
              <a:t>MODEL DIFFERENCES</a:t>
            </a:r>
            <a:endParaRPr lang="en-US" sz="3200" b="1" dirty="0">
              <a:solidFill>
                <a:schemeClr val="dk1"/>
              </a:solidFill>
              <a:latin typeface="Oswald"/>
              <a:ea typeface="Oswald"/>
              <a:cs typeface="Oswald"/>
              <a:sym typeface="Oswald"/>
            </a:endParaRPr>
          </a:p>
        </p:txBody>
      </p:sp>
      <p:pic>
        <p:nvPicPr>
          <p:cNvPr id="466" name="Shape 46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67" name="Shape 46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468" name="Shape 468"/>
          <p:cNvSpPr/>
          <p:nvPr/>
        </p:nvSpPr>
        <p:spPr>
          <a:xfrm>
            <a:off x="2961475" y="2224346"/>
            <a:ext cx="9174599" cy="3429300"/>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Georgia"/>
                <a:ea typeface="Georgia"/>
                <a:cs typeface="Georgia"/>
                <a:sym typeface="Georgia"/>
              </a:rPr>
              <a:t>Read through the following questions and brainstorm answers for each:</a:t>
            </a:r>
          </a:p>
          <a:p>
            <a:pPr lvl="0" rtl="0">
              <a:spcBef>
                <a:spcPts val="0"/>
              </a:spcBef>
              <a:buNone/>
            </a:pPr>
            <a:endParaRPr sz="1800" dirty="0">
              <a:solidFill>
                <a:schemeClr val="dk1"/>
              </a:solidFill>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are the main differences between linear </a:t>
            </a:r>
            <a:r>
              <a:rPr lang="en-US" sz="1800" dirty="0" smtClean="0">
                <a:solidFill>
                  <a:srgbClr val="333333"/>
                </a:solidFill>
                <a:highlight>
                  <a:srgbClr val="FFFFFF"/>
                </a:highlight>
                <a:latin typeface="Georgia"/>
                <a:ea typeface="Georgia"/>
                <a:cs typeface="Georgia"/>
                <a:sym typeface="Georgia"/>
              </a:rPr>
              <a:t>regression and KNN? </a:t>
            </a:r>
            <a:r>
              <a:rPr lang="en-US" sz="1800" dirty="0">
                <a:solidFill>
                  <a:srgbClr val="333333"/>
                </a:solidFill>
                <a:highlight>
                  <a:srgbClr val="FFFFFF"/>
                </a:highlight>
                <a:latin typeface="Georgia"/>
                <a:ea typeface="Georgia"/>
                <a:cs typeface="Georgia"/>
                <a:sym typeface="Georgia"/>
              </a:rPr>
              <a:t>What is different about how they approach</a:t>
            </a:r>
            <a:r>
              <a:rPr lang="en-US" sz="1800" i="1" dirty="0">
                <a:solidFill>
                  <a:srgbClr val="333333"/>
                </a:solidFill>
                <a:highlight>
                  <a:srgbClr val="FFFFFF"/>
                </a:highlight>
                <a:latin typeface="Georgia"/>
                <a:ea typeface="Georgia"/>
                <a:cs typeface="Georgia"/>
                <a:sym typeface="Georgia"/>
              </a:rPr>
              <a:t> </a:t>
            </a:r>
            <a:r>
              <a:rPr lang="en-US" sz="1800" dirty="0" smtClean="0">
                <a:solidFill>
                  <a:srgbClr val="333333"/>
                </a:solidFill>
                <a:highlight>
                  <a:srgbClr val="FFFFFF"/>
                </a:highlight>
                <a:latin typeface="Georgia"/>
                <a:ea typeface="Georgia"/>
                <a:cs typeface="Georgia"/>
                <a:sym typeface="Georgia"/>
              </a:rPr>
              <a:t>predicting the outcome variable? </a:t>
            </a:r>
            <a:endParaRPr lang="en-US" sz="1800" dirty="0">
              <a:solidFill>
                <a:srgbClr val="333333"/>
              </a:solidFill>
              <a:highlight>
                <a:srgbClr val="FFFFFF"/>
              </a:highlight>
              <a:latin typeface="Georgia"/>
              <a:ea typeface="Georgia"/>
              <a:cs typeface="Georgia"/>
              <a:sym typeface="Georgia"/>
            </a:endParaRP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For example, what is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about </a:t>
            </a:r>
            <a:r>
              <a:rPr lang="en-US" sz="1800" dirty="0" smtClean="0">
                <a:solidFill>
                  <a:srgbClr val="333333"/>
                </a:solidFill>
                <a:highlight>
                  <a:srgbClr val="FFFFFF"/>
                </a:highlight>
                <a:latin typeface="Georgia"/>
                <a:ea typeface="Georgia"/>
                <a:cs typeface="Georgia"/>
                <a:sym typeface="Georgia"/>
              </a:rPr>
              <a:t>linear regression </a:t>
            </a:r>
            <a:r>
              <a:rPr lang="en-US" sz="1800" dirty="0">
                <a:solidFill>
                  <a:srgbClr val="333333"/>
                </a:solidFill>
                <a:highlight>
                  <a:srgbClr val="FFFFFF"/>
                </a:highlight>
                <a:latin typeface="Georgia"/>
                <a:ea typeface="Georgia"/>
                <a:cs typeface="Georgia"/>
                <a:sym typeface="Georgia"/>
              </a:rPr>
              <a:t>compared to what's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in KNN</a:t>
            </a:r>
            <a:r>
              <a:rPr lang="en-US" sz="1800" dirty="0" smtClean="0">
                <a:solidFill>
                  <a:srgbClr val="333333"/>
                </a:solidFill>
                <a:highlight>
                  <a:srgbClr val="FFFFFF"/>
                </a:highlight>
                <a:latin typeface="Georgia"/>
                <a:ea typeface="Georgia"/>
                <a:cs typeface="Georgia"/>
                <a:sym typeface="Georgia"/>
              </a:rPr>
              <a:t>?</a:t>
            </a:r>
          </a:p>
          <a:p>
            <a:pPr marL="914400" lvl="1" indent="-342900" rtl="0">
              <a:spcBef>
                <a:spcPts val="0"/>
              </a:spcBef>
              <a:buClr>
                <a:srgbClr val="333333"/>
              </a:buClr>
              <a:buSzPct val="100000"/>
              <a:buFont typeface="Georgia"/>
              <a:buAutoNum type="alphaLcPeriod"/>
            </a:pPr>
            <a:endParaRPr sz="1800" dirty="0">
              <a:solidFill>
                <a:srgbClr val="333333"/>
              </a:solidFill>
              <a:highlight>
                <a:srgbClr val="FFFFFF"/>
              </a:highlight>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would be the advantage of using a linear </a:t>
            </a:r>
            <a:r>
              <a:rPr lang="en-US" sz="1800" dirty="0" smtClean="0">
                <a:solidFill>
                  <a:srgbClr val="333333"/>
                </a:solidFill>
                <a:highlight>
                  <a:srgbClr val="FFFFFF"/>
                </a:highlight>
                <a:latin typeface="Georgia"/>
                <a:ea typeface="Georgia"/>
                <a:cs typeface="Georgia"/>
                <a:sym typeface="Georgia"/>
              </a:rPr>
              <a:t>regression to </a:t>
            </a:r>
            <a:r>
              <a:rPr lang="en-US" sz="1800" dirty="0">
                <a:solidFill>
                  <a:srgbClr val="333333"/>
                </a:solidFill>
                <a:highlight>
                  <a:srgbClr val="FFFFFF"/>
                </a:highlight>
                <a:latin typeface="Georgia"/>
                <a:ea typeface="Georgia"/>
                <a:cs typeface="Georgia"/>
                <a:sym typeface="Georgia"/>
              </a:rPr>
              <a:t>solve a classification </a:t>
            </a:r>
            <a:r>
              <a:rPr lang="en-US" sz="1800" dirty="0" smtClean="0">
                <a:solidFill>
                  <a:srgbClr val="333333"/>
                </a:solidFill>
                <a:highlight>
                  <a:srgbClr val="FFFFFF"/>
                </a:highlight>
                <a:latin typeface="Georgia"/>
                <a:ea typeface="Georgia"/>
                <a:cs typeface="Georgia"/>
                <a:sym typeface="Georgia"/>
              </a:rPr>
              <a:t>problem instead of </a:t>
            </a:r>
            <a:r>
              <a:rPr lang="en-US" sz="1800" dirty="0">
                <a:solidFill>
                  <a:srgbClr val="333333"/>
                </a:solidFill>
                <a:highlight>
                  <a:srgbClr val="FFFFFF"/>
                </a:highlight>
                <a:latin typeface="Georgia"/>
                <a:ea typeface="Georgia"/>
                <a:cs typeface="Georgia"/>
                <a:sym typeface="Georgia"/>
              </a:rPr>
              <a:t>KNN?</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What </a:t>
            </a:r>
            <a:r>
              <a:rPr lang="en-US" sz="1800" dirty="0" smtClean="0">
                <a:solidFill>
                  <a:srgbClr val="333333"/>
                </a:solidFill>
                <a:highlight>
                  <a:srgbClr val="FFFFFF"/>
                </a:highlight>
                <a:latin typeface="Georgia"/>
                <a:ea typeface="Georgia"/>
                <a:cs typeface="Georgia"/>
                <a:sym typeface="Georgia"/>
              </a:rPr>
              <a:t>might some of the challenges be when using a linear regression to </a:t>
            </a:r>
            <a:r>
              <a:rPr lang="en-US" sz="1800" dirty="0">
                <a:solidFill>
                  <a:srgbClr val="333333"/>
                </a:solidFill>
                <a:highlight>
                  <a:srgbClr val="FFFFFF"/>
                </a:highlight>
                <a:latin typeface="Georgia"/>
                <a:ea typeface="Georgia"/>
                <a:cs typeface="Georgia"/>
                <a:sym typeface="Georgia"/>
              </a:rPr>
              <a:t>solve a classification </a:t>
            </a:r>
            <a:r>
              <a:rPr lang="en-US" sz="1800" dirty="0" smtClean="0">
                <a:solidFill>
                  <a:srgbClr val="333333"/>
                </a:solidFill>
                <a:highlight>
                  <a:srgbClr val="FFFFFF"/>
                </a:highlight>
                <a:latin typeface="Georgia"/>
                <a:ea typeface="Georgia"/>
                <a:cs typeface="Georgia"/>
                <a:sym typeface="Georgia"/>
              </a:rPr>
              <a:t>problem?</a:t>
            </a:r>
            <a:endParaRPr lang="en-US" sz="1800" dirty="0">
              <a:solidFill>
                <a:srgbClr val="333333"/>
              </a:solidFill>
              <a:highlight>
                <a:srgbClr val="FFFFFF"/>
              </a:highlight>
              <a:latin typeface="Georgia"/>
              <a:ea typeface="Georgia"/>
              <a:cs typeface="Georgia"/>
              <a:sym typeface="Georgia"/>
            </a:endParaRPr>
          </a:p>
        </p:txBody>
      </p:sp>
      <p:sp>
        <p:nvSpPr>
          <p:cNvPr id="469" name="Shape 469"/>
          <p:cNvSpPr/>
          <p:nvPr/>
        </p:nvSpPr>
        <p:spPr>
          <a:xfrm>
            <a:off x="3052744" y="63257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470" name="Shape 470"/>
          <p:cNvSpPr/>
          <p:nvPr/>
        </p:nvSpPr>
        <p:spPr>
          <a:xfrm>
            <a:off x="2989800" y="59330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471" name="Shape 47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a:t>
            </a:r>
            <a:r>
              <a:rPr lang="en-US" sz="2000" b="1" dirty="0" smtClean="0">
                <a:latin typeface="Oswald"/>
                <a:ea typeface="Oswald"/>
                <a:cs typeface="Oswald"/>
                <a:sym typeface="Oswald"/>
              </a:rPr>
              <a:t>QUESTIONS (10 minutes)</a:t>
            </a:r>
            <a:endParaRPr lang="en-US" sz="2000" b="1" dirty="0">
              <a:latin typeface="Oswald"/>
              <a:ea typeface="Oswald"/>
              <a:cs typeface="Oswald"/>
              <a:sym typeface="Oswald"/>
            </a:endParaRPr>
          </a:p>
        </p:txBody>
      </p:sp>
      <p:cxnSp>
        <p:nvCxnSpPr>
          <p:cNvPr id="472" name="Shape 47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DATA SCIENCE WORKFLOW?</a:t>
            </a:r>
          </a:p>
          <a:p>
            <a:pPr marL="0" marR="0" lvl="0" indent="0" algn="l" rtl="0">
              <a:lnSpc>
                <a:spcPct val="100000"/>
              </a:lnSpc>
              <a:spcBef>
                <a:spcPts val="0"/>
              </a:spcBef>
              <a:buNone/>
            </a:pPr>
            <a:endParaRPr sz="3200" b="1" dirty="0">
              <a:latin typeface="Oswald"/>
              <a:ea typeface="Oswald"/>
              <a:cs typeface="Oswald"/>
              <a:sym typeface="Oswald"/>
            </a:endParaRP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has been </a:t>
            </a:r>
            <a:r>
              <a:rPr lang="en-US" sz="2800" b="1" dirty="0">
                <a:solidFill>
                  <a:schemeClr val="dk1"/>
                </a:solidFill>
                <a:latin typeface="Georgia"/>
                <a:ea typeface="Georgia"/>
                <a:cs typeface="Georgia"/>
                <a:sym typeface="Georgia"/>
              </a:rPr>
              <a:t>acquired</a:t>
            </a:r>
            <a:r>
              <a:rPr lang="en-US" sz="2800" dirty="0">
                <a:solidFill>
                  <a:schemeClr val="dk1"/>
                </a:solidFill>
                <a:latin typeface="Georgia"/>
                <a:ea typeface="Georgia"/>
                <a:cs typeface="Georgia"/>
                <a:sym typeface="Georgia"/>
              </a:rPr>
              <a:t> and </a:t>
            </a:r>
            <a:r>
              <a:rPr lang="en-US" sz="2800" b="1" dirty="0">
                <a:solidFill>
                  <a:schemeClr val="dk1"/>
                </a:solidFill>
                <a:latin typeface="Georgia"/>
                <a:ea typeface="Georgia"/>
                <a:cs typeface="Georgia"/>
                <a:sym typeface="Georgia"/>
              </a:rPr>
              <a:t>parsed.</a:t>
            </a:r>
          </a:p>
          <a:p>
            <a:pPr lvl="0" rtl="0">
              <a:spcBef>
                <a:spcPts val="0"/>
              </a:spcBef>
              <a:buClr>
                <a:schemeClr val="dk1"/>
              </a:buClr>
              <a:buSzPct val="39285"/>
              <a:buFont typeface="Arial"/>
              <a:buNone/>
            </a:pPr>
            <a:endParaRPr sz="2800" b="1"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Today we’ll </a:t>
            </a:r>
            <a:r>
              <a:rPr lang="en-US" sz="2800" b="1" dirty="0">
                <a:solidFill>
                  <a:schemeClr val="dk1"/>
                </a:solidFill>
                <a:latin typeface="Georgia"/>
                <a:ea typeface="Georgia"/>
                <a:cs typeface="Georgia"/>
                <a:sym typeface="Georgia"/>
              </a:rPr>
              <a:t>refine</a:t>
            </a:r>
            <a:r>
              <a:rPr lang="en-US" sz="2800" dirty="0">
                <a:solidFill>
                  <a:schemeClr val="dk1"/>
                </a:solidFill>
                <a:latin typeface="Georgia"/>
                <a:ea typeface="Georgia"/>
                <a:cs typeface="Georgia"/>
                <a:sym typeface="Georgia"/>
              </a:rPr>
              <a:t> the data and </a:t>
            </a:r>
            <a:r>
              <a:rPr lang="en-US" sz="2800" b="1" dirty="0">
                <a:solidFill>
                  <a:schemeClr val="dk1"/>
                </a:solidFill>
                <a:latin typeface="Georgia"/>
                <a:ea typeface="Georgia"/>
                <a:cs typeface="Georgia"/>
                <a:sym typeface="Georgia"/>
              </a:rPr>
              <a:t>build</a:t>
            </a:r>
            <a:r>
              <a:rPr lang="en-US" sz="2800" dirty="0">
                <a:solidFill>
                  <a:schemeClr val="dk1"/>
                </a:solidFill>
                <a:latin typeface="Georgia"/>
                <a:ea typeface="Georgia"/>
                <a:cs typeface="Georgia"/>
                <a:sym typeface="Georgia"/>
              </a:rPr>
              <a:t> </a:t>
            </a:r>
            <a:r>
              <a:rPr lang="en-US" sz="2800" dirty="0" smtClean="0">
                <a:solidFill>
                  <a:schemeClr val="dk1"/>
                </a:solidFill>
                <a:latin typeface="Georgia"/>
                <a:ea typeface="Georgia"/>
                <a:cs typeface="Georgia"/>
                <a:sym typeface="Georgia"/>
              </a:rPr>
              <a:t>models</a:t>
            </a:r>
            <a:r>
              <a:rPr lang="en-US" sz="2800" dirty="0">
                <a:solidFill>
                  <a:schemeClr val="dk1"/>
                </a:solidFill>
                <a:latin typeface="Georgia"/>
                <a:ea typeface="Georgia"/>
                <a:cs typeface="Georgia"/>
                <a:sym typeface="Georgia"/>
              </a:rPr>
              <a:t> </a:t>
            </a:r>
            <a:r>
              <a:rPr lang="en-US" sz="2800" dirty="0" smtClean="0">
                <a:solidFill>
                  <a:schemeClr val="dk1"/>
                </a:solidFill>
                <a:latin typeface="Georgia"/>
                <a:ea typeface="Georgia"/>
                <a:cs typeface="Georgia"/>
                <a:sym typeface="Georgia"/>
              </a:rPr>
              <a:t>(We’ll </a:t>
            </a:r>
            <a:r>
              <a:rPr lang="en-US" sz="2800" dirty="0">
                <a:solidFill>
                  <a:schemeClr val="dk1"/>
                </a:solidFill>
                <a:latin typeface="Georgia"/>
                <a:ea typeface="Georgia"/>
                <a:cs typeface="Georgia"/>
                <a:sym typeface="Georgia"/>
              </a:rPr>
              <a:t>also use plots to </a:t>
            </a:r>
            <a:r>
              <a:rPr lang="en-US" sz="2800" b="1" dirty="0">
                <a:solidFill>
                  <a:schemeClr val="dk1"/>
                </a:solidFill>
                <a:latin typeface="Georgia"/>
                <a:ea typeface="Georgia"/>
                <a:cs typeface="Georgia"/>
                <a:sym typeface="Georgia"/>
              </a:rPr>
              <a:t>represent</a:t>
            </a:r>
            <a:r>
              <a:rPr lang="en-US" sz="2800" dirty="0">
                <a:solidFill>
                  <a:schemeClr val="dk1"/>
                </a:solidFill>
                <a:latin typeface="Georgia"/>
                <a:ea typeface="Georgia"/>
                <a:cs typeface="Georgia"/>
                <a:sym typeface="Georgia"/>
              </a:rPr>
              <a:t> the </a:t>
            </a:r>
            <a:r>
              <a:rPr lang="en-US" sz="2800" dirty="0" smtClean="0">
                <a:solidFill>
                  <a:schemeClr val="dk1"/>
                </a:solidFill>
                <a:latin typeface="Georgia"/>
                <a:ea typeface="Georgia"/>
                <a:cs typeface="Georgia"/>
                <a:sym typeface="Georgia"/>
              </a:rPr>
              <a:t>results).</a:t>
            </a:r>
            <a:endParaRPr lang="en-US" sz="2800" dirty="0">
              <a:solidFill>
                <a:schemeClr val="dk1"/>
              </a:solidFill>
              <a:latin typeface="Georgia"/>
              <a:ea typeface="Georgia"/>
              <a:cs typeface="Georgia"/>
              <a:sym typeface="Georgia"/>
            </a:endParaRPr>
          </a:p>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pic>
        <p:nvPicPr>
          <p:cNvPr id="4" name="Shape 422" descr="6 Build.png"/>
          <p:cNvPicPr preferRelativeResize="0"/>
          <p:nvPr/>
        </p:nvPicPr>
        <p:blipFill rotWithShape="1">
          <a:blip r:embed="rId3">
            <a:alphaModFix/>
          </a:blip>
          <a:srcRect l="4767" r="74950"/>
          <a:stretch/>
        </p:blipFill>
        <p:spPr>
          <a:xfrm>
            <a:off x="5186917" y="3565578"/>
            <a:ext cx="2630967" cy="3438472"/>
          </a:xfrm>
          <a:prstGeom prst="rect">
            <a:avLst/>
          </a:prstGeom>
          <a:noFill/>
          <a:ln>
            <a:noFill/>
          </a:ln>
        </p:spPr>
      </p:pic>
    </p:spTree>
    <p:extLst>
      <p:ext uri="{BB962C8B-B14F-4D97-AF65-F5344CB8AC3E}">
        <p14:creationId xmlns:p14="http://schemas.microsoft.com/office/powerpoint/2010/main" val="1858552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a:t>
            </a:r>
            <a:r>
              <a:rPr lang="en-US" sz="3200" b="1" dirty="0" smtClean="0">
                <a:solidFill>
                  <a:schemeClr val="dk1"/>
                </a:solidFill>
                <a:latin typeface="Oswald"/>
                <a:ea typeface="Oswald"/>
                <a:cs typeface="Oswald"/>
                <a:sym typeface="Oswald"/>
              </a:rPr>
              <a:t>MACHINE LEARNING UNIVERSE?</a:t>
            </a:r>
            <a:endParaRPr lang="en-US" sz="3200" b="1" dirty="0">
              <a:solidFill>
                <a:schemeClr val="dk1"/>
              </a:solidFill>
              <a:latin typeface="Oswald"/>
              <a:ea typeface="Oswald"/>
              <a:cs typeface="Oswald"/>
              <a:sym typeface="Oswald"/>
            </a:endParaRPr>
          </a:p>
          <a:p>
            <a:pPr marL="0" marR="0" lvl="0" indent="0" algn="l" rtl="0">
              <a:lnSpc>
                <a:spcPct val="100000"/>
              </a:lnSpc>
              <a:spcBef>
                <a:spcPts val="0"/>
              </a:spcBef>
              <a:buNone/>
            </a:pPr>
            <a:endParaRPr sz="3200" b="1" dirty="0">
              <a:latin typeface="Oswald"/>
              <a:ea typeface="Oswald"/>
              <a:cs typeface="Oswald"/>
              <a:sym typeface="Oswald"/>
            </a:endParaRPr>
          </a:p>
        </p:txBody>
      </p:sp>
      <p:pic>
        <p:nvPicPr>
          <p:cNvPr id="1026" name="Picture 2" descr="Move mouse ove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3290" b="14644"/>
          <a:stretch/>
        </p:blipFill>
        <p:spPr bwMode="auto">
          <a:xfrm>
            <a:off x="1473200" y="1697782"/>
            <a:ext cx="10058400" cy="553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917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DEMO</a:t>
            </a:r>
            <a:endParaRPr lang="en-US" sz="3200" b="1" dirty="0">
              <a:latin typeface="Oswald"/>
              <a:ea typeface="Oswald"/>
              <a:cs typeface="Oswald"/>
              <a:sym typeface="Oswald"/>
            </a:endParaRP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smtClean="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WHY NOT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LINEAR REGRESSION?</a:t>
            </a:r>
            <a:endParaRPr lang="en-US" sz="9600" b="1" dirty="0">
              <a:solidFill>
                <a:srgbClr val="FFFFFF"/>
              </a:solidFill>
              <a:latin typeface="Oswald"/>
              <a:ea typeface="Oswald"/>
              <a:cs typeface="Oswald"/>
              <a:sym typeface="Oswald"/>
            </a:endParaRPr>
          </a:p>
        </p:txBody>
      </p:sp>
    </p:spTree>
    <p:extLst>
      <p:ext uri="{BB962C8B-B14F-4D97-AF65-F5344CB8AC3E}">
        <p14:creationId xmlns:p14="http://schemas.microsoft.com/office/powerpoint/2010/main" val="2091503067"/>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2121</Words>
  <Application>Microsoft Office PowerPoint</Application>
  <PresentationFormat>Custom</PresentationFormat>
  <Paragraphs>346</Paragraphs>
  <Slides>58</Slides>
  <Notes>58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58</vt:i4>
      </vt:variant>
    </vt:vector>
  </HeadingPairs>
  <TitlesOfParts>
    <vt:vector size="66" baseType="lpstr">
      <vt:lpstr>Arial</vt:lpstr>
      <vt:lpstr>Cambria Math</vt:lpstr>
      <vt:lpstr>Georgia</vt:lpstr>
      <vt:lpstr>Impact</vt:lpstr>
      <vt:lpstr>Merriweather Sans</vt:lpstr>
      <vt:lpstr>Oswald</vt:lpstr>
      <vt:lpstr>White</vt:lpstr>
      <vt:lpstr>White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lpstr>CITATIONS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Sherman, Alex</cp:lastModifiedBy>
  <cp:revision>50</cp:revision>
  <dcterms:modified xsi:type="dcterms:W3CDTF">2017-05-18T23:40:44Z</dcterms:modified>
</cp:coreProperties>
</file>