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58" r:id="rId6"/>
    <p:sldId id="273" r:id="rId7"/>
    <p:sldId id="257" r:id="rId8"/>
    <p:sldId id="268" r:id="rId9"/>
    <p:sldId id="271" r:id="rId10"/>
    <p:sldId id="272" r:id="rId11"/>
    <p:sldId id="264" r:id="rId12"/>
    <p:sldId id="259" r:id="rId13"/>
    <p:sldId id="261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변이바이러스 비율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20I.Alpha.V1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Sheet2!$B$2:$B$6</c:f>
              <c:numCache>
                <c:formatCode>m/d/yyyy</c:formatCode>
                <c:ptCount val="5"/>
                <c:pt idx="0">
                  <c:v>44354</c:v>
                </c:pt>
                <c:pt idx="1">
                  <c:v>44361</c:v>
                </c:pt>
                <c:pt idx="2">
                  <c:v>44368</c:v>
                </c:pt>
                <c:pt idx="3">
                  <c:v>44375</c:v>
                </c:pt>
                <c:pt idx="4">
                  <c:v>44382</c:v>
                </c:pt>
              </c:numCache>
            </c:numRef>
          </c:cat>
          <c:val>
            <c:numRef>
              <c:f>Sheet2!$C$2:$C$6</c:f>
              <c:numCache>
                <c:formatCode>General</c:formatCode>
                <c:ptCount val="5"/>
                <c:pt idx="0">
                  <c:v>3.3333333333000002E-2</c:v>
                </c:pt>
                <c:pt idx="1">
                  <c:v>5.6818181818000003E-2</c:v>
                </c:pt>
                <c:pt idx="2">
                  <c:v>0.12658227848100001</c:v>
                </c:pt>
                <c:pt idx="3">
                  <c:v>0.136363636363</c:v>
                </c:pt>
                <c:pt idx="4">
                  <c:v>0.11538461538399999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7C-4505-AF4E-B7BFB05C06E2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21A.Delta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Sheet2!$B$2:$B$6</c:f>
              <c:numCache>
                <c:formatCode>m/d/yyyy</c:formatCode>
                <c:ptCount val="5"/>
                <c:pt idx="0">
                  <c:v>44354</c:v>
                </c:pt>
                <c:pt idx="1">
                  <c:v>44361</c:v>
                </c:pt>
                <c:pt idx="2">
                  <c:v>44368</c:v>
                </c:pt>
                <c:pt idx="3">
                  <c:v>44375</c:v>
                </c:pt>
                <c:pt idx="4">
                  <c:v>44382</c:v>
                </c:pt>
              </c:numCache>
            </c:numRef>
          </c:cat>
          <c:val>
            <c:numRef>
              <c:f>Sheet2!$D$2:$D$6</c:f>
              <c:numCache>
                <c:formatCode>General</c:formatCode>
                <c:ptCount val="5"/>
                <c:pt idx="0">
                  <c:v>2.6595744679999998E-2</c:v>
                </c:pt>
                <c:pt idx="1">
                  <c:v>9.2233009707999997E-2</c:v>
                </c:pt>
                <c:pt idx="2">
                  <c:v>0.22362869198300001</c:v>
                </c:pt>
                <c:pt idx="3">
                  <c:v>0.34265734265699999</c:v>
                </c:pt>
                <c:pt idx="4">
                  <c:v>0.433566433566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7C-4505-AF4E-B7BFB05C0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194576"/>
        <c:axId val="799201464"/>
      </c:lineChart>
      <c:dateAx>
        <c:axId val="799194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201464"/>
        <c:crosses val="autoZero"/>
        <c:auto val="1"/>
        <c:lblOffset val="100"/>
        <c:baseTimeUnit val="days"/>
      </c:dateAx>
      <c:valAx>
        <c:axId val="799201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9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한국 전체 </a:t>
            </a:r>
            <a:r>
              <a:rPr lang="en-US" altLang="ko-KR" dirty="0"/>
              <a:t>(</a:t>
            </a:r>
            <a:r>
              <a:rPr lang="ko-KR" altLang="en-US" dirty="0"/>
              <a:t>선별</a:t>
            </a:r>
            <a:r>
              <a:rPr lang="en-US" altLang="ko-KR" dirty="0"/>
              <a:t>/</a:t>
            </a:r>
            <a:r>
              <a:rPr lang="ko-KR" altLang="en-US" dirty="0"/>
              <a:t>확진</a:t>
            </a:r>
            <a:r>
              <a:rPr lang="en-US" altLang="ko-KR" dirty="0"/>
              <a:t>) </a:t>
            </a:r>
            <a:r>
              <a:rPr lang="ko-KR" altLang="en-US" dirty="0"/>
              <a:t>검사자수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Sheet3!$A$2:$A$247</c:f>
              <c:numCache>
                <c:formatCode>m/d/yyyy</c:formatCode>
                <c:ptCount val="246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  <c:pt idx="94">
                  <c:v>44291</c:v>
                </c:pt>
                <c:pt idx="95">
                  <c:v>44292</c:v>
                </c:pt>
                <c:pt idx="96">
                  <c:v>44293</c:v>
                </c:pt>
                <c:pt idx="97">
                  <c:v>44294</c:v>
                </c:pt>
                <c:pt idx="98">
                  <c:v>44295</c:v>
                </c:pt>
                <c:pt idx="99">
                  <c:v>44296</c:v>
                </c:pt>
                <c:pt idx="100">
                  <c:v>44297</c:v>
                </c:pt>
                <c:pt idx="101">
                  <c:v>44298</c:v>
                </c:pt>
                <c:pt idx="102">
                  <c:v>44299</c:v>
                </c:pt>
                <c:pt idx="103">
                  <c:v>44300</c:v>
                </c:pt>
                <c:pt idx="104">
                  <c:v>44301</c:v>
                </c:pt>
                <c:pt idx="105">
                  <c:v>44302</c:v>
                </c:pt>
                <c:pt idx="106">
                  <c:v>44303</c:v>
                </c:pt>
                <c:pt idx="107">
                  <c:v>44304</c:v>
                </c:pt>
                <c:pt idx="108">
                  <c:v>44305</c:v>
                </c:pt>
                <c:pt idx="109">
                  <c:v>44306</c:v>
                </c:pt>
                <c:pt idx="110">
                  <c:v>44307</c:v>
                </c:pt>
                <c:pt idx="111">
                  <c:v>44308</c:v>
                </c:pt>
                <c:pt idx="112">
                  <c:v>44309</c:v>
                </c:pt>
                <c:pt idx="113">
                  <c:v>44310</c:v>
                </c:pt>
                <c:pt idx="114">
                  <c:v>44311</c:v>
                </c:pt>
                <c:pt idx="115">
                  <c:v>44312</c:v>
                </c:pt>
                <c:pt idx="116">
                  <c:v>44313</c:v>
                </c:pt>
                <c:pt idx="117">
                  <c:v>44314</c:v>
                </c:pt>
                <c:pt idx="118">
                  <c:v>44315</c:v>
                </c:pt>
                <c:pt idx="119">
                  <c:v>44316</c:v>
                </c:pt>
                <c:pt idx="120">
                  <c:v>44317</c:v>
                </c:pt>
                <c:pt idx="121">
                  <c:v>44318</c:v>
                </c:pt>
                <c:pt idx="122">
                  <c:v>44319</c:v>
                </c:pt>
                <c:pt idx="123">
                  <c:v>44320</c:v>
                </c:pt>
                <c:pt idx="124">
                  <c:v>44321</c:v>
                </c:pt>
                <c:pt idx="125">
                  <c:v>44322</c:v>
                </c:pt>
                <c:pt idx="126">
                  <c:v>44323</c:v>
                </c:pt>
                <c:pt idx="127">
                  <c:v>44324</c:v>
                </c:pt>
                <c:pt idx="128">
                  <c:v>44325</c:v>
                </c:pt>
                <c:pt idx="129">
                  <c:v>44326</c:v>
                </c:pt>
                <c:pt idx="130">
                  <c:v>44327</c:v>
                </c:pt>
                <c:pt idx="131">
                  <c:v>44328</c:v>
                </c:pt>
                <c:pt idx="132">
                  <c:v>44329</c:v>
                </c:pt>
                <c:pt idx="133">
                  <c:v>44330</c:v>
                </c:pt>
                <c:pt idx="134">
                  <c:v>44331</c:v>
                </c:pt>
                <c:pt idx="135">
                  <c:v>44332</c:v>
                </c:pt>
                <c:pt idx="136">
                  <c:v>44333</c:v>
                </c:pt>
                <c:pt idx="137">
                  <c:v>44334</c:v>
                </c:pt>
                <c:pt idx="138">
                  <c:v>44335</c:v>
                </c:pt>
                <c:pt idx="139">
                  <c:v>44336</c:v>
                </c:pt>
                <c:pt idx="140">
                  <c:v>44337</c:v>
                </c:pt>
                <c:pt idx="141">
                  <c:v>44338</c:v>
                </c:pt>
                <c:pt idx="142">
                  <c:v>44339</c:v>
                </c:pt>
                <c:pt idx="143">
                  <c:v>44340</c:v>
                </c:pt>
                <c:pt idx="144">
                  <c:v>44341</c:v>
                </c:pt>
                <c:pt idx="145">
                  <c:v>44342</c:v>
                </c:pt>
                <c:pt idx="146">
                  <c:v>44343</c:v>
                </c:pt>
                <c:pt idx="147">
                  <c:v>44344</c:v>
                </c:pt>
                <c:pt idx="148">
                  <c:v>44345</c:v>
                </c:pt>
                <c:pt idx="149">
                  <c:v>44346</c:v>
                </c:pt>
                <c:pt idx="150">
                  <c:v>44347</c:v>
                </c:pt>
                <c:pt idx="151">
                  <c:v>44348</c:v>
                </c:pt>
                <c:pt idx="152">
                  <c:v>44349</c:v>
                </c:pt>
                <c:pt idx="153">
                  <c:v>44350</c:v>
                </c:pt>
                <c:pt idx="154">
                  <c:v>44351</c:v>
                </c:pt>
                <c:pt idx="155">
                  <c:v>44352</c:v>
                </c:pt>
                <c:pt idx="156">
                  <c:v>44353</c:v>
                </c:pt>
                <c:pt idx="157">
                  <c:v>44354</c:v>
                </c:pt>
                <c:pt idx="158">
                  <c:v>44355</c:v>
                </c:pt>
                <c:pt idx="159">
                  <c:v>44356</c:v>
                </c:pt>
                <c:pt idx="160">
                  <c:v>44357</c:v>
                </c:pt>
                <c:pt idx="161">
                  <c:v>44358</c:v>
                </c:pt>
                <c:pt idx="162">
                  <c:v>44359</c:v>
                </c:pt>
                <c:pt idx="163">
                  <c:v>44360</c:v>
                </c:pt>
                <c:pt idx="164">
                  <c:v>44361</c:v>
                </c:pt>
                <c:pt idx="165">
                  <c:v>44362</c:v>
                </c:pt>
                <c:pt idx="166">
                  <c:v>44363</c:v>
                </c:pt>
                <c:pt idx="167">
                  <c:v>44364</c:v>
                </c:pt>
                <c:pt idx="168">
                  <c:v>44365</c:v>
                </c:pt>
                <c:pt idx="169">
                  <c:v>44366</c:v>
                </c:pt>
                <c:pt idx="170">
                  <c:v>44367</c:v>
                </c:pt>
                <c:pt idx="171">
                  <c:v>44368</c:v>
                </c:pt>
                <c:pt idx="172">
                  <c:v>44369</c:v>
                </c:pt>
                <c:pt idx="173">
                  <c:v>44370</c:v>
                </c:pt>
                <c:pt idx="174">
                  <c:v>44371</c:v>
                </c:pt>
                <c:pt idx="175">
                  <c:v>44372</c:v>
                </c:pt>
                <c:pt idx="176">
                  <c:v>44373</c:v>
                </c:pt>
                <c:pt idx="177">
                  <c:v>44374</c:v>
                </c:pt>
                <c:pt idx="178">
                  <c:v>44375</c:v>
                </c:pt>
                <c:pt idx="179">
                  <c:v>44376</c:v>
                </c:pt>
                <c:pt idx="180">
                  <c:v>44377</c:v>
                </c:pt>
                <c:pt idx="181">
                  <c:v>44378</c:v>
                </c:pt>
                <c:pt idx="182">
                  <c:v>44379</c:v>
                </c:pt>
                <c:pt idx="183">
                  <c:v>44380</c:v>
                </c:pt>
                <c:pt idx="184">
                  <c:v>44381</c:v>
                </c:pt>
                <c:pt idx="185">
                  <c:v>44382</c:v>
                </c:pt>
                <c:pt idx="186">
                  <c:v>44383</c:v>
                </c:pt>
                <c:pt idx="187">
                  <c:v>44384</c:v>
                </c:pt>
                <c:pt idx="188">
                  <c:v>44385</c:v>
                </c:pt>
                <c:pt idx="189">
                  <c:v>44386</c:v>
                </c:pt>
                <c:pt idx="190">
                  <c:v>44387</c:v>
                </c:pt>
                <c:pt idx="191">
                  <c:v>44388</c:v>
                </c:pt>
                <c:pt idx="192">
                  <c:v>44389</c:v>
                </c:pt>
                <c:pt idx="193">
                  <c:v>44390</c:v>
                </c:pt>
                <c:pt idx="194">
                  <c:v>44391</c:v>
                </c:pt>
                <c:pt idx="195">
                  <c:v>44392</c:v>
                </c:pt>
                <c:pt idx="196">
                  <c:v>44393</c:v>
                </c:pt>
                <c:pt idx="197">
                  <c:v>44394</c:v>
                </c:pt>
                <c:pt idx="198">
                  <c:v>44395</c:v>
                </c:pt>
                <c:pt idx="199">
                  <c:v>44396</c:v>
                </c:pt>
                <c:pt idx="200">
                  <c:v>44397</c:v>
                </c:pt>
                <c:pt idx="201">
                  <c:v>44398</c:v>
                </c:pt>
                <c:pt idx="202">
                  <c:v>44399</c:v>
                </c:pt>
                <c:pt idx="203">
                  <c:v>44400</c:v>
                </c:pt>
                <c:pt idx="204">
                  <c:v>44401</c:v>
                </c:pt>
                <c:pt idx="205">
                  <c:v>44402</c:v>
                </c:pt>
                <c:pt idx="206">
                  <c:v>44403</c:v>
                </c:pt>
                <c:pt idx="207">
                  <c:v>44404</c:v>
                </c:pt>
                <c:pt idx="208">
                  <c:v>44405</c:v>
                </c:pt>
                <c:pt idx="209">
                  <c:v>44406</c:v>
                </c:pt>
                <c:pt idx="210">
                  <c:v>44407</c:v>
                </c:pt>
                <c:pt idx="211">
                  <c:v>44408</c:v>
                </c:pt>
                <c:pt idx="212">
                  <c:v>44409</c:v>
                </c:pt>
                <c:pt idx="213">
                  <c:v>44410</c:v>
                </c:pt>
                <c:pt idx="214">
                  <c:v>44411</c:v>
                </c:pt>
                <c:pt idx="215">
                  <c:v>44412</c:v>
                </c:pt>
                <c:pt idx="216">
                  <c:v>44413</c:v>
                </c:pt>
                <c:pt idx="217">
                  <c:v>44414</c:v>
                </c:pt>
                <c:pt idx="218">
                  <c:v>44415</c:v>
                </c:pt>
                <c:pt idx="219">
                  <c:v>44416</c:v>
                </c:pt>
                <c:pt idx="220">
                  <c:v>44417</c:v>
                </c:pt>
                <c:pt idx="221">
                  <c:v>44418</c:v>
                </c:pt>
                <c:pt idx="222">
                  <c:v>44419</c:v>
                </c:pt>
                <c:pt idx="223">
                  <c:v>44420</c:v>
                </c:pt>
                <c:pt idx="224">
                  <c:v>44421</c:v>
                </c:pt>
                <c:pt idx="225">
                  <c:v>44422</c:v>
                </c:pt>
                <c:pt idx="226">
                  <c:v>44423</c:v>
                </c:pt>
                <c:pt idx="227">
                  <c:v>44424</c:v>
                </c:pt>
                <c:pt idx="228">
                  <c:v>44425</c:v>
                </c:pt>
                <c:pt idx="229">
                  <c:v>44426</c:v>
                </c:pt>
                <c:pt idx="230">
                  <c:v>44427</c:v>
                </c:pt>
                <c:pt idx="231">
                  <c:v>44428</c:v>
                </c:pt>
                <c:pt idx="232">
                  <c:v>44429</c:v>
                </c:pt>
                <c:pt idx="233">
                  <c:v>44430</c:v>
                </c:pt>
                <c:pt idx="234">
                  <c:v>44431</c:v>
                </c:pt>
                <c:pt idx="235">
                  <c:v>44432</c:v>
                </c:pt>
                <c:pt idx="236">
                  <c:v>44433</c:v>
                </c:pt>
                <c:pt idx="237">
                  <c:v>44434</c:v>
                </c:pt>
                <c:pt idx="238">
                  <c:v>44435</c:v>
                </c:pt>
                <c:pt idx="239">
                  <c:v>44436</c:v>
                </c:pt>
                <c:pt idx="240">
                  <c:v>44437</c:v>
                </c:pt>
                <c:pt idx="241">
                  <c:v>44438</c:v>
                </c:pt>
                <c:pt idx="242">
                  <c:v>44439</c:v>
                </c:pt>
                <c:pt idx="243">
                  <c:v>44440</c:v>
                </c:pt>
                <c:pt idx="244">
                  <c:v>44441</c:v>
                </c:pt>
                <c:pt idx="245">
                  <c:v>44442</c:v>
                </c:pt>
              </c:numCache>
            </c:numRef>
          </c:cat>
          <c:val>
            <c:numRef>
              <c:f>Sheet3!$B$2:$B$247</c:f>
              <c:numCache>
                <c:formatCode>General</c:formatCode>
                <c:ptCount val="246"/>
                <c:pt idx="0">
                  <c:v>48849</c:v>
                </c:pt>
                <c:pt idx="1">
                  <c:v>31021</c:v>
                </c:pt>
                <c:pt idx="2">
                  <c:v>30954</c:v>
                </c:pt>
                <c:pt idx="3">
                  <c:v>31510</c:v>
                </c:pt>
                <c:pt idx="4">
                  <c:v>59734</c:v>
                </c:pt>
                <c:pt idx="5">
                  <c:v>67176</c:v>
                </c:pt>
                <c:pt idx="6">
                  <c:v>65261</c:v>
                </c:pt>
                <c:pt idx="7">
                  <c:v>61505</c:v>
                </c:pt>
                <c:pt idx="8">
                  <c:v>64141</c:v>
                </c:pt>
                <c:pt idx="9">
                  <c:v>28317</c:v>
                </c:pt>
                <c:pt idx="10">
                  <c:v>29912</c:v>
                </c:pt>
                <c:pt idx="11">
                  <c:v>65393</c:v>
                </c:pt>
                <c:pt idx="12">
                  <c:v>62083</c:v>
                </c:pt>
                <c:pt idx="13">
                  <c:v>66219</c:v>
                </c:pt>
                <c:pt idx="14">
                  <c:v>60135</c:v>
                </c:pt>
                <c:pt idx="15">
                  <c:v>60879</c:v>
                </c:pt>
                <c:pt idx="16">
                  <c:v>25274</c:v>
                </c:pt>
                <c:pt idx="17">
                  <c:v>27280</c:v>
                </c:pt>
                <c:pt idx="18">
                  <c:v>56796</c:v>
                </c:pt>
                <c:pt idx="19">
                  <c:v>58007</c:v>
                </c:pt>
                <c:pt idx="20">
                  <c:v>52550</c:v>
                </c:pt>
                <c:pt idx="21">
                  <c:v>52554</c:v>
                </c:pt>
                <c:pt idx="22">
                  <c:v>43986</c:v>
                </c:pt>
                <c:pt idx="23">
                  <c:v>25506</c:v>
                </c:pt>
                <c:pt idx="24">
                  <c:v>22953</c:v>
                </c:pt>
                <c:pt idx="25">
                  <c:v>42607</c:v>
                </c:pt>
                <c:pt idx="26">
                  <c:v>46676</c:v>
                </c:pt>
                <c:pt idx="27">
                  <c:v>51945</c:v>
                </c:pt>
                <c:pt idx="28">
                  <c:v>43746</c:v>
                </c:pt>
                <c:pt idx="29">
                  <c:v>44224</c:v>
                </c:pt>
                <c:pt idx="30">
                  <c:v>20535</c:v>
                </c:pt>
                <c:pt idx="31">
                  <c:v>21116</c:v>
                </c:pt>
                <c:pt idx="32">
                  <c:v>44762</c:v>
                </c:pt>
                <c:pt idx="33">
                  <c:v>60717</c:v>
                </c:pt>
                <c:pt idx="34">
                  <c:v>64692</c:v>
                </c:pt>
                <c:pt idx="35">
                  <c:v>57164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24114</c:v>
                </c:pt>
                <c:pt idx="43">
                  <c:v>0</c:v>
                </c:pt>
                <c:pt idx="44">
                  <c:v>0</c:v>
                </c:pt>
                <c:pt idx="45">
                  <c:v>20828</c:v>
                </c:pt>
                <c:pt idx="46">
                  <c:v>53879</c:v>
                </c:pt>
                <c:pt idx="47">
                  <c:v>51564</c:v>
                </c:pt>
                <c:pt idx="48">
                  <c:v>44337</c:v>
                </c:pt>
                <c:pt idx="49">
                  <c:v>42382</c:v>
                </c:pt>
                <c:pt idx="50">
                  <c:v>39618</c:v>
                </c:pt>
                <c:pt idx="51">
                  <c:v>23490</c:v>
                </c:pt>
                <c:pt idx="52">
                  <c:v>18699</c:v>
                </c:pt>
                <c:pt idx="53">
                  <c:v>41931</c:v>
                </c:pt>
                <c:pt idx="54">
                  <c:v>37386</c:v>
                </c:pt>
                <c:pt idx="55">
                  <c:v>46542</c:v>
                </c:pt>
                <c:pt idx="56">
                  <c:v>38582</c:v>
                </c:pt>
                <c:pt idx="57">
                  <c:v>37102</c:v>
                </c:pt>
                <c:pt idx="58">
                  <c:v>17891</c:v>
                </c:pt>
                <c:pt idx="59">
                  <c:v>15893</c:v>
                </c:pt>
                <c:pt idx="60">
                  <c:v>16534</c:v>
                </c:pt>
                <c:pt idx="61">
                  <c:v>41792</c:v>
                </c:pt>
                <c:pt idx="62">
                  <c:v>41475</c:v>
                </c:pt>
                <c:pt idx="63">
                  <c:v>33493</c:v>
                </c:pt>
                <c:pt idx="64">
                  <c:v>31468</c:v>
                </c:pt>
                <c:pt idx="65">
                  <c:v>19958</c:v>
                </c:pt>
                <c:pt idx="66">
                  <c:v>17685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47986</c:v>
                </c:pt>
                <c:pt idx="82">
                  <c:v>0</c:v>
                </c:pt>
                <c:pt idx="83">
                  <c:v>0</c:v>
                </c:pt>
                <c:pt idx="84">
                  <c:v>53118</c:v>
                </c:pt>
                <c:pt idx="85">
                  <c:v>45400</c:v>
                </c:pt>
                <c:pt idx="86">
                  <c:v>19597</c:v>
                </c:pt>
                <c:pt idx="87">
                  <c:v>20402</c:v>
                </c:pt>
                <c:pt idx="88">
                  <c:v>48182</c:v>
                </c:pt>
                <c:pt idx="89">
                  <c:v>50923</c:v>
                </c:pt>
                <c:pt idx="90">
                  <c:v>42146</c:v>
                </c:pt>
                <c:pt idx="91">
                  <c:v>38899</c:v>
                </c:pt>
                <c:pt idx="92">
                  <c:v>36770</c:v>
                </c:pt>
                <c:pt idx="93">
                  <c:v>15364</c:v>
                </c:pt>
                <c:pt idx="94">
                  <c:v>18646</c:v>
                </c:pt>
                <c:pt idx="95">
                  <c:v>53812</c:v>
                </c:pt>
                <c:pt idx="96">
                  <c:v>49390</c:v>
                </c:pt>
                <c:pt idx="97">
                  <c:v>42902</c:v>
                </c:pt>
                <c:pt idx="98">
                  <c:v>42774</c:v>
                </c:pt>
                <c:pt idx="99">
                  <c:v>39415</c:v>
                </c:pt>
                <c:pt idx="100">
                  <c:v>21007</c:v>
                </c:pt>
                <c:pt idx="101">
                  <c:v>19912</c:v>
                </c:pt>
                <c:pt idx="102">
                  <c:v>57400</c:v>
                </c:pt>
                <c:pt idx="103">
                  <c:v>55826</c:v>
                </c:pt>
                <c:pt idx="104">
                  <c:v>50144</c:v>
                </c:pt>
                <c:pt idx="105">
                  <c:v>41544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47944</c:v>
                </c:pt>
                <c:pt idx="110">
                  <c:v>38381</c:v>
                </c:pt>
                <c:pt idx="111">
                  <c:v>39983</c:v>
                </c:pt>
                <c:pt idx="112">
                  <c:v>43225</c:v>
                </c:pt>
                <c:pt idx="113">
                  <c:v>41063</c:v>
                </c:pt>
                <c:pt idx="114">
                  <c:v>22577</c:v>
                </c:pt>
                <c:pt idx="115">
                  <c:v>17664</c:v>
                </c:pt>
                <c:pt idx="116">
                  <c:v>50206</c:v>
                </c:pt>
                <c:pt idx="117">
                  <c:v>44231</c:v>
                </c:pt>
                <c:pt idx="118">
                  <c:v>36055</c:v>
                </c:pt>
                <c:pt idx="119">
                  <c:v>40394</c:v>
                </c:pt>
                <c:pt idx="120">
                  <c:v>32395</c:v>
                </c:pt>
                <c:pt idx="121">
                  <c:v>13451</c:v>
                </c:pt>
                <c:pt idx="122">
                  <c:v>14677</c:v>
                </c:pt>
                <c:pt idx="123">
                  <c:v>52755</c:v>
                </c:pt>
                <c:pt idx="124">
                  <c:v>36015</c:v>
                </c:pt>
                <c:pt idx="125">
                  <c:v>18863</c:v>
                </c:pt>
                <c:pt idx="126">
                  <c:v>38521</c:v>
                </c:pt>
                <c:pt idx="127">
                  <c:v>38449</c:v>
                </c:pt>
                <c:pt idx="128">
                  <c:v>13584</c:v>
                </c:pt>
                <c:pt idx="129">
                  <c:v>14170</c:v>
                </c:pt>
                <c:pt idx="130">
                  <c:v>40995</c:v>
                </c:pt>
                <c:pt idx="131">
                  <c:v>37604</c:v>
                </c:pt>
                <c:pt idx="132">
                  <c:v>36376</c:v>
                </c:pt>
                <c:pt idx="133">
                  <c:v>32447</c:v>
                </c:pt>
                <c:pt idx="134">
                  <c:v>33795</c:v>
                </c:pt>
                <c:pt idx="135">
                  <c:v>15073</c:v>
                </c:pt>
                <c:pt idx="136">
                  <c:v>16545</c:v>
                </c:pt>
                <c:pt idx="137">
                  <c:v>40095</c:v>
                </c:pt>
                <c:pt idx="138">
                  <c:v>32559</c:v>
                </c:pt>
                <c:pt idx="139">
                  <c:v>14335</c:v>
                </c:pt>
                <c:pt idx="140">
                  <c:v>34479</c:v>
                </c:pt>
                <c:pt idx="141">
                  <c:v>30444</c:v>
                </c:pt>
                <c:pt idx="142">
                  <c:v>10656</c:v>
                </c:pt>
                <c:pt idx="143">
                  <c:v>18845</c:v>
                </c:pt>
                <c:pt idx="144">
                  <c:v>42720</c:v>
                </c:pt>
                <c:pt idx="145">
                  <c:v>32760</c:v>
                </c:pt>
                <c:pt idx="146">
                  <c:v>34645</c:v>
                </c:pt>
                <c:pt idx="147">
                  <c:v>36550</c:v>
                </c:pt>
                <c:pt idx="148">
                  <c:v>30217</c:v>
                </c:pt>
                <c:pt idx="149">
                  <c:v>11320</c:v>
                </c:pt>
                <c:pt idx="150">
                  <c:v>12084</c:v>
                </c:pt>
                <c:pt idx="151">
                  <c:v>37585</c:v>
                </c:pt>
                <c:pt idx="152">
                  <c:v>34643</c:v>
                </c:pt>
                <c:pt idx="153">
                  <c:v>37069</c:v>
                </c:pt>
                <c:pt idx="154">
                  <c:v>34978</c:v>
                </c:pt>
                <c:pt idx="155">
                  <c:v>31310</c:v>
                </c:pt>
                <c:pt idx="156">
                  <c:v>14442</c:v>
                </c:pt>
                <c:pt idx="157">
                  <c:v>12539</c:v>
                </c:pt>
                <c:pt idx="158">
                  <c:v>33553</c:v>
                </c:pt>
                <c:pt idx="159">
                  <c:v>44035</c:v>
                </c:pt>
                <c:pt idx="160">
                  <c:v>33176</c:v>
                </c:pt>
                <c:pt idx="161">
                  <c:v>30776</c:v>
                </c:pt>
                <c:pt idx="162">
                  <c:v>41024</c:v>
                </c:pt>
                <c:pt idx="163">
                  <c:v>10055</c:v>
                </c:pt>
                <c:pt idx="164">
                  <c:v>13683</c:v>
                </c:pt>
                <c:pt idx="165">
                  <c:v>30733</c:v>
                </c:pt>
                <c:pt idx="166">
                  <c:v>37814</c:v>
                </c:pt>
                <c:pt idx="167">
                  <c:v>25897</c:v>
                </c:pt>
                <c:pt idx="168">
                  <c:v>31694</c:v>
                </c:pt>
                <c:pt idx="169">
                  <c:v>26222</c:v>
                </c:pt>
                <c:pt idx="170">
                  <c:v>10139</c:v>
                </c:pt>
                <c:pt idx="171">
                  <c:v>13042</c:v>
                </c:pt>
                <c:pt idx="172">
                  <c:v>35302</c:v>
                </c:pt>
                <c:pt idx="173">
                  <c:v>27242</c:v>
                </c:pt>
                <c:pt idx="174">
                  <c:v>37653</c:v>
                </c:pt>
                <c:pt idx="175">
                  <c:v>26546</c:v>
                </c:pt>
                <c:pt idx="176">
                  <c:v>36586</c:v>
                </c:pt>
                <c:pt idx="177">
                  <c:v>11359</c:v>
                </c:pt>
                <c:pt idx="178">
                  <c:v>13784</c:v>
                </c:pt>
                <c:pt idx="179">
                  <c:v>32797</c:v>
                </c:pt>
                <c:pt idx="180">
                  <c:v>26079</c:v>
                </c:pt>
                <c:pt idx="181">
                  <c:v>24430</c:v>
                </c:pt>
                <c:pt idx="182">
                  <c:v>21545</c:v>
                </c:pt>
                <c:pt idx="183">
                  <c:v>25771</c:v>
                </c:pt>
                <c:pt idx="184">
                  <c:v>12120</c:v>
                </c:pt>
                <c:pt idx="185">
                  <c:v>16413</c:v>
                </c:pt>
                <c:pt idx="186">
                  <c:v>28776</c:v>
                </c:pt>
                <c:pt idx="187">
                  <c:v>29737</c:v>
                </c:pt>
                <c:pt idx="188">
                  <c:v>27870</c:v>
                </c:pt>
                <c:pt idx="189">
                  <c:v>32125</c:v>
                </c:pt>
                <c:pt idx="190">
                  <c:v>28172</c:v>
                </c:pt>
                <c:pt idx="191">
                  <c:v>14295</c:v>
                </c:pt>
                <c:pt idx="192">
                  <c:v>19011</c:v>
                </c:pt>
                <c:pt idx="193">
                  <c:v>39942</c:v>
                </c:pt>
                <c:pt idx="194">
                  <c:v>41785</c:v>
                </c:pt>
                <c:pt idx="195">
                  <c:v>29023</c:v>
                </c:pt>
                <c:pt idx="196">
                  <c:v>34415</c:v>
                </c:pt>
                <c:pt idx="197">
                  <c:v>31198</c:v>
                </c:pt>
                <c:pt idx="198">
                  <c:v>18953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26389</c:v>
                </c:pt>
                <c:pt idx="219">
                  <c:v>10173</c:v>
                </c:pt>
                <c:pt idx="220">
                  <c:v>29159</c:v>
                </c:pt>
                <c:pt idx="221">
                  <c:v>55841</c:v>
                </c:pt>
                <c:pt idx="222">
                  <c:v>21969</c:v>
                </c:pt>
                <c:pt idx="223">
                  <c:v>29013</c:v>
                </c:pt>
                <c:pt idx="224">
                  <c:v>21286</c:v>
                </c:pt>
                <c:pt idx="225">
                  <c:v>28143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42661</c:v>
                </c:pt>
                <c:pt idx="230">
                  <c:v>39006</c:v>
                </c:pt>
                <c:pt idx="231">
                  <c:v>41455</c:v>
                </c:pt>
                <c:pt idx="232">
                  <c:v>57184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47176</c:v>
                </c:pt>
                <c:pt idx="238">
                  <c:v>53113</c:v>
                </c:pt>
                <c:pt idx="239">
                  <c:v>30999</c:v>
                </c:pt>
                <c:pt idx="240">
                  <c:v>13018</c:v>
                </c:pt>
                <c:pt idx="241">
                  <c:v>29544</c:v>
                </c:pt>
                <c:pt idx="242">
                  <c:v>60600</c:v>
                </c:pt>
                <c:pt idx="243">
                  <c:v>27690</c:v>
                </c:pt>
                <c:pt idx="244">
                  <c:v>32409</c:v>
                </c:pt>
                <c:pt idx="245">
                  <c:v>57908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CB-4992-ABAF-A5A0E5980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1571384"/>
        <c:axId val="811570072"/>
      </c:lineChart>
      <c:dateAx>
        <c:axId val="8115713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570072"/>
        <c:crosses val="autoZero"/>
        <c:auto val="1"/>
        <c:lblOffset val="100"/>
        <c:baseTimeUnit val="days"/>
      </c:dateAx>
      <c:valAx>
        <c:axId val="81157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571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연령별 백신 접종률 예측 </a:t>
            </a:r>
            <a:r>
              <a:rPr lang="en-US" altLang="ko-KR" dirty="0"/>
              <a:t>(7</a:t>
            </a:r>
            <a:r>
              <a:rPr lang="ko-KR" altLang="en-US" dirty="0"/>
              <a:t>월</a:t>
            </a:r>
            <a:r>
              <a:rPr lang="en-US" altLang="ko-KR" dirty="0"/>
              <a:t>-12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60+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29</c:v>
                </c:pt>
                <c:pt idx="1">
                  <c:v>30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34</c:v>
                </c:pt>
                <c:pt idx="6">
                  <c:v>35</c:v>
                </c:pt>
                <c:pt idx="7">
                  <c:v>36</c:v>
                </c:pt>
                <c:pt idx="8">
                  <c:v>37</c:v>
                </c:pt>
                <c:pt idx="9">
                  <c:v>38</c:v>
                </c:pt>
                <c:pt idx="10">
                  <c:v>39</c:v>
                </c:pt>
                <c:pt idx="11">
                  <c:v>40</c:v>
                </c:pt>
                <c:pt idx="12">
                  <c:v>41</c:v>
                </c:pt>
                <c:pt idx="13">
                  <c:v>42</c:v>
                </c:pt>
                <c:pt idx="14">
                  <c:v>43</c:v>
                </c:pt>
                <c:pt idx="15">
                  <c:v>44</c:v>
                </c:pt>
                <c:pt idx="16">
                  <c:v>45</c:v>
                </c:pt>
                <c:pt idx="17">
                  <c:v>46</c:v>
                </c:pt>
                <c:pt idx="18">
                  <c:v>47</c:v>
                </c:pt>
                <c:pt idx="19">
                  <c:v>48</c:v>
                </c:pt>
                <c:pt idx="20">
                  <c:v>49</c:v>
                </c:pt>
                <c:pt idx="21">
                  <c:v>50</c:v>
                </c:pt>
                <c:pt idx="22">
                  <c:v>51</c:v>
                </c:pt>
                <c:pt idx="23">
                  <c:v>52</c:v>
                </c:pt>
              </c:numCache>
            </c:numRef>
          </c:cat>
          <c:val>
            <c:numRef>
              <c:f>Sheet1!$B$2:$Y$2</c:f>
              <c:numCache>
                <c:formatCode>General</c:formatCode>
                <c:ptCount val="24"/>
                <c:pt idx="0">
                  <c:v>0.90039999999999998</c:v>
                </c:pt>
                <c:pt idx="1">
                  <c:v>0.91039999999999999</c:v>
                </c:pt>
                <c:pt idx="2">
                  <c:v>0.91039999999999999</c:v>
                </c:pt>
                <c:pt idx="3">
                  <c:v>0.91039999999999999</c:v>
                </c:pt>
                <c:pt idx="4">
                  <c:v>0.91824338639720759</c:v>
                </c:pt>
                <c:pt idx="5">
                  <c:v>0.92110000000000003</c:v>
                </c:pt>
                <c:pt idx="6">
                  <c:v>0.9254</c:v>
                </c:pt>
                <c:pt idx="7">
                  <c:v>0.9254</c:v>
                </c:pt>
                <c:pt idx="8">
                  <c:v>0.9254</c:v>
                </c:pt>
                <c:pt idx="9">
                  <c:v>0.9254</c:v>
                </c:pt>
                <c:pt idx="10">
                  <c:v>0.9254</c:v>
                </c:pt>
                <c:pt idx="11">
                  <c:v>0.9254</c:v>
                </c:pt>
                <c:pt idx="12">
                  <c:v>0.9254</c:v>
                </c:pt>
                <c:pt idx="13">
                  <c:v>0.9254</c:v>
                </c:pt>
                <c:pt idx="14">
                  <c:v>0.9254</c:v>
                </c:pt>
                <c:pt idx="15">
                  <c:v>0.9254</c:v>
                </c:pt>
                <c:pt idx="16">
                  <c:v>0.9254</c:v>
                </c:pt>
                <c:pt idx="17">
                  <c:v>0.9254</c:v>
                </c:pt>
                <c:pt idx="18">
                  <c:v>0.9254</c:v>
                </c:pt>
                <c:pt idx="19">
                  <c:v>0.9254</c:v>
                </c:pt>
                <c:pt idx="20">
                  <c:v>0.9254</c:v>
                </c:pt>
                <c:pt idx="21">
                  <c:v>0.9254</c:v>
                </c:pt>
                <c:pt idx="22">
                  <c:v>0.9254</c:v>
                </c:pt>
                <c:pt idx="23">
                  <c:v>0.9254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8F-40E1-86EA-EA2C3BDF263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40-59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29</c:v>
                </c:pt>
                <c:pt idx="1">
                  <c:v>30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34</c:v>
                </c:pt>
                <c:pt idx="6">
                  <c:v>35</c:v>
                </c:pt>
                <c:pt idx="7">
                  <c:v>36</c:v>
                </c:pt>
                <c:pt idx="8">
                  <c:v>37</c:v>
                </c:pt>
                <c:pt idx="9">
                  <c:v>38</c:v>
                </c:pt>
                <c:pt idx="10">
                  <c:v>39</c:v>
                </c:pt>
                <c:pt idx="11">
                  <c:v>40</c:v>
                </c:pt>
                <c:pt idx="12">
                  <c:v>41</c:v>
                </c:pt>
                <c:pt idx="13">
                  <c:v>42</c:v>
                </c:pt>
                <c:pt idx="14">
                  <c:v>43</c:v>
                </c:pt>
                <c:pt idx="15">
                  <c:v>44</c:v>
                </c:pt>
                <c:pt idx="16">
                  <c:v>45</c:v>
                </c:pt>
                <c:pt idx="17">
                  <c:v>46</c:v>
                </c:pt>
                <c:pt idx="18">
                  <c:v>47</c:v>
                </c:pt>
                <c:pt idx="19">
                  <c:v>48</c:v>
                </c:pt>
                <c:pt idx="20">
                  <c:v>49</c:v>
                </c:pt>
                <c:pt idx="21">
                  <c:v>50</c:v>
                </c:pt>
                <c:pt idx="22">
                  <c:v>51</c:v>
                </c:pt>
                <c:pt idx="23">
                  <c:v>52</c:v>
                </c:pt>
              </c:numCache>
            </c:numRef>
          </c:cat>
          <c:val>
            <c:numRef>
              <c:f>Sheet1!$B$3:$Y$3</c:f>
              <c:numCache>
                <c:formatCode>General</c:formatCode>
                <c:ptCount val="24"/>
                <c:pt idx="0">
                  <c:v>0.15540000000000001</c:v>
                </c:pt>
                <c:pt idx="1">
                  <c:v>0.18540000000000001</c:v>
                </c:pt>
                <c:pt idx="2">
                  <c:v>0.27539999999999998</c:v>
                </c:pt>
                <c:pt idx="3">
                  <c:v>0.37540000000000001</c:v>
                </c:pt>
                <c:pt idx="4">
                  <c:v>0.44538789996857753</c:v>
                </c:pt>
                <c:pt idx="5">
                  <c:v>0.63040000000000007</c:v>
                </c:pt>
                <c:pt idx="6">
                  <c:v>0.68040000000000012</c:v>
                </c:pt>
                <c:pt idx="7">
                  <c:v>0.73039999999999994</c:v>
                </c:pt>
                <c:pt idx="8">
                  <c:v>0.83040000000000003</c:v>
                </c:pt>
                <c:pt idx="9">
                  <c:v>0.83040000000000003</c:v>
                </c:pt>
                <c:pt idx="10">
                  <c:v>0.83040000000000003</c:v>
                </c:pt>
                <c:pt idx="11">
                  <c:v>0.83040000000000003</c:v>
                </c:pt>
                <c:pt idx="12">
                  <c:v>0.83040000000000003</c:v>
                </c:pt>
                <c:pt idx="13">
                  <c:v>0.83040000000000003</c:v>
                </c:pt>
                <c:pt idx="14">
                  <c:v>0.83040000000000003</c:v>
                </c:pt>
                <c:pt idx="15">
                  <c:v>0.83040000000000003</c:v>
                </c:pt>
                <c:pt idx="16">
                  <c:v>0.83040000000000003</c:v>
                </c:pt>
                <c:pt idx="17">
                  <c:v>0.83040000000000003</c:v>
                </c:pt>
                <c:pt idx="18">
                  <c:v>0.83040000000000003</c:v>
                </c:pt>
                <c:pt idx="19">
                  <c:v>0.83040000000000003</c:v>
                </c:pt>
                <c:pt idx="20">
                  <c:v>0.83040000000000003</c:v>
                </c:pt>
                <c:pt idx="21">
                  <c:v>0.83040000000000003</c:v>
                </c:pt>
                <c:pt idx="22">
                  <c:v>0.83040000000000003</c:v>
                </c:pt>
                <c:pt idx="23">
                  <c:v>0.83040000000000003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8F-40E1-86EA-EA2C3BDF263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18-39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29</c:v>
                </c:pt>
                <c:pt idx="1">
                  <c:v>30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34</c:v>
                </c:pt>
                <c:pt idx="6">
                  <c:v>35</c:v>
                </c:pt>
                <c:pt idx="7">
                  <c:v>36</c:v>
                </c:pt>
                <c:pt idx="8">
                  <c:v>37</c:v>
                </c:pt>
                <c:pt idx="9">
                  <c:v>38</c:v>
                </c:pt>
                <c:pt idx="10">
                  <c:v>39</c:v>
                </c:pt>
                <c:pt idx="11">
                  <c:v>40</c:v>
                </c:pt>
                <c:pt idx="12">
                  <c:v>41</c:v>
                </c:pt>
                <c:pt idx="13">
                  <c:v>42</c:v>
                </c:pt>
                <c:pt idx="14">
                  <c:v>43</c:v>
                </c:pt>
                <c:pt idx="15">
                  <c:v>44</c:v>
                </c:pt>
                <c:pt idx="16">
                  <c:v>45</c:v>
                </c:pt>
                <c:pt idx="17">
                  <c:v>46</c:v>
                </c:pt>
                <c:pt idx="18">
                  <c:v>47</c:v>
                </c:pt>
                <c:pt idx="19">
                  <c:v>48</c:v>
                </c:pt>
                <c:pt idx="20">
                  <c:v>49</c:v>
                </c:pt>
                <c:pt idx="21">
                  <c:v>50</c:v>
                </c:pt>
                <c:pt idx="22">
                  <c:v>51</c:v>
                </c:pt>
                <c:pt idx="23">
                  <c:v>52</c:v>
                </c:pt>
              </c:numCache>
            </c:numRef>
          </c:cat>
          <c:val>
            <c:numRef>
              <c:f>Sheet1!$B$4:$Y$4</c:f>
              <c:numCache>
                <c:formatCode>General</c:formatCode>
                <c:ptCount val="24"/>
                <c:pt idx="0">
                  <c:v>0.1804</c:v>
                </c:pt>
                <c:pt idx="1">
                  <c:v>0.19139999999999999</c:v>
                </c:pt>
                <c:pt idx="2">
                  <c:v>0.2024</c:v>
                </c:pt>
                <c:pt idx="3">
                  <c:v>0.25339999999999996</c:v>
                </c:pt>
                <c:pt idx="4">
                  <c:v>0.31374661846025897</c:v>
                </c:pt>
                <c:pt idx="5">
                  <c:v>0.32540000000000002</c:v>
                </c:pt>
                <c:pt idx="6">
                  <c:v>0.33540000000000003</c:v>
                </c:pt>
                <c:pt idx="7">
                  <c:v>0.45539999999999997</c:v>
                </c:pt>
                <c:pt idx="8">
                  <c:v>0.5554</c:v>
                </c:pt>
                <c:pt idx="9">
                  <c:v>0.65539999999999998</c:v>
                </c:pt>
                <c:pt idx="10">
                  <c:v>0.70540000000000003</c:v>
                </c:pt>
                <c:pt idx="11">
                  <c:v>0.70540000000000003</c:v>
                </c:pt>
                <c:pt idx="12">
                  <c:v>0.80539999999999989</c:v>
                </c:pt>
                <c:pt idx="13">
                  <c:v>0.80539999999999989</c:v>
                </c:pt>
                <c:pt idx="14">
                  <c:v>0.80539999999999989</c:v>
                </c:pt>
                <c:pt idx="15">
                  <c:v>0.80539999999999989</c:v>
                </c:pt>
                <c:pt idx="16">
                  <c:v>0.80539999999999989</c:v>
                </c:pt>
                <c:pt idx="17">
                  <c:v>0.80539999999999989</c:v>
                </c:pt>
                <c:pt idx="18">
                  <c:v>0.80539999999999989</c:v>
                </c:pt>
                <c:pt idx="19">
                  <c:v>0.80539999999999989</c:v>
                </c:pt>
                <c:pt idx="20">
                  <c:v>0.80539999999999989</c:v>
                </c:pt>
                <c:pt idx="21">
                  <c:v>0.80539999999999989</c:v>
                </c:pt>
                <c:pt idx="22">
                  <c:v>0.80539999999999989</c:v>
                </c:pt>
                <c:pt idx="23">
                  <c:v>0.80539999999999989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8F-40E1-86EA-EA2C3BDF263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0-19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29</c:v>
                </c:pt>
                <c:pt idx="1">
                  <c:v>30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34</c:v>
                </c:pt>
                <c:pt idx="6">
                  <c:v>35</c:v>
                </c:pt>
                <c:pt idx="7">
                  <c:v>36</c:v>
                </c:pt>
                <c:pt idx="8">
                  <c:v>37</c:v>
                </c:pt>
                <c:pt idx="9">
                  <c:v>38</c:v>
                </c:pt>
                <c:pt idx="10">
                  <c:v>39</c:v>
                </c:pt>
                <c:pt idx="11">
                  <c:v>40</c:v>
                </c:pt>
                <c:pt idx="12">
                  <c:v>41</c:v>
                </c:pt>
                <c:pt idx="13">
                  <c:v>42</c:v>
                </c:pt>
                <c:pt idx="14">
                  <c:v>43</c:v>
                </c:pt>
                <c:pt idx="15">
                  <c:v>44</c:v>
                </c:pt>
                <c:pt idx="16">
                  <c:v>45</c:v>
                </c:pt>
                <c:pt idx="17">
                  <c:v>46</c:v>
                </c:pt>
                <c:pt idx="18">
                  <c:v>47</c:v>
                </c:pt>
                <c:pt idx="19">
                  <c:v>48</c:v>
                </c:pt>
                <c:pt idx="20">
                  <c:v>49</c:v>
                </c:pt>
                <c:pt idx="21">
                  <c:v>50</c:v>
                </c:pt>
                <c:pt idx="22">
                  <c:v>51</c:v>
                </c:pt>
                <c:pt idx="23">
                  <c:v>52</c:v>
                </c:pt>
              </c:numCache>
            </c:numRef>
          </c:cat>
          <c:val>
            <c:numRef>
              <c:f>Sheet1!$B$5:$Y$5</c:f>
              <c:numCache>
                <c:formatCode>General</c:formatCode>
                <c:ptCount val="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A8F-40E1-86EA-EA2C3BDF2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714920"/>
        <c:axId val="514710656"/>
      </c:lineChart>
      <c:catAx>
        <c:axId val="51471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710656"/>
        <c:crosses val="autoZero"/>
        <c:auto val="1"/>
        <c:lblAlgn val="ctr"/>
        <c:lblOffset val="100"/>
        <c:noMultiLvlLbl val="0"/>
      </c:catAx>
      <c:valAx>
        <c:axId val="51471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71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5FEE-7F21-403A-A794-4B780F1C3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34668-936F-4A55-A9DF-FF4E3309B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DF31-BE83-407E-9676-6055432E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8444-72DC-4C78-B2C9-910C4B5D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A49D-44F5-4CE5-B014-2B802CC0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EF1B-BDFA-4A3B-A3F7-63E42307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A9196-571F-4589-930E-640155D32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2653-883F-4F3C-B16A-2C607B0E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6F5-7B50-439B-99E4-25C0E7F5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D0DE-D476-4BA2-B34B-A4BC2C8B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7F6F5-0734-4910-A01D-980916BBF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76F47-F5B4-4BC3-A3FE-03DDA55B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FA1F-61AD-48E8-8605-96D5F6D8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2233-9390-4735-AA10-1EA6B9E3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D74D-FC96-408E-A3BE-FCA7FAD3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9435-F66F-4FB9-BB5C-718E5151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B743-E16B-4544-9F5E-83518C6B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8791F-09B6-491D-B5DD-DB118E70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0E50-3828-4B50-AA71-B69B935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EAD0-2A6E-4695-BB81-7439D2B6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B5E9-9408-4649-8BA1-480C3E58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0475-B5F9-4A1E-A901-9E77B4B9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C90A-461D-4E71-88EC-13E95FFA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8FFA-CBA6-4520-9816-D87A03D2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D6A45-B76E-4521-9D7B-80988ABA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9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7222-8089-4E0B-8A08-E3ABE7A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BF47-DC91-4865-A0E3-62EE38798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EC1E7-C030-4721-BDF1-B6B80291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5ABFC-0873-4BBC-9688-F37D41D1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937C3-EB77-4562-8092-523C1A56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E984-B724-43CF-AE4A-2EA3DFBC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1E38-5260-49A6-84F2-EF45F3F5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361C-11AE-4565-B1F1-305CA21F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B7FFD-B754-4C24-A31B-19369CDE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E60C8-DCFB-4095-9B1B-EE9BA8110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A66B-F177-4622-A2B2-2C3D8A92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932A6-19B2-45AC-8903-3B22406D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F8381-24B5-407E-9449-7FAF389B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49E8B-C2BC-4BD2-84AA-5BF2108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42DD-A1C2-445D-8B75-D800633C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0146-5C22-4DA7-A4CA-A4A3CDE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0A1D-3A91-4CEA-981D-D060DA78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E778B-E97A-462A-A470-52A07B24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4B295-5204-438E-97E2-505BAB5C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0FF52-646B-4E0D-91E1-EDC5A2E3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03DF8-2352-4A4B-B37D-1F99B2EE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3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48D-8006-434B-B3CB-A846680D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0747-16E8-4338-8F61-0DDD9073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F9B9-57B8-4606-8DE3-5BC036B8B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3D7A4-F373-4EE1-8DBA-0E4887D2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AB50A-103E-41BB-9072-89B78F2E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77A2-C150-4623-BAD4-4CF5DEF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B39F-65B5-4D1F-826F-4C9CA1B5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AFCC7-379C-4707-8BFB-57719C62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ED28C-CB6B-490D-A687-D523E364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2D414-A1E3-4E74-ACC4-6796D784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950A-E64E-42EF-8CD0-0F833076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5BF0E-E469-4EB1-8362-87E116E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1125E-5C75-4473-9234-CDC9A188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9D50A-A7D1-4908-8863-80084C15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C441-2787-456E-AC20-640E2143C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F628-A97A-4999-80D6-883E6B72839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040A-B46E-45AB-A657-A8328A60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569B-DF74-40B5-A907-4BFC73CAE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3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6CC-D2EF-40FE-88E4-276B5999D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SEIR_MC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C5AB-FB09-4334-9619-A7978746F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of Sep 12 2021</a:t>
            </a:r>
          </a:p>
        </p:txBody>
      </p:sp>
    </p:spTree>
    <p:extLst>
      <p:ext uri="{BB962C8B-B14F-4D97-AF65-F5344CB8AC3E}">
        <p14:creationId xmlns:p14="http://schemas.microsoft.com/office/powerpoint/2010/main" val="37455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CF743F-9411-4FFE-8BE2-C3A53F9A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0" y="1390298"/>
            <a:ext cx="4932304" cy="4316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9AE25F-6B20-417B-9E7C-07E017E19B7B}"/>
              </a:ext>
            </a:extLst>
          </p:cNvPr>
          <p:cNvSpPr txBox="1"/>
          <p:nvPr/>
        </p:nvSpPr>
        <p:spPr>
          <a:xfrm>
            <a:off x="756270" y="525517"/>
            <a:ext cx="109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Latin hypercube sampling for vaccination, testing, beta rates (1000 simulations)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C2DEC-8D0B-4EA7-9759-EE8547DF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74" y="1230319"/>
            <a:ext cx="5115091" cy="44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1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55634-DC33-4689-9D91-19E1DC165F8D}"/>
              </a:ext>
            </a:extLst>
          </p:cNvPr>
          <p:cNvSpPr txBox="1"/>
          <p:nvPr/>
        </p:nvSpPr>
        <p:spPr>
          <a:xfrm>
            <a:off x="662152" y="719224"/>
            <a:ext cx="811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TBD: </a:t>
            </a:r>
            <a:r>
              <a:rPr lang="ko-KR" altLang="en-US" dirty="0"/>
              <a:t>연령별 그래프  </a:t>
            </a:r>
            <a:r>
              <a:rPr lang="en-US" altLang="ko-KR" dirty="0"/>
              <a:t>appendix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첨부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A79E77-E215-4B5B-BAF0-50739267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1" y="549618"/>
            <a:ext cx="6871716" cy="6501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ABA402-EEED-499C-B65B-2DB979BDA503}"/>
              </a:ext>
            </a:extLst>
          </p:cNvPr>
          <p:cNvSpPr txBox="1"/>
          <p:nvPr/>
        </p:nvSpPr>
        <p:spPr>
          <a:xfrm>
            <a:off x="181571" y="72677"/>
            <a:ext cx="88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output 2: Cumulative incidence by intervention combination scenarios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3AEBA-A243-4897-9E2F-5B06ED338330}"/>
              </a:ext>
            </a:extLst>
          </p:cNvPr>
          <p:cNvSpPr txBox="1"/>
          <p:nvPr/>
        </p:nvSpPr>
        <p:spPr>
          <a:xfrm>
            <a:off x="7053287" y="564809"/>
            <a:ext cx="4957142" cy="620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감염 유행상황이 매우 낮을때는 검사를 많이 할수록 확진자 수가 많아짐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검사율이 낮을때는 백신 접종률이 확진자 증감소에 큰 영향을 미치지 않음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(Rt&lt;1: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감염이 자연적으로 감소하는 추세이므로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)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검사율이 높을때는 백신접종률을 높이는 것이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비감염자수를 줄임으로써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)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확진자수를 낮춤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감염 유행상황이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Rt</a:t>
            </a:r>
            <a:r>
              <a:rPr lang="en-US" sz="120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&gt;1</a:t>
            </a:r>
            <a:r>
              <a:rPr lang="ko-KR" sz="120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때는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검사를 많이 하고 백신 접종률을 높일 수록 확진자 수가 낮아짐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주어진 검사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백신 접종율의 상황에서 사회적 거리두기를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4-8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주시행시 확진자 수를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30-50%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낮출 수 있음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NPI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가 오래 시행 될 수록  확진자 수는 백신 접종률에 더 민감하게 반응함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즉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백신접종과 사회적 거리두기가 동반될때 확진자 수를 더 효과적으로 줄일 수 있음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그러나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사회경제적비용을 줄이기 위해서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NPI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기간과 확진자수를 동시에 줄이고자 목표할 때 본 연구결과를 통해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연령별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)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백신 접종률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검사율의 타겟을 제시해 줄 수 있음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예를 들어  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 NPI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와 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8wk NPI 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를 비교해보면 검사율이 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20% 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일때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 NPI 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일때 백신 접종율을 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&gt;0.5% 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이상 증가시키면 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8wk NPI 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를 시행할때와 비슷한 수치의 확진자수를 기대할 수 있음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 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검사율이 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16%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이하일때는 백신접종률을 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1.1% 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까지 증가시켜도 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 NPI 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상황에서 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8wk NPI 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시행때 보다 확진자 수가 항상 더 많이 나옴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따라서 검사율을 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16% </a:t>
            </a:r>
            <a:r>
              <a:rPr lang="ko-KR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이상으로 유지시키면서 백신접종률을 높여야 사회적 거리두기 기간을 줄이면서도 거리두기 시행과 유사한 확진자 수 감소를 기대할 수 있음</a:t>
            </a:r>
            <a:r>
              <a:rPr lang="en-US" sz="12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endParaRPr lang="en-US" sz="12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감염유행상황이 아주 높을 때는 백신접종률보다 비감염자들 간에 감염확산이 훨씬 빠르게 일어나는 상황이므로 확진자수는 백신접종률보다 검사율에 더 민감하게 반응함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예를 들어 검사율이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2%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증가할 수록 확진자 수가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20%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씩 감소함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검사율이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20%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이하일 경우 백신 접종률은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0.7-9%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이상이 되어야  확진자 감소 기대되며 접종률이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0.5%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이하일때는 확진자 감소에 큰 영향을 못미침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이때는 상대적으로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NPI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시행보다 백신 접종과 더불어 우선적으로 검사율을 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20% </a:t>
            </a:r>
            <a:r>
              <a:rPr lang="ko-KR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이상 높여서 무증상감염자들을 빨리 격리하여 유행통제하는 것이 확진자 감소에 더 효과적인 전략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512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2B43D9-A3AE-4D29-B590-07C0D2889BBC}"/>
              </a:ext>
            </a:extLst>
          </p:cNvPr>
          <p:cNvSpPr txBox="1"/>
          <p:nvPr/>
        </p:nvSpPr>
        <p:spPr>
          <a:xfrm>
            <a:off x="181571" y="72677"/>
            <a:ext cx="88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output 3: Stochastic projection by MCMC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674CD-577F-40C6-9176-C7938428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6" y="908813"/>
            <a:ext cx="4942303" cy="205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5AF2E-1EE8-4B00-B0FD-B0358EA14A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1" y="578387"/>
            <a:ext cx="6051731" cy="570122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1BB00-DFCF-4D52-B29D-18CAB1E1159E}"/>
              </a:ext>
            </a:extLst>
          </p:cNvPr>
          <p:cNvSpPr txBox="1"/>
          <p:nvPr/>
        </p:nvSpPr>
        <p:spPr>
          <a:xfrm>
            <a:off x="6411686" y="3275777"/>
            <a:ext cx="5551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Stochastic simulation was applied to total population (non-age specific) model due to space/processing limit with large pop number (&gt;10GB)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calibrate stochastic outputs to the observed data; cannot apply time-varying Rt or other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discuss whether or how to present and use the MCMC results </a:t>
            </a:r>
          </a:p>
        </p:txBody>
      </p:sp>
    </p:spTree>
    <p:extLst>
      <p:ext uri="{BB962C8B-B14F-4D97-AF65-F5344CB8AC3E}">
        <p14:creationId xmlns:p14="http://schemas.microsoft.com/office/powerpoint/2010/main" val="220112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DA767-8494-4848-9842-7A7C0C16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14" y="990905"/>
            <a:ext cx="6028571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9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976514-D6F6-4A6E-8C2F-008C5196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5" y="629470"/>
            <a:ext cx="7786772" cy="5599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214823-9357-4EB5-9234-97D8415A1440}"/>
              </a:ext>
            </a:extLst>
          </p:cNvPr>
          <p:cNvSpPr txBox="1"/>
          <p:nvPr/>
        </p:nvSpPr>
        <p:spPr>
          <a:xfrm>
            <a:off x="181571" y="72677"/>
            <a:ext cx="1210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output 4: Projection scenarios after 2021 </a:t>
            </a:r>
          </a:p>
          <a:p>
            <a:r>
              <a:rPr lang="en-US" dirty="0"/>
              <a:t>(with NPI until Dec 2021 and no NPI from Jan 2022 : impact varies by variants and vaccination uptake level by/after Dec 2021)</a:t>
            </a:r>
          </a:p>
        </p:txBody>
      </p:sp>
    </p:spTree>
    <p:extLst>
      <p:ext uri="{BB962C8B-B14F-4D97-AF65-F5344CB8AC3E}">
        <p14:creationId xmlns:p14="http://schemas.microsoft.com/office/powerpoint/2010/main" val="32456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62C23-611A-4B6C-9A5E-C18B6FA6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1" y="494877"/>
            <a:ext cx="5511157" cy="63631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E100E4-D9B4-41B7-98BD-ED859D8C1472}"/>
              </a:ext>
            </a:extLst>
          </p:cNvPr>
          <p:cNvSpPr/>
          <p:nvPr/>
        </p:nvSpPr>
        <p:spPr>
          <a:xfrm>
            <a:off x="2858813" y="767255"/>
            <a:ext cx="3079532" cy="3804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297657-5210-41CD-AA97-A2D00E25B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941434"/>
              </p:ext>
            </p:extLst>
          </p:nvPr>
        </p:nvGraphicFramePr>
        <p:xfrm>
          <a:off x="6662431" y="1229334"/>
          <a:ext cx="4952625" cy="3266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E22615-69AF-4989-BE0C-0A059EA29DB2}"/>
              </a:ext>
            </a:extLst>
          </p:cNvPr>
          <p:cNvSpPr txBox="1"/>
          <p:nvPr/>
        </p:nvSpPr>
        <p:spPr>
          <a:xfrm>
            <a:off x="181571" y="72677"/>
            <a:ext cx="361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 data</a:t>
            </a:r>
          </a:p>
        </p:txBody>
      </p:sp>
    </p:spTree>
    <p:extLst>
      <p:ext uri="{BB962C8B-B14F-4D97-AF65-F5344CB8AC3E}">
        <p14:creationId xmlns:p14="http://schemas.microsoft.com/office/powerpoint/2010/main" val="348350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D3F70C-ABA2-4402-9CA9-16E55F7BA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134800"/>
              </p:ext>
            </p:extLst>
          </p:nvPr>
        </p:nvGraphicFramePr>
        <p:xfrm>
          <a:off x="488730" y="1306237"/>
          <a:ext cx="5418083" cy="322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52B4AC5-F409-4CA6-BD33-9C815CC37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47" y="959164"/>
            <a:ext cx="5914286" cy="41619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8939DF-07AE-4D62-933E-531D1A2A939C}"/>
              </a:ext>
            </a:extLst>
          </p:cNvPr>
          <p:cNvSpPr txBox="1"/>
          <p:nvPr/>
        </p:nvSpPr>
        <p:spPr>
          <a:xfrm>
            <a:off x="7336221" y="1306237"/>
            <a:ext cx="412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검사율 </a:t>
            </a:r>
            <a:r>
              <a:rPr lang="en-US" altLang="ko-KR" sz="1400" dirty="0"/>
              <a:t>(</a:t>
            </a:r>
            <a:r>
              <a:rPr lang="ko-KR" altLang="en-US" sz="1400" dirty="0"/>
              <a:t>접촉자</a:t>
            </a:r>
            <a:r>
              <a:rPr lang="en-US" altLang="ko-KR" sz="1400" dirty="0"/>
              <a:t>/</a:t>
            </a:r>
            <a:r>
              <a:rPr lang="ko-KR" altLang="en-US" sz="1400" dirty="0"/>
              <a:t>무증상 감염자 </a:t>
            </a:r>
            <a:r>
              <a:rPr lang="en-US" altLang="ko-KR" sz="1400" dirty="0"/>
              <a:t>= 10</a:t>
            </a:r>
            <a:r>
              <a:rPr lang="ko-KR" altLang="en-US" sz="1400" dirty="0"/>
              <a:t>만 가정</a:t>
            </a:r>
            <a:r>
              <a:rPr lang="en-US" altLang="ko-KR" sz="1400" dirty="0"/>
              <a:t>)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34F75D-B025-4914-8054-4F7D9A07F8DE}"/>
              </a:ext>
            </a:extLst>
          </p:cNvPr>
          <p:cNvSpPr txBox="1"/>
          <p:nvPr/>
        </p:nvSpPr>
        <p:spPr>
          <a:xfrm>
            <a:off x="181571" y="72677"/>
            <a:ext cx="361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4506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0D5149-2363-47B6-A707-98E7A560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3" y="373932"/>
            <a:ext cx="4776704" cy="34214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9D561B-5086-477B-A47D-7420B99D8C3F}"/>
              </a:ext>
            </a:extLst>
          </p:cNvPr>
          <p:cNvSpPr/>
          <p:nvPr/>
        </p:nvSpPr>
        <p:spPr>
          <a:xfrm>
            <a:off x="437566" y="3121575"/>
            <a:ext cx="4487918" cy="231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4999DD-8EE0-4411-AD17-5F74418A36FF}"/>
              </a:ext>
            </a:extLst>
          </p:cNvPr>
          <p:cNvGrpSpPr/>
          <p:nvPr/>
        </p:nvGrpSpPr>
        <p:grpSpPr>
          <a:xfrm>
            <a:off x="293173" y="3643874"/>
            <a:ext cx="5071241" cy="3141449"/>
            <a:chOff x="325822" y="3587060"/>
            <a:chExt cx="5071241" cy="3497155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1B8D0F66-2B16-41F8-9BEE-9B031825D2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806837"/>
                </p:ext>
              </p:extLst>
            </p:nvPr>
          </p:nvGraphicFramePr>
          <p:xfrm>
            <a:off x="325822" y="3587060"/>
            <a:ext cx="5071241" cy="3497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2FCAA1-B288-4081-BB56-A862B4AD97E9}"/>
                </a:ext>
              </a:extLst>
            </p:cNvPr>
            <p:cNvSpPr/>
            <p:nvPr/>
          </p:nvSpPr>
          <p:spPr>
            <a:xfrm>
              <a:off x="716221" y="4146332"/>
              <a:ext cx="1070537" cy="23490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6B23ED-2207-4C5E-9291-0F7232C6CE9C}"/>
              </a:ext>
            </a:extLst>
          </p:cNvPr>
          <p:cNvGrpSpPr/>
          <p:nvPr/>
        </p:nvGrpSpPr>
        <p:grpSpPr>
          <a:xfrm>
            <a:off x="5754813" y="979714"/>
            <a:ext cx="5838473" cy="3842657"/>
            <a:chOff x="264146" y="3589690"/>
            <a:chExt cx="4834758" cy="321139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30447E-EA26-4DB5-BFE4-596BE6935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146" y="3589690"/>
              <a:ext cx="4834758" cy="321139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80BACE-45CB-447E-893D-AA772119C3B5}"/>
                </a:ext>
              </a:extLst>
            </p:cNvPr>
            <p:cNvSpPr txBox="1"/>
            <p:nvPr/>
          </p:nvSpPr>
          <p:spPr>
            <a:xfrm>
              <a:off x="1093076" y="3626069"/>
              <a:ext cx="33317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Daily new vaccination rate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20397E-0491-4820-9E38-26FCBF160A3F}"/>
              </a:ext>
            </a:extLst>
          </p:cNvPr>
          <p:cNvSpPr txBox="1"/>
          <p:nvPr/>
        </p:nvSpPr>
        <p:spPr>
          <a:xfrm>
            <a:off x="181571" y="72677"/>
            <a:ext cx="361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Vaccination data</a:t>
            </a:r>
          </a:p>
        </p:txBody>
      </p:sp>
    </p:spTree>
    <p:extLst>
      <p:ext uri="{BB962C8B-B14F-4D97-AF65-F5344CB8AC3E}">
        <p14:creationId xmlns:p14="http://schemas.microsoft.com/office/powerpoint/2010/main" val="387968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81332C-BD07-4322-A5B2-ECFEF066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39" y="1199652"/>
            <a:ext cx="10045146" cy="3929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FDC271-FDBE-4224-BFE7-C835A283884C}"/>
              </a:ext>
            </a:extLst>
          </p:cNvPr>
          <p:cNvSpPr txBox="1"/>
          <p:nvPr/>
        </p:nvSpPr>
        <p:spPr>
          <a:xfrm>
            <a:off x="210207" y="178676"/>
            <a:ext cx="361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SEIR_MC</a:t>
            </a:r>
            <a:r>
              <a:rPr lang="ko-KR" altLang="en-US" dirty="0"/>
              <a:t>모델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1FFE2-EF1B-4AF7-AC6B-495135A36D39}"/>
              </a:ext>
            </a:extLst>
          </p:cNvPr>
          <p:cNvSpPr txBox="1"/>
          <p:nvPr/>
        </p:nvSpPr>
        <p:spPr>
          <a:xfrm>
            <a:off x="311648" y="158184"/>
            <a:ext cx="361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input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02F011-6A21-4CB9-890A-B03903C700DA}"/>
              </a:ext>
            </a:extLst>
          </p:cNvPr>
          <p:cNvGraphicFramePr>
            <a:graphicFrameLocks noGrp="1"/>
          </p:cNvGraphicFramePr>
          <p:nvPr/>
        </p:nvGraphicFramePr>
        <p:xfrm>
          <a:off x="8108730" y="731818"/>
          <a:ext cx="2722557" cy="1423554"/>
        </p:xfrm>
        <a:graphic>
          <a:graphicData uri="http://schemas.openxmlformats.org/drawingml/2006/table">
            <a:tbl>
              <a:tblPr/>
              <a:tblGrid>
                <a:gridCol w="556435">
                  <a:extLst>
                    <a:ext uri="{9D8B030D-6E8A-4147-A177-3AD203B41FA5}">
                      <a16:colId xmlns:a16="http://schemas.microsoft.com/office/drawing/2014/main" val="4089724970"/>
                    </a:ext>
                  </a:extLst>
                </a:gridCol>
                <a:gridCol w="556435">
                  <a:extLst>
                    <a:ext uri="{9D8B030D-6E8A-4147-A177-3AD203B41FA5}">
                      <a16:colId xmlns:a16="http://schemas.microsoft.com/office/drawing/2014/main" val="1976362923"/>
                    </a:ext>
                  </a:extLst>
                </a:gridCol>
                <a:gridCol w="556435">
                  <a:extLst>
                    <a:ext uri="{9D8B030D-6E8A-4147-A177-3AD203B41FA5}">
                      <a16:colId xmlns:a16="http://schemas.microsoft.com/office/drawing/2014/main" val="39812219"/>
                    </a:ext>
                  </a:extLst>
                </a:gridCol>
                <a:gridCol w="556435">
                  <a:extLst>
                    <a:ext uri="{9D8B030D-6E8A-4147-A177-3AD203B41FA5}">
                      <a16:colId xmlns:a16="http://schemas.microsoft.com/office/drawing/2014/main" val="3945497838"/>
                    </a:ext>
                  </a:extLst>
                </a:gridCol>
                <a:gridCol w="496817">
                  <a:extLst>
                    <a:ext uri="{9D8B030D-6E8A-4147-A177-3AD203B41FA5}">
                      <a16:colId xmlns:a16="http://schemas.microsoft.com/office/drawing/2014/main" val="1933830743"/>
                    </a:ext>
                  </a:extLst>
                </a:gridCol>
              </a:tblGrid>
              <a:tr h="291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0~11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12~18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19~59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68410"/>
                  </a:ext>
                </a:extLst>
              </a:tr>
              <a:tr h="274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0~11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7167"/>
                  </a:ext>
                </a:extLst>
              </a:tr>
              <a:tr h="291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12~18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92814"/>
                  </a:ext>
                </a:extLst>
              </a:tr>
              <a:tr h="291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19~59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6986"/>
                  </a:ext>
                </a:extLst>
              </a:tr>
              <a:tr h="274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464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A25631-775C-4C7D-8152-16AFF19764EE}"/>
              </a:ext>
            </a:extLst>
          </p:cNvPr>
          <p:cNvSpPr txBox="1"/>
          <p:nvPr/>
        </p:nvSpPr>
        <p:spPr>
          <a:xfrm>
            <a:off x="8088223" y="165010"/>
            <a:ext cx="25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contact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D018FD-A1B8-4E41-9192-B366E2015582}"/>
              </a:ext>
            </a:extLst>
          </p:cNvPr>
          <p:cNvGraphicFramePr>
            <a:graphicFrameLocks noGrp="1"/>
          </p:cNvGraphicFramePr>
          <p:nvPr/>
        </p:nvGraphicFramePr>
        <p:xfrm>
          <a:off x="311648" y="534342"/>
          <a:ext cx="7404590" cy="5865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0921">
                  <a:extLst>
                    <a:ext uri="{9D8B030D-6E8A-4147-A177-3AD203B41FA5}">
                      <a16:colId xmlns:a16="http://schemas.microsoft.com/office/drawing/2014/main" val="1346125189"/>
                    </a:ext>
                  </a:extLst>
                </a:gridCol>
                <a:gridCol w="956855">
                  <a:extLst>
                    <a:ext uri="{9D8B030D-6E8A-4147-A177-3AD203B41FA5}">
                      <a16:colId xmlns:a16="http://schemas.microsoft.com/office/drawing/2014/main" val="4029945973"/>
                    </a:ext>
                  </a:extLst>
                </a:gridCol>
                <a:gridCol w="956855">
                  <a:extLst>
                    <a:ext uri="{9D8B030D-6E8A-4147-A177-3AD203B41FA5}">
                      <a16:colId xmlns:a16="http://schemas.microsoft.com/office/drawing/2014/main" val="2819446512"/>
                    </a:ext>
                  </a:extLst>
                </a:gridCol>
                <a:gridCol w="956855">
                  <a:extLst>
                    <a:ext uri="{9D8B030D-6E8A-4147-A177-3AD203B41FA5}">
                      <a16:colId xmlns:a16="http://schemas.microsoft.com/office/drawing/2014/main" val="2132090960"/>
                    </a:ext>
                  </a:extLst>
                </a:gridCol>
                <a:gridCol w="956855">
                  <a:extLst>
                    <a:ext uri="{9D8B030D-6E8A-4147-A177-3AD203B41FA5}">
                      <a16:colId xmlns:a16="http://schemas.microsoft.com/office/drawing/2014/main" val="1309048334"/>
                    </a:ext>
                  </a:extLst>
                </a:gridCol>
                <a:gridCol w="1516249">
                  <a:extLst>
                    <a:ext uri="{9D8B030D-6E8A-4147-A177-3AD203B41FA5}">
                      <a16:colId xmlns:a16="http://schemas.microsoft.com/office/drawing/2014/main" val="733508343"/>
                    </a:ext>
                  </a:extLst>
                </a:gridCol>
              </a:tblGrid>
              <a:tr h="28177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u="none" strike="noStrike">
                          <a:effectLst/>
                        </a:rPr>
                        <a:t>초기조건 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0-19 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20-39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40-59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r>
                        <a:rPr lang="ko-KR" altLang="en-US" sz="1100" u="none" strike="noStrike">
                          <a:effectLst/>
                        </a:rPr>
                        <a:t>세이상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930747039"/>
                  </a:ext>
                </a:extLst>
              </a:tr>
              <a:tr h="2477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Total population (N=51,822,000)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8,809,740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13,991,940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17101260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11,919,060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u="none" strike="noStrike" dirty="0">
                          <a:effectLst/>
                        </a:rPr>
                        <a:t>한국 전체 인구수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495485396"/>
                  </a:ext>
                </a:extLst>
              </a:tr>
              <a:tr h="2831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Uninfected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8808740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13990940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15096260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8917060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Total pop-Asymptomatic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348610279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Vaccinated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2,000,000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3,000,000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누적완전백신접종 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332380113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Exposed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5000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u="none" strike="noStrike" dirty="0">
                          <a:effectLst/>
                        </a:rPr>
                        <a:t>확진자수로부터 가정된 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917977753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Asymptomatic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5000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u="none" strike="noStrike" dirty="0">
                          <a:effectLst/>
                        </a:rPr>
                        <a:t>확진자수로부터 가정된 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19912752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Test positive (confirmatory testing)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확진자수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285071080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False positive (mass screening)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449451621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Symptomatic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u="none" strike="noStrike" dirty="0">
                          <a:effectLst/>
                        </a:rPr>
                        <a:t>확진자수로부터 가정된 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343611144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Recovered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80000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150000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 확진자수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62489445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Dead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 사망률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462990681"/>
                  </a:ext>
                </a:extLst>
              </a:tr>
              <a:tr h="141592"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u="none" strike="noStrike">
                          <a:effectLst/>
                        </a:rPr>
                        <a:t>모델 지표 </a:t>
                      </a:r>
                      <a:endParaRPr lang="ko-KR" altLang="en-US" sz="12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59081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Rt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1.36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effectLst/>
                        </a:rPr>
                        <a:t>월초 계산된 수치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452887045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Beta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Rt</a:t>
                      </a:r>
                      <a:r>
                        <a:rPr lang="ko-KR" altLang="en-US" sz="1000" u="none" strike="noStrike" dirty="0">
                          <a:effectLst/>
                        </a:rPr>
                        <a:t>값으로부터 추정된 수치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728037194"/>
                  </a:ext>
                </a:extLst>
              </a:tr>
              <a:tr h="3676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Mass screening testing rate (among uninfected population)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0.00001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033641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Confirmatory testing rate (among infected/asymptomatic population)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79490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Vaccination rate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88259208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Incubation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279117845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Sensitivity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466270932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Specificity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0.998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57722194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Progression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78615356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Recovery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90923682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Case fatality (among symptomatic population)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2596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06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32D516-2FDB-48C6-A763-960E1A65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1" y="820879"/>
            <a:ext cx="7922500" cy="5782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E9CFE8-1A6D-44FA-B74A-1C1BD9D3E7FD}"/>
              </a:ext>
            </a:extLst>
          </p:cNvPr>
          <p:cNvSpPr txBox="1"/>
          <p:nvPr/>
        </p:nvSpPr>
        <p:spPr>
          <a:xfrm>
            <a:off x="301314" y="254823"/>
            <a:ext cx="88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output 1: Incidence projection by epidemic and intervention scenarios  </a:t>
            </a:r>
          </a:p>
        </p:txBody>
      </p:sp>
    </p:spTree>
    <p:extLst>
      <p:ext uri="{BB962C8B-B14F-4D97-AF65-F5344CB8AC3E}">
        <p14:creationId xmlns:p14="http://schemas.microsoft.com/office/powerpoint/2010/main" val="59429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AA68AE-5353-4162-B61F-F9F10CFA7E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114" y="1364025"/>
            <a:ext cx="5595347" cy="4677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8EEE2-793B-4DA7-AA66-49206C1BE6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364024"/>
            <a:ext cx="5725886" cy="4677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490DF6-0E4F-4F0F-9E6B-03803958A75A}"/>
              </a:ext>
            </a:extLst>
          </p:cNvPr>
          <p:cNvSpPr txBox="1"/>
          <p:nvPr/>
        </p:nvSpPr>
        <p:spPr>
          <a:xfrm>
            <a:off x="1052428" y="631762"/>
            <a:ext cx="467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Prevalence of hospitalized patients projection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D41E7-230A-46B1-89DE-300EE7DD5A61}"/>
              </a:ext>
            </a:extLst>
          </p:cNvPr>
          <p:cNvSpPr txBox="1"/>
          <p:nvPr/>
        </p:nvSpPr>
        <p:spPr>
          <a:xfrm>
            <a:off x="7594742" y="631763"/>
            <a:ext cx="467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deaths projection  </a:t>
            </a:r>
          </a:p>
        </p:txBody>
      </p:sp>
    </p:spTree>
    <p:extLst>
      <p:ext uri="{BB962C8B-B14F-4D97-AF65-F5344CB8AC3E}">
        <p14:creationId xmlns:p14="http://schemas.microsoft.com/office/powerpoint/2010/main" val="112592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B68F69-84D8-40EA-908D-FFC7F8C3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2" y="0"/>
            <a:ext cx="6276501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FDB459-6827-4F19-A8E9-10F36450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74" y="622854"/>
            <a:ext cx="3717730" cy="1436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B3E791-2122-4FCA-84B9-EFEE8115D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740" y="44300"/>
            <a:ext cx="3207826" cy="12393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CCE794-7FB4-486F-9195-3DB339FC7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611" y="1214863"/>
            <a:ext cx="3116955" cy="12041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65D236-5F72-473C-95F4-9AD8C7CFA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577" y="4798851"/>
            <a:ext cx="3717727" cy="14362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57FE71-5DA8-4291-A9DF-1F6C17C32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673" y="4546781"/>
            <a:ext cx="2978893" cy="11508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9C1815-C69F-4FF6-B03F-FB810E6E92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3108" y="5686873"/>
            <a:ext cx="2978892" cy="1150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18E331-EA49-4B9B-84E1-F472FDB092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8736" y="2893172"/>
            <a:ext cx="3605391" cy="13928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C6347B-E973-4A84-BE9D-F261EB8BA0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8643" y="2385427"/>
            <a:ext cx="3116951" cy="12041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A1D94F-BFCC-462F-BA25-6DA985FA9E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7315" y="3406689"/>
            <a:ext cx="3116953" cy="120419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244151-14FD-4207-B772-CD55A434EBCF}"/>
              </a:ext>
            </a:extLst>
          </p:cNvPr>
          <p:cNvSpPr/>
          <p:nvPr/>
        </p:nvSpPr>
        <p:spPr>
          <a:xfrm>
            <a:off x="49342" y="0"/>
            <a:ext cx="12093316" cy="2319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584439-8F69-4E42-B347-E71DCC211948}"/>
              </a:ext>
            </a:extLst>
          </p:cNvPr>
          <p:cNvSpPr/>
          <p:nvPr/>
        </p:nvSpPr>
        <p:spPr>
          <a:xfrm>
            <a:off x="0" y="4385666"/>
            <a:ext cx="12093316" cy="2319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706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Symbol</vt:lpstr>
      <vt:lpstr>Office Theme</vt:lpstr>
      <vt:lpstr>SEIR_MC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Youngji</dc:creator>
  <cp:lastModifiedBy>Youngji</cp:lastModifiedBy>
  <cp:revision>57</cp:revision>
  <dcterms:created xsi:type="dcterms:W3CDTF">2021-09-12T02:09:02Z</dcterms:created>
  <dcterms:modified xsi:type="dcterms:W3CDTF">2021-09-19T18:24:29Z</dcterms:modified>
</cp:coreProperties>
</file>