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80" r:id="rId5"/>
    <p:sldId id="281" r:id="rId6"/>
    <p:sldId id="277" r:id="rId7"/>
    <p:sldId id="278" r:id="rId8"/>
    <p:sldId id="279" r:id="rId9"/>
    <p:sldId id="276" r:id="rId10"/>
    <p:sldId id="28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ji" initials="Y" lastIdx="1" clrIdx="0">
    <p:extLst>
      <p:ext uri="{19B8F6BF-5375-455C-9EA6-DF929625EA0E}">
        <p15:presenceInfo xmlns:p15="http://schemas.microsoft.com/office/powerpoint/2012/main" userId="a54e7b26ca921e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5FEE-7F21-403A-A794-4B780F1C3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34668-936F-4A55-A9DF-FF4E3309B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DF31-BE83-407E-9676-6055432E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8444-72DC-4C78-B2C9-910C4B5D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A49D-44F5-4CE5-B014-2B802CC0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EF1B-BDFA-4A3B-A3F7-63E42307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A9196-571F-4589-930E-640155D32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2653-883F-4F3C-B16A-2C607B0E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6F5-7B50-439B-99E4-25C0E7F5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D0DE-D476-4BA2-B34B-A4BC2C8B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7F6F5-0734-4910-A01D-980916BBF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76F47-F5B4-4BC3-A3FE-03DDA55BD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FA1F-61AD-48E8-8605-96D5F6D8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2233-9390-4735-AA10-1EA6B9E3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D74D-FC96-408E-A3BE-FCA7FAD3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9435-F66F-4FB9-BB5C-718E5151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B743-E16B-4544-9F5E-83518C6B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8791F-09B6-491D-B5DD-DB118E70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0E50-3828-4B50-AA71-B69B9350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EAD0-2A6E-4695-BB81-7439D2B6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B5E9-9408-4649-8BA1-480C3E58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D0475-B5F9-4A1E-A901-9E77B4B9B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C90A-461D-4E71-88EC-13E95FFA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8FFA-CBA6-4520-9816-D87A03D2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D6A45-B76E-4521-9D7B-80988ABA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9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7222-8089-4E0B-8A08-E3ABE7AB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BF47-DC91-4865-A0E3-62EE38798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EC1E7-C030-4721-BDF1-B6B80291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5ABFC-0873-4BBC-9688-F37D41D1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937C3-EB77-4562-8092-523C1A56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6E984-B724-43CF-AE4A-2EA3DFBC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1E38-5260-49A6-84F2-EF45F3F5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361C-11AE-4565-B1F1-305CA21F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B7FFD-B754-4C24-A31B-19369CDE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E60C8-DCFB-4095-9B1B-EE9BA8110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6A66B-F177-4622-A2B2-2C3D8A92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932A6-19B2-45AC-8903-3B22406D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F8381-24B5-407E-9449-7FAF389B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49E8B-C2BC-4BD2-84AA-5BF21089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42DD-A1C2-445D-8B75-D800633C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20146-5C22-4DA7-A4CA-A4A3CDE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0A1D-3A91-4CEA-981D-D060DA78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E778B-E97A-462A-A470-52A07B24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4B295-5204-438E-97E2-505BAB5C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0FF52-646B-4E0D-91E1-EDC5A2E3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03DF8-2352-4A4B-B37D-1F99B2EE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3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48D-8006-434B-B3CB-A846680D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0747-16E8-4338-8F61-0DDD9073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F9B9-57B8-4606-8DE3-5BC036B8B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3D7A4-F373-4EE1-8DBA-0E4887D2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AB50A-103E-41BB-9072-89B78F2E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77A2-C150-4623-BAD4-4CF5DEF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1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B39F-65B5-4D1F-826F-4C9CA1B5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AFCC7-379C-4707-8BFB-57719C623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ED28C-CB6B-490D-A687-D523E364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2D414-A1E3-4E74-ACC4-6796D784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F628-A97A-4999-80D6-883E6B7283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950A-E64E-42EF-8CD0-0F833076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5BF0E-E469-4EB1-8362-87E116E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1125E-5C75-4473-9234-CDC9A188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9D50A-A7D1-4908-8863-80084C15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9C441-2787-456E-AC20-640E2143C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F628-A97A-4999-80D6-883E6B728399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040A-B46E-45AB-A657-A8328A60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569B-DF74-40B5-A907-4BFC73CAE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FF6FC-EAF9-468B-AA7E-D12496D8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3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D6CC-D2EF-40FE-88E4-276B5999D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SEIR_MC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C5AB-FB09-4334-9619-A7978746F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of Sep 27 2021</a:t>
            </a:r>
          </a:p>
        </p:txBody>
      </p:sp>
    </p:spTree>
    <p:extLst>
      <p:ext uri="{BB962C8B-B14F-4D97-AF65-F5344CB8AC3E}">
        <p14:creationId xmlns:p14="http://schemas.microsoft.com/office/powerpoint/2010/main" val="37455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882CA-0D38-4580-BC8D-E30412CA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56" y="1037061"/>
            <a:ext cx="6333333" cy="53238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99E82B-F4C9-4AA5-8CEC-F78B37E813B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6131943" cy="5665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Uncertainty intervals</a:t>
            </a:r>
          </a:p>
        </p:txBody>
      </p:sp>
    </p:spTree>
    <p:extLst>
      <p:ext uri="{BB962C8B-B14F-4D97-AF65-F5344CB8AC3E}">
        <p14:creationId xmlns:p14="http://schemas.microsoft.com/office/powerpoint/2010/main" val="127960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55634-DC33-4689-9D91-19E1DC165F8D}"/>
              </a:ext>
            </a:extLst>
          </p:cNvPr>
          <p:cNvSpPr txBox="1"/>
          <p:nvPr/>
        </p:nvSpPr>
        <p:spPr>
          <a:xfrm>
            <a:off x="662152" y="719224"/>
            <a:ext cx="811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TBD: </a:t>
            </a:r>
            <a:r>
              <a:rPr lang="ko-KR" altLang="en-US" dirty="0"/>
              <a:t>연령별 그래프  </a:t>
            </a:r>
            <a:r>
              <a:rPr lang="en-US" altLang="ko-KR" dirty="0"/>
              <a:t>appendix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첨부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81332C-BD07-4322-A5B2-ECFEF066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39" y="1199652"/>
            <a:ext cx="10045146" cy="3929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FDC271-FDBE-4224-BFE7-C835A283884C}"/>
              </a:ext>
            </a:extLst>
          </p:cNvPr>
          <p:cNvSpPr txBox="1"/>
          <p:nvPr/>
        </p:nvSpPr>
        <p:spPr>
          <a:xfrm>
            <a:off x="210207" y="178676"/>
            <a:ext cx="361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SEIR_MC</a:t>
            </a:r>
            <a:r>
              <a:rPr lang="ko-KR" altLang="en-US" dirty="0"/>
              <a:t>모델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9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31FFE2-EF1B-4AF7-AC6B-495135A36D39}"/>
              </a:ext>
            </a:extLst>
          </p:cNvPr>
          <p:cNvSpPr txBox="1"/>
          <p:nvPr/>
        </p:nvSpPr>
        <p:spPr>
          <a:xfrm>
            <a:off x="311648" y="158184"/>
            <a:ext cx="361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input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02F011-6A21-4CB9-890A-B03903C700DA}"/>
              </a:ext>
            </a:extLst>
          </p:cNvPr>
          <p:cNvGraphicFramePr>
            <a:graphicFrameLocks noGrp="1"/>
          </p:cNvGraphicFramePr>
          <p:nvPr/>
        </p:nvGraphicFramePr>
        <p:xfrm>
          <a:off x="8108730" y="731818"/>
          <a:ext cx="2722557" cy="1423554"/>
        </p:xfrm>
        <a:graphic>
          <a:graphicData uri="http://schemas.openxmlformats.org/drawingml/2006/table">
            <a:tbl>
              <a:tblPr/>
              <a:tblGrid>
                <a:gridCol w="556435">
                  <a:extLst>
                    <a:ext uri="{9D8B030D-6E8A-4147-A177-3AD203B41FA5}">
                      <a16:colId xmlns:a16="http://schemas.microsoft.com/office/drawing/2014/main" val="4089724970"/>
                    </a:ext>
                  </a:extLst>
                </a:gridCol>
                <a:gridCol w="556435">
                  <a:extLst>
                    <a:ext uri="{9D8B030D-6E8A-4147-A177-3AD203B41FA5}">
                      <a16:colId xmlns:a16="http://schemas.microsoft.com/office/drawing/2014/main" val="1976362923"/>
                    </a:ext>
                  </a:extLst>
                </a:gridCol>
                <a:gridCol w="556435">
                  <a:extLst>
                    <a:ext uri="{9D8B030D-6E8A-4147-A177-3AD203B41FA5}">
                      <a16:colId xmlns:a16="http://schemas.microsoft.com/office/drawing/2014/main" val="39812219"/>
                    </a:ext>
                  </a:extLst>
                </a:gridCol>
                <a:gridCol w="556435">
                  <a:extLst>
                    <a:ext uri="{9D8B030D-6E8A-4147-A177-3AD203B41FA5}">
                      <a16:colId xmlns:a16="http://schemas.microsoft.com/office/drawing/2014/main" val="3945497838"/>
                    </a:ext>
                  </a:extLst>
                </a:gridCol>
                <a:gridCol w="496817">
                  <a:extLst>
                    <a:ext uri="{9D8B030D-6E8A-4147-A177-3AD203B41FA5}">
                      <a16:colId xmlns:a16="http://schemas.microsoft.com/office/drawing/2014/main" val="1933830743"/>
                    </a:ext>
                  </a:extLst>
                </a:gridCol>
              </a:tblGrid>
              <a:tr h="291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0~11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12~18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19~59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568410"/>
                  </a:ext>
                </a:extLst>
              </a:tr>
              <a:tr h="274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0~11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7167"/>
                  </a:ext>
                </a:extLst>
              </a:tr>
              <a:tr h="291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12~18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192814"/>
                  </a:ext>
                </a:extLst>
              </a:tr>
              <a:tr h="2917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19~59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6986"/>
                  </a:ext>
                </a:extLst>
              </a:tr>
              <a:tr h="274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464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A25631-775C-4C7D-8152-16AFF19764EE}"/>
              </a:ext>
            </a:extLst>
          </p:cNvPr>
          <p:cNvSpPr txBox="1"/>
          <p:nvPr/>
        </p:nvSpPr>
        <p:spPr>
          <a:xfrm>
            <a:off x="8088223" y="165010"/>
            <a:ext cx="25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contact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D018FD-A1B8-4E41-9192-B366E2015582}"/>
              </a:ext>
            </a:extLst>
          </p:cNvPr>
          <p:cNvGraphicFramePr>
            <a:graphicFrameLocks noGrp="1"/>
          </p:cNvGraphicFramePr>
          <p:nvPr/>
        </p:nvGraphicFramePr>
        <p:xfrm>
          <a:off x="311648" y="534342"/>
          <a:ext cx="7404590" cy="5865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0921">
                  <a:extLst>
                    <a:ext uri="{9D8B030D-6E8A-4147-A177-3AD203B41FA5}">
                      <a16:colId xmlns:a16="http://schemas.microsoft.com/office/drawing/2014/main" val="1346125189"/>
                    </a:ext>
                  </a:extLst>
                </a:gridCol>
                <a:gridCol w="956855">
                  <a:extLst>
                    <a:ext uri="{9D8B030D-6E8A-4147-A177-3AD203B41FA5}">
                      <a16:colId xmlns:a16="http://schemas.microsoft.com/office/drawing/2014/main" val="4029945973"/>
                    </a:ext>
                  </a:extLst>
                </a:gridCol>
                <a:gridCol w="956855">
                  <a:extLst>
                    <a:ext uri="{9D8B030D-6E8A-4147-A177-3AD203B41FA5}">
                      <a16:colId xmlns:a16="http://schemas.microsoft.com/office/drawing/2014/main" val="2819446512"/>
                    </a:ext>
                  </a:extLst>
                </a:gridCol>
                <a:gridCol w="956855">
                  <a:extLst>
                    <a:ext uri="{9D8B030D-6E8A-4147-A177-3AD203B41FA5}">
                      <a16:colId xmlns:a16="http://schemas.microsoft.com/office/drawing/2014/main" val="2132090960"/>
                    </a:ext>
                  </a:extLst>
                </a:gridCol>
                <a:gridCol w="956855">
                  <a:extLst>
                    <a:ext uri="{9D8B030D-6E8A-4147-A177-3AD203B41FA5}">
                      <a16:colId xmlns:a16="http://schemas.microsoft.com/office/drawing/2014/main" val="1309048334"/>
                    </a:ext>
                  </a:extLst>
                </a:gridCol>
                <a:gridCol w="1516249">
                  <a:extLst>
                    <a:ext uri="{9D8B030D-6E8A-4147-A177-3AD203B41FA5}">
                      <a16:colId xmlns:a16="http://schemas.microsoft.com/office/drawing/2014/main" val="733508343"/>
                    </a:ext>
                  </a:extLst>
                </a:gridCol>
              </a:tblGrid>
              <a:tr h="28177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u="none" strike="noStrike">
                          <a:effectLst/>
                        </a:rPr>
                        <a:t>초기조건 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0-19 </a:t>
                      </a:r>
                      <a:r>
                        <a:rPr lang="ko-KR" altLang="en-US" sz="1100" u="none" strike="noStrike">
                          <a:effectLst/>
                        </a:rPr>
                        <a:t>세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20-39</a:t>
                      </a:r>
                      <a:r>
                        <a:rPr lang="ko-KR" altLang="en-US" sz="1100" u="none" strike="noStrike">
                          <a:effectLst/>
                        </a:rPr>
                        <a:t>세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40-59</a:t>
                      </a:r>
                      <a:r>
                        <a:rPr lang="ko-KR" altLang="en-US" sz="1100" u="none" strike="noStrike">
                          <a:effectLst/>
                        </a:rPr>
                        <a:t>세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r>
                        <a:rPr lang="ko-KR" altLang="en-US" sz="1100" u="none" strike="noStrike">
                          <a:effectLst/>
                        </a:rPr>
                        <a:t>세이상 연령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u="none" strike="noStrike">
                          <a:effectLst/>
                        </a:rPr>
                        <a:t>비고</a:t>
                      </a:r>
                      <a:endParaRPr lang="ko-KR" altLang="en-US" sz="11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930747039"/>
                  </a:ext>
                </a:extLst>
              </a:tr>
              <a:tr h="2477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Total population (N=51,822,000)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8,809,740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13,991,940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17101260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11,919,060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u="none" strike="noStrike" dirty="0">
                          <a:effectLst/>
                        </a:rPr>
                        <a:t>한국 전체 인구수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495485396"/>
                  </a:ext>
                </a:extLst>
              </a:tr>
              <a:tr h="2831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Uninfected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8808740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13990940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15096260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8917060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Total pop-Asymptomatic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348610279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Vaccinated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2,000,000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3,000,000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누적완전백신접종 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332380113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Exposed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5000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2000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u="none" strike="noStrike" dirty="0">
                          <a:effectLst/>
                        </a:rPr>
                        <a:t>확진자수로부터 가정된 값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917977753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Asymptomatic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5000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u="none" strike="noStrike" dirty="0">
                          <a:effectLst/>
                        </a:rPr>
                        <a:t>확진자수로부터 가정된 값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199127527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Test positive (confirmatory testing)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500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확진자수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285071080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False positive (mass screening)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449451621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Symptomatic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u="none" strike="noStrike" dirty="0">
                          <a:effectLst/>
                        </a:rPr>
                        <a:t>확진자수로부터 가정된 값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343611144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Recovered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10000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20000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80000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150000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누적 확진자수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624894459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Dead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r>
                        <a:rPr lang="ko-KR" altLang="en-US" sz="1000" u="none" strike="noStrike" dirty="0">
                          <a:effectLst/>
                        </a:rPr>
                        <a:t>월말 누적 사망률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462990681"/>
                  </a:ext>
                </a:extLst>
              </a:tr>
              <a:tr h="141592">
                <a:tc gridSpan="6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u="none" strike="noStrike">
                          <a:effectLst/>
                        </a:rPr>
                        <a:t>모델 지표 </a:t>
                      </a:r>
                      <a:endParaRPr lang="ko-KR" altLang="en-US" sz="12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559081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Rt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1.36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r>
                        <a:rPr lang="ko-KR" altLang="en-US" sz="1000" u="none" strike="noStrike" dirty="0">
                          <a:effectLst/>
                        </a:rPr>
                        <a:t>월초 계산된 수치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452887045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Beta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</a:rPr>
                        <a:t>Rt</a:t>
                      </a:r>
                      <a:r>
                        <a:rPr lang="ko-KR" altLang="en-US" sz="1000" u="none" strike="noStrike" dirty="0">
                          <a:effectLst/>
                        </a:rPr>
                        <a:t>값으로부터 추정된 수치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728037194"/>
                  </a:ext>
                </a:extLst>
              </a:tr>
              <a:tr h="36761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Mass screening testing rate (among uninfected population)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0.00001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033641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Confirmatory testing rate (among infected/asymptomatic population)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794908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>
                          <a:effectLst/>
                        </a:rPr>
                        <a:t>Vaccination rate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882592089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Incubation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279117845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Sensitivity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466270932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Specificity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0.998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577221949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Progression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178615356"/>
                  </a:ext>
                </a:extLst>
              </a:tr>
              <a:tr h="14159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Recovery rate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909236827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u="none" strike="noStrike" dirty="0">
                          <a:effectLst/>
                        </a:rPr>
                        <a:t>Case fatality (among symptomatic population)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0.0006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32596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06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AD47C95-228C-4672-8EF4-4A56F775296E}"/>
              </a:ext>
            </a:extLst>
          </p:cNvPr>
          <p:cNvGrpSpPr/>
          <p:nvPr/>
        </p:nvGrpSpPr>
        <p:grpSpPr>
          <a:xfrm>
            <a:off x="198463" y="38524"/>
            <a:ext cx="8085714" cy="6780952"/>
            <a:chOff x="198463" y="38524"/>
            <a:chExt cx="8085714" cy="678095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9B3858A-8BFF-4AF7-B1D9-414EB52C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463" y="38524"/>
              <a:ext cx="8085714" cy="678095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10D105E-C66A-4CFB-8529-11A1D0CF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9185" y="300029"/>
              <a:ext cx="1229645" cy="108974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EDA2EC0-8F3F-43B7-942D-58740C85004C}"/>
              </a:ext>
            </a:extLst>
          </p:cNvPr>
          <p:cNvSpPr txBox="1"/>
          <p:nvPr/>
        </p:nvSpPr>
        <p:spPr>
          <a:xfrm>
            <a:off x="8197320" y="492266"/>
            <a:ext cx="385685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we consider independent impact of each parameter (Rt/NPI/Testing/Vaccination), testing and Rt are more sensitive to the incidence compared to NPI and vaccination due in part to a large number of exposed/asymptomatic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4/8 </a:t>
            </a:r>
            <a:r>
              <a:rPr lang="en-US" sz="1400" dirty="0" err="1"/>
              <a:t>wks</a:t>
            </a:r>
            <a:r>
              <a:rPr lang="en-US" sz="1400" dirty="0"/>
              <a:t> NPI may avert the incidence about 30-40% compared to the base case and contribute to reduce the incidence even after a lift of the NPI.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 testing rate results in a high peak in November due to the</a:t>
            </a:r>
            <a:r>
              <a:rPr lang="ko-KR" altLang="en-US" sz="1400" dirty="0"/>
              <a:t> </a:t>
            </a:r>
            <a:r>
              <a:rPr lang="en-US" sz="1400" dirty="0"/>
              <a:t>greater number of undetected asymptomatic patients; high testing rate results in a immediate peak at the point of intervention as it captures and isolate greater number of undetected asymptomatic patients who may contribute to the on-going infections.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Vaccination has relatively marginal impact as the percent change is based on the large number of susceptible population; Its impact to incidence makes some difference in a couple of weeks later due to the time associated with incubation and progression.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665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5B5BB-84BC-43AC-8133-28CA16D6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1174490"/>
            <a:ext cx="5581242" cy="5348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70918-5DFC-4F38-9FAB-0DF741D4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155" y="1174490"/>
            <a:ext cx="5503701" cy="527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17FC5-6A7C-4E90-864B-266CDD77A9E1}"/>
              </a:ext>
            </a:extLst>
          </p:cNvPr>
          <p:cNvSpPr txBox="1"/>
          <p:nvPr/>
        </p:nvSpPr>
        <p:spPr>
          <a:xfrm>
            <a:off x="1052428" y="631762"/>
            <a:ext cx="467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Prevalence of hospitalized patients projection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1D9E8-5A45-4A57-BC88-0127E9D41139}"/>
              </a:ext>
            </a:extLst>
          </p:cNvPr>
          <p:cNvSpPr txBox="1"/>
          <p:nvPr/>
        </p:nvSpPr>
        <p:spPr>
          <a:xfrm>
            <a:off x="7594742" y="631763"/>
            <a:ext cx="467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deaths projection  </a:t>
            </a:r>
          </a:p>
        </p:txBody>
      </p:sp>
    </p:spTree>
    <p:extLst>
      <p:ext uri="{BB962C8B-B14F-4D97-AF65-F5344CB8AC3E}">
        <p14:creationId xmlns:p14="http://schemas.microsoft.com/office/powerpoint/2010/main" val="119470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DDBC-FC28-4A33-92FB-1EE4778A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131943" cy="566528"/>
          </a:xfrm>
        </p:spPr>
        <p:txBody>
          <a:bodyPr>
            <a:normAutofit/>
          </a:bodyPr>
          <a:lstStyle/>
          <a:p>
            <a:r>
              <a:rPr lang="en-US" sz="3200" dirty="0"/>
              <a:t>Rt1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C145C-CA78-43AB-ABD1-9BCF24E8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6" y="1966903"/>
            <a:ext cx="5871099" cy="2353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16A45-2323-47ED-8389-A07B41A31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847455"/>
            <a:ext cx="5891321" cy="2361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A9A1DF-C2E3-49C6-9F71-2408485E1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320368"/>
            <a:ext cx="5871100" cy="2353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2CC2F-6638-4357-A175-130A92EC5C9B}"/>
              </a:ext>
            </a:extLst>
          </p:cNvPr>
          <p:cNvSpPr txBox="1"/>
          <p:nvPr/>
        </p:nvSpPr>
        <p:spPr>
          <a:xfrm>
            <a:off x="327803" y="1511848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D7AE5-4F15-47B5-A31B-B091DE5AD425}"/>
              </a:ext>
            </a:extLst>
          </p:cNvPr>
          <p:cNvSpPr txBox="1"/>
          <p:nvPr/>
        </p:nvSpPr>
        <p:spPr>
          <a:xfrm>
            <a:off x="5896154" y="279058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wks</a:t>
            </a:r>
            <a:r>
              <a:rPr lang="en-US" dirty="0"/>
              <a:t> NPI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FE31B-5460-4E03-A21E-21EBE116F517}"/>
              </a:ext>
            </a:extLst>
          </p:cNvPr>
          <p:cNvSpPr txBox="1"/>
          <p:nvPr/>
        </p:nvSpPr>
        <p:spPr>
          <a:xfrm>
            <a:off x="6096000" y="3856145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wks</a:t>
            </a:r>
            <a:r>
              <a:rPr lang="en-US" dirty="0"/>
              <a:t> NPI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644187-CD48-4591-93F2-EA24BC1E5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288" y="4517343"/>
            <a:ext cx="1714655" cy="10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0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DDBC-FC28-4A33-92FB-1EE4778A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131943" cy="566528"/>
          </a:xfrm>
        </p:spPr>
        <p:txBody>
          <a:bodyPr>
            <a:normAutofit/>
          </a:bodyPr>
          <a:lstStyle/>
          <a:p>
            <a:r>
              <a:rPr lang="en-US" sz="3200" dirty="0"/>
              <a:t>Rt1.05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2D907-AE52-46C1-BE8D-50D1E200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3" y="1881180"/>
            <a:ext cx="6049831" cy="242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A61E0-BD4C-4D52-BD16-84F59913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8390"/>
            <a:ext cx="5894717" cy="2362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878BDA-68FF-4B36-93DF-16916BD3C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77" y="4263526"/>
            <a:ext cx="5776180" cy="2315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747396-EE46-41F3-ACCF-3B7A03F4DE4D}"/>
              </a:ext>
            </a:extLst>
          </p:cNvPr>
          <p:cNvSpPr txBox="1"/>
          <p:nvPr/>
        </p:nvSpPr>
        <p:spPr>
          <a:xfrm>
            <a:off x="327803" y="1511848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B0FE2-4910-413C-A023-C8134B7C7275}"/>
              </a:ext>
            </a:extLst>
          </p:cNvPr>
          <p:cNvSpPr txBox="1"/>
          <p:nvPr/>
        </p:nvSpPr>
        <p:spPr>
          <a:xfrm>
            <a:off x="5896154" y="279058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wks</a:t>
            </a:r>
            <a:r>
              <a:rPr lang="en-US" dirty="0"/>
              <a:t> NPI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050EF-1460-49D9-9684-F09FE935557C}"/>
              </a:ext>
            </a:extLst>
          </p:cNvPr>
          <p:cNvSpPr txBox="1"/>
          <p:nvPr/>
        </p:nvSpPr>
        <p:spPr>
          <a:xfrm>
            <a:off x="6096000" y="3856145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wks</a:t>
            </a:r>
            <a:r>
              <a:rPr lang="en-US" dirty="0"/>
              <a:t> NPI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61EA93-5E04-4E6D-885B-9598C6303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603" y="4263526"/>
            <a:ext cx="1714655" cy="10273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B506-9133-4DC3-A9E3-241E9249F3BC}"/>
              </a:ext>
            </a:extLst>
          </p:cNvPr>
          <p:cNvSpPr txBox="1"/>
          <p:nvPr/>
        </p:nvSpPr>
        <p:spPr>
          <a:xfrm>
            <a:off x="238261" y="5346152"/>
            <a:ext cx="6049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vaccination rate is higher (&gt;1), testing rate is less sensitive between 4wks NPI and 8 </a:t>
            </a:r>
            <a:r>
              <a:rPr lang="en-US" sz="1400" dirty="0" err="1"/>
              <a:t>wks</a:t>
            </a:r>
            <a:r>
              <a:rPr lang="en-US" sz="1400" dirty="0"/>
              <a:t> NPI; This suggests maintaining/increasing vaccination rate is important to reduce necessary duration of NPI to control the epidemic.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20% higher testing rate and &gt;4wks NPI, incidence may decrease &lt;1000 by December.  </a:t>
            </a:r>
          </a:p>
        </p:txBody>
      </p:sp>
    </p:spTree>
    <p:extLst>
      <p:ext uri="{BB962C8B-B14F-4D97-AF65-F5344CB8AC3E}">
        <p14:creationId xmlns:p14="http://schemas.microsoft.com/office/powerpoint/2010/main" val="24865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DDBC-FC28-4A33-92FB-1EE4778A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131943" cy="566528"/>
          </a:xfrm>
        </p:spPr>
        <p:txBody>
          <a:bodyPr>
            <a:normAutofit/>
          </a:bodyPr>
          <a:lstStyle/>
          <a:p>
            <a:r>
              <a:rPr lang="en-US" sz="3200" dirty="0"/>
              <a:t>Rt1.1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2DCC1E-4070-4F1F-9EBB-6327E76E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3" y="2094113"/>
            <a:ext cx="5686535" cy="2279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3FF85-E07A-419B-AF65-41E0F419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509" y="833672"/>
            <a:ext cx="5686532" cy="2279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0BF6B-D6FD-4233-9E8B-141EE12FF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521" y="4299462"/>
            <a:ext cx="5686532" cy="2279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34583-855D-4456-B1D0-94007FAD8DD1}"/>
              </a:ext>
            </a:extLst>
          </p:cNvPr>
          <p:cNvSpPr txBox="1"/>
          <p:nvPr/>
        </p:nvSpPr>
        <p:spPr>
          <a:xfrm>
            <a:off x="327803" y="1511848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7F32F-03FD-4E23-9CEB-6059E8E369F1}"/>
              </a:ext>
            </a:extLst>
          </p:cNvPr>
          <p:cNvSpPr txBox="1"/>
          <p:nvPr/>
        </p:nvSpPr>
        <p:spPr>
          <a:xfrm>
            <a:off x="5896154" y="279058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wks</a:t>
            </a:r>
            <a:r>
              <a:rPr lang="en-US" dirty="0"/>
              <a:t> NPI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48992-392D-447B-9947-2D111970363A}"/>
              </a:ext>
            </a:extLst>
          </p:cNvPr>
          <p:cNvSpPr txBox="1"/>
          <p:nvPr/>
        </p:nvSpPr>
        <p:spPr>
          <a:xfrm>
            <a:off x="6096000" y="3856145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</a:t>
            </a:r>
            <a:r>
              <a:rPr lang="en-US" dirty="0" err="1"/>
              <a:t>wks</a:t>
            </a:r>
            <a:r>
              <a:rPr lang="en-US" dirty="0"/>
              <a:t> NPI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F4A2C6-D9B9-4A27-B717-883E32E88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288" y="4517343"/>
            <a:ext cx="1714655" cy="10273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9D1EE0-64FF-4076-B94F-41933FD263E7}"/>
              </a:ext>
            </a:extLst>
          </p:cNvPr>
          <p:cNvSpPr txBox="1"/>
          <p:nvPr/>
        </p:nvSpPr>
        <p:spPr>
          <a:xfrm>
            <a:off x="391594" y="5544658"/>
            <a:ext cx="585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20% lower testing rate is more sensitive to incidence than 20% higher testing rate (especially when Rt is high); This suggests that maintaining testing capacity and efficiency is important to control the epidemic. </a:t>
            </a:r>
          </a:p>
        </p:txBody>
      </p:sp>
    </p:spTree>
    <p:extLst>
      <p:ext uri="{BB962C8B-B14F-4D97-AF65-F5344CB8AC3E}">
        <p14:creationId xmlns:p14="http://schemas.microsoft.com/office/powerpoint/2010/main" val="300784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0226685-2246-44D1-AE1B-86B91916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5" y="0"/>
            <a:ext cx="5901277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385339-B49B-4D02-A7EC-26DD4D5E4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176" y="102324"/>
            <a:ext cx="6460823" cy="547212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FFA9809-D699-414E-8CC8-92E11DAA9B71}"/>
              </a:ext>
            </a:extLst>
          </p:cNvPr>
          <p:cNvSpPr/>
          <p:nvPr/>
        </p:nvSpPr>
        <p:spPr>
          <a:xfrm>
            <a:off x="132195" y="2316480"/>
            <a:ext cx="4378845" cy="2081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4C0148-4951-4A0C-8033-9C78B32D8BB4}"/>
              </a:ext>
            </a:extLst>
          </p:cNvPr>
          <p:cNvSpPr/>
          <p:nvPr/>
        </p:nvSpPr>
        <p:spPr>
          <a:xfrm>
            <a:off x="5767862" y="102325"/>
            <a:ext cx="6424137" cy="5472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C2F8A3-7371-4E4B-99C1-61E61EC95CE9}"/>
              </a:ext>
            </a:extLst>
          </p:cNvPr>
          <p:cNvCxnSpPr/>
          <p:nvPr/>
        </p:nvCxnSpPr>
        <p:spPr>
          <a:xfrm flipV="1">
            <a:off x="4511040" y="102325"/>
            <a:ext cx="1256822" cy="22141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1C1A1F-D468-4792-ABEA-852477DEAE20}"/>
              </a:ext>
            </a:extLst>
          </p:cNvPr>
          <p:cNvCxnSpPr>
            <a:cxnSpLocks/>
          </p:cNvCxnSpPr>
          <p:nvPr/>
        </p:nvCxnSpPr>
        <p:spPr>
          <a:xfrm>
            <a:off x="4511040" y="4397829"/>
            <a:ext cx="1256822" cy="11766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7EB9ED-07D5-4EDC-8AA5-948FBCEEBFBF}"/>
              </a:ext>
            </a:extLst>
          </p:cNvPr>
          <p:cNvSpPr txBox="1"/>
          <p:nvPr/>
        </p:nvSpPr>
        <p:spPr>
          <a:xfrm>
            <a:off x="4511040" y="5691073"/>
            <a:ext cx="76809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Given the population size and contact pattern, age 20-39 group shows the greatest health impact than other age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When Rt increases in a moderate level, cumulative cases may decrease 16% (from 135 to 113) by 1 month NPI and 20% (from 135 to 108) by 2 months NPI when vaccination and testing rates are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Increasing testing 20% and vaccination 10% may achieve similar cumulative incidence (107,000) of base case scenario with 2 months NPI; In other words, investing in increasing testing (</a:t>
            </a:r>
            <a:r>
              <a:rPr lang="en-US" sz="1100" dirty="0" err="1"/>
              <a:t>upto</a:t>
            </a:r>
            <a:r>
              <a:rPr lang="en-US" sz="1100" dirty="0"/>
              <a:t> 20%) and vaccination (</a:t>
            </a:r>
            <a:r>
              <a:rPr lang="en-US" sz="1100" dirty="0" err="1"/>
              <a:t>upto</a:t>
            </a:r>
            <a:r>
              <a:rPr lang="en-US" sz="1100" dirty="0"/>
              <a:t> 10%) may be able to mitigate socioeconomic challenges by reducing the duration (2months) of NPI.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0D10847-3D6B-4520-9BBD-6C3EA464D3CF}"/>
              </a:ext>
            </a:extLst>
          </p:cNvPr>
          <p:cNvSpPr/>
          <p:nvPr/>
        </p:nvSpPr>
        <p:spPr>
          <a:xfrm>
            <a:off x="10153063" y="2044461"/>
            <a:ext cx="284672" cy="2070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729C16-AFE5-44B1-AA28-FA9EB6A4E5FF}"/>
              </a:ext>
            </a:extLst>
          </p:cNvPr>
          <p:cNvSpPr/>
          <p:nvPr/>
        </p:nvSpPr>
        <p:spPr>
          <a:xfrm>
            <a:off x="9086817" y="2044462"/>
            <a:ext cx="284672" cy="2070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68E742-852F-4B10-8D97-25C4C13C736B}"/>
              </a:ext>
            </a:extLst>
          </p:cNvPr>
          <p:cNvSpPr/>
          <p:nvPr/>
        </p:nvSpPr>
        <p:spPr>
          <a:xfrm>
            <a:off x="7133136" y="1647646"/>
            <a:ext cx="284672" cy="2070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23416-F033-4670-9AE0-2AB7D3987A57}"/>
              </a:ext>
            </a:extLst>
          </p:cNvPr>
          <p:cNvSpPr/>
          <p:nvPr/>
        </p:nvSpPr>
        <p:spPr>
          <a:xfrm>
            <a:off x="6832121" y="2044461"/>
            <a:ext cx="284672" cy="272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6ED3C-210A-4D96-9395-C39657DFDA8E}"/>
              </a:ext>
            </a:extLst>
          </p:cNvPr>
          <p:cNvSpPr/>
          <p:nvPr/>
        </p:nvSpPr>
        <p:spPr>
          <a:xfrm>
            <a:off x="8492592" y="2044461"/>
            <a:ext cx="284672" cy="272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EECBB-0242-445B-8FA5-D287F8A1B810}"/>
              </a:ext>
            </a:extLst>
          </p:cNvPr>
          <p:cNvSpPr/>
          <p:nvPr/>
        </p:nvSpPr>
        <p:spPr>
          <a:xfrm>
            <a:off x="10153063" y="2030638"/>
            <a:ext cx="284672" cy="272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1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655</Words>
  <Application>Microsoft Office PowerPoint</Application>
  <PresentationFormat>Widescreen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SEIR_MC Model</vt:lpstr>
      <vt:lpstr>PowerPoint Presentation</vt:lpstr>
      <vt:lpstr>PowerPoint Presentation</vt:lpstr>
      <vt:lpstr>PowerPoint Presentation</vt:lpstr>
      <vt:lpstr>PowerPoint Presentation</vt:lpstr>
      <vt:lpstr>Rt1</vt:lpstr>
      <vt:lpstr>Rt1.05</vt:lpstr>
      <vt:lpstr>Rt1.1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Youngji</dc:creator>
  <cp:lastModifiedBy>Youngji</cp:lastModifiedBy>
  <cp:revision>93</cp:revision>
  <dcterms:created xsi:type="dcterms:W3CDTF">2021-09-12T02:09:02Z</dcterms:created>
  <dcterms:modified xsi:type="dcterms:W3CDTF">2021-09-27T12:24:49Z</dcterms:modified>
</cp:coreProperties>
</file>