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258" r:id="rId5"/>
    <p:sldId id="273" r:id="rId6"/>
    <p:sldId id="285" r:id="rId7"/>
    <p:sldId id="293" r:id="rId8"/>
    <p:sldId id="287" r:id="rId9"/>
    <p:sldId id="288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ji" initials="Y" lastIdx="2" clrIdx="0">
    <p:extLst>
      <p:ext uri="{19B8F6BF-5375-455C-9EA6-DF929625EA0E}">
        <p15:presenceInfo xmlns:p15="http://schemas.microsoft.com/office/powerpoint/2012/main" userId="a54e7b26ca921e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110" d="100"/>
          <a:sy n="110" d="100"/>
        </p:scale>
        <p:origin x="-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FEE-7F21-403A-A794-4B780F1C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4668-936F-4A55-A9DF-FF4E3309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DF31-BE83-407E-9676-6055432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8444-72DC-4C78-B2C9-910C4B5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A49D-44F5-4CE5-B014-2B802CC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F1B-BDFA-4A3B-A3F7-63E4230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9196-571F-4589-930E-640155D3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2653-883F-4F3C-B16A-2C607B0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6F5-7B50-439B-99E4-25C0E7F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D0DE-D476-4BA2-B34B-A4BC2C8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F6F5-0734-4910-A01D-980916BBF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6F47-F5B4-4BC3-A3FE-03DDA55B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FA1F-61AD-48E8-8605-96D5F6D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2233-9390-4735-AA10-1EA6B9E3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D74D-FC96-408E-A3BE-FCA7FAD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435-F66F-4FB9-BB5C-718E5151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B743-E16B-4544-9F5E-83518C6B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791F-09B6-491D-B5DD-DB118E70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E50-3828-4B50-AA71-B69B935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EAD0-2A6E-4695-BB81-7439D2B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B5E9-9408-4649-8BA1-480C3E5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0475-B5F9-4A1E-A901-9E77B4B9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C90A-461D-4E71-88EC-13E95FFA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FA-CBA6-4520-9816-D87A03D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6A45-B76E-4521-9D7B-80988AB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222-8089-4E0B-8A08-E3ABE7A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BF47-DC91-4865-A0E3-62EE3879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C1E7-C030-4721-BDF1-B6B80291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ABFC-0873-4BBC-9688-F37D41D1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37C3-EB77-4562-8092-523C1A5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E984-B724-43CF-AE4A-2EA3DFB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E38-5260-49A6-84F2-EF45F3F5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61C-11AE-4565-B1F1-305CA21F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7FFD-B754-4C24-A31B-19369CD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E60C8-DCFB-4095-9B1B-EE9BA811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A66B-F177-4622-A2B2-2C3D8A92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32A6-19B2-45AC-8903-3B22406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8381-24B5-407E-9449-7FAF389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49E8B-C2BC-4BD2-84AA-5BF2108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42DD-A1C2-445D-8B75-D800633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0146-5C22-4DA7-A4CA-A4A3CDE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0A1D-3A91-4CEA-981D-D060DA7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778B-E97A-462A-A470-52A07B24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4B295-5204-438E-97E2-505BAB5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0FF52-646B-4E0D-91E1-EDC5A2E3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03DF8-2352-4A4B-B37D-1F99B2E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48D-8006-434B-B3CB-A846680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747-16E8-4338-8F61-0DDD9073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F9B9-57B8-4606-8DE3-5BC036B8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D7A4-F373-4EE1-8DBA-0E4887D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AB50A-103E-41BB-9072-89B78F2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77A2-C150-4623-BAD4-4CF5DEF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B39F-65B5-4D1F-826F-4C9CA1B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FCC7-379C-4707-8BFB-57719C62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D28C-CB6B-490D-A687-D523E364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D414-A1E3-4E74-ACC4-6796D78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950A-E64E-42EF-8CD0-0F833076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BF0E-E469-4EB1-8362-87E116E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125E-5C75-4473-9234-CDC9A188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D50A-A7D1-4908-8863-80084C15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C441-2787-456E-AC20-640E2143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628-A97A-4999-80D6-883E6B728399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040A-B46E-45AB-A657-A8328A60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569B-DF74-40B5-A907-4BFC73C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6CC-D2EF-40FE-88E4-276B5999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SEIR_MC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C5AB-FB09-4334-9619-A7978746F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Oct 11 2021</a:t>
            </a:r>
          </a:p>
        </p:txBody>
      </p:sp>
    </p:spTree>
    <p:extLst>
      <p:ext uri="{BB962C8B-B14F-4D97-AF65-F5344CB8AC3E}">
        <p14:creationId xmlns:p14="http://schemas.microsoft.com/office/powerpoint/2010/main" val="3745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6CB1F7-C69D-4E81-9F1F-36B105D7D832}"/>
              </a:ext>
            </a:extLst>
          </p:cNvPr>
          <p:cNvSpPr txBox="1"/>
          <p:nvPr/>
        </p:nvSpPr>
        <p:spPr>
          <a:xfrm>
            <a:off x="6671387" y="223934"/>
            <a:ext cx="53837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Vaccination : 20% decrease (low) or increase (high) of the expected vaccination rate from Oct, 2021-Dec,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Testing: 5% decrease (low) -20% increase (high) of the expected testing rate from Oct 2021-Dec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Heatmap represents cumulative incidence from July 2021 to Dec 2022 (18months)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population size and contact pattern, age 20-59 group shows the greatest health impact than other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Rt increases from 1.1 to 1.21, cumulative cases may decrease 34% (from 238,000 to 157,000) by 1 month NPI and 50% (from 238,000 to 119,000) by 2 months NPI when vaccination and testing rates are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Increasing testing 20% and vaccination 20% may achieve similar cumulative incidence (117,000) of base case scenario with 2 months NPI (119,000); In other words, investing in increasing testing and vaccination (</a:t>
            </a:r>
            <a:r>
              <a:rPr lang="en-US" sz="1600" dirty="0" err="1"/>
              <a:t>upto</a:t>
            </a:r>
            <a:r>
              <a:rPr lang="en-US" sz="1600" dirty="0"/>
              <a:t> 20%) may be able to mitigate socioeconomic challenges by reducing the duration (2months) of NPI.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A71F2-8332-452A-868D-EA658000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6"/>
            <a:ext cx="6158980" cy="67740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A296C93-DE74-4A6C-9456-96B62A89134D}"/>
              </a:ext>
            </a:extLst>
          </p:cNvPr>
          <p:cNvSpPr/>
          <p:nvPr/>
        </p:nvSpPr>
        <p:spPr>
          <a:xfrm>
            <a:off x="2090057" y="4413380"/>
            <a:ext cx="419878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DAD32F-D7C5-46C4-9F32-A7CC0B37DDBC}"/>
              </a:ext>
            </a:extLst>
          </p:cNvPr>
          <p:cNvSpPr/>
          <p:nvPr/>
        </p:nvSpPr>
        <p:spPr>
          <a:xfrm>
            <a:off x="3390123" y="4413380"/>
            <a:ext cx="407437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F97F43-A5EE-4FFB-AED5-A0557D4D83AD}"/>
              </a:ext>
            </a:extLst>
          </p:cNvPr>
          <p:cNvSpPr/>
          <p:nvPr/>
        </p:nvSpPr>
        <p:spPr>
          <a:xfrm>
            <a:off x="835090" y="4413379"/>
            <a:ext cx="419878" cy="289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0A57BF-0E37-4716-8B41-BE7B20365180}"/>
              </a:ext>
            </a:extLst>
          </p:cNvPr>
          <p:cNvSpPr/>
          <p:nvPr/>
        </p:nvSpPr>
        <p:spPr>
          <a:xfrm>
            <a:off x="3387014" y="4469363"/>
            <a:ext cx="410546" cy="23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966B0-4D4A-4EF8-8459-687E614BDDA6}"/>
              </a:ext>
            </a:extLst>
          </p:cNvPr>
          <p:cNvSpPr/>
          <p:nvPr/>
        </p:nvSpPr>
        <p:spPr>
          <a:xfrm>
            <a:off x="1239417" y="4236098"/>
            <a:ext cx="410546" cy="233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65600-7577-4A35-8DFB-8AA08C7A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57" y="1615062"/>
            <a:ext cx="5341893" cy="362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F3FD6-2A37-4D2E-972C-AD545899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3" y="119396"/>
            <a:ext cx="4994695" cy="673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729A1-49E9-4763-8CF0-009AC2D6D274}"/>
              </a:ext>
            </a:extLst>
          </p:cNvPr>
          <p:cNvSpPr txBox="1"/>
          <p:nvPr/>
        </p:nvSpPr>
        <p:spPr>
          <a:xfrm>
            <a:off x="5503653" y="327804"/>
            <a:ext cx="621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World Data Input 1:</a:t>
            </a:r>
          </a:p>
          <a:p>
            <a:r>
              <a:rPr lang="en-US" sz="2400" b="1" dirty="0"/>
              <a:t>Daily Incidence and variants types</a:t>
            </a:r>
          </a:p>
        </p:txBody>
      </p:sp>
    </p:spTree>
    <p:extLst>
      <p:ext uri="{BB962C8B-B14F-4D97-AF65-F5344CB8AC3E}">
        <p14:creationId xmlns:p14="http://schemas.microsoft.com/office/powerpoint/2010/main" val="38938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49A7-33B7-4A01-A7A3-CB1D9F8B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4" y="1064171"/>
            <a:ext cx="4653864" cy="4278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47A25-6BC7-490B-8FA5-56F2929A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15" y="974203"/>
            <a:ext cx="4950615" cy="4387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CAC77-97E0-45D9-8651-B06DBE2B036C}"/>
              </a:ext>
            </a:extLst>
          </p:cNvPr>
          <p:cNvSpPr txBox="1"/>
          <p:nvPr/>
        </p:nvSpPr>
        <p:spPr>
          <a:xfrm>
            <a:off x="664234" y="448574"/>
            <a:ext cx="110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World Data Input 2: Daily testing and vaccination </a:t>
            </a:r>
          </a:p>
        </p:txBody>
      </p:sp>
    </p:spTree>
    <p:extLst>
      <p:ext uri="{BB962C8B-B14F-4D97-AF65-F5344CB8AC3E}">
        <p14:creationId xmlns:p14="http://schemas.microsoft.com/office/powerpoint/2010/main" val="38070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1332C-BD07-4322-A5B2-ECFEF066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9" y="1199652"/>
            <a:ext cx="10045146" cy="3929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DC271-FDBE-4224-BFE7-C835A283884C}"/>
              </a:ext>
            </a:extLst>
          </p:cNvPr>
          <p:cNvSpPr txBox="1"/>
          <p:nvPr/>
        </p:nvSpPr>
        <p:spPr>
          <a:xfrm>
            <a:off x="210207" y="178676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SEIR_MC</a:t>
            </a:r>
            <a:r>
              <a:rPr lang="ko-KR" altLang="en-US" dirty="0"/>
              <a:t>모델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84FA-31C2-4454-87E2-EB88785754A6}"/>
              </a:ext>
            </a:extLst>
          </p:cNvPr>
          <p:cNvSpPr txBox="1"/>
          <p:nvPr/>
        </p:nvSpPr>
        <p:spPr>
          <a:xfrm>
            <a:off x="6096000" y="2467155"/>
            <a:ext cx="1572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Infectious</a:t>
            </a:r>
          </a:p>
        </p:txBody>
      </p:sp>
    </p:spTree>
    <p:extLst>
      <p:ext uri="{BB962C8B-B14F-4D97-AF65-F5344CB8AC3E}">
        <p14:creationId xmlns:p14="http://schemas.microsoft.com/office/powerpoint/2010/main" val="1400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1FFE2-EF1B-4AF7-AC6B-495135A36D39}"/>
              </a:ext>
            </a:extLst>
          </p:cNvPr>
          <p:cNvSpPr txBox="1"/>
          <p:nvPr/>
        </p:nvSpPr>
        <p:spPr>
          <a:xfrm>
            <a:off x="311648" y="158184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input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2F011-6A21-4CB9-890A-B03903C70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92451"/>
              </p:ext>
            </p:extLst>
          </p:nvPr>
        </p:nvGraphicFramePr>
        <p:xfrm>
          <a:off x="8220873" y="2432153"/>
          <a:ext cx="3467920" cy="1674954"/>
        </p:xfrm>
        <a:graphic>
          <a:graphicData uri="http://schemas.openxmlformats.org/drawingml/2006/table">
            <a:tbl>
              <a:tblPr/>
              <a:tblGrid>
                <a:gridCol w="708772">
                  <a:extLst>
                    <a:ext uri="{9D8B030D-6E8A-4147-A177-3AD203B41FA5}">
                      <a16:colId xmlns:a16="http://schemas.microsoft.com/office/drawing/2014/main" val="4089724970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1976362923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812219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45497838"/>
                    </a:ext>
                  </a:extLst>
                </a:gridCol>
                <a:gridCol w="632832">
                  <a:extLst>
                    <a:ext uri="{9D8B030D-6E8A-4147-A177-3AD203B41FA5}">
                      <a16:colId xmlns:a16="http://schemas.microsoft.com/office/drawing/2014/main" val="1933830743"/>
                    </a:ext>
                  </a:extLst>
                </a:gridCol>
              </a:tblGrid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20~39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40~59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68410"/>
                  </a:ext>
                </a:extLst>
              </a:tr>
              <a:tr h="322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167"/>
                  </a:ext>
                </a:extLst>
              </a:tr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20~39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92814"/>
                  </a:ext>
                </a:extLst>
              </a:tr>
              <a:tr h="343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40~59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6986"/>
                  </a:ext>
                </a:extLst>
              </a:tr>
              <a:tr h="322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46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A25631-775C-4C7D-8152-16AFF19764EE}"/>
              </a:ext>
            </a:extLst>
          </p:cNvPr>
          <p:cNvSpPr txBox="1"/>
          <p:nvPr/>
        </p:nvSpPr>
        <p:spPr>
          <a:xfrm>
            <a:off x="8220873" y="2062821"/>
            <a:ext cx="25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contact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018FD-A1B8-4E41-9192-B366E2015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2916"/>
              </p:ext>
            </p:extLst>
          </p:nvPr>
        </p:nvGraphicFramePr>
        <p:xfrm>
          <a:off x="311648" y="534342"/>
          <a:ext cx="7624655" cy="5059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171">
                  <a:extLst>
                    <a:ext uri="{9D8B030D-6E8A-4147-A177-3AD203B41FA5}">
                      <a16:colId xmlns:a16="http://schemas.microsoft.com/office/drawing/2014/main" val="1346125189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4029945973"/>
                    </a:ext>
                  </a:extLst>
                </a:gridCol>
                <a:gridCol w="859590">
                  <a:extLst>
                    <a:ext uri="{9D8B030D-6E8A-4147-A177-3AD203B41FA5}">
                      <a16:colId xmlns:a16="http://schemas.microsoft.com/office/drawing/2014/main" val="281944651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132090960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val="1309048334"/>
                    </a:ext>
                  </a:extLst>
                </a:gridCol>
                <a:gridCol w="1699405">
                  <a:extLst>
                    <a:ext uri="{9D8B030D-6E8A-4147-A177-3AD203B41FA5}">
                      <a16:colId xmlns:a16="http://schemas.microsoft.com/office/drawing/2014/main" val="2565982873"/>
                    </a:ext>
                  </a:extLst>
                </a:gridCol>
              </a:tblGrid>
              <a:tr h="28177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 dirty="0">
                          <a:effectLst/>
                        </a:rPr>
                        <a:t>초기조건 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0-19 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20-39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40-59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r>
                        <a:rPr lang="ko-KR" altLang="en-US" sz="1100" u="none" strike="noStrike">
                          <a:effectLst/>
                        </a:rPr>
                        <a:t>세이상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930747039"/>
                  </a:ext>
                </a:extLst>
              </a:tr>
              <a:tr h="2477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Total population </a:t>
                      </a:r>
                      <a:r>
                        <a:rPr lang="en-US" sz="1100" b="0" u="none" strike="noStrike" dirty="0">
                          <a:effectLst/>
                        </a:rPr>
                        <a:t>(N=51,822,000)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8,809,740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13,991,940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17101260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11,919,060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한국 전체 인구수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95485396"/>
                  </a:ext>
                </a:extLst>
              </a:tr>
              <a:tr h="283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Uninfected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8808740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13990940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15096260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8917060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Total pop-Asymptomatic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34861027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Vaccinated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724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1,257,656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1,360,168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7,290,718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누적완전백신접종 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33238011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Exposed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확진자수로부터 가정된 값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1797775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Asymptomatic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1991275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Test positive (confirmatory testing)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확진자 유병률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285071080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Symptomatic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343611144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80000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150000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확진자수</a:t>
                      </a:r>
                      <a:r>
                        <a:rPr lang="en-US" altLang="ko-KR" sz="1000" u="none" strike="noStrike" dirty="0">
                          <a:effectLst/>
                        </a:rPr>
                        <a:t>+</a:t>
                      </a:r>
                      <a:r>
                        <a:rPr lang="ko-KR" altLang="en-US" sz="1000" u="none" strike="noStrike" dirty="0">
                          <a:effectLst/>
                        </a:rPr>
                        <a:t>자연치유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62489445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Dead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사망률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2990681"/>
                  </a:ext>
                </a:extLst>
              </a:tr>
              <a:tr h="141592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u="none" strike="noStrike" dirty="0">
                          <a:effectLst/>
                        </a:rPr>
                        <a:t>모델 지표 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9081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1.1-1.3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 err="1">
                          <a:effectLst/>
                          <a:latin typeface="+mn-lt"/>
                        </a:rPr>
                        <a:t>EpiEstim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: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6-9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월 확진사수와 세대기간으로 계산된 수치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5288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Testing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관측치와 가정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among uninfected/ exposed/</a:t>
                      </a:r>
                    </a:p>
                    <a:p>
                      <a:pPr algn="ctr" rtl="0" fontAlgn="ctr"/>
                      <a:r>
                        <a:rPr lang="en-US" sz="1050" b="0" u="none" strike="noStrike" dirty="0">
                          <a:effectLst/>
                          <a:latin typeface="+mn-lt"/>
                        </a:rPr>
                        <a:t>asymptomatic population)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9490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Vaccination rate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관측치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88259208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Incubation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잠복기간 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(3-4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279117845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선별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확진 검사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6270932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선별</a:t>
                      </a:r>
                      <a:r>
                        <a:rPr lang="en-US" altLang="ko-KR" sz="105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확진 검사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57722194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Progression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증상 발현율</a:t>
                      </a:r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/ 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8615356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Recovery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 14</a:t>
                      </a:r>
                      <a:r>
                        <a:rPr lang="ko-KR" altLang="en-US" sz="1050" u="none" strike="noStrike" dirty="0">
                          <a:effectLst/>
                          <a:latin typeface="+mn-lt"/>
                        </a:rPr>
                        <a:t>일 회복기간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092368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Case fatality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유증상 환자중 사망율 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259621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0DE2C9-573D-4CFA-B6DC-6C757E6E433C}"/>
              </a:ext>
            </a:extLst>
          </p:cNvPr>
          <p:cNvSpPr txBox="1"/>
          <p:nvPr/>
        </p:nvSpPr>
        <p:spPr>
          <a:xfrm>
            <a:off x="8091477" y="4107107"/>
            <a:ext cx="385936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rgbClr val="333333"/>
                </a:solidFill>
              </a:rPr>
              <a:t>Source:</a:t>
            </a:r>
            <a:r>
              <a:rPr lang="ko-KR" altLang="en-US" sz="1050" dirty="0">
                <a:solidFill>
                  <a:srgbClr val="333333"/>
                </a:solidFill>
              </a:rPr>
              <a:t> </a:t>
            </a:r>
            <a:r>
              <a:rPr lang="pt-BR" sz="1000" b="0" i="0" u="none" strike="noStrike" baseline="0" dirty="0">
                <a:latin typeface="AdvPSMy-R"/>
              </a:rPr>
              <a:t>Mossong J, Hens N, Jit M, </a:t>
            </a:r>
            <a:r>
              <a:rPr lang="en-US" sz="1000" b="0" i="0" u="none" strike="noStrike" baseline="0" dirty="0" err="1">
                <a:latin typeface="AdvPSMy-R"/>
              </a:rPr>
              <a:t>Beutels</a:t>
            </a:r>
            <a:r>
              <a:rPr lang="en-US" sz="1000" b="0" i="0" u="none" strike="noStrike" baseline="0" dirty="0">
                <a:latin typeface="AdvPSMy-R"/>
              </a:rPr>
              <a:t> P, </a:t>
            </a:r>
            <a:r>
              <a:rPr lang="en-US" sz="1000" b="0" i="0" u="none" strike="noStrike" baseline="0" dirty="0" err="1">
                <a:latin typeface="AdvPSMy-R"/>
              </a:rPr>
              <a:t>Auranen</a:t>
            </a:r>
            <a:r>
              <a:rPr lang="en-US" sz="1000" b="0" i="0" u="none" strike="noStrike" baseline="0" dirty="0">
                <a:latin typeface="AdvPSMy-R"/>
              </a:rPr>
              <a:t> K, et al. (2008)</a:t>
            </a:r>
          </a:p>
          <a:p>
            <a:pPr algn="l"/>
            <a:r>
              <a:rPr lang="en-US" sz="1000" b="0" i="0" u="none" strike="noStrike" baseline="0" dirty="0">
                <a:latin typeface="AdvPSMy-R"/>
              </a:rPr>
              <a:t>Social contacts and mixing patterns relevant to the spread of infectious</a:t>
            </a:r>
          </a:p>
          <a:p>
            <a:pPr algn="l"/>
            <a:r>
              <a:rPr lang="pt-BR" sz="1000" b="0" i="0" u="none" strike="noStrike" baseline="0" dirty="0">
                <a:latin typeface="AdvPSMy-R"/>
              </a:rPr>
              <a:t>diseases. PLoS Med 5(3) e74. doi:10.</a:t>
            </a:r>
            <a:r>
              <a:rPr lang="en-US" sz="1000" b="0" i="0" u="none" strike="noStrike" baseline="0" dirty="0">
                <a:latin typeface="AdvPSMy-R"/>
              </a:rPr>
              <a:t>1371/journal.pmed.0050074</a:t>
            </a:r>
            <a:br>
              <a:rPr lang="en-US" sz="1000" b="0" i="0" dirty="0">
                <a:solidFill>
                  <a:srgbClr val="222222"/>
                </a:solidFill>
                <a:effectLst/>
                <a:latin typeface="PT Serif" panose="020B0604020202020204" pitchFamily="18" charset="0"/>
              </a:rPr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806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946A7A-975D-4F9B-A98E-EDB2F17579DE}"/>
              </a:ext>
            </a:extLst>
          </p:cNvPr>
          <p:cNvGrpSpPr/>
          <p:nvPr/>
        </p:nvGrpSpPr>
        <p:grpSpPr>
          <a:xfrm>
            <a:off x="198153" y="508958"/>
            <a:ext cx="8267959" cy="5516593"/>
            <a:chOff x="198153" y="508958"/>
            <a:chExt cx="8267959" cy="55165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43C44-8C3A-48C5-833C-C51F72F0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53" y="508958"/>
              <a:ext cx="8267959" cy="55165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F1DAF8-2EA8-4ADB-A0F8-EA5D0A84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1288" y="832449"/>
              <a:ext cx="1516335" cy="940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4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C9022-583F-4136-83F1-21B474DD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58"/>
            <a:ext cx="6186744" cy="5520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9D8BD-8AAF-4901-83F7-5E7737EB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5" y="304772"/>
            <a:ext cx="6288355" cy="56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07256D-F12E-4D86-8D5E-702BADE7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3" y="1059201"/>
            <a:ext cx="5885555" cy="49297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4AF80-9103-499A-8D22-FCE2213EA8BD}"/>
              </a:ext>
            </a:extLst>
          </p:cNvPr>
          <p:cNvGrpSpPr/>
          <p:nvPr/>
        </p:nvGrpSpPr>
        <p:grpSpPr>
          <a:xfrm>
            <a:off x="6010338" y="1038572"/>
            <a:ext cx="5756694" cy="4971041"/>
            <a:chOff x="6010338" y="1038572"/>
            <a:chExt cx="5756694" cy="49710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2EA95-A659-46CF-8690-E394FA8D1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338" y="1038572"/>
              <a:ext cx="5756694" cy="49710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C449D-77A3-4C2E-A010-D243E7A2E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1837" y="1302590"/>
              <a:ext cx="1030978" cy="810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9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440A3-576F-4986-B202-63FC1C49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3" y="561969"/>
            <a:ext cx="8203750" cy="61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10966</TotalTime>
  <Words>481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AdvPSMy-R</vt:lpstr>
      <vt:lpstr>Arial</vt:lpstr>
      <vt:lpstr>Calibri</vt:lpstr>
      <vt:lpstr>Calibri Light</vt:lpstr>
      <vt:lpstr>Consolas</vt:lpstr>
      <vt:lpstr>PT Serif</vt:lpstr>
      <vt:lpstr>Office Theme</vt:lpstr>
      <vt:lpstr>SEIR_MC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</dc:creator>
  <cp:lastModifiedBy>Youngji</cp:lastModifiedBy>
  <cp:revision>135</cp:revision>
  <dcterms:created xsi:type="dcterms:W3CDTF">2021-09-12T02:09:02Z</dcterms:created>
  <dcterms:modified xsi:type="dcterms:W3CDTF">2021-10-11T22:04:05Z</dcterms:modified>
</cp:coreProperties>
</file>